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6"/>
  </p:notesMasterIdLst>
  <p:handoutMasterIdLst>
    <p:handoutMasterId r:id="rId67"/>
  </p:handoutMasterIdLst>
  <p:sldIdLst>
    <p:sldId id="340" r:id="rId2"/>
    <p:sldId id="257" r:id="rId3"/>
    <p:sldId id="341" r:id="rId4"/>
    <p:sldId id="342" r:id="rId5"/>
    <p:sldId id="343" r:id="rId6"/>
    <p:sldId id="344" r:id="rId7"/>
    <p:sldId id="345" r:id="rId8"/>
    <p:sldId id="581" r:id="rId9"/>
    <p:sldId id="582" r:id="rId10"/>
    <p:sldId id="347" r:id="rId11"/>
    <p:sldId id="348" r:id="rId12"/>
    <p:sldId id="351" r:id="rId13"/>
    <p:sldId id="352" r:id="rId14"/>
    <p:sldId id="490" r:id="rId15"/>
    <p:sldId id="583" r:id="rId16"/>
    <p:sldId id="355" r:id="rId17"/>
    <p:sldId id="356" r:id="rId18"/>
    <p:sldId id="357" r:id="rId19"/>
    <p:sldId id="569" r:id="rId20"/>
    <p:sldId id="359" r:id="rId21"/>
    <p:sldId id="491" r:id="rId22"/>
    <p:sldId id="572" r:id="rId23"/>
    <p:sldId id="494" r:id="rId24"/>
    <p:sldId id="367" r:id="rId25"/>
    <p:sldId id="501" r:id="rId26"/>
    <p:sldId id="502" r:id="rId27"/>
    <p:sldId id="504" r:id="rId28"/>
    <p:sldId id="505" r:id="rId29"/>
    <p:sldId id="508" r:id="rId30"/>
    <p:sldId id="378" r:id="rId31"/>
    <p:sldId id="519" r:id="rId32"/>
    <p:sldId id="522" r:id="rId33"/>
    <p:sldId id="523" r:id="rId34"/>
    <p:sldId id="526" r:id="rId35"/>
    <p:sldId id="527" r:id="rId36"/>
    <p:sldId id="530" r:id="rId37"/>
    <p:sldId id="531" r:id="rId38"/>
    <p:sldId id="389" r:id="rId39"/>
    <p:sldId id="540" r:id="rId40"/>
    <p:sldId id="541" r:id="rId41"/>
    <p:sldId id="544" r:id="rId42"/>
    <p:sldId id="545" r:id="rId43"/>
    <p:sldId id="400" r:id="rId44"/>
    <p:sldId id="402" r:id="rId45"/>
    <p:sldId id="403" r:id="rId46"/>
    <p:sldId id="404" r:id="rId47"/>
    <p:sldId id="405" r:id="rId48"/>
    <p:sldId id="406" r:id="rId49"/>
    <p:sldId id="407" r:id="rId50"/>
    <p:sldId id="408" r:id="rId51"/>
    <p:sldId id="409" r:id="rId52"/>
    <p:sldId id="410" r:id="rId53"/>
    <p:sldId id="411" r:id="rId54"/>
    <p:sldId id="412" r:id="rId55"/>
    <p:sldId id="413" r:id="rId56"/>
    <p:sldId id="414" r:id="rId57"/>
    <p:sldId id="415" r:id="rId58"/>
    <p:sldId id="416" r:id="rId59"/>
    <p:sldId id="417" r:id="rId60"/>
    <p:sldId id="418" r:id="rId61"/>
    <p:sldId id="419" r:id="rId62"/>
    <p:sldId id="420" r:id="rId63"/>
    <p:sldId id="421" r:id="rId64"/>
    <p:sldId id="428" r:id="rId65"/>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2026/3/30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2.xml"/><Relationship Id="rId13" Type="http://schemas.openxmlformats.org/officeDocument/2006/relationships/slide" Target="../slides/slide62.xml"/><Relationship Id="rId3" Type="http://schemas.openxmlformats.org/officeDocument/2006/relationships/slide" Target="../slides/slide56.xml"/><Relationship Id="rId7" Type="http://schemas.openxmlformats.org/officeDocument/2006/relationships/slide" Target="../slides/slide50.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8.xml"/><Relationship Id="rId11" Type="http://schemas.openxmlformats.org/officeDocument/2006/relationships/slide" Target="../slides/slide60.xml"/><Relationship Id="rId5" Type="http://schemas.openxmlformats.org/officeDocument/2006/relationships/slide" Target="../slides/slide46.xml"/><Relationship Id="rId10" Type="http://schemas.openxmlformats.org/officeDocument/2006/relationships/slide" Target="../slides/slide58.xml"/><Relationship Id="rId4" Type="http://schemas.openxmlformats.org/officeDocument/2006/relationships/slide" Target="../slides/slide44.xml"/><Relationship Id="rId9" Type="http://schemas.openxmlformats.org/officeDocument/2006/relationships/slide" Target="../slides/slide5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tags" Target="../tags/tag12.xml"/><Relationship Id="rId7" Type="http://schemas.openxmlformats.org/officeDocument/2006/relationships/slide" Target="slide24.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8.xml"/><Relationship Id="rId4" Type="http://schemas.openxmlformats.org/officeDocument/2006/relationships/tags" Target="../tags/tag13.xml"/><Relationship Id="rId9" Type="http://schemas.openxmlformats.org/officeDocument/2006/relationships/slide" Target="slide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3.xml"/><Relationship Id="rId4" Type="http://schemas.openxmlformats.org/officeDocument/2006/relationships/slide" Target="slide16.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3.jpe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3860987"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机械振动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5128327"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第七章　机械振动　机械波</a:t>
            </a:r>
            <a:endPar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18071" y="1545476"/>
            <a:ext cx="1184911"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驱动力</a:t>
            </a:r>
            <a:endParaRPr lang="zh-CN" altLang="en-US" sz="2600" dirty="0">
              <a:solidFill>
                <a:srgbClr val="C00000"/>
              </a:solidFill>
              <a:latin typeface="微软雅黑" pitchFamily="34" charset="-122"/>
              <a:ea typeface="微软雅黑" pitchFamily="34" charset="-122"/>
            </a:endParaRPr>
          </a:p>
        </p:txBody>
      </p:sp>
      <p:sp>
        <p:nvSpPr>
          <p:cNvPr id="5" name="矩形 4"/>
          <p:cNvSpPr/>
          <p:nvPr/>
        </p:nvSpPr>
        <p:spPr>
          <a:xfrm>
            <a:off x="46450" y="2050999"/>
            <a:ext cx="612820"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4531" y="1426569"/>
            <a:ext cx="11017377" cy="2434485"/>
          </a:xfrm>
          <a:prstGeom prst="rect">
            <a:avLst/>
          </a:prstGeom>
        </p:spPr>
      </p:pic>
      <p:sp>
        <p:nvSpPr>
          <p:cNvPr id="6" name="矩形 5"/>
          <p:cNvSpPr/>
          <p:nvPr/>
        </p:nvSpPr>
        <p:spPr>
          <a:xfrm>
            <a:off x="9446862" y="2747843"/>
            <a:ext cx="1184911"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驱动力</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10217016" y="3294861"/>
            <a:ext cx="851487" cy="492426"/>
          </a:xfrm>
          <a:prstGeom prst="rect">
            <a:avLst/>
          </a:prstGeom>
        </p:spPr>
        <p:txBody>
          <a:bodyPr wrap="none" lIns="91426" tIns="45712" rIns="91426" bIns="45712">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无关</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173588" y="607001"/>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固有频率</a:t>
            </a:r>
            <a:endParaRPr lang="zh-CN" altLang="en-US" sz="2000" dirty="0">
              <a:solidFill>
                <a:srgbClr val="C00000"/>
              </a:solidFill>
              <a:latin typeface="微软雅黑" pitchFamily="34" charset="-122"/>
              <a:ea typeface="微软雅黑" pitchFamily="34" charset="-122"/>
            </a:endParaRPr>
          </a:p>
        </p:txBody>
      </p:sp>
      <p:sp>
        <p:nvSpPr>
          <p:cNvPr id="3" name="矩形 2"/>
          <p:cNvSpPr/>
          <p:nvPr/>
        </p:nvSpPr>
        <p:spPr>
          <a:xfrm>
            <a:off x="293370" y="2780919"/>
            <a:ext cx="42026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smtClean="0">
                <a:latin typeface="Times New Roman"/>
                <a:ea typeface="微软雅黑"/>
                <a:cs typeface="Times New Roman"/>
              </a:rPr>
              <a:t>2.</a:t>
            </a:r>
            <a:endParaRPr lang="zh-CN" altLang="zh-CN" sz="1050" kern="100" dirty="0">
              <a:effectLst/>
              <a:latin typeface="宋体"/>
              <a:cs typeface="Courier New"/>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3655" y="584207"/>
            <a:ext cx="9803103" cy="5664454"/>
          </a:xfrm>
          <a:prstGeom prst="rect">
            <a:avLst/>
          </a:prstGeom>
        </p:spPr>
      </p:pic>
      <p:sp>
        <p:nvSpPr>
          <p:cNvPr id="5" name="矩形 4"/>
          <p:cNvSpPr/>
          <p:nvPr/>
        </p:nvSpPr>
        <p:spPr>
          <a:xfrm>
            <a:off x="5690448" y="1921476"/>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等于</a:t>
            </a:r>
            <a:endParaRPr lang="zh-CN" altLang="en-US" sz="2000" dirty="0">
              <a:solidFill>
                <a:srgbClr val="C00000"/>
              </a:solidFill>
              <a:latin typeface="微软雅黑" pitchFamily="34" charset="-122"/>
              <a:ea typeface="微软雅黑" pitchFamily="34" charset="-122"/>
            </a:endParaRPr>
          </a:p>
        </p:txBody>
      </p:sp>
      <p:sp>
        <p:nvSpPr>
          <p:cNvPr id="6" name="矩形 5"/>
          <p:cNvSpPr/>
          <p:nvPr/>
        </p:nvSpPr>
        <p:spPr>
          <a:xfrm>
            <a:off x="5126988" y="2917399"/>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振幅</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5620424" y="3806462"/>
            <a:ext cx="474782" cy="400093"/>
          </a:xfrm>
          <a:prstGeom prst="rect">
            <a:avLst/>
          </a:prstGeom>
        </p:spPr>
        <p:txBody>
          <a:bodyPr wrap="none" lIns="91426" tIns="45712" rIns="91426" bIns="45712">
            <a:spAutoFit/>
          </a:bodyPr>
          <a:lstStyle/>
          <a:p>
            <a:r>
              <a:rPr lang="en-US" altLang="zh-CN" sz="2000" i="1">
                <a:solidFill>
                  <a:srgbClr val="C00000"/>
                </a:solidFill>
                <a:latin typeface="Times New Roman" panose="02020603050405020304" pitchFamily="18" charset="0"/>
                <a:ea typeface="微软雅黑" panose="020B0503020204020204" pitchFamily="34" charset="-122"/>
              </a:rPr>
              <a:t>A</a:t>
            </a:r>
            <a:r>
              <a:rPr lang="en-US" altLang="zh-CN" sz="2000" baseline="-25000">
                <a:solidFill>
                  <a:srgbClr val="C00000"/>
                </a:solidFill>
                <a:latin typeface="Times New Roman" panose="02020603050405020304" pitchFamily="18" charset="0"/>
                <a:ea typeface="微软雅黑" panose="020B0503020204020204" pitchFamily="34" charset="-122"/>
              </a:rPr>
              <a:t>m</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5406181" y="5064021"/>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越小</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8660234" y="12089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8632938" y="2423199"/>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mc:AlternateContent xmlns:mc="http://schemas.openxmlformats.org/markup-compatibility/2006" xmlns:a14="http://schemas.microsoft.com/office/drawing/2010/main">
        <mc:Choice Requires="a14">
          <p:sp>
            <p:nvSpPr>
              <p:cNvPr id="5" name="矩形 4"/>
              <p:cNvSpPr/>
              <p:nvPr/>
            </p:nvSpPr>
            <p:spPr>
              <a:xfrm>
                <a:off x="351701" y="1283127"/>
                <a:ext cx="11658044" cy="4300127"/>
              </a:xfrm>
              <a:prstGeom prst="rect">
                <a:avLst/>
              </a:prstGeom>
            </p:spPr>
            <p:txBody>
              <a:bodyPr wrap="square" lIns="121898" tIns="60948" rIns="121898" bIns="60948">
                <a:spAutoFit/>
              </a:bodyPr>
              <a:lstStyle/>
              <a:p>
                <a:pPr>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简谐运动的平衡位置就是质点所受合力为零的位置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做简谐运动的质点先后通过同一点时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回复力、速度、加速度、位移都是相同的</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做简谐运动的质点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速度增大时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其加速度一定减小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振动物体经过半个周期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路程一定等于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倍振幅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经过</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个周期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路程一定等于振幅</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单摆在任何情况下的运动都是简谐运动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物体做受迫振动时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其振动频率与固有频率无关</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简谐运动的图像描述的是振动质点的轨迹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2700655"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简谐运动的振动图像一定是正弦曲线</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51701" y="1283127"/>
                <a:ext cx="11658044" cy="4300127"/>
              </a:xfrm>
              <a:prstGeom prst="rect">
                <a:avLst/>
              </a:prstGeom>
              <a:blipFill rotWithShape="0">
                <a:blip r:embed="rId2"/>
                <a:stretch>
                  <a:fillRect l="-680" t="-992" b="-2125"/>
                </a:stretch>
              </a:blipFill>
            </p:spPr>
            <p:txBody>
              <a:bodyPr/>
              <a:lstStyle/>
              <a:p>
                <a:r>
                  <a:rPr lang="zh-CN" altLang="en-US">
                    <a:noFill/>
                  </a:rPr>
                  <a:t> </a:t>
                </a:r>
              </a:p>
            </p:txBody>
          </p:sp>
        </mc:Fallback>
      </mc:AlternateContent>
      <p:sp>
        <p:nvSpPr>
          <p:cNvPr id="6" name="矩形 5"/>
          <p:cNvSpPr/>
          <p:nvPr/>
        </p:nvSpPr>
        <p:spPr>
          <a:xfrm>
            <a:off x="1671865" y="199348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1376290" y="336919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6986610" y="371936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nvSpPr>
        <p:spPr>
          <a:xfrm>
            <a:off x="8039449" y="4165063"/>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0" name="矩形 9"/>
          <p:cNvSpPr/>
          <p:nvPr/>
        </p:nvSpPr>
        <p:spPr>
          <a:xfrm>
            <a:off x="6540908" y="4941189"/>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1" name="矩形 10"/>
          <p:cNvSpPr/>
          <p:nvPr/>
        </p:nvSpPr>
        <p:spPr>
          <a:xfrm>
            <a:off x="7409058" y="450913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P spid="9" grpId="0" autoUpdateAnimBg="0"/>
      <p:bldP spid="10" grpId="0" autoUpdateAnimBg="0"/>
      <p:bldP spid="11"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71450" y="31456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490118" y="620649"/>
            <a:ext cx="8873361" cy="3059724"/>
          </a:xfrm>
          <a:prstGeom prst="rect">
            <a:avLst/>
          </a:prstGeom>
        </p:spPr>
        <p:txBody>
          <a:bodyPr wrap="square" lIns="121898" tIns="60948" rIns="121898" bIns="60948">
            <a:spAutoFit/>
          </a:bodyPr>
          <a:lstStyle/>
          <a:p>
            <a:pPr marL="355600" indent="-355600">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轻弹簧上端固定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下端连接一小物块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物块沿竖直方向做简谐运动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以竖直向上为正方向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物块简谐运动的表达式为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(2.5π</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一小球从距物块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高处自由落下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小球恰好与物块处于同一高度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86816" y="668782"/>
            <a:ext cx="1409065" cy="2976245"/>
          </a:xfrm>
          <a:prstGeom prst="rect">
            <a:avLst/>
          </a:prstGeom>
          <a:solidFill>
            <a:scrgbClr r="0" g="0" b="0">
              <a:alpha val="0"/>
            </a:scrgbClr>
          </a:solidFill>
          <a:ln>
            <a:noFill/>
          </a:ln>
        </p:spPr>
      </p:pic>
      <p:sp>
        <p:nvSpPr>
          <p:cNvPr id="5" name="矩形 4"/>
          <p:cNvSpPr/>
          <p:nvPr/>
        </p:nvSpPr>
        <p:spPr>
          <a:xfrm>
            <a:off x="678277" y="3782151"/>
            <a:ext cx="8873361" cy="2455200"/>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简谐运动的频率是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内物块运动的路程是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物块与小球运动方向相同</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29972" y="769324"/>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某质点的振动图像如图所示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404811" y="1262104"/>
            <a:ext cx="8066692" cy="2455200"/>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质点的速度相同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质点的速度与加速度方向相同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简谐运动的表达式为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=2sin(0.5π</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+1.5π)</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简谐运动的表达式为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=2sin(0.5π</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+0.5π)</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p:txBody>
      </p:sp>
      <p:pic>
        <p:nvPicPr>
          <p:cNvPr id="5" name="image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2233" y="1748282"/>
            <a:ext cx="2479675" cy="1896745"/>
          </a:xfrm>
          <a:prstGeom prst="rect">
            <a:avLst/>
          </a:prstGeom>
          <a:solidFill>
            <a:scrgbClr r="0" g="0" b="0">
              <a:alpha val="0"/>
            </a:scrgbClr>
          </a:solidFill>
          <a:ln>
            <a:noFill/>
          </a:ln>
        </p:spPr>
      </p:pic>
    </p:spTree>
    <p:extLst>
      <p:ext uri="{BB962C8B-B14F-4D97-AF65-F5344CB8AC3E}">
        <p14:creationId xmlns:p14="http://schemas.microsoft.com/office/powerpoint/2010/main" val="41455024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06181" y="3123832"/>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57970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把一个筛子用四根弹簧支撑起来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筛子上装一个电动偏心轮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它每转一周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给筛子一个驱动力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这就做成了一个共振筛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该共振筛的共振曲线如图乙所示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已知增大电压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可使偏心轮转速提高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增加弹簧的劲度系数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可减小筛子的固有周期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在某电压下偏心轮的转速是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r/min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为使共振筛的振幅增大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以下做法可行的是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27868" y="3645027"/>
            <a:ext cx="4384040" cy="2609850"/>
          </a:xfrm>
          <a:prstGeom prst="rect">
            <a:avLst/>
          </a:prstGeom>
          <a:solidFill>
            <a:scrgbClr r="0" g="0" b="0">
              <a:alpha val="0"/>
            </a:scrgbClr>
          </a:solidFill>
          <a:ln>
            <a:noFill/>
          </a:ln>
        </p:spPr>
      </p:pic>
      <p:sp>
        <p:nvSpPr>
          <p:cNvPr id="5" name="矩形 4"/>
          <p:cNvSpPr/>
          <p:nvPr/>
        </p:nvSpPr>
        <p:spPr>
          <a:xfrm>
            <a:off x="478504" y="3645027"/>
            <a:ext cx="6666687" cy="2459560"/>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降低输入电压</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增加输入电压</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更换劲度系数更大的弹簧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更换劲度系数更小的弹簧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22783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简谐运动的表达式和图像</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简谐运动的基本特征</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单摆及其周期公式</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受迫振动和共振</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简谐运动的基本特征</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简谐运动的五个特征</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406404797"/>
              </p:ext>
            </p:extLst>
          </p:nvPr>
        </p:nvGraphicFramePr>
        <p:xfrm>
          <a:off x="333787" y="2132838"/>
          <a:ext cx="10514013" cy="3059430"/>
        </p:xfrm>
        <a:graphic>
          <a:graphicData uri="http://schemas.openxmlformats.org/drawingml/2006/table">
            <a:tbl>
              <a:tblPr firstRow="1" firstCol="1" bandRow="1"/>
              <a:tblGrid>
                <a:gridCol w="2540186"/>
                <a:gridCol w="7973827"/>
              </a:tblGrid>
              <a:tr h="40513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受力特征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回复力</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的大小与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的大小成正比</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方向相反</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运动特征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靠近平衡位置时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都减小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增大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远离平衡位置时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都增大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减小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能量特征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振幅越大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能量越大</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在运动过程中</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动能和势能相互转化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系统的机械能守恒</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1254330840"/>
                  </p:ext>
                </p:extLst>
              </p:nvPr>
            </p:nvGraphicFramePr>
            <p:xfrm>
              <a:off x="838200" y="1436433"/>
              <a:ext cx="10514013" cy="3288729"/>
            </p:xfrm>
            <a:graphic>
              <a:graphicData uri="http://schemas.openxmlformats.org/drawingml/2006/table">
                <a:tbl>
                  <a:tblPr firstRow="1" firstCol="1" bandRow="1"/>
                  <a:tblGrid>
                    <a:gridCol w="2540186"/>
                    <a:gridCol w="7973827"/>
                  </a:tblGrid>
                  <a:tr h="93345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周期性特征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质点的位移、回复力、加速度和速度均随时间做周期性变化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变化周期就是简谐运动的周期</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动能和势能也随时间做周期性变化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其变化周期为</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𝐓</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对称性特征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关于平衡位置</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对称的两点</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相对平衡位置的位移大小、加速度的大小、速度的大小、动能、势能均相等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1254330840"/>
                  </p:ext>
                </p:extLst>
              </p:nvPr>
            </p:nvGraphicFramePr>
            <p:xfrm>
              <a:off x="838200" y="1436433"/>
              <a:ext cx="10514013" cy="3288729"/>
            </p:xfrm>
            <a:graphic>
              <a:graphicData uri="http://schemas.openxmlformats.org/drawingml/2006/table">
                <a:tbl>
                  <a:tblPr firstRow="1" firstCol="1" bandRow="1"/>
                  <a:tblGrid>
                    <a:gridCol w="2540186"/>
                    <a:gridCol w="7973827"/>
                  </a:tblGrid>
                  <a:tr h="2070799">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周期性特征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1933" t="-293" r="-153" b="-64223"/>
                          </a:stretch>
                        </a:blipFill>
                      </a:tcPr>
                    </a:tc>
                  </a:tr>
                  <a:tr h="121793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对称性特征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关于平衡位置</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对称的两点</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相对平衡位置的位移大小、加速度的大小、速度的大小、动能、势能均相等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简谐运动基本物理量的分析</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50662" y="521641"/>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广东茂名模拟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平静湖面上漂浮的浮子受到轻微扰动后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在竖直方向上做简谐运动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振幅为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浮子正经过平衡位置竖直向下运动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5583605" y="2577089"/>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2233" y="3645027"/>
            <a:ext cx="2479675" cy="17030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620838" y="3058858"/>
                <a:ext cx="8066692" cy="3123395"/>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浮子的加速度最大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方向竖直向下</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浮子的位移最大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速度方向竖直向下</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浮子的加速度和位移均为零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速度方向竖直向上</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浮子的振幅越大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其振动周期就越大</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620838" y="3058858"/>
                <a:ext cx="8066692" cy="3123395"/>
              </a:xfrm>
              <a:prstGeom prst="rect">
                <a:avLst/>
              </a:prstGeom>
              <a:blipFill rotWithShape="0">
                <a:blip r:embed="rId4"/>
                <a:stretch>
                  <a:fillRect l="-983" r="-529" b="-351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9714865" cy="2260446"/>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700655"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认识简谐运动</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理解简谐运动的表达式和图像</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2700655"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知道单摆</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理解并熟记单摆的周期公式</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2700655"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认识受迫振动</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了解产生共振的条件及其应用</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620649"/>
                <a:ext cx="8066692" cy="419221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已知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浮子正经过平衡位置竖直向下运动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浮子处于下方最大位移处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则浮子的加速度最大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方向竖直向上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浮子处于平衡位置向上运动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浮子的加速度和位移均为零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速度方向竖直向上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简谐运动的周期与振幅无关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20649"/>
                <a:ext cx="8066692" cy="4192214"/>
              </a:xfrm>
              <a:prstGeom prst="rect">
                <a:avLst/>
              </a:prstGeom>
              <a:blipFill rotWithShape="0">
                <a:blip r:embed="rId2"/>
                <a:stretch>
                  <a:fillRect l="-983" r="-907" b="-2326"/>
                </a:stretch>
              </a:blipFill>
            </p:spPr>
            <p:txBody>
              <a:bodyPr/>
              <a:lstStyle/>
              <a:p>
                <a:r>
                  <a:rPr lang="zh-CN" altLang="en-US">
                    <a:noFill/>
                  </a:rPr>
                  <a:t> </a:t>
                </a:r>
              </a:p>
            </p:txBody>
          </p:sp>
        </mc:Fallback>
      </mc:AlternateContent>
      <p:pic>
        <p:nvPicPr>
          <p:cNvPr id="4" name="image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2233" y="836676"/>
            <a:ext cx="2479675" cy="170307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3055364"/>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以位移为桥梁分析简谐运动中各物理量的变化情况</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位移增大时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振动质点的回复力、加速度、势能均增大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速度、动能均减小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反之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则产生相反的变化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位移相同时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回复力、加速度、动能、势能相同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但速度可能有两个方向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由于周期性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运动时间也不确定</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简谐运动的周期性和对称性</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222995" y="1268730"/>
            <a:ext cx="9760697"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广东南海中学高三月考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劲度系数为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的轻弹簧上端固定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下端通过细线连接两个质量均为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系统处于静止状态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时烧断细线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时弹簧的弹力第一次为零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8210935" y="3212973"/>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29234" y="1683258"/>
            <a:ext cx="115062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78504" y="3683484"/>
                <a:ext cx="8873361" cy="298592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做简谐运动的振幅为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做简谐运动的周期为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的动能最大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的回复力为零</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78504" y="3683484"/>
                <a:ext cx="8873361" cy="2985921"/>
              </a:xfrm>
              <a:prstGeom prst="rect">
                <a:avLst/>
              </a:prstGeom>
              <a:blipFill rotWithShape="0">
                <a:blip r:embed="rId4"/>
                <a:stretch>
                  <a:fillRect l="-893" b="-367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94531" y="836527"/>
                <a:ext cx="8873361" cy="576225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在平衡位置时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弹簧的伸长量为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烧断细线前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弹簧伸长量为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做简谐运动的振幅为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根据简谐运动的对称性可知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弹簧的形变量为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运动到最高点时弹簧处于原长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做简谐运动的周期为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根据简谐运动的时间对称可知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的动能最大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运动到最高点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回复力最大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94531" y="836527"/>
                <a:ext cx="8873361" cy="5762259"/>
              </a:xfrm>
              <a:prstGeom prst="rect">
                <a:avLst/>
              </a:prstGeom>
              <a:blipFill rotWithShape="0">
                <a:blip r:embed="rId2"/>
                <a:stretch>
                  <a:fillRect l="-893" r="-2679" b="-1481"/>
                </a:stretch>
              </a:blipFill>
            </p:spPr>
            <p:txBody>
              <a:bodyPr/>
              <a:lstStyle/>
              <a:p>
                <a:r>
                  <a:rPr lang="zh-CN" altLang="en-US">
                    <a:noFill/>
                  </a:rPr>
                  <a:t> </a:t>
                </a:r>
              </a:p>
            </p:txBody>
          </p:sp>
        </mc:Fallback>
      </mc:AlternateContent>
      <p:pic>
        <p:nvPicPr>
          <p:cNvPr id="4" name="image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61288" y="1052703"/>
            <a:ext cx="1150620" cy="2609850"/>
          </a:xfrm>
          <a:prstGeom prst="rect">
            <a:avLst/>
          </a:prstGeom>
          <a:solidFill>
            <a:scrgbClr r="0" g="0" b="0">
              <a:alpha val="0"/>
            </a:scrgbClr>
          </a:solidFill>
          <a:ln>
            <a:noFill/>
          </a:ln>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简谐运动的表达式和图像</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简谐运动的振动方程和图像</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411415" y="1910185"/>
            <a:ext cx="11658044" cy="92330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从平衡位置开始计时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从最大位移处开始计时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2780919"/>
            <a:ext cx="6626225" cy="2328545"/>
          </a:xfrm>
          <a:prstGeom prst="rect">
            <a:avLst/>
          </a:prstGeom>
          <a:solidFill>
            <a:scrgbClr r="0" g="0" b="0">
              <a:alpha val="0"/>
            </a:scrgbClr>
          </a:solidFill>
          <a:ln>
            <a:noFill/>
          </a:ln>
        </p:spPr>
      </p:pic>
      <p:sp>
        <p:nvSpPr>
          <p:cNvPr id="7" name="矩形 6"/>
          <p:cNvSpPr/>
          <p:nvPr/>
        </p:nvSpPr>
        <p:spPr>
          <a:xfrm>
            <a:off x="528188" y="5239104"/>
            <a:ext cx="9634747"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图像反映的是位移随时间的变化规律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随时间的增加而延伸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图像不代表质点运动的轨迹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由图像可获取的信息</a:t>
            </a:r>
            <a:endParaRPr lang="zh-CN" altLang="zh-CN" sz="1000">
              <a:latin typeface="Calibri" panose="020F0502020204030204" pitchFamily="34" charset="0"/>
              <a:cs typeface="Times New Roman" panose="02020603050405020304" pitchFamily="18" charset="0"/>
            </a:endParaRPr>
          </a:p>
        </p:txBody>
      </p:sp>
      <p:pic>
        <p:nvPicPr>
          <p:cNvPr id="4" name="image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40896" y="2027682"/>
            <a:ext cx="3054985" cy="1617345"/>
          </a:xfrm>
          <a:prstGeom prst="rect">
            <a:avLst/>
          </a:prstGeom>
          <a:solidFill>
            <a:scrgbClr r="0" g="0" b="0">
              <a:alpha val="0"/>
            </a:scrgbClr>
          </a:solidFill>
          <a:ln>
            <a:noFill/>
          </a:ln>
        </p:spPr>
      </p:pic>
      <p:sp>
        <p:nvSpPr>
          <p:cNvPr id="5" name="矩形 4"/>
          <p:cNvSpPr/>
          <p:nvPr/>
        </p:nvSpPr>
        <p:spPr>
          <a:xfrm>
            <a:off x="435474" y="1282378"/>
            <a:ext cx="7333356" cy="4890482"/>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、周期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或频率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和初相位</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某时刻振动质点离开平衡位置的位移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某时刻质点速度的大小和方向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曲线上各点切线的斜率的大小和正负分别表示相应时刻质点的速度大小和方向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速度的方向也可根据下一相邻时刻质点的位移变化来确定</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某时刻质点的回复力和加速度的方向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回复力总是指向平衡位置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回复力和加速度的方向相同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某段时间内质点的位移、回复力、加速度、速度、动能和势能的变化情况</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简谐运动的对称性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8488" y="1484757"/>
            <a:ext cx="3233420" cy="18967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1268730"/>
                <a:ext cx="7333356" cy="3319282"/>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的两个时刻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弹簧振子在同一位置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位移和速度都相同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相隔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的两个时刻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弹簧振子的位置关于平衡位置对称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位移等大反向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或都为零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速度也等大反向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或都为零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1268730"/>
                <a:ext cx="7333356" cy="3319282"/>
              </a:xfrm>
              <a:prstGeom prst="rect">
                <a:avLst/>
              </a:prstGeom>
              <a:blipFill rotWithShape="0">
                <a:blip r:embed="rId3"/>
                <a:stretch>
                  <a:fillRect l="-1081" b="-31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广东佛山期末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轻质弹簧与小球组成弹簧振子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在竖直方向上做简谐振动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点为静止时小球的位置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分别为最低点和最高点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取竖直向下为正方向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其振动图像如图乙所示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695828" y="201089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3682" y="2564892"/>
            <a:ext cx="6050280" cy="3061970"/>
          </a:xfrm>
          <a:prstGeom prst="rect">
            <a:avLst/>
          </a:prstGeom>
          <a:solidFill>
            <a:scrgbClr r="0" g="0" b="0">
              <a:alpha val="0"/>
            </a:scrgbClr>
          </a:solidFill>
          <a:ln>
            <a:noFill/>
          </a:ln>
        </p:spPr>
      </p:pic>
      <p:sp>
        <p:nvSpPr>
          <p:cNvPr id="5" name="矩形 4"/>
          <p:cNvSpPr/>
          <p:nvPr/>
        </p:nvSpPr>
        <p:spPr>
          <a:xfrm>
            <a:off x="408937" y="2430753"/>
            <a:ext cx="5509659" cy="4418613"/>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点时弹簧处于原长状态</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弹簧振子的加速度为正向最大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弹簧振子做加速度减小的变加速直线运动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弹簧振子的速度大小相等、方向相反</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644878"/>
            <a:ext cx="11810444" cy="212363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点为静止时小球的位置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点时弹簧处于伸长状态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弹簧振子处于下方振幅处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可知加速度方向向上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为负向最大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弹簧振子的位移减小、速度变大、加速度减小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所以振子做加速度减小的变加速直线运动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时弹簧振子的速度大小相等、方向相同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620649"/>
            <a:ext cx="6050280" cy="3061970"/>
          </a:xfrm>
          <a:prstGeom prst="rect">
            <a:avLst/>
          </a:prstGeom>
          <a:solidFill>
            <a:scrgbClr r="0" g="0" b="0">
              <a:alpha val="0"/>
            </a:scrgbClr>
          </a:solidFill>
          <a:ln>
            <a:noFill/>
          </a:ln>
        </p:spPr>
      </p:pic>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1.(2024·</a:t>
            </a:r>
            <a:r>
              <a:rPr lang="zh-CN" altLang="zh-CN" sz="2600" b="1">
                <a:latin typeface="Times New Roman" panose="02020603050405020304" pitchFamily="18" charset="0"/>
                <a:cs typeface="Times New Roman" panose="02020603050405020304" pitchFamily="18" charset="0"/>
              </a:rPr>
              <a:t>福建卷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某简谐振动的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则以下说法正确的是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466740" y="136192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466635" y="1837908"/>
            <a:ext cx="6060625"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振幅为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频率为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时加速度方向竖直向下</a:t>
            </a:r>
            <a:endParaRPr lang="zh-CN" altLang="zh-CN" sz="1000">
              <a:latin typeface="Calibri" panose="020F0502020204030204" pitchFamily="34" charset="0"/>
              <a:cs typeface="Times New Roman" panose="02020603050405020304" pitchFamily="18" charset="0"/>
            </a:endParaRPr>
          </a:p>
        </p:txBody>
      </p:sp>
      <p:pic>
        <p:nvPicPr>
          <p:cNvPr id="5" name="image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33939" y="1916811"/>
            <a:ext cx="4145915" cy="21558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117490" y="4214205"/>
                <a:ext cx="11810445" cy="2216223"/>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由题图像可知该简谐振动的振幅为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振动周期为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频率为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质点位于平衡位置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此时速度达到最大值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质点位于负向最大位移处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加速度方向指向平衡位置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方向竖直向上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17490" y="4214205"/>
                <a:ext cx="11810445" cy="2216223"/>
              </a:xfrm>
              <a:prstGeom prst="rect">
                <a:avLst/>
              </a:prstGeom>
              <a:blipFill rotWithShape="0">
                <a:blip r:embed="rId3"/>
                <a:stretch>
                  <a:fillRect l="-671" r="-619" b="-522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单摆的受力特征</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单摆及其周期公式</a:t>
            </a:r>
            <a:endParaRPr lang="zh-CN" altLang="zh-CN" sz="2800" b="1" kern="1400">
              <a:latin typeface="Calibri Light" panose="020F03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59015" y="1951129"/>
                <a:ext cx="11810444" cy="3526839"/>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回复力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摆球重力沿与摆线垂直方向的分力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回</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负号表示回复力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回</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的方向相反</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向心力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摆线的拉力和摆球重力沿摆线方向分力的合力提供向心力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两点说明</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当摆球在最高点时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当摆球在最低点时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𝐦𝐚𝐱</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𝐦𝐚𝐱</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1951129"/>
                <a:ext cx="11810444" cy="3526839"/>
              </a:xfrm>
              <a:prstGeom prst="rect">
                <a:avLst/>
              </a:prstGeom>
              <a:blipFill rotWithShape="0">
                <a:blip r:embed="rId2"/>
                <a:stretch>
                  <a:fillRect l="-671" t="-518" b="-51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124262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的两点说明</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1242624"/>
              </a:xfrm>
              <a:prstGeom prst="rect">
                <a:avLst/>
              </a:prstGeom>
              <a:blipFill rotWithShape="0">
                <a:blip r:embed="rId2"/>
                <a:stretch>
                  <a:fillRect l="-671"/>
                </a:stretch>
              </a:blipFill>
            </p:spPr>
            <p:txBody>
              <a:bodyPr/>
              <a:lstStyle/>
              <a:p>
                <a:r>
                  <a:rPr lang="zh-CN" altLang="en-US">
                    <a:noFill/>
                  </a:rPr>
                  <a:t> </a:t>
                </a:r>
              </a:p>
            </p:txBody>
          </p:sp>
        </mc:Fallback>
      </mc:AlternateContent>
      <p:sp>
        <p:nvSpPr>
          <p:cNvPr id="4" name="矩形 3"/>
          <p:cNvSpPr/>
          <p:nvPr/>
        </p:nvSpPr>
        <p:spPr>
          <a:xfrm>
            <a:off x="259015" y="1970349"/>
            <a:ext cx="11810444"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为等效摆长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表示从悬点到摆球重心的距离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为当地重力加速度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523744"/>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力传感器连接到计算机上就可以测量快速变化的力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点为单摆的固定悬点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现将摆球从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则摆球在竖直平面内的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之间来回摆动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点为运动中的最低位置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AOB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COB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且是未知量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图乙是由力传感器得到的细线对摆球的拉力大小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变化的曲线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时刻为摆球从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点开始运动的时刻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94531" y="2592188"/>
            <a:ext cx="892674"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71482" y="3283306"/>
            <a:ext cx="5872480" cy="2781300"/>
          </a:xfrm>
          <a:prstGeom prst="rect">
            <a:avLst/>
          </a:prstGeom>
          <a:solidFill>
            <a:scrgbClr r="0" g="0" b="0">
              <a:alpha val="0"/>
            </a:scrgbClr>
          </a:solidFill>
          <a:ln>
            <a:noFill/>
          </a:ln>
        </p:spPr>
      </p:pic>
      <p:sp>
        <p:nvSpPr>
          <p:cNvPr id="5" name="矩形 4"/>
          <p:cNvSpPr/>
          <p:nvPr/>
        </p:nvSpPr>
        <p:spPr>
          <a:xfrm>
            <a:off x="264256" y="3212973"/>
            <a:ext cx="6060625" cy="252374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单摆的周期为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0.4π</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摆球运动过程中的最大速度为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469795"/>
                <a:ext cx="11605294" cy="2875315"/>
              </a:xfrm>
              <a:prstGeom prst="rect">
                <a:avLst/>
              </a:prstGeom>
            </p:spPr>
            <p:txBody>
              <a:bodyPr wrap="square" lIns="121898" tIns="60948" rIns="121898" bIns="60948">
                <a:spAutoFit/>
              </a:bodyPr>
              <a:lstStyle/>
              <a:p>
                <a:pPr>
                  <a:lnSpc>
                    <a:spcPct val="90000"/>
                  </a:lnSpc>
                  <a:spcAft>
                    <a:spcPts val="0"/>
                  </a:spcAft>
                  <a:tabLst>
                    <a:tab pos="378079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400" b="1">
                    <a:latin typeface="Times New Roman" panose="02020603050405020304" pitchFamily="18" charset="0"/>
                    <a:cs typeface="Times New Roman" panose="02020603050405020304" pitchFamily="18" charset="0"/>
                  </a:rPr>
                  <a:t>摆球在一个周期</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400" b="1">
                    <a:latin typeface="Times New Roman" panose="02020603050405020304" pitchFamily="18" charset="0"/>
                    <a:cs typeface="Times New Roman" panose="02020603050405020304" pitchFamily="18" charset="0"/>
                  </a:rPr>
                  <a:t>内两次经过最低点</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球在最低点时细线拉力最大</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结合题图乙可知单摆周期</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(0.3π</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0.1π)s=0.4π</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400" b="1">
                    <a:latin typeface="Times New Roman" panose="02020603050405020304" pitchFamily="18" charset="0"/>
                    <a:cs typeface="Times New Roman" panose="02020603050405020304" pitchFamily="18" charset="0"/>
                  </a:rPr>
                  <a:t>正确</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单摆周期</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联立解得摆长</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400" b="1">
                    <a:latin typeface="Times New Roman" panose="02020603050405020304" pitchFamily="18" charset="0"/>
                    <a:cs typeface="Times New Roman" panose="02020603050405020304" pitchFamily="18" charset="0"/>
                  </a:rPr>
                  <a:t>错误</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摆球在最低点时速度</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400" b="1">
                    <a:latin typeface="Times New Roman" panose="02020603050405020304" pitchFamily="18" charset="0"/>
                    <a:cs typeface="Times New Roman" panose="02020603050405020304" pitchFamily="18" charset="0"/>
                  </a:rPr>
                  <a:t>最大</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由题图乙可知细线拉力的最大值、最小值分别为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=0.510</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400" b="1">
                    <a:latin typeface="Times New Roman" panose="02020603050405020304" pitchFamily="18" charset="0"/>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=0.495</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设摆球质量为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由牛顿第二定律知在最低点时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有</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在最高点时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有</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小球从最高点到最低点</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由动能定理得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联立解得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故</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400" b="1">
                    <a:latin typeface="Times New Roman" panose="02020603050405020304" pitchFamily="18" charset="0"/>
                    <a:cs typeface="Times New Roman" panose="02020603050405020304" pitchFamily="18" charset="0"/>
                  </a:rPr>
                  <a:t>正确</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b="1">
                    <a:latin typeface="Times New Roman" panose="02020603050405020304" pitchFamily="18" charset="0"/>
                    <a:cs typeface="Times New Roman" panose="02020603050405020304" pitchFamily="18" charset="0"/>
                  </a:rPr>
                  <a:t>错误</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469795"/>
                <a:ext cx="11605294" cy="2875315"/>
              </a:xfrm>
              <a:prstGeom prst="rect">
                <a:avLst/>
              </a:prstGeom>
              <a:blipFill rotWithShape="0">
                <a:blip r:embed="rId2"/>
                <a:stretch>
                  <a:fillRect l="-525" t="-2966" r="-578" b="-1059"/>
                </a:stretch>
              </a:blipFill>
            </p:spPr>
            <p:txBody>
              <a:bodyPr/>
              <a:lstStyle/>
              <a:p>
                <a:r>
                  <a:rPr lang="zh-CN" altLang="en-US">
                    <a:noFill/>
                  </a:rPr>
                  <a:t> </a:t>
                </a:r>
              </a:p>
            </p:txBody>
          </p:sp>
        </mc:Fallback>
      </mc:AlternateContent>
      <p:pic>
        <p:nvPicPr>
          <p:cNvPr id="4" name="image1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5872480" cy="2781300"/>
          </a:xfrm>
          <a:prstGeom prst="rect">
            <a:avLst/>
          </a:prstGeom>
          <a:solidFill>
            <a:scrgbClr r="0" g="0" b="0">
              <a:alpha val="0"/>
            </a:scrgbClr>
          </a:solidFill>
          <a:ln>
            <a:noFill/>
          </a:ln>
        </p:spPr>
      </p:pic>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123634"/>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广东广州玉岩中学月考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某同学利用了智能手机和一个磁性小球来测量重力加速度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打开智能手机的磁传感器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将磁性小球由平衡位置拉开一个小角度由静止释放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手机软件记录磁感应强度的变化曲线如图乙所示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3444693" y="2226921"/>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7062" y="2780919"/>
            <a:ext cx="6626225" cy="34067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884742" y="2601528"/>
                <a:ext cx="5008781" cy="3314216"/>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单摆的周期为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测量出的重力加速度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小球拉起的幅度越大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运动周期越大</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小球经过最低点时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合力为零</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884742" y="2601528"/>
                <a:ext cx="5008781" cy="3314216"/>
              </a:xfrm>
              <a:prstGeom prst="rect">
                <a:avLst/>
              </a:prstGeom>
              <a:blipFill rotWithShape="0">
                <a:blip r:embed="rId3"/>
                <a:stretch>
                  <a:fillRect l="-1582" r="-1217" b="-313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937723"/>
                <a:ext cx="11810444" cy="2502007"/>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小球经过最低点时磁性最低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由乙图可知单摆的周期为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根据单摆的周期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根据单摆的周期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单摆的周期与振幅无关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小球经过最低点时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向心力最大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合力提供向心力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合力不为零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937723"/>
                <a:ext cx="11810444" cy="2502007"/>
              </a:xfrm>
              <a:prstGeom prst="rect">
                <a:avLst/>
              </a:prstGeom>
              <a:blipFill rotWithShape="0">
                <a:blip r:embed="rId2"/>
                <a:stretch>
                  <a:fillRect l="-671" t="-732" r="-464" b="-4634"/>
                </a:stretch>
              </a:blipFill>
            </p:spPr>
            <p:txBody>
              <a:bodyPr/>
              <a:lstStyle/>
              <a:p>
                <a:r>
                  <a:rPr lang="zh-CN" altLang="en-US">
                    <a:noFill/>
                  </a:rPr>
                  <a:t> </a:t>
                </a:r>
              </a:p>
            </p:txBody>
          </p:sp>
        </mc:Fallback>
      </mc:AlternateContent>
      <p:pic>
        <p:nvPicPr>
          <p:cNvPr id="4" name="image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5413" y="620649"/>
            <a:ext cx="6626225" cy="3406775"/>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123634"/>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四川卷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甲、乙、丙、丁四个小球用不可伸长的轻绳悬挂在天花板上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从左至右摆长依次增加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小球静止在纸面所示竖直平面内</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将四个小球垂直纸面向外拉起一小角度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由静止同时释放</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释放后小球都做简谐运动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当小球甲完成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个周期的振动时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小球丙恰好到达与小球甲同侧最高点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同时小球乙、丁恰好到达另一侧最高点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095206" y="2226921"/>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53798" y="2996946"/>
            <a:ext cx="2658110" cy="2609850"/>
          </a:xfrm>
          <a:prstGeom prst="rect">
            <a:avLst/>
          </a:prstGeom>
          <a:solidFill>
            <a:scrgbClr r="0" g="0" b="0">
              <a:alpha val="0"/>
            </a:scrgbClr>
          </a:solidFill>
          <a:ln>
            <a:noFill/>
          </a:ln>
        </p:spPr>
      </p:pic>
      <p:sp>
        <p:nvSpPr>
          <p:cNvPr id="5" name="矩形 4"/>
          <p:cNvSpPr/>
          <p:nvPr/>
        </p:nvSpPr>
        <p:spPr>
          <a:xfrm>
            <a:off x="404811" y="2780919"/>
            <a:ext cx="8066692"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小球甲第一次回到释放位置时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小球丙加速度为零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小球丁第一次回到平衡位置时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小球乙动能为零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小球甲、乙的振动周期之比为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小球丙、丁的摆长之比为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2692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40556" y="620649"/>
                <a:ext cx="8873361" cy="4877273"/>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根据单摆周期公式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由题意知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乙</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丁</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甲</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丙</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根据单摆周期公式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则小球丙、丁的摆长之比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baseline="-25000">
                    <a:latin typeface="Times New Roman" panose="02020603050405020304" pitchFamily="18" charset="0"/>
                    <a:cs typeface="Times New Roman" panose="02020603050405020304" pitchFamily="18" charset="0"/>
                  </a:rPr>
                  <a:t>丙</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baseline="-25000">
                    <a:latin typeface="Times New Roman" panose="02020603050405020304" pitchFamily="18" charset="0"/>
                    <a:cs typeface="Times New Roman" panose="02020603050405020304" pitchFamily="18" charset="0"/>
                  </a:rPr>
                  <a:t>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小球甲第一次回到释放位置时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丙</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即小球丙到达另一侧最高点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小球丁第一次回到平衡位置时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运动的时间为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丁</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乙</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可知此时小球乙第二次到达平衡位置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动能最大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40556" y="620649"/>
                <a:ext cx="8873361" cy="4877273"/>
              </a:xfrm>
              <a:prstGeom prst="rect">
                <a:avLst/>
              </a:prstGeom>
              <a:blipFill rotWithShape="0">
                <a:blip r:embed="rId2"/>
                <a:stretch>
                  <a:fillRect l="-893" r="-824"/>
                </a:stretch>
              </a:blipFill>
            </p:spPr>
            <p:txBody>
              <a:bodyPr/>
              <a:lstStyle/>
              <a:p>
                <a:r>
                  <a:rPr lang="zh-CN" altLang="en-US">
                    <a:noFill/>
                  </a:rPr>
                  <a:t> </a:t>
                </a:r>
              </a:p>
            </p:txBody>
          </p:sp>
        </mc:Fallback>
      </mc:AlternateContent>
      <p:pic>
        <p:nvPicPr>
          <p:cNvPr id="4" name="image2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69825" y="836676"/>
            <a:ext cx="2658110" cy="2609850"/>
          </a:xfrm>
          <a:prstGeom prst="rect">
            <a:avLst/>
          </a:prstGeom>
          <a:solidFill>
            <a:scrgbClr r="0" g="0" b="0">
              <a:alpha val="0"/>
            </a:scrgbClr>
          </a:solidFill>
          <a:ln>
            <a:noFill/>
          </a:ln>
        </p:spPr>
      </p:pic>
    </p:spTree>
    <p:extLst>
      <p:ext uri="{BB962C8B-B14F-4D97-AF65-F5344CB8AC3E}">
        <p14:creationId xmlns:p14="http://schemas.microsoft.com/office/powerpoint/2010/main" val="14434563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220560"/>
            <a:ext cx="11810444" cy="523196"/>
          </a:xfrm>
          <a:prstGeom prst="rect">
            <a:avLst/>
          </a:prstGeom>
        </p:spPr>
        <p:txBody>
          <a:bodyPr wrap="square" lIns="121898" tIns="60948" rIns="121898" bIns="60948">
            <a:spAutoFit/>
          </a:bodyPr>
          <a:lstStyle/>
          <a:p>
            <a:pPr>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简谐运动、受迫振动和共振的关系比较</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考点四　受迫振动和共振</a:t>
            </a:r>
            <a:endParaRPr lang="zh-CN" altLang="zh-CN" sz="2800" b="1" kern="1400">
              <a:latin typeface="Calibri Light" panose="020F03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1294858085"/>
              </p:ext>
            </p:extLst>
          </p:nvPr>
        </p:nvGraphicFramePr>
        <p:xfrm>
          <a:off x="262477" y="1766683"/>
          <a:ext cx="11017377" cy="4424140"/>
        </p:xfrm>
        <a:graphic>
          <a:graphicData uri="http://schemas.openxmlformats.org/drawingml/2006/table">
            <a:tbl>
              <a:tblPr firstRow="1" firstCol="1" bandRow="1"/>
              <a:tblGrid>
                <a:gridCol w="1773797"/>
                <a:gridCol w="3410852"/>
                <a:gridCol w="3240405"/>
                <a:gridCol w="2592323"/>
              </a:tblGrid>
              <a:tr h="840560">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　　振动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项目　　</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9550" marR="9550"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简谐运动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9550" marR="9550"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受迫振动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共振</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0260">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振动周期</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或频率</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9550" marR="9550"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由系统本身性质决定</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即固有周期</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或固有频率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由驱动力的周期或频率决定</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驱</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或</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驱</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驱</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或</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驱</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6975">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振动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能量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9550" marR="9550"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系统的机械能不变</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由产生驱动力的物体提供</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振动物体获得的能量最大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1488">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常见</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例子</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9550" marR="9550"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弹簧振子或单摆</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&lt;5°)</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机械工作时底座发生的振动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共振筛、声音的共鸣等</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marL="17439" marR="17439" marT="9550" marB="95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广东茂名高三月考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某手机正在充电时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闹钟响起手机振动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充电线也跟着振动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手机振动的频率为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充电线上某点的频率为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2597830" y="1909689"/>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75591" y="2893695"/>
            <a:ext cx="2320290" cy="2695575"/>
          </a:xfrm>
          <a:prstGeom prst="rect">
            <a:avLst/>
          </a:prstGeom>
          <a:solidFill>
            <a:scrgbClr r="0" g="0" b="0">
              <a:alpha val="0"/>
            </a:scrgbClr>
          </a:solidFill>
          <a:ln>
            <a:noFill/>
          </a:ln>
        </p:spPr>
      </p:pic>
      <p:sp>
        <p:nvSpPr>
          <p:cNvPr id="5" name="矩形 4"/>
          <p:cNvSpPr/>
          <p:nvPr/>
        </p:nvSpPr>
        <p:spPr>
          <a:xfrm>
            <a:off x="478504" y="2564892"/>
            <a:ext cx="7333356" cy="305998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充电线做受迫振动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手机振动的频率越大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充电线抖动幅度越大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充电线上离手机充电口近的点先振动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同一手机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更换不同长度的充电线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振动时的频率不同</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45091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0556" y="620649"/>
            <a:ext cx="8873361" cy="485585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闹钟响起手机振动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充电线也跟着振动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可知充电线做受迫振动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由于受迫振动的频率取决于驱动力的频率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所以同一手机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更换不同长度的充电线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振动时的频率相同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当手机振动的频率等于充电线振动的固有频率时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充电线抖动幅度最大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所以手机振动的频率越大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充电线抖动幅度不一定越大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充电线上靠近振源位置的点先振动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所以充电线上离手机充电口近的点先振动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91618" y="836676"/>
            <a:ext cx="2320290" cy="2695575"/>
          </a:xfrm>
          <a:prstGeom prst="rect">
            <a:avLst/>
          </a:prstGeom>
          <a:solidFill>
            <a:scrgbClr r="0" g="0" b="0">
              <a:alpha val="0"/>
            </a:scrgbClr>
          </a:solidFill>
          <a:ln>
            <a:noFill/>
          </a:ln>
        </p:spPr>
      </p:pic>
    </p:spTree>
    <p:extLst>
      <p:ext uri="{BB962C8B-B14F-4D97-AF65-F5344CB8AC3E}">
        <p14:creationId xmlns:p14="http://schemas.microsoft.com/office/powerpoint/2010/main" val="1612472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9760697" cy="252374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湖北恩施高三月考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某款风铃由不同长度的金属管组成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当微风吹过时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金属管会振动发出清脆悦耳的声音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关于此现象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3341447" y="256578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24001" y="1484757"/>
            <a:ext cx="1071880" cy="3429000"/>
          </a:xfrm>
          <a:prstGeom prst="rect">
            <a:avLst/>
          </a:prstGeom>
          <a:solidFill>
            <a:scrgbClr r="0" g="0" b="0">
              <a:alpha val="0"/>
            </a:scrgbClr>
          </a:solidFill>
          <a:ln>
            <a:noFill/>
          </a:ln>
        </p:spPr>
      </p:pic>
      <p:sp>
        <p:nvSpPr>
          <p:cNvPr id="5" name="矩形 4"/>
          <p:cNvSpPr/>
          <p:nvPr/>
        </p:nvSpPr>
        <p:spPr>
          <a:xfrm>
            <a:off x="439022" y="2996946"/>
            <a:ext cx="9760697" cy="252374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金属管的振动频率等于风力频率</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风力频率越高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金属管振动幅度越大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各金属管固有频率相同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振动周期相等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金属管做受迫振动时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无回复力作用</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30766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90118" y="620649"/>
            <a:ext cx="8873361" cy="605618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物体做受迫振动时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其振动频率始终等于驱动力的频率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故金属管做受迫振动的振动频率等于风力频率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金属管振动幅度大小主要取决于风力频率与金属管固有频率是否接近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只有当风力频率接近金属管固有频率时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才会发生共振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振动幅度才会显著增大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并非风力频率越高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振动幅度就越大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不同长度的金属管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由于结构参数不同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其固有频率也不同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振动周期和频率互为倒数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各管的振动周期并不相等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只要是机械振动就一定存在回复力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金属管振动时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其自身的弹性以及重力等因素会形成促使其回到平衡位置的力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即回复力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5746" y="1052703"/>
            <a:ext cx="1071880" cy="3429000"/>
          </a:xfrm>
          <a:prstGeom prst="rect">
            <a:avLst/>
          </a:prstGeom>
          <a:solidFill>
            <a:scrgbClr r="0" g="0" b="0">
              <a:alpha val="0"/>
            </a:scrgbClr>
          </a:solidFill>
          <a:ln>
            <a:noFill/>
          </a:ln>
        </p:spPr>
      </p:pic>
    </p:spTree>
    <p:extLst>
      <p:ext uri="{BB962C8B-B14F-4D97-AF65-F5344CB8AC3E}">
        <p14:creationId xmlns:p14="http://schemas.microsoft.com/office/powerpoint/2010/main" val="15515941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3691613" y="2658975"/>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简谐运动的基本特征</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以平衡位置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为原点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建立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3257931"/>
            <a:ext cx="3808730" cy="819150"/>
          </a:xfrm>
          <a:prstGeom prst="rect">
            <a:avLst/>
          </a:prstGeom>
          <a:solidFill>
            <a:scrgbClr r="0" g="0" b="0">
              <a:alpha val="0"/>
            </a:scrgbClr>
          </a:solidFill>
          <a:ln>
            <a:noFill/>
          </a:ln>
        </p:spPr>
      </p:pic>
      <p:sp>
        <p:nvSpPr>
          <p:cNvPr id="8" name="矩形 7"/>
          <p:cNvSpPr/>
          <p:nvPr/>
        </p:nvSpPr>
        <p:spPr>
          <a:xfrm>
            <a:off x="247140" y="4166289"/>
            <a:ext cx="11810444" cy="172352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振子运动到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点时的动量为零</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加速度可能增大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振子运动到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点时的加速度为零</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若振子初始位置在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则其振动图像为正弦函数曲线</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4696" y="653489"/>
            <a:ext cx="8758861" cy="2865312"/>
          </a:xfrm>
          <a:prstGeom prst="rect">
            <a:avLst/>
          </a:prstGeom>
        </p:spPr>
        <p:txBody>
          <a:bodyPr wrap="square" lIns="121898" tIns="60948" rIns="121898" bIns="60948">
            <a:spAutoFit/>
          </a:bodyPr>
          <a:lstStyle/>
          <a:p>
            <a:pPr>
              <a:lnSpc>
                <a:spcPct val="14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弹簧振子在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之间做简谐运动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点为平衡位置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则振子运动到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点时的速度不为零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动量不为零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振子在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之间运动时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运动方向可能向左也可能向右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向左时远离平衡位置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则其加速度增大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向右时靠近平衡位置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则其加速度减小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53798" y="836676"/>
            <a:ext cx="2658110" cy="2350770"/>
          </a:xfrm>
          <a:prstGeom prst="rect">
            <a:avLst/>
          </a:prstGeom>
          <a:solidFill>
            <a:scrgbClr r="0" g="0" b="0">
              <a:alpha val="0"/>
            </a:scrgbClr>
          </a:solidFill>
          <a:ln>
            <a:noFill/>
          </a:ln>
        </p:spPr>
      </p:pic>
      <p:sp>
        <p:nvSpPr>
          <p:cNvPr id="4" name="矩形 3"/>
          <p:cNvSpPr/>
          <p:nvPr/>
        </p:nvSpPr>
        <p:spPr>
          <a:xfrm>
            <a:off x="207885" y="3429000"/>
            <a:ext cx="8758861"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振子运动到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处于距离平衡位置最大位移处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则此时加速度最大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若振子初始位置在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则其振动图像如图所示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是余弦函数曲线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67514" y="1930459"/>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一个小球在平衡位置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点附近做简谐运动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小球第一次经过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再继续运动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又经过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它第二次经过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小球做简谐运动的周期可能为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	B.3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C.9</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	D.10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37560" y="735377"/>
                <a:ext cx="6305727" cy="4568727"/>
              </a:xfrm>
              <a:prstGeom prst="rect">
                <a:avLst/>
              </a:prstGeom>
            </p:spPr>
            <p:txBody>
              <a:bodyPr wrap="square" lIns="121898" tIns="60948" rIns="121898" bIns="60948">
                <a:spAutoFit/>
              </a:bodyPr>
              <a:lstStyle/>
              <a:p>
                <a:pPr>
                  <a:lnSpc>
                    <a:spcPct val="14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若振子开始运动的方向从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点先向左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再向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运动路线如图甲所示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解得振动的周期为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若振子开始运动的方向从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点向右直接向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运动路线如图乙所示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振动的周期为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𝟓𝐬</m:t>
                        </m:r>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37560" y="735377"/>
                <a:ext cx="6305727" cy="4568727"/>
              </a:xfrm>
              <a:prstGeom prst="rect">
                <a:avLst/>
              </a:prstGeom>
              <a:blipFill rotWithShape="0">
                <a:blip r:embed="rId2"/>
                <a:stretch>
                  <a:fillRect l="-1257" r="-6576" b="-801"/>
                </a:stretch>
              </a:blipFill>
            </p:spPr>
            <p:txBody>
              <a:bodyPr/>
              <a:lstStyle/>
              <a:p>
                <a:r>
                  <a:rPr lang="zh-CN" altLang="en-US">
                    <a:noFill/>
                  </a:rPr>
                  <a:t> </a:t>
                </a:r>
              </a:p>
            </p:txBody>
          </p:sp>
        </mc:Fallback>
      </mc:AlternateContent>
      <p:pic>
        <p:nvPicPr>
          <p:cNvPr id="3" name="image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9820" y="836676"/>
            <a:ext cx="396811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163446" y="2010894"/>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简谐运动的表达式和图像</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北京房山高三期末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用小球和轻弹簧组成弹簧振子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使其沿水平方向振动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振动图像如图所示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下列描述正确的是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03609" y="2871089"/>
            <a:ext cx="2976245" cy="2070100"/>
          </a:xfrm>
          <a:prstGeom prst="rect">
            <a:avLst/>
          </a:prstGeom>
          <a:solidFill>
            <a:scrgbClr r="0" g="0" b="0">
              <a:alpha val="0"/>
            </a:scrgbClr>
          </a:solidFill>
          <a:ln>
            <a:noFill/>
          </a:ln>
        </p:spPr>
      </p:pic>
      <p:sp>
        <p:nvSpPr>
          <p:cNvPr id="5" name="矩形 4"/>
          <p:cNvSpPr/>
          <p:nvPr/>
        </p:nvSpPr>
        <p:spPr>
          <a:xfrm>
            <a:off x="478504" y="2654100"/>
            <a:ext cx="733335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小球的速度逐渐减小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弹簧的弹性势能逐渐减小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小球的动能达到最大值</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弹簧弹力为正的最大值</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8504" y="836527"/>
            <a:ext cx="7238728" cy="425569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内小球的位移减小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说明弹性势能转化为动能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即速度增大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内小球的位移增大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说明动能转化为弹性势能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即弹性势能增大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小球位于平衡位置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此时动能最大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小球的位移正向最大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则弹簧弹力为负的最大值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5663" y="836676"/>
            <a:ext cx="297624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164611" y="1408996"/>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altLang="en-US" sz="2000" dirty="0">
              <a:solidFill>
                <a:srgbClr val="C00000"/>
              </a:solidFill>
              <a:latin typeface="微软雅黑" pitchFamily="34" charset="-122"/>
              <a:ea typeface="微软雅黑" pitchFamily="34" charset="-122"/>
            </a:endParaRPr>
          </a:p>
        </p:txBody>
      </p:sp>
      <p:sp>
        <p:nvSpPr>
          <p:cNvPr id="4" name="矩形 3"/>
          <p:cNvSpPr/>
          <p:nvPr/>
        </p:nvSpPr>
        <p:spPr>
          <a:xfrm>
            <a:off x="121607" y="658227"/>
            <a:ext cx="788952"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90692" y="1036911"/>
            <a:ext cx="8894543" cy="5200439"/>
          </a:xfrm>
          <a:prstGeom prst="rect">
            <a:avLst/>
          </a:prstGeom>
        </p:spPr>
      </p:pic>
      <p:sp>
        <p:nvSpPr>
          <p:cNvPr id="5" name="矩形 4"/>
          <p:cNvSpPr/>
          <p:nvPr/>
        </p:nvSpPr>
        <p:spPr>
          <a:xfrm>
            <a:off x="6909796" y="2273983"/>
            <a:ext cx="95407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回复力</a:t>
            </a:r>
            <a:endParaRPr lang="zh-CN" altLang="en-US" sz="2000" dirty="0">
              <a:solidFill>
                <a:srgbClr val="C00000"/>
              </a:solidFill>
              <a:latin typeface="微软雅黑" pitchFamily="34" charset="-122"/>
              <a:ea typeface="微软雅黑" pitchFamily="34" charset="-122"/>
            </a:endParaRPr>
          </a:p>
        </p:txBody>
      </p:sp>
      <p:sp>
        <p:nvSpPr>
          <p:cNvPr id="6" name="矩形 5"/>
          <p:cNvSpPr/>
          <p:nvPr/>
        </p:nvSpPr>
        <p:spPr>
          <a:xfrm>
            <a:off x="7607395" y="3203990"/>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7607395" y="3861054"/>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7607395" y="4575037"/>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效果</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10150201" y="5432500"/>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合力</a:t>
            </a:r>
            <a:endParaRPr lang="zh-CN" altLang="en-US" sz="2000" dirty="0">
              <a:solidFill>
                <a:srgbClr val="C00000"/>
              </a:solidFill>
              <a:latin typeface="微软雅黑" pitchFamily="34" charset="-122"/>
              <a:ea typeface="微软雅黑" pitchFamily="34" charset="-122"/>
            </a:endParaRPr>
          </a:p>
        </p:txBody>
      </p:sp>
      <p:sp>
        <p:nvSpPr>
          <p:cNvPr id="10" name="矩形 9"/>
          <p:cNvSpPr/>
          <p:nvPr/>
        </p:nvSpPr>
        <p:spPr>
          <a:xfrm>
            <a:off x="7098527" y="5837258"/>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分力</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747370" y="1969950"/>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广东湛江月考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如图甲所示是一个以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点为平衡位置的水平方向的弹簧振子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图乙为这个弹簧振子的振动图像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85683" y="2504694"/>
            <a:ext cx="6626225" cy="2436495"/>
          </a:xfrm>
          <a:prstGeom prst="rect">
            <a:avLst/>
          </a:prstGeom>
          <a:solidFill>
            <a:scrgbClr r="0" g="0" b="0">
              <a:alpha val="0"/>
            </a:scrgbClr>
          </a:solidFill>
          <a:ln>
            <a:noFill/>
          </a:ln>
        </p:spPr>
      </p:pic>
      <p:sp>
        <p:nvSpPr>
          <p:cNvPr id="5" name="矩形 4"/>
          <p:cNvSpPr/>
          <p:nvPr/>
        </p:nvSpPr>
        <p:spPr>
          <a:xfrm>
            <a:off x="434338" y="2433712"/>
            <a:ext cx="4553437" cy="3930219"/>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弹簧振子受重力、支持力、弹簧的弹力、回复力</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弹簧振子的位移为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弹簧振子的动能持续地增加</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两个时刻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弹簧振子的回复力不相同</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901410"/>
                <a:ext cx="11658044" cy="354101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回复力是指振动物体所受的总是指向平衡位置的合外力</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回复力是效果力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受力分析时不考虑效果力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弹簧振子在水平方向上做简谐运动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由图乙可得周期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随时间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变化的关系为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=5sin</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弹簧振子的位移为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的时间内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弹簧振子远离平衡位置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可知动能减小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两个时刻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所以回复力的大小相等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即回复力不相同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901410"/>
                <a:ext cx="11658044" cy="3541010"/>
              </a:xfrm>
              <a:prstGeom prst="rect">
                <a:avLst/>
              </a:prstGeom>
              <a:blipFill rotWithShape="0">
                <a:blip r:embed="rId2"/>
                <a:stretch>
                  <a:fillRect l="-680" t="-1549" r="-628" b="-2926"/>
                </a:stretch>
              </a:blipFill>
            </p:spPr>
            <p:txBody>
              <a:bodyPr/>
              <a:lstStyle/>
              <a:p>
                <a:r>
                  <a:rPr lang="zh-CN" altLang="en-US">
                    <a:noFill/>
                  </a:rPr>
                  <a:t> </a:t>
                </a:r>
              </a:p>
            </p:txBody>
          </p:sp>
        </mc:Fallback>
      </mc:AlternateContent>
      <p:pic>
        <p:nvPicPr>
          <p:cNvPr id="3" name="image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3" y="776478"/>
            <a:ext cx="5616702" cy="2065289"/>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200884" y="1343496"/>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一个质点以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点为平衡位置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间做简谐运动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它的振动图像如图乙所示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设向右为正方向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82094" y="1916811"/>
            <a:ext cx="6626225"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47140" y="4525470"/>
                <a:ext cx="11810444" cy="192223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该质点的振动方程为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=0.05sin</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末质点的速度方向向右</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C.0.2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质点做加速运动</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D.0.4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质点在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回复力沿正方向不断减小</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4525470"/>
                <a:ext cx="11810444" cy="1922233"/>
              </a:xfrm>
              <a:prstGeom prst="rect">
                <a:avLst/>
              </a:prstGeom>
              <a:blipFill rotWithShape="0">
                <a:blip r:embed="rId3"/>
                <a:stretch>
                  <a:fillRect l="-671" b="-601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142246"/>
                <a:ext cx="11658044" cy="332127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质点振动的振幅为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周期为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)=0.05sin</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𝝋</m:t>
                        </m:r>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代入上式可得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故该质点的振动方程为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=0.05sin</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由题知向右为正方向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根据振动图像知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末质点经过平衡位置向负方向振动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所以此时速度方向向左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内质点由平衡位置向负的最大位移处振动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此过程速度的方向与回复力的方向相反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故质点在做减速运动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内质点在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之间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回复力沿正方向不断减小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142246"/>
                <a:ext cx="11658044" cy="3321270"/>
              </a:xfrm>
              <a:prstGeom prst="rect">
                <a:avLst/>
              </a:prstGeom>
              <a:blipFill rotWithShape="0">
                <a:blip r:embed="rId2"/>
                <a:stretch>
                  <a:fillRect l="-680" t="-1468" r="-105" b="-3119"/>
                </a:stretch>
              </a:blipFill>
            </p:spPr>
            <p:txBody>
              <a:bodyPr/>
              <a:lstStyle/>
              <a:p>
                <a:r>
                  <a:rPr lang="zh-CN" altLang="en-US">
                    <a:noFill/>
                  </a:rPr>
                  <a:t> </a:t>
                </a:r>
              </a:p>
            </p:txBody>
          </p:sp>
        </mc:Fallback>
      </mc:AlternateContent>
      <p:pic>
        <p:nvPicPr>
          <p:cNvPr id="3" name="image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41440" y="511465"/>
            <a:ext cx="662622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783999" y="1983598"/>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17491"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单摆及其周期公式</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6.(2026·</a:t>
            </a:r>
            <a:r>
              <a:rPr lang="zh-CN" altLang="zh-CN" sz="2600" b="1">
                <a:latin typeface="Times New Roman" panose="02020603050405020304" pitchFamily="18" charset="0"/>
                <a:cs typeface="Times New Roman" panose="02020603050405020304" pitchFamily="18" charset="0"/>
              </a:rPr>
              <a:t>广东广州第二中学期末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如图所示是两个单摆的振动图像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纵轴表示摆球偏离平衡位置的位移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5053" y="2979420"/>
            <a:ext cx="4046855"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08654" y="2554203"/>
                <a:ext cx="6666687" cy="334717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两单摆的回复力最大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乙摆球在第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末和第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末速度相同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甲、乙两个摆的摆长之比为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甲摆球位移随时间变化的关系式为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=2sin</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08654" y="2554203"/>
                <a:ext cx="6666687" cy="3347174"/>
              </a:xfrm>
              <a:prstGeom prst="rect">
                <a:avLst/>
              </a:prstGeom>
              <a:blipFill rotWithShape="0">
                <a:blip r:embed="rId3"/>
                <a:stretch>
                  <a:fillRect l="-1188" b="-36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52639" y="870252"/>
                <a:ext cx="7670783" cy="4341742"/>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两单摆处于平衡位置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该位置的回复力为零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图像切线斜率表示速度可知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乙摆球在第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末和第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末速度大小相等、方向相反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由单摆的周期公式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甲、乙两个摆的摆长之比为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甲</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乙</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甲</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甲摆的振幅为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时刻位于平衡位置并开始向上运动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故甲摆球位移随时间变化的关系式为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=2sin</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52639" y="870252"/>
                <a:ext cx="7670783" cy="4341742"/>
              </a:xfrm>
              <a:prstGeom prst="rect">
                <a:avLst/>
              </a:prstGeom>
              <a:blipFill rotWithShape="0">
                <a:blip r:embed="rId2"/>
                <a:stretch>
                  <a:fillRect l="-1033" t="-1264" r="-5246"/>
                </a:stretch>
              </a:blipFill>
            </p:spPr>
            <p:txBody>
              <a:bodyPr/>
              <a:lstStyle/>
              <a:p>
                <a:r>
                  <a:rPr lang="zh-CN" altLang="en-US">
                    <a:noFill/>
                  </a:rPr>
                  <a:t> </a:t>
                </a:r>
              </a:p>
            </p:txBody>
          </p:sp>
        </mc:Fallback>
      </mc:AlternateContent>
      <p:pic>
        <p:nvPicPr>
          <p:cNvPr id="3" name="image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9449" y="836676"/>
            <a:ext cx="404685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6959314" y="4077081"/>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205279" y="629665"/>
            <a:ext cx="8873361" cy="3985619"/>
          </a:xfrm>
          <a:prstGeom prst="rect">
            <a:avLst/>
          </a:prstGeom>
        </p:spPr>
        <p:txBody>
          <a:bodyPr wrap="square" lIns="121898" tIns="60948" rIns="121898" bIns="60948">
            <a:spAutoFit/>
          </a:bodyPr>
          <a:lstStyle/>
          <a:p>
            <a:pPr marL="355600" indent="-355600">
              <a:lnSpc>
                <a:spcPct val="140000"/>
              </a:lnSpc>
              <a:spcAft>
                <a:spcPts val="0"/>
              </a:spcAft>
              <a:tabLst>
                <a:tab pos="378079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受迫振动和共振</a:t>
            </a:r>
            <a:endParaRPr lang="zh-CN" altLang="zh-CN" sz="1000" dirty="0">
              <a:latin typeface="Calibri" panose="020F0502020204030204" pitchFamily="34" charset="0"/>
              <a:cs typeface="Times New Roman" panose="02020603050405020304" pitchFamily="18" charset="0"/>
            </a:endParaRPr>
          </a:p>
          <a:p>
            <a:pPr marL="355600" indent="-355600">
              <a:lnSpc>
                <a:spcPct val="14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广东惠州高三期末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汽车的悬挂系统是由车身与轮胎间的弹簧及避震器组成的支持系统</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某型号汽车的</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车身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悬挂系统</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振动的固有频率是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这辆汽车匀速通过铺设有条状减速带的路段</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已知相邻两条减速带间的距离为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若该车经过减速带的过程中</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车身上下颠簸得极为剧烈</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则该车的速度最接近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2233" y="1700784"/>
            <a:ext cx="2479675" cy="1703070"/>
          </a:xfrm>
          <a:prstGeom prst="rect">
            <a:avLst/>
          </a:prstGeom>
          <a:solidFill>
            <a:scrgbClr r="0" g="0" b="0">
              <a:alpha val="0"/>
            </a:scrgbClr>
          </a:solidFill>
          <a:ln>
            <a:noFill/>
          </a:ln>
        </p:spPr>
      </p:pic>
      <p:sp>
        <p:nvSpPr>
          <p:cNvPr id="11" name="矩形 10"/>
          <p:cNvSpPr/>
          <p:nvPr/>
        </p:nvSpPr>
        <p:spPr>
          <a:xfrm>
            <a:off x="462250" y="4509135"/>
            <a:ext cx="8873361"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	B.16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	D.64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584694" y="669878"/>
                <a:ext cx="7238728" cy="297514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当车身因经过减速带而产生的受迫振动的频率与车的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车身</a:t>
                </a:r>
                <a:r>
                  <a:rPr lang="en-US" altLang="zh-CN" sz="2600" b="1">
                    <a:latin typeface="Times New Roman" panose="02020603050405020304" pitchFamily="18" charset="0"/>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悬挂系统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振动的固有频率相等时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车身上下颠簸得最剧烈</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此时车的速度为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m/s≈32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584694" y="669878"/>
                <a:ext cx="7238728" cy="2975149"/>
              </a:xfrm>
              <a:prstGeom prst="rect">
                <a:avLst/>
              </a:prstGeom>
              <a:blipFill rotWithShape="0">
                <a:blip r:embed="rId2"/>
                <a:stretch>
                  <a:fillRect l="-1095" r="-1011"/>
                </a:stretch>
              </a:blipFill>
            </p:spPr>
            <p:txBody>
              <a:bodyPr/>
              <a:lstStyle/>
              <a:p>
                <a:r>
                  <a:rPr lang="zh-CN" altLang="en-US">
                    <a:noFill/>
                  </a:rPr>
                  <a:t> </a:t>
                </a:r>
              </a:p>
            </p:txBody>
          </p:sp>
        </mc:Fallback>
      </mc:AlternateContent>
      <p:pic>
        <p:nvPicPr>
          <p:cNvPr id="6" name="image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2233" y="836676"/>
            <a:ext cx="2479675" cy="17030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6200779" y="1916811"/>
            <a:ext cx="892674"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广东阳江模拟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飞力士棒通过利用特殊构造和弹性</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产生一定的振动频率</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这些振动会深入到身体内的核心肌肉</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从而达到强化锻炼的作用</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飞力士棒的固有频率为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85450" y="2677668"/>
            <a:ext cx="4642485" cy="2695575"/>
          </a:xfrm>
          <a:prstGeom prst="rect">
            <a:avLst/>
          </a:prstGeom>
          <a:solidFill>
            <a:scrgbClr r="0" g="0" b="0">
              <a:alpha val="0"/>
            </a:scrgbClr>
          </a:solidFill>
          <a:ln>
            <a:noFill/>
          </a:ln>
        </p:spPr>
      </p:pic>
      <p:sp>
        <p:nvSpPr>
          <p:cNvPr id="11" name="矩形 10"/>
          <p:cNvSpPr/>
          <p:nvPr/>
        </p:nvSpPr>
        <p:spPr>
          <a:xfrm>
            <a:off x="347219" y="2564892"/>
            <a:ext cx="6666687" cy="366014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若该棒做自由振动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则频率为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使用时手振动的频率增大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飞力士棒振动的幅度也随之增大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手每分钟震动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飞力士棒产生共振</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D.PVC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软杆长度不变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负重头质量减小时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飞力士棒的固有频率保持不变</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3699808"/>
                <a:ext cx="11658044" cy="230144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若棒做自由振动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则振动频率为固有频率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随着手振动的频率增大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飞力士棒振动的频率随之增大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但是幅度可能越来越小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手振动频率为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Hz=3.5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此时频率与固有频率相等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飞力士棒产生共振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负重头质量减小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PVC</a:t>
                </a:r>
                <a:r>
                  <a:rPr lang="zh-CN" altLang="zh-CN" sz="2600" b="1">
                    <a:latin typeface="Times New Roman" panose="02020603050405020304" pitchFamily="18" charset="0"/>
                    <a:cs typeface="Times New Roman" panose="02020603050405020304" pitchFamily="18" charset="0"/>
                  </a:rPr>
                  <a:t>软杆长度不变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则其结构改变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飞力士棒的固有频率会变化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699808"/>
                <a:ext cx="11658044" cy="2301440"/>
              </a:xfrm>
              <a:prstGeom prst="rect">
                <a:avLst/>
              </a:prstGeom>
              <a:blipFill rotWithShape="0">
                <a:blip r:embed="rId2"/>
                <a:stretch>
                  <a:fillRect l="-680" t="-2387" r="-680" b="-5305"/>
                </a:stretch>
              </a:blipFill>
            </p:spPr>
            <p:txBody>
              <a:bodyPr/>
              <a:lstStyle/>
              <a:p>
                <a:r>
                  <a:rPr lang="zh-CN" altLang="en-US">
                    <a:noFill/>
                  </a:rPr>
                  <a:t> </a:t>
                </a:r>
              </a:p>
            </p:txBody>
          </p:sp>
        </mc:Fallback>
      </mc:AlternateContent>
      <p:pic>
        <p:nvPicPr>
          <p:cNvPr id="6" name="image3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836676"/>
            <a:ext cx="464248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两种模型</a:t>
            </a:r>
            <a:endParaRPr lang="zh-CN" altLang="zh-CN" sz="1000">
              <a:latin typeface="Calibri" panose="020F0502020204030204" pitchFamily="34"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672733002"/>
              </p:ext>
            </p:extLst>
          </p:nvPr>
        </p:nvGraphicFramePr>
        <p:xfrm>
          <a:off x="478504" y="1484757"/>
          <a:ext cx="11449431" cy="4620641"/>
        </p:xfrm>
        <a:graphic>
          <a:graphicData uri="http://schemas.openxmlformats.org/drawingml/2006/table">
            <a:tbl>
              <a:tblPr firstRow="1" firstCol="1" bandRow="1"/>
              <a:tblGrid>
                <a:gridCol w="2074637"/>
                <a:gridCol w="5069808"/>
                <a:gridCol w="4304986"/>
              </a:tblGrid>
              <a:tr h="205105">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弹簧振子</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单摆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4781">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示意图</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18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简谐运</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动条件</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弹簧质量可忽略</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700655"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无摩擦等阻力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700655"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在弹簧弹性限度内</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摆线为不可伸缩的轻细线</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700655"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无空气阻力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700655"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摆角小于</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291.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2187430"/>
            <a:ext cx="2143125" cy="1895475"/>
          </a:xfrm>
          <a:prstGeom prst="rect">
            <a:avLst/>
          </a:prstGeom>
          <a:solidFill>
            <a:srgbClr val="000000">
              <a:alpha val="0"/>
            </a:srgbClr>
          </a:solidFill>
        </p:spPr>
      </p:pic>
      <p:pic>
        <p:nvPicPr>
          <p:cNvPr id="1025" name="image292.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86726" y="2230116"/>
            <a:ext cx="1512189" cy="1867512"/>
          </a:xfrm>
          <a:prstGeom prst="rect">
            <a:avLst/>
          </a:prstGeom>
          <a:solidFill>
            <a:srgbClr val="000000">
              <a:alpha val="0"/>
            </a:srgbClr>
          </a:solidFill>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7405016" y="184060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7" name="矩形 6"/>
          <p:cNvSpPr/>
          <p:nvPr/>
        </p:nvSpPr>
        <p:spPr>
          <a:xfrm>
            <a:off x="94740" y="1096247"/>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广西桂林模拟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图像为两单摆的振动图像</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为摆线偏离竖直方向的角度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&lt;5°)</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两单摆的摆球质量相同</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9" name="image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81918" y="2564892"/>
            <a:ext cx="3729990" cy="2070100"/>
          </a:xfrm>
          <a:prstGeom prst="rect">
            <a:avLst/>
          </a:prstGeom>
          <a:solidFill>
            <a:scrgbClr r="0" g="0" b="0">
              <a:alpha val="0"/>
            </a:scrgbClr>
          </a:solidFill>
          <a:ln>
            <a:noFill/>
          </a:ln>
        </p:spPr>
      </p:pic>
      <mc:AlternateContent xmlns:mc="http://schemas.openxmlformats.org/markup-compatibility/2006">
        <mc:Choice xmlns:a14="http://schemas.microsoft.com/office/drawing/2010/main" Requires="a14">
          <p:sp>
            <p:nvSpPr>
              <p:cNvPr id="11" name="矩形 10"/>
              <p:cNvSpPr/>
              <p:nvPr/>
            </p:nvSpPr>
            <p:spPr>
              <a:xfrm>
                <a:off x="530496" y="2327093"/>
                <a:ext cx="6666687" cy="37880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摆长之比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摆长之比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摆球的最大动能之比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摆球的最大动能之比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endParaRPr lang="zh-CN" altLang="zh-CN" sz="1000">
                  <a:latin typeface="Calibri" panose="020F0502020204030204" pitchFamily="34" charset="0"/>
                  <a:cs typeface="Times New Roman" panose="02020603050405020304" pitchFamily="18" charset="0"/>
                </a:endParaRPr>
              </a:p>
            </p:txBody>
          </p:sp>
        </mc:Choice>
        <mc:Fallback>
          <p:sp>
            <p:nvSpPr>
              <p:cNvPr id="11" name="矩形 10"/>
              <p:cNvSpPr>
                <a:spLocks noRot="1" noChangeAspect="1" noMove="1" noResize="1" noEditPoints="1" noAdjustHandles="1" noChangeArrowheads="1" noChangeShapeType="1" noTextEdit="1"/>
              </p:cNvSpPr>
              <p:nvPr/>
            </p:nvSpPr>
            <p:spPr>
              <a:xfrm>
                <a:off x="530496" y="2327093"/>
                <a:ext cx="6666687" cy="3788064"/>
              </a:xfrm>
              <a:prstGeom prst="rect">
                <a:avLst/>
              </a:prstGeom>
              <a:blipFill rotWithShape="0">
                <a:blip r:embed="rId3"/>
                <a:stretch>
                  <a:fillRect l="-1188"/>
                </a:stretch>
              </a:blipFill>
            </p:spPr>
            <p:txBody>
              <a:bodyPr/>
              <a:lstStyle/>
              <a:p>
                <a:r>
                  <a:rPr lang="zh-CN" altLang="en-US">
                    <a:noFill/>
                  </a:rPr>
                  <a:t> </a:t>
                </a:r>
              </a:p>
            </p:txBody>
          </p:sp>
        </mc:Fallback>
      </mc:AlternateContent>
      <p:sp>
        <p:nvSpPr>
          <p:cNvPr id="2" name="矩形 1"/>
          <p:cNvSpPr/>
          <p:nvPr/>
        </p:nvSpPr>
        <p:spPr>
          <a:xfrm>
            <a:off x="4572131" y="631535"/>
            <a:ext cx="2751073" cy="492443"/>
          </a:xfrm>
          <a:prstGeom prst="rect">
            <a:avLst/>
          </a:prstGeom>
        </p:spPr>
        <p:txBody>
          <a:bodyPr wrap="none">
            <a:spAutoFit/>
          </a:bodyPr>
          <a:lstStyle/>
          <a:p>
            <a:pPr marL="355600" indent="-355600" algn="ctr">
              <a:spcAft>
                <a:spcPts val="0"/>
              </a:spcAft>
              <a:tabLst>
                <a:tab pos="378079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26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2729472"/>
                <a:ext cx="11658044" cy="366931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根据题中两单摆的振动图像知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两单摆的周期之比为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根据单摆周期公式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故摆长之比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甲、乙两个单摆的摆球质量相同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摆线的最大摆角相同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从最高点到最低点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故摆球的最大动能之比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729472"/>
                <a:ext cx="11658044" cy="3669314"/>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6" name="image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620649"/>
            <a:ext cx="3729990"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1677860" y="2570579"/>
            <a:ext cx="892674"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8" name="矩形 7"/>
          <p:cNvSpPr/>
          <p:nvPr/>
        </p:nvSpPr>
        <p:spPr>
          <a:xfrm>
            <a:off x="262477" y="629665"/>
            <a:ext cx="9760697" cy="2489568"/>
          </a:xfrm>
          <a:prstGeom prst="rect">
            <a:avLst/>
          </a:prstGeom>
        </p:spPr>
        <p:txBody>
          <a:bodyPr wrap="square" lIns="121898" tIns="60948" rIns="121898" bIns="60948">
            <a:spAutoFit/>
          </a:bodyPr>
          <a:lstStyle/>
          <a:p>
            <a:pPr marL="355600" indent="-355600">
              <a:lnSpc>
                <a:spcPct val="12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湖北卷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由劲度系数为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的轻质弹簧连接</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由不可伸长的细线悬挂在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系统处于静止状态</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竖直下拉长度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后由静止释放</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弹簧始终在弹性限度内</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释放小球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0" name="image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64718" y="1484757"/>
            <a:ext cx="1647190" cy="2889250"/>
          </a:xfrm>
          <a:prstGeom prst="rect">
            <a:avLst/>
          </a:prstGeom>
          <a:solidFill>
            <a:scrgbClr r="0" g="0" b="0">
              <a:alpha val="0"/>
            </a:scrgbClr>
          </a:solidFill>
          <a:ln>
            <a:noFill/>
          </a:ln>
        </p:spPr>
      </p:pic>
      <mc:AlternateContent xmlns:mc="http://schemas.openxmlformats.org/markup-compatibility/2006">
        <mc:Choice xmlns:a14="http://schemas.microsoft.com/office/drawing/2010/main" Requires="a14">
          <p:sp>
            <p:nvSpPr>
              <p:cNvPr id="11" name="矩形 10"/>
              <p:cNvSpPr/>
              <p:nvPr/>
            </p:nvSpPr>
            <p:spPr>
              <a:xfrm>
                <a:off x="478504" y="3202087"/>
                <a:ext cx="9760697" cy="221686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可能会运动</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做简谐运动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则其振幅为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当且仅当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才能始终做简谐运动</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当且仅当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才能始终做简谐运动</a:t>
                </a:r>
                <a:endParaRPr lang="zh-CN" altLang="zh-CN" sz="1000">
                  <a:latin typeface="Calibri" panose="020F0502020204030204" pitchFamily="34" charset="0"/>
                  <a:cs typeface="Times New Roman" panose="02020603050405020304" pitchFamily="18" charset="0"/>
                </a:endParaRPr>
              </a:p>
            </p:txBody>
          </p:sp>
        </mc:Choice>
        <mc:Fallback>
          <p:sp>
            <p:nvSpPr>
              <p:cNvPr id="11" name="矩形 10"/>
              <p:cNvSpPr>
                <a:spLocks noRot="1" noChangeAspect="1" noMove="1" noResize="1" noEditPoints="1" noAdjustHandles="1" noChangeArrowheads="1" noChangeShapeType="1" noTextEdit="1"/>
              </p:cNvSpPr>
              <p:nvPr/>
            </p:nvSpPr>
            <p:spPr>
              <a:xfrm>
                <a:off x="478504" y="3202087"/>
                <a:ext cx="9760697" cy="2216865"/>
              </a:xfrm>
              <a:prstGeom prst="rect">
                <a:avLst/>
              </a:prstGeom>
              <a:blipFill rotWithShape="0">
                <a:blip r:embed="rId3"/>
                <a:stretch>
                  <a:fillRect l="-811" t="-1923" b="-137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694531" y="653489"/>
                <a:ext cx="8758861" cy="578995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如果小球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不动而小球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做简谐运动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的初始位置为其做简谐运动的平衡位置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可知振幅为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系统静止时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由平衡条件得此时弹簧的伸长量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恰不运动时细线拉力为零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运动到最高点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由平衡条件得弹簧的压缩量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的振幅为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所以当且仅当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才能始终做简谐运动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综上可知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会运动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94531" y="653489"/>
                <a:ext cx="8758861" cy="5789959"/>
              </a:xfrm>
              <a:prstGeom prst="rect">
                <a:avLst/>
              </a:prstGeom>
              <a:blipFill rotWithShape="0">
                <a:blip r:embed="rId2"/>
                <a:stretch>
                  <a:fillRect l="-905" r="-557" b="-1368"/>
                </a:stretch>
              </a:blipFill>
            </p:spPr>
            <p:txBody>
              <a:bodyPr/>
              <a:lstStyle/>
              <a:p>
                <a:r>
                  <a:rPr lang="zh-CN" altLang="en-US">
                    <a:noFill/>
                  </a:rPr>
                  <a:t> </a:t>
                </a:r>
              </a:p>
            </p:txBody>
          </p:sp>
        </mc:Fallback>
      </mc:AlternateContent>
      <p:pic>
        <p:nvPicPr>
          <p:cNvPr id="6" name="image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80745" y="836676"/>
            <a:ext cx="1647190"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1638977944"/>
                  </p:ext>
                </p:extLst>
              </p:nvPr>
            </p:nvGraphicFramePr>
            <p:xfrm>
              <a:off x="694531" y="836676"/>
              <a:ext cx="9295582" cy="5232845"/>
            </p:xfrm>
            <a:graphic>
              <a:graphicData uri="http://schemas.openxmlformats.org/drawingml/2006/table">
                <a:tbl>
                  <a:tblPr firstRow="1" firstCol="1" bandRow="1"/>
                  <a:tblGrid>
                    <a:gridCol w="1684359"/>
                    <a:gridCol w="4116084"/>
                    <a:gridCol w="3495139"/>
                  </a:tblGrid>
                  <a:tr h="551307">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模型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弹簧振子</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单摆</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6789">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回复力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的</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提供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摆</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球</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沿</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与摆线垂直方向</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即切向</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的分力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1307">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处于</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处</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最低点</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5147">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周期</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与振幅无关</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=2π</a:t>
                          </a:r>
                          <a:r>
                            <a:rPr lang="en-US" sz="2600">
                              <a:effectLst/>
                              <a:latin typeface="宋体" panose="02010600030101010101" pitchFamily="2" charset="-122"/>
                              <a:ea typeface="微软雅黑" panose="020B0503020204020204" pitchFamily="34" charset="-122"/>
                              <a:cs typeface="Times New Roman" panose="02020603050405020304" pitchFamily="18" charset="0"/>
                            </a:rPr>
                            <a:t> </a:t>
                          </a:r>
                          <a14:m>
                            <m:oMath xmlns:m="http://schemas.openxmlformats.org/officeDocument/2006/math">
                              <m:rad>
                                <m:radPr>
                                  <m:degHide m:val="on"/>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6789">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转化</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与</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动能相互转化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系统的机械能守恒</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与</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动能相互转化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摆球机械能守恒</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1638977944"/>
                  </p:ext>
                </p:extLst>
              </p:nvPr>
            </p:nvGraphicFramePr>
            <p:xfrm>
              <a:off x="694531" y="836676"/>
              <a:ext cx="9295582" cy="5169282"/>
            </p:xfrm>
            <a:graphic>
              <a:graphicData uri="http://schemas.openxmlformats.org/drawingml/2006/table">
                <a:tbl>
                  <a:tblPr firstRow="1" firstCol="1" bandRow="1"/>
                  <a:tblGrid>
                    <a:gridCol w="1684359"/>
                    <a:gridCol w="4116084"/>
                    <a:gridCol w="3495139"/>
                  </a:tblGrid>
                  <a:tr h="68580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模型</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弹簧振子</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单摆</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6597">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回复力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的</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提供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摆</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球</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沿</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与摆线垂直方向</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即切向</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的分力</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平衡位置</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弹簧</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处于</a:t>
                          </a: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处</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最低点</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0925">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周期</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与振幅无关</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66028" t="-199065" r="-348" b="-107009"/>
                          </a:stretch>
                        </a:blipFill>
                      </a:tcPr>
                    </a:tc>
                  </a:tr>
                  <a:tr h="1280160">
                    <a:tc>
                      <a:txBody>
                        <a:bodyPr/>
                        <a:lstStyle/>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能量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700655"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转化</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与</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动能相互转化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系统的机械能守恒</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700655" algn="l"/>
                            </a:tabLst>
                          </a:pPr>
                          <a:r>
                            <a:rPr kumimoji="0" lang="en-US" altLang="zh-CN" sz="2600" i="0" u="none" baseline="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与</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动能相互转化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摆球机械能守恒</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
        <p:nvSpPr>
          <p:cNvPr id="4" name="矩形 3"/>
          <p:cNvSpPr/>
          <p:nvPr/>
        </p:nvSpPr>
        <p:spPr>
          <a:xfrm>
            <a:off x="4150963" y="1916811"/>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弹力</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6" name="矩形 5"/>
          <p:cNvSpPr/>
          <p:nvPr/>
        </p:nvSpPr>
        <p:spPr>
          <a:xfrm>
            <a:off x="7391368" y="1640861"/>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重力</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7" name="矩形 6"/>
          <p:cNvSpPr/>
          <p:nvPr/>
        </p:nvSpPr>
        <p:spPr>
          <a:xfrm>
            <a:off x="4448878" y="2835511"/>
            <a:ext cx="851515"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原长</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8" name="矩形 7"/>
          <p:cNvSpPr/>
          <p:nvPr/>
        </p:nvSpPr>
        <p:spPr>
          <a:xfrm>
            <a:off x="2591655" y="4859301"/>
            <a:ext cx="1518364"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弹性势能</a:t>
            </a:r>
            <a:endParaRPr lang="zh-CN" altLang="en-US" sz="2600">
              <a:solidFill>
                <a:srgbClr val="C00000"/>
              </a:solidFill>
              <a:latin typeface="Times New Roman" panose="02020603050405020304" pitchFamily="18" charset="0"/>
              <a:sym typeface="Times New Roman" panose="02020603050405020304" pitchFamily="18" charset="0"/>
            </a:endParaRPr>
          </a:p>
        </p:txBody>
      </p:sp>
      <p:sp>
        <p:nvSpPr>
          <p:cNvPr id="9" name="矩形 8"/>
          <p:cNvSpPr/>
          <p:nvPr/>
        </p:nvSpPr>
        <p:spPr>
          <a:xfrm>
            <a:off x="6657565" y="4853504"/>
            <a:ext cx="1518364" cy="492443"/>
          </a:xfrm>
          <a:prstGeom prst="rect">
            <a:avLst/>
          </a:prstGeom>
        </p:spPr>
        <p:txBody>
          <a:bodyPr wrap="none">
            <a:spAutoFit/>
          </a:bodyPr>
          <a:lstStyle/>
          <a:p>
            <a:r>
              <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重力势能</a:t>
            </a:r>
            <a:endParaRPr lang="zh-CN" altLang="en-US" sz="2600">
              <a:solidFill>
                <a:srgbClr val="C00000"/>
              </a:solidFill>
              <a:latin typeface="Times New Roman" panose="02020603050405020304" pitchFamily="18" charset="0"/>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P spid="7" grpId="0" autoUpdateAnimBg="0"/>
      <p:bldP spid="8" grpId="0" autoUpdateAnimBg="0"/>
      <p:bldP spid="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21606" y="658227"/>
            <a:ext cx="9721215" cy="1259231"/>
          </a:xfrm>
          <a:prstGeom prst="rect">
            <a:avLst/>
          </a:prstGeom>
        </p:spPr>
        <p:txBody>
          <a:bodyPr wrap="square" lIns="121898" tIns="60948" rIns="121898" bIns="60948">
            <a:spAutoFit/>
          </a:bodyPr>
          <a:lstStyle/>
          <a:p>
            <a:pPr>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二、简谐运动的表达式和图像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4" name="图片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4697" y="1971962"/>
            <a:ext cx="9803103" cy="2897450"/>
          </a:xfrm>
          <a:prstGeom prst="rect">
            <a:avLst/>
          </a:prstGeom>
        </p:spPr>
      </p:pic>
      <p:sp>
        <p:nvSpPr>
          <p:cNvPr id="7" name="矩形 6"/>
          <p:cNvSpPr/>
          <p:nvPr/>
        </p:nvSpPr>
        <p:spPr>
          <a:xfrm>
            <a:off x="5488069" y="1916811"/>
            <a:ext cx="497224" cy="400093"/>
          </a:xfrm>
          <a:prstGeom prst="rect">
            <a:avLst/>
          </a:prstGeom>
        </p:spPr>
        <p:txBody>
          <a:bodyPr wrap="none" lIns="91426" tIns="45712" rIns="91426" bIns="45712">
            <a:spAutoFit/>
          </a:bodyPr>
          <a:lstStyle/>
          <a:p>
            <a:r>
              <a:rPr lang="en-US" altLang="zh-CN" sz="2000">
                <a:solidFill>
                  <a:srgbClr val="C00000"/>
                </a:solidFill>
                <a:latin typeface="Times New Roman" panose="02020603050405020304" pitchFamily="18" charset="0"/>
                <a:ea typeface="微软雅黑" panose="020B0503020204020204" pitchFamily="34" charset="-122"/>
              </a:rPr>
              <a:t>-</a:t>
            </a:r>
            <a:r>
              <a:rPr lang="en-US" altLang="zh-CN" sz="2000" i="1">
                <a:solidFill>
                  <a:srgbClr val="C00000"/>
                </a:solidFill>
                <a:latin typeface="Times New Roman" panose="02020603050405020304" pitchFamily="18" charset="0"/>
                <a:ea typeface="微软雅黑" panose="020B0503020204020204" pitchFamily="34" charset="-122"/>
              </a:rPr>
              <a:t>kx</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5447125" y="3497240"/>
            <a:ext cx="1391699" cy="400093"/>
          </a:xfrm>
          <a:prstGeom prst="rect">
            <a:avLst/>
          </a:prstGeom>
        </p:spPr>
        <p:txBody>
          <a:bodyPr wrap="none" lIns="91426" tIns="45712" rIns="91426" bIns="45712">
            <a:spAutoFit/>
          </a:bodyPr>
          <a:lstStyle/>
          <a:p>
            <a:r>
              <a:rPr lang="en-US" altLang="zh-CN" sz="2000" i="1">
                <a:solidFill>
                  <a:srgbClr val="C00000"/>
                </a:solidFill>
                <a:latin typeface="Times New Roman" panose="02020603050405020304" pitchFamily="18" charset="0"/>
                <a:ea typeface="微软雅黑" panose="020B0503020204020204" pitchFamily="34" charset="-122"/>
              </a:rPr>
              <a:t>A</a:t>
            </a:r>
            <a:r>
              <a:rPr lang="en-US" altLang="zh-CN" sz="2000">
                <a:solidFill>
                  <a:srgbClr val="C00000"/>
                </a:solidFill>
                <a:latin typeface="Times New Roman" panose="02020603050405020304" pitchFamily="18" charset="0"/>
                <a:ea typeface="微软雅黑" panose="020B0503020204020204" pitchFamily="34" charset="-122"/>
              </a:rPr>
              <a:t>cos(</a:t>
            </a:r>
            <a:r>
              <a:rPr lang="en-US" altLang="zh-CN" sz="2000" i="1">
                <a:solidFill>
                  <a:srgbClr val="C00000"/>
                </a:solidFill>
                <a:latin typeface="Times New Roman" panose="02020603050405020304" pitchFamily="18" charset="0"/>
                <a:ea typeface="微软雅黑" panose="020B0503020204020204" pitchFamily="34" charset="-122"/>
              </a:rPr>
              <a:t>ωt</a:t>
            </a:r>
            <a:r>
              <a:rPr lang="en-US" altLang="zh-CN" sz="2000">
                <a:solidFill>
                  <a:srgbClr val="C00000"/>
                </a:solidFill>
                <a:latin typeface="Times New Roman" panose="02020603050405020304" pitchFamily="18" charset="0"/>
                <a:ea typeface="微软雅黑" panose="020B0503020204020204" pitchFamily="34" charset="-122"/>
              </a:rPr>
              <a:t>+</a:t>
            </a:r>
            <a:r>
              <a:rPr lang="en-US" altLang="zh-CN" sz="2000" i="1">
                <a:solidFill>
                  <a:srgbClr val="C00000"/>
                </a:solidFill>
                <a:latin typeface="Times New Roman" panose="02020603050405020304" pitchFamily="18" charset="0"/>
                <a:ea typeface="微软雅黑" panose="020B0503020204020204" pitchFamily="34" charset="-122"/>
              </a:rPr>
              <a:t>φ</a:t>
            </a:r>
            <a:r>
              <a:rPr lang="en-US" altLang="zh-CN" sz="2000">
                <a:solidFill>
                  <a:srgbClr val="C00000"/>
                </a:solidFill>
                <a:latin typeface="Times New Roman" panose="02020603050405020304" pitchFamily="18" charset="0"/>
                <a:ea typeface="微软雅黑" panose="020B0503020204020204" pitchFamily="34" charset="-122"/>
              </a:rPr>
              <a:t>)</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7748948" y="4459208"/>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初相</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31671603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7932606" y="1889515"/>
                <a:ext cx="1660876" cy="552956"/>
              </a:xfrm>
              <a:prstGeom prst="rect">
                <a:avLst/>
              </a:prstGeom>
            </p:spPr>
            <p:txBody>
              <a:bodyPr wrap="none" lIns="91426" tIns="45712" rIns="91426" bIns="45712">
                <a:spAutoFit/>
              </a:bodyPr>
              <a:lstStyle/>
              <a:p>
                <a:r>
                  <a:rPr lang="en-US" altLang="zh-CN" sz="2000" i="1">
                    <a:solidFill>
                      <a:srgbClr val="C00000"/>
                    </a:solidFill>
                    <a:latin typeface="Times New Roman" panose="02020603050405020304" pitchFamily="18" charset="0"/>
                    <a:ea typeface="微软雅黑" panose="020B0503020204020204" pitchFamily="34" charset="-122"/>
                  </a:rPr>
                  <a:t>A</a:t>
                </a:r>
                <a:r>
                  <a:rPr lang="en-US" altLang="zh-CN" sz="2000">
                    <a:solidFill>
                      <a:srgbClr val="C00000"/>
                    </a:solidFill>
                    <a:effectLst/>
                    <a:latin typeface="Times New Roman" panose="02020603050405020304" pitchFamily="18" charset="0"/>
                    <a:ea typeface="微软雅黑" panose="020B0503020204020204" pitchFamily="34" charset="-122"/>
                  </a:rPr>
                  <a:t>cos</a:t>
                </a:r>
                <a14:m>
                  <m:oMath xmlns:m="http://schemas.openxmlformats.org/officeDocument/2006/math">
                    <m:d>
                      <m:dPr>
                        <m:ctrlPr>
                          <a:rPr lang="zh-CN" altLang="zh-CN" sz="2000" i="1">
                            <a:solidFill>
                              <a:srgbClr val="C00000"/>
                            </a:solidFill>
                            <a:effectLst/>
                            <a:latin typeface="Cambria Math" panose="02040503050406030204" pitchFamily="18" charset="0"/>
                            <a:ea typeface="Cambria Math" panose="02040503050406030204" pitchFamily="18" charset="0"/>
                          </a:rPr>
                        </m:ctrlPr>
                      </m:dPr>
                      <m:e>
                        <m:r>
                          <a:rPr lang="en-US" altLang="zh-CN" sz="20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𝜔</m:t>
                        </m:r>
                        <m:r>
                          <a:rPr lang="en-US" altLang="zh-CN" sz="20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𝑡</m:t>
                        </m:r>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000" i="1">
                                <a:solidFill>
                                  <a:srgbClr val="C00000"/>
                                </a:solidFill>
                                <a:effectLst/>
                                <a:latin typeface="Cambria Math" panose="02040503050406030204" pitchFamily="18" charset="0"/>
                                <a:ea typeface="Cambria Math" panose="02040503050406030204" pitchFamily="18" charset="0"/>
                              </a:rPr>
                            </m:ctrlPr>
                          </m:fPr>
                          <m:num>
                            <m:r>
                              <m:rPr>
                                <m:sty m:val="p"/>
                              </m:rP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π</m:t>
                            </m:r>
                          </m:num>
                          <m:den>
                            <m:r>
                              <a:rPr lang="en-US" altLang="zh-CN" sz="20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e>
                    </m:d>
                  </m:oMath>
                </a14:m>
                <a:endParaRPr lang="zh-CN" altLang="en-US" sz="20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7932606" y="1889515"/>
                <a:ext cx="1660876" cy="552956"/>
              </a:xfrm>
              <a:prstGeom prst="rect">
                <a:avLst/>
              </a:prstGeom>
              <a:blipFill rotWithShape="0">
                <a:blip r:embed="rId2"/>
                <a:stretch>
                  <a:fillRect l="-3663" b="-4396"/>
                </a:stretch>
              </a:blipFill>
            </p:spPr>
            <p:txBody>
              <a:bodyPr/>
              <a:lstStyle/>
              <a:p>
                <a:r>
                  <a:rPr lang="zh-CN" altLang="en-US">
                    <a:noFill/>
                  </a:rPr>
                  <a:t> </a:t>
                </a:r>
              </a:p>
            </p:txBody>
          </p:sp>
        </mc:Fallback>
      </mc:AlternateContent>
      <p:sp>
        <p:nvSpPr>
          <p:cNvPr id="5" name="矩形 4"/>
          <p:cNvSpPr/>
          <p:nvPr/>
        </p:nvSpPr>
        <p:spPr>
          <a:xfrm>
            <a:off x="121606" y="658227"/>
            <a:ext cx="9721215" cy="1259231"/>
          </a:xfrm>
          <a:prstGeom prst="rect">
            <a:avLst/>
          </a:prstGeom>
        </p:spPr>
        <p:txBody>
          <a:bodyPr wrap="square" lIns="121898" tIns="60948" rIns="121898" bIns="60948">
            <a:spAutoFit/>
          </a:bodyPr>
          <a:lstStyle/>
          <a:p>
            <a:pPr>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二、简谐运动的表达式和图像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2700655"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74666" y="1886327"/>
            <a:ext cx="8186358" cy="4783078"/>
          </a:xfrm>
          <a:prstGeom prst="rect">
            <a:avLst/>
          </a:prstGeom>
        </p:spPr>
      </p:pic>
      <p:sp>
        <p:nvSpPr>
          <p:cNvPr id="6" name="矩形 5"/>
          <p:cNvSpPr/>
          <p:nvPr/>
        </p:nvSpPr>
        <p:spPr>
          <a:xfrm>
            <a:off x="8091701" y="3117437"/>
            <a:ext cx="998963" cy="400093"/>
          </a:xfrm>
          <a:prstGeom prst="rect">
            <a:avLst/>
          </a:prstGeom>
        </p:spPr>
        <p:txBody>
          <a:bodyPr wrap="none" lIns="91426" tIns="45712" rIns="91426" bIns="45712">
            <a:spAutoFit/>
          </a:bodyPr>
          <a:lstStyle/>
          <a:p>
            <a:r>
              <a:rPr lang="en-US" altLang="zh-CN" sz="2000" i="1">
                <a:solidFill>
                  <a:srgbClr val="C00000"/>
                </a:solidFill>
                <a:latin typeface="Times New Roman" panose="02020603050405020304" pitchFamily="18" charset="0"/>
                <a:ea typeface="微软雅黑" panose="020B0503020204020204" pitchFamily="34" charset="-122"/>
              </a:rPr>
              <a:t>A</a:t>
            </a:r>
            <a:r>
              <a:rPr lang="en-US" altLang="zh-CN" sz="2000">
                <a:solidFill>
                  <a:srgbClr val="C00000"/>
                </a:solidFill>
                <a:latin typeface="Times New Roman" panose="02020603050405020304" pitchFamily="18" charset="0"/>
                <a:ea typeface="微软雅黑" panose="020B0503020204020204" pitchFamily="34" charset="-122"/>
              </a:rPr>
              <a:t>cos </a:t>
            </a:r>
            <a:r>
              <a:rPr lang="en-US" altLang="zh-CN" sz="2000" i="1">
                <a:solidFill>
                  <a:srgbClr val="C00000"/>
                </a:solidFill>
                <a:latin typeface="Times New Roman" panose="02020603050405020304" pitchFamily="18" charset="0"/>
                <a:ea typeface="微软雅黑" panose="020B0503020204020204" pitchFamily="34" charset="-122"/>
              </a:rPr>
              <a:t>ωt</a:t>
            </a:r>
            <a:endParaRPr lang="zh-CN" altLang="en-US" sz="20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1126602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TotalTime>
  <Words>3119</Words>
  <Application>Microsoft Office PowerPoint</Application>
  <PresentationFormat>自定义</PresentationFormat>
  <Paragraphs>333</Paragraphs>
  <Slides>64</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64</vt:i4>
      </vt:variant>
    </vt:vector>
  </HeadingPairs>
  <TitlesOfParts>
    <vt:vector size="79"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71</cp:revision>
  <dcterms:created xsi:type="dcterms:W3CDTF">2024-01-15T03:14:15Z</dcterms:created>
  <dcterms:modified xsi:type="dcterms:W3CDTF">2026-03-30T00:48:33Z</dcterms:modified>
</cp:coreProperties>
</file>