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4"/>
  </p:notesMasterIdLst>
  <p:handoutMasterIdLst>
    <p:handoutMasterId r:id="rId65"/>
  </p:handoutMasterIdLst>
  <p:sldIdLst>
    <p:sldId id="340" r:id="rId2"/>
    <p:sldId id="257" r:id="rId3"/>
    <p:sldId id="341" r:id="rId4"/>
    <p:sldId id="342" r:id="rId5"/>
    <p:sldId id="343" r:id="rId6"/>
    <p:sldId id="581" r:id="rId7"/>
    <p:sldId id="344" r:id="rId8"/>
    <p:sldId id="345" r:id="rId9"/>
    <p:sldId id="351" r:id="rId10"/>
    <p:sldId id="352" r:id="rId11"/>
    <p:sldId id="490" r:id="rId12"/>
    <p:sldId id="355" r:id="rId13"/>
    <p:sldId id="356" r:id="rId14"/>
    <p:sldId id="357" r:id="rId15"/>
    <p:sldId id="582" r:id="rId16"/>
    <p:sldId id="569" r:id="rId17"/>
    <p:sldId id="359" r:id="rId18"/>
    <p:sldId id="493" r:id="rId19"/>
    <p:sldId id="491" r:id="rId20"/>
    <p:sldId id="572" r:id="rId21"/>
    <p:sldId id="494" r:id="rId22"/>
    <p:sldId id="495" r:id="rId23"/>
    <p:sldId id="367" r:id="rId24"/>
    <p:sldId id="583" r:id="rId25"/>
    <p:sldId id="504" r:id="rId26"/>
    <p:sldId id="505" r:id="rId27"/>
    <p:sldId id="508" r:id="rId28"/>
    <p:sldId id="584" r:id="rId29"/>
    <p:sldId id="378" r:id="rId30"/>
    <p:sldId id="519" r:id="rId31"/>
    <p:sldId id="522" r:id="rId32"/>
    <p:sldId id="523" r:id="rId33"/>
    <p:sldId id="526" r:id="rId34"/>
    <p:sldId id="527" r:id="rId35"/>
    <p:sldId id="389" r:id="rId36"/>
    <p:sldId id="537" r:id="rId37"/>
    <p:sldId id="538" r:id="rId38"/>
    <p:sldId id="540" r:id="rId39"/>
    <p:sldId id="544" r:id="rId40"/>
    <p:sldId id="548" r:id="rId41"/>
    <p:sldId id="549" r:id="rId42"/>
    <p:sldId id="400" r:id="rId43"/>
    <p:sldId id="402" r:id="rId44"/>
    <p:sldId id="403" r:id="rId45"/>
    <p:sldId id="404" r:id="rId46"/>
    <p:sldId id="405" r:id="rId47"/>
    <p:sldId id="585" r:id="rId48"/>
    <p:sldId id="406" r:id="rId49"/>
    <p:sldId id="407" r:id="rId50"/>
    <p:sldId id="408" r:id="rId51"/>
    <p:sldId id="409" r:id="rId52"/>
    <p:sldId id="410" r:id="rId53"/>
    <p:sldId id="411" r:id="rId54"/>
    <p:sldId id="412" r:id="rId55"/>
    <p:sldId id="586" r:id="rId56"/>
    <p:sldId id="414" r:id="rId57"/>
    <p:sldId id="415" r:id="rId58"/>
    <p:sldId id="416" r:id="rId59"/>
    <p:sldId id="417" r:id="rId60"/>
    <p:sldId id="418" r:id="rId61"/>
    <p:sldId id="419" r:id="rId62"/>
    <p:sldId id="428" r:id="rId63"/>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varScale="1">
        <p:scale>
          <a:sx n="87" d="100"/>
          <a:sy n="87" d="100"/>
        </p:scale>
        <p:origin x="186" y="6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2026/3/30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2026/3/30</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12</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52.xml"/><Relationship Id="rId3" Type="http://schemas.openxmlformats.org/officeDocument/2006/relationships/slide" Target="../slides/slide56.xml"/><Relationship Id="rId7" Type="http://schemas.openxmlformats.org/officeDocument/2006/relationships/slide" Target="../slides/slide50.xml"/><Relationship Id="rId12"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48.xml"/><Relationship Id="rId11" Type="http://schemas.openxmlformats.org/officeDocument/2006/relationships/slide" Target="../slides/slide60.xml"/><Relationship Id="rId5" Type="http://schemas.openxmlformats.org/officeDocument/2006/relationships/slide" Target="../slides/slide45.xml"/><Relationship Id="rId10" Type="http://schemas.openxmlformats.org/officeDocument/2006/relationships/slide" Target="../slides/slide58.xml"/><Relationship Id="rId4" Type="http://schemas.openxmlformats.org/officeDocument/2006/relationships/slide" Target="../slides/slide43.xml"/><Relationship Id="rId9" Type="http://schemas.openxmlformats.org/officeDocument/2006/relationships/slide" Target="../slides/slide5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77314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21655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7668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336807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9693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5706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5171879"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6372708"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8" name="圆角矩形 57">
            <a:hlinkClick r:id="rId11" action="ppaction://hlinksldjump"/>
          </p:cNvPr>
          <p:cNvSpPr/>
          <p:nvPr userDrawn="1"/>
        </p:nvSpPr>
        <p:spPr>
          <a:xfrm>
            <a:off x="6973975"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09</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2"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tags" Target="../tags/tag11.xml"/><Relationship Id="rId7" Type="http://schemas.openxmlformats.org/officeDocument/2006/relationships/slide" Target="slide23.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10" Type="http://schemas.openxmlformats.org/officeDocument/2006/relationships/slide" Target="slide35.xml"/><Relationship Id="rId4" Type="http://schemas.openxmlformats.org/officeDocument/2006/relationships/tags" Target="../tags/tag12.xml"/><Relationship Id="rId9" Type="http://schemas.openxmlformats.org/officeDocument/2006/relationships/slide" Target="slide29.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42.xml"/><Relationship Id="rId4" Type="http://schemas.openxmlformats.org/officeDocument/2006/relationships/slide" Target="slide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slideLayout" Target="../slideLayouts/slideLayout2.xml"/><Relationship Id="rId4" Type="http://schemas.openxmlformats.org/officeDocument/2006/relationships/tags" Target="../tags/tag1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7.png"/><Relationship Id="rId1" Type="http://schemas.openxmlformats.org/officeDocument/2006/relationships/slideLayout" Target="../slideLayouts/slideLayout5.xml"/><Relationship Id="rId4" Type="http://schemas.openxmlformats.org/officeDocument/2006/relationships/image" Target="../media/image46.png"/></Relationships>
</file>

<file path=ppt/slides/_rels/slide4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8.png"/><Relationship Id="rId1" Type="http://schemas.openxmlformats.org/officeDocument/2006/relationships/slideLayout" Target="../slideLayouts/slideLayout5.xml"/><Relationship Id="rId4" Type="http://schemas.openxmlformats.org/officeDocument/2006/relationships/image" Target="../media/image53.png"/></Relationships>
</file>

<file path=ppt/slides/_rels/slide5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60.jpeg"/><Relationship Id="rId1" Type="http://schemas.openxmlformats.org/officeDocument/2006/relationships/slideLayout" Target="../slideLayouts/slideLayout6.xml"/><Relationship Id="rId4" Type="http://schemas.openxmlformats.org/officeDocument/2006/relationships/image" Target="../media/image62.png"/></Relationships>
</file>

<file path=ppt/slides/_rels/slide7.xml.rels><?xml version="1.0" encoding="UTF-8" standalone="yes"?>
<Relationships xmlns="http://schemas.openxmlformats.org/package/2006/relationships"><Relationship Id="rId3" Type="http://schemas.openxmlformats.org/officeDocument/2006/relationships/image" Target="../media/image9.tif"/><Relationship Id="rId2" Type="http://schemas.openxmlformats.org/officeDocument/2006/relationships/image" Target="../media/image8.tif"/><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0.tif"/><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4"/>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4004870" y="5531584"/>
            <a:ext cx="3386498"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第</a:t>
            </a:r>
            <a:r>
              <a:rPr lang="en-US" altLang="zh-CN"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讲　机械波</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6">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06615" y="620649"/>
            <a:ext cx="11810444" cy="3059724"/>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2.(2025·</a:t>
            </a:r>
            <a:r>
              <a:rPr lang="zh-CN" altLang="zh-CN" sz="2600" b="1">
                <a:latin typeface="Times New Roman" panose="02020603050405020304" pitchFamily="18" charset="0"/>
                <a:cs typeface="Times New Roman" panose="02020603050405020304" pitchFamily="18" charset="0"/>
              </a:rPr>
              <a:t>福建卷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沙漠中的蝎子能感受来自地面震动的纵波和横波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某波源同时产生纵波与横波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已知纵波速度大于横波速度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则纵波波长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等于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横波波长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若波源振动后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蝎子感知到来自纵波与横波的振动间隔为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纵波速度为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横波速度为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则波源与蝎子的距离为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矩形 3"/>
              <p:cNvSpPr/>
              <p:nvPr/>
            </p:nvSpPr>
            <p:spPr>
              <a:xfrm>
                <a:off x="259015" y="3742866"/>
                <a:ext cx="11810444" cy="982296"/>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大于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59015" y="3742866"/>
                <a:ext cx="11810444" cy="982296"/>
              </a:xfrm>
              <a:prstGeom prst="rect">
                <a:avLst/>
              </a:prstGeom>
              <a:blipFill rotWithShape="0">
                <a:blip r:embed="rId2"/>
                <a:stretch>
                  <a:fillRect l="-67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52207753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511859" y="1347236"/>
            <a:ext cx="1080135" cy="56957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ACD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30196" y="620649"/>
            <a:ext cx="8873361" cy="1259231"/>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简谐横波某时刻的波形如图所示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为介质中的一个质点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波沿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轴的正方向传播</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以下说法正确的是</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6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53493" y="836676"/>
            <a:ext cx="2558415" cy="2070100"/>
          </a:xfrm>
          <a:prstGeom prst="rect">
            <a:avLst/>
          </a:prstGeom>
          <a:solidFill>
            <a:scrgbClr r="0" g="0" b="0">
              <a:alpha val="0"/>
            </a:scrgbClr>
          </a:solidFill>
          <a:ln>
            <a:noFill/>
          </a:ln>
        </p:spPr>
      </p:pic>
      <p:sp>
        <p:nvSpPr>
          <p:cNvPr id="5" name="矩形 4"/>
          <p:cNvSpPr/>
          <p:nvPr/>
        </p:nvSpPr>
        <p:spPr>
          <a:xfrm>
            <a:off x="182596" y="1953742"/>
            <a:ext cx="8873361" cy="2455200"/>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此时刻的速度沿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轴的正方向</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此时刻的加速度沿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轴的正方向</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再过半个周期时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的位移为负值</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经过一个周期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通过的路程为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4550242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振动图像与波的图像的综合应用</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机械波的传播与波的图像</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
        <p:nvSpPr>
          <p:cNvPr id="16" name="圆角矩形 15">
            <a:hlinkClick r:id="rId9" action="ppaction://hlinksldjump"/>
          </p:cNvPr>
          <p:cNvSpPr/>
          <p:nvPr/>
        </p:nvSpPr>
        <p:spPr>
          <a:xfrm>
            <a:off x="4295926" y="3854309"/>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考点三　波传播的周期性和多解性</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
        <p:nvSpPr>
          <p:cNvPr id="17" name="圆角矩形 16">
            <a:hlinkClick r:id="rId10" action="ppaction://hlinksldjump"/>
          </p:cNvPr>
          <p:cNvSpPr/>
          <p:nvPr/>
        </p:nvSpPr>
        <p:spPr>
          <a:xfrm>
            <a:off x="4311846" y="4586805"/>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考点四　波的干涉、衍射和多普勒效应</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机械波的传播与波的图像</a:t>
            </a:r>
            <a:endParaRPr lang="zh-CN" altLang="zh-CN" sz="1800" b="1" kern="1400" dirty="0">
              <a:effectLst/>
              <a:latin typeface="Cambria"/>
              <a:ea typeface="宋体"/>
              <a:cs typeface="Times New Roman"/>
            </a:endParaRPr>
          </a:p>
        </p:txBody>
      </p:sp>
      <p:sp>
        <p:nvSpPr>
          <p:cNvPr id="4" name="矩形 3"/>
          <p:cNvSpPr/>
          <p:nvPr/>
        </p:nvSpPr>
        <p:spPr>
          <a:xfrm>
            <a:off x="106615" y="1472438"/>
            <a:ext cx="11810444"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传播特点</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259015" y="2160134"/>
                <a:ext cx="11810444" cy="3106532"/>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波传到任意一点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该处质点的起振方向都和波源的起振方向相同</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介质中每个质点都做受迫振动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因此</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任一质点的振动频率和周期都与波源的振动频率和周期相同</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波从一种介质进入另一种介质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由于介质的情况不同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它的波长和波速可能改变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但频率和周期都不会改变</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波源经过一个周期</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完成一次全振动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波恰好向前传播一个波长的距离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所以</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λf</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2160134"/>
                <a:ext cx="11810444" cy="3106532"/>
              </a:xfrm>
              <a:prstGeom prst="rect">
                <a:avLst/>
              </a:prstGeom>
              <a:blipFill rotWithShape="0">
                <a:blip r:embed="rId2"/>
                <a:stretch>
                  <a:fillRect l="-671" t="-1765" b="-98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波的传播方向与质点振动方向的互判方法</a:t>
            </a:r>
            <a:endParaRPr lang="zh-CN" altLang="zh-CN" sz="100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886702784"/>
              </p:ext>
            </p:extLst>
          </p:nvPr>
        </p:nvGraphicFramePr>
        <p:xfrm>
          <a:off x="262477" y="1268730"/>
          <a:ext cx="10514013" cy="4248150"/>
        </p:xfrm>
        <a:graphic>
          <a:graphicData uri="http://schemas.openxmlformats.org/drawingml/2006/table">
            <a:tbl>
              <a:tblPr firstRow="1" firstCol="1" bandRow="1"/>
              <a:tblGrid>
                <a:gridCol w="1944243"/>
                <a:gridCol w="4752594"/>
                <a:gridCol w="3817176"/>
              </a:tblGrid>
              <a:tr h="623570">
                <a:tc>
                  <a:txBody>
                    <a:bodyPr/>
                    <a:lstStyle/>
                    <a:p>
                      <a:pP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内容</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图像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12290">
                <a:tc>
                  <a:txBody>
                    <a:bodyPr/>
                    <a:lstStyle/>
                    <a:p>
                      <a:pPr algn="ctr">
                        <a:lnSpc>
                          <a:spcPct val="150000"/>
                        </a:lnSpc>
                        <a:spcAft>
                          <a:spcPts val="0"/>
                        </a:spcAft>
                        <a:tabLst>
                          <a:tab pos="3780790" algn="l"/>
                        </a:tabLst>
                      </a:pP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上下</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坡</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法</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沿波的传播方向</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上坡</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时质点向下振动</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下坡</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时质点向上振动</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endParaRPr lang="en-US" sz="26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12290">
                <a:tc>
                  <a:txBody>
                    <a:bodyPr/>
                    <a:lstStyle/>
                    <a:p>
                      <a:pPr algn="ctr">
                        <a:lnSpc>
                          <a:spcPct val="150000"/>
                        </a:lnSpc>
                        <a:spcAft>
                          <a:spcPts val="0"/>
                        </a:spcAft>
                        <a:tabLst>
                          <a:tab pos="3780790" algn="l"/>
                        </a:tabLst>
                      </a:pP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同侧</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法</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波形图上某点表示传播方向和振动方向的箭头在图线同侧</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endParaRPr lang="en-US" sz="26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1026" name="image295.jpeg"/>
          <p:cNvPicPr>
            <a:picLocks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23422" y="2246069"/>
            <a:ext cx="2562225" cy="1076325"/>
          </a:xfrm>
          <a:prstGeom prst="rect">
            <a:avLst/>
          </a:prstGeom>
          <a:solidFill>
            <a:srgbClr val="000000">
              <a:alpha val="0"/>
            </a:srgbClr>
          </a:solidFill>
        </p:spPr>
      </p:pic>
      <p:pic>
        <p:nvPicPr>
          <p:cNvPr id="1025" name="image296.jpeg"/>
          <p:cNvPicPr>
            <a:picLocks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42453" y="4214257"/>
            <a:ext cx="2562225" cy="1076325"/>
          </a:xfrm>
          <a:prstGeom prst="rect">
            <a:avLst/>
          </a:prstGeom>
          <a:solidFill>
            <a:srgbClr val="000000">
              <a:alpha val="0"/>
            </a:srgbClr>
          </a:solidFill>
        </p:spPr>
      </p:pic>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3935843491"/>
              </p:ext>
            </p:extLst>
          </p:nvPr>
        </p:nvGraphicFramePr>
        <p:xfrm>
          <a:off x="694531" y="1052862"/>
          <a:ext cx="10514013" cy="3030220"/>
        </p:xfrm>
        <a:graphic>
          <a:graphicData uri="http://schemas.openxmlformats.org/drawingml/2006/table">
            <a:tbl>
              <a:tblPr firstRow="1" firstCol="1" bandRow="1"/>
              <a:tblGrid>
                <a:gridCol w="1270093"/>
                <a:gridCol w="3808176"/>
                <a:gridCol w="5435744"/>
              </a:tblGrid>
              <a:tr h="623570">
                <a:tc>
                  <a:txBody>
                    <a:bodyPr/>
                    <a:lstStyle/>
                    <a:p>
                      <a:pP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内容</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图像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06650">
                <a:tc>
                  <a:txBody>
                    <a:bodyPr/>
                    <a:lstStyle/>
                    <a:p>
                      <a:pPr algn="ctr">
                        <a:lnSpc>
                          <a:spcPct val="150000"/>
                        </a:lnSpc>
                        <a:spcAft>
                          <a:spcPts val="0"/>
                        </a:spcAft>
                        <a:tabLst>
                          <a:tab pos="3780790" algn="l"/>
                        </a:tabLst>
                      </a:pP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微平</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移</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法</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将波形沿传播方向进行微小的平移</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再由对应同一横坐标的两波形曲线上的点来判断振动方向</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endParaRPr lang="en-US" sz="26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2049" name="image297.jpeg"/>
          <p:cNvPicPr>
            <a:picLocks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59314" y="2132838"/>
            <a:ext cx="3810575" cy="1728216"/>
          </a:xfrm>
          <a:prstGeom prst="rect">
            <a:avLst/>
          </a:prstGeom>
          <a:solidFill>
            <a:srgbClr val="000000">
              <a:alpha val="0"/>
            </a:srgbClr>
          </a:solidFill>
        </p:spPr>
      </p:pic>
    </p:spTree>
    <p:extLst>
      <p:ext uri="{BB962C8B-B14F-4D97-AF65-F5344CB8AC3E}">
        <p14:creationId xmlns:p14="http://schemas.microsoft.com/office/powerpoint/2010/main" val="23039768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503563" y="562034"/>
            <a:ext cx="10270975" cy="623953"/>
          </a:xfrm>
          <a:prstGeom prst="rect">
            <a:avLst/>
          </a:prstGeom>
        </p:spPr>
        <p:txBody>
          <a:bodyPr wrap="square">
            <a:spAutoFit/>
          </a:bodyPr>
          <a:lstStyle/>
          <a:p>
            <a:pPr>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机械波的形成与传播</a:t>
            </a:r>
            <a:endParaRPr lang="zh-CN" altLang="zh-CN" sz="1000">
              <a:latin typeface="Calibri" panose="020F0502020204030204" pitchFamily="34" charset="0"/>
              <a:cs typeface="Times New Roman" panose="02020603050405020304" pitchFamily="18" charset="0"/>
            </a:endParaRPr>
          </a:p>
        </p:txBody>
      </p:sp>
      <p:grpSp>
        <p:nvGrpSpPr>
          <p:cNvPr id="3" name="组合 2"/>
          <p:cNvGrpSpPr/>
          <p:nvPr/>
        </p:nvGrpSpPr>
        <p:grpSpPr>
          <a:xfrm>
            <a:off x="91606" y="556839"/>
            <a:ext cx="1446306" cy="692497"/>
            <a:chOff x="91606" y="556839"/>
            <a:chExt cx="1446306" cy="692497"/>
          </a:xfrm>
        </p:grpSpPr>
        <p:sp>
          <p:nvSpPr>
            <p:cNvPr id="4" name="矩形 3"/>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pic>
          <p:nvPicPr>
            <p:cNvPr id="5"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7793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矩形 5"/>
          <p:cNvSpPr/>
          <p:nvPr/>
        </p:nvSpPr>
        <p:spPr>
          <a:xfrm>
            <a:off x="106615" y="1256411"/>
            <a:ext cx="11810444" cy="1254871"/>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北京卷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沿竖直方向做简谐运动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在绳上形成的波传到质点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时的波形如图所示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7" name="TextBox 1"/>
          <p:cNvSpPr txBox="1"/>
          <p:nvPr/>
        </p:nvSpPr>
        <p:spPr>
          <a:xfrm>
            <a:off x="3571122" y="2010894"/>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8" name="image7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16308" y="3022092"/>
            <a:ext cx="2895600" cy="1703070"/>
          </a:xfrm>
          <a:prstGeom prst="rect">
            <a:avLst/>
          </a:prstGeom>
          <a:solidFill>
            <a:scrgbClr r="0" g="0" b="0">
              <a:alpha val="0"/>
            </a:scrgbClr>
          </a:solidFill>
          <a:ln>
            <a:noFill/>
          </a:ln>
        </p:spPr>
      </p:pic>
      <p:sp>
        <p:nvSpPr>
          <p:cNvPr id="9" name="矩形 8"/>
          <p:cNvSpPr/>
          <p:nvPr/>
        </p:nvSpPr>
        <p:spPr>
          <a:xfrm>
            <a:off x="478504" y="2606183"/>
            <a:ext cx="7333356" cy="2455200"/>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该波为纵波</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开始振动时向上运动</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两质点振动步调完全一致</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经过一个周期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向右运动一个波长距离</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4260391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478504" y="1052554"/>
                <a:ext cx="7333356" cy="4519611"/>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由题图可知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该波上质点的振动方向与波动传播方向垂直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是横波</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根据同侧法可知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质点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开始振动的方向向上</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则质点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开始振动时向上运动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两质点平衡位置的距离为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则两质点振动步调相反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质点不能随波传播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只能在平衡位置附近上下振动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478504" y="1052554"/>
                <a:ext cx="7333356" cy="4519611"/>
              </a:xfrm>
              <a:prstGeom prst="rect">
                <a:avLst/>
              </a:prstGeom>
              <a:blipFill rotWithShape="0">
                <a:blip r:embed="rId2"/>
                <a:stretch>
                  <a:fillRect l="-1081" r="-83" b="-2159"/>
                </a:stretch>
              </a:blipFill>
            </p:spPr>
            <p:txBody>
              <a:bodyPr/>
              <a:lstStyle/>
              <a:p>
                <a:r>
                  <a:rPr lang="zh-CN" altLang="en-US">
                    <a:noFill/>
                  </a:rPr>
                  <a:t> </a:t>
                </a:r>
              </a:p>
            </p:txBody>
          </p:sp>
        </mc:Fallback>
      </mc:AlternateContent>
      <p:pic>
        <p:nvPicPr>
          <p:cNvPr id="4" name="image7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32335" y="836676"/>
            <a:ext cx="2895600" cy="1703070"/>
          </a:xfrm>
          <a:prstGeom prst="rect">
            <a:avLst/>
          </a:prstGeom>
          <a:solidFill>
            <a:scrgbClr r="0" g="0" b="0">
              <a:alpha val="0"/>
            </a:scrgbClr>
          </a:solidFill>
          <a:ln>
            <a:noFill/>
          </a:ln>
        </p:spPr>
      </p:pic>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459560"/>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1.(2025·</a:t>
            </a:r>
            <a:r>
              <a:rPr lang="zh-CN" altLang="zh-CN" sz="2600" b="1">
                <a:latin typeface="Times New Roman" panose="02020603050405020304" pitchFamily="18" charset="0"/>
                <a:cs typeface="Times New Roman" panose="02020603050405020304" pitchFamily="18" charset="0"/>
              </a:rPr>
              <a:t>安徽卷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某同学演示波动实验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将一根长而软的弹簧静置在光滑水平面上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弹簧上系有一个标记物</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在左端沿弹簧轴线方向周期性地推、拉弹簧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形成疏密相间的机械波</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下列表述正确的是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7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40794" y="3343910"/>
            <a:ext cx="2639060" cy="1165225"/>
          </a:xfrm>
          <a:prstGeom prst="rect">
            <a:avLst/>
          </a:prstGeom>
          <a:solidFill>
            <a:scrgbClr r="0" g="0" b="0">
              <a:alpha val="0"/>
            </a:scrgbClr>
          </a:solidFill>
          <a:ln>
            <a:noFill/>
          </a:ln>
        </p:spPr>
      </p:pic>
      <p:sp>
        <p:nvSpPr>
          <p:cNvPr id="5" name="矩形 4"/>
          <p:cNvSpPr/>
          <p:nvPr/>
        </p:nvSpPr>
        <p:spPr>
          <a:xfrm>
            <a:off x="478504" y="2996946"/>
            <a:ext cx="7333356" cy="3059981"/>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弹簧上形成的波是横波</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推、拉弹簧的周期越小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波长越长</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标记物振动的速度就是机械波传播的速度</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标记物由静止开始振动的现象表明机械波能传递能量</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7068498" y="2564892"/>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24225378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2132689"/>
                <a:ext cx="11658044" cy="3329413"/>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根据弹簧的振动情况可知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质点的振动方向与机械波的传播方向在同一直线上</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所以该波为纵波</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机械波在同一介质中的传播速度相同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推、拉弹簧的周期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波的周期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越小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波长越短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标记物振动的速度为该波上质点的振动速度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与波的传播速度无关</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标记物由静止开始振动的现象表明机械波能传递能量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2132689"/>
                <a:ext cx="11658044" cy="3329413"/>
              </a:xfrm>
              <a:prstGeom prst="rect">
                <a:avLst/>
              </a:prstGeom>
              <a:blipFill rotWithShape="0">
                <a:blip r:embed="rId2"/>
                <a:stretch>
                  <a:fillRect l="-680" b="-3297"/>
                </a:stretch>
              </a:blipFill>
            </p:spPr>
            <p:txBody>
              <a:bodyPr/>
              <a:lstStyle/>
              <a:p>
                <a:r>
                  <a:rPr lang="zh-CN" altLang="en-US">
                    <a:noFill/>
                  </a:rPr>
                  <a:t> </a:t>
                </a:r>
              </a:p>
            </p:txBody>
          </p:sp>
        </mc:Fallback>
      </mc:AlternateContent>
      <p:pic>
        <p:nvPicPr>
          <p:cNvPr id="6" name="image7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79179" y="620649"/>
            <a:ext cx="2639060" cy="1165225"/>
          </a:xfrm>
          <a:prstGeom prst="rect">
            <a:avLst/>
          </a:prstGeom>
          <a:solidFill>
            <a:scrgbClr r="0" g="0" b="0">
              <a:alpha val="0"/>
            </a:scrgbClr>
          </a:solidFill>
          <a:ln>
            <a:noFill/>
          </a:ln>
        </p:spPr>
      </p:pic>
    </p:spTree>
    <p:extLst>
      <p:ext uri="{BB962C8B-B14F-4D97-AF65-F5344CB8AC3E}">
        <p14:creationId xmlns:p14="http://schemas.microsoft.com/office/powerpoint/2010/main" val="24615738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768010" y="2057695"/>
            <a:ext cx="9714865" cy="3077721"/>
          </a:xfrm>
          <a:prstGeom prst="rect">
            <a:avLst/>
          </a:prstGeom>
          <a:noFill/>
          <a:ln w="9525">
            <a:noFill/>
            <a:miter lim="800000"/>
          </a:ln>
        </p:spPr>
        <p:txBody>
          <a:bodyPr wrap="square" lIns="121878" tIns="60938" rIns="121878" bIns="60938">
            <a:spAutoFit/>
          </a:bodyPr>
          <a:lstStyle/>
          <a:p>
            <a:pPr marL="355600" indent="-355600">
              <a:lnSpc>
                <a:spcPct val="150000"/>
              </a:lnSpc>
              <a:spcAft>
                <a:spcPts val="0"/>
              </a:spcAft>
              <a:tabLst>
                <a:tab pos="378079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知道机械波的形成过程及特点</a:t>
            </a:r>
            <a:r>
              <a:rPr lang="zh-CN" altLang="zh-CN" sz="3200" smtClean="0">
                <a:latin typeface="宋体" panose="02010600030101010101" pitchFamily="2" charset="-122"/>
                <a:ea typeface="微软雅黑" panose="020B0503020204020204" pitchFamily="34" charset="-122"/>
                <a:cs typeface="Times New Roman" panose="02020603050405020304" pitchFamily="18" charset="0"/>
              </a:rPr>
              <a:t>。</a:t>
            </a:r>
            <a:endParaRPr lang="en-US" altLang="zh-CN" sz="3200" smtClean="0">
              <a:latin typeface="宋体" panose="02010600030101010101" pitchFamily="2" charset="-122"/>
              <a:ea typeface="微软雅黑" panose="020B0503020204020204" pitchFamily="34" charset="-122"/>
              <a:cs typeface="Times New Roman" panose="02020603050405020304" pitchFamily="18" charset="0"/>
            </a:endParaRPr>
          </a:p>
          <a:p>
            <a:pPr marL="355600" indent="-355600">
              <a:lnSpc>
                <a:spcPct val="150000"/>
              </a:lnSpc>
              <a:spcAft>
                <a:spcPts val="0"/>
              </a:spcAft>
              <a:tabLst>
                <a:tab pos="3780790" algn="l"/>
              </a:tabLst>
            </a:pPr>
            <a:r>
              <a:rPr lang="en-US" altLang="zh-CN" sz="3200"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理解波速、波长、频率的关系</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会分析波动图像</a:t>
            </a:r>
            <a:r>
              <a:rPr lang="zh-CN" altLang="zh-CN" sz="3200" smtClean="0">
                <a:latin typeface="宋体" panose="02010600030101010101" pitchFamily="2" charset="-122"/>
                <a:ea typeface="微软雅黑" panose="020B0503020204020204" pitchFamily="34" charset="-122"/>
                <a:cs typeface="Times New Roman" panose="02020603050405020304" pitchFamily="18" charset="0"/>
              </a:rPr>
              <a:t>。</a:t>
            </a:r>
            <a:endParaRPr lang="en-US" altLang="zh-CN" sz="3200" smtClean="0">
              <a:latin typeface="宋体" panose="02010600030101010101" pitchFamily="2" charset="-122"/>
              <a:ea typeface="微软雅黑" panose="020B0503020204020204" pitchFamily="34" charset="-122"/>
              <a:cs typeface="Times New Roman" panose="02020603050405020304" pitchFamily="18" charset="0"/>
            </a:endParaRPr>
          </a:p>
          <a:p>
            <a:pPr marL="355600" indent="-355600">
              <a:lnSpc>
                <a:spcPct val="150000"/>
              </a:lnSpc>
              <a:spcAft>
                <a:spcPts val="0"/>
              </a:spcAft>
              <a:tabLst>
                <a:tab pos="3780790" algn="l"/>
              </a:tabLst>
            </a:pPr>
            <a:r>
              <a:rPr lang="en-US" altLang="zh-CN" sz="3200" smtClean="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知道波的干涉、衍射及多普勒效应</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掌握发生干涉及明显衍射的条件</a:t>
            </a:r>
            <a:r>
              <a:rPr lang="zh-CN" altLang="zh-CN" sz="32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5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440933" y="562034"/>
            <a:ext cx="10270975" cy="623953"/>
          </a:xfrm>
          <a:prstGeom prst="rect">
            <a:avLst/>
          </a:prstGeom>
        </p:spPr>
        <p:txBody>
          <a:bodyPr wrap="square">
            <a:spAutoFit/>
          </a:bodyPr>
          <a:lstStyle/>
          <a:p>
            <a:pPr>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波的图像</a:t>
            </a:r>
            <a:endParaRPr lang="zh-CN" altLang="zh-CN" sz="1000">
              <a:latin typeface="Calibri" panose="020F0502020204030204" pitchFamily="34" charset="0"/>
              <a:cs typeface="Times New Roman" panose="02020603050405020304" pitchFamily="18" charset="0"/>
            </a:endParaRPr>
          </a:p>
        </p:txBody>
      </p:sp>
      <p:pic>
        <p:nvPicPr>
          <p:cNvPr id="3"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0558" y="75876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sp>
        <p:nvSpPr>
          <p:cNvPr id="5" name="矩形 4"/>
          <p:cNvSpPr/>
          <p:nvPr/>
        </p:nvSpPr>
        <p:spPr>
          <a:xfrm>
            <a:off x="106615" y="1256411"/>
            <a:ext cx="11810444" cy="1254871"/>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(2024·</a:t>
            </a:r>
            <a:r>
              <a:rPr lang="zh-CN" altLang="zh-CN" sz="2600" b="1">
                <a:latin typeface="Times New Roman" panose="02020603050405020304" pitchFamily="18" charset="0"/>
                <a:cs typeface="Times New Roman" panose="02020603050405020304" pitchFamily="18" charset="0"/>
              </a:rPr>
              <a:t>广东卷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一列简谐横波沿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轴正方向传播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波速为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时的波形如图所示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处的质点相对平衡位置的位移为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9468491" y="2010007"/>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7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35663" y="2675763"/>
            <a:ext cx="2976245" cy="161734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8" name="矩形 7"/>
              <p:cNvSpPr/>
              <p:nvPr/>
            </p:nvSpPr>
            <p:spPr>
              <a:xfrm>
                <a:off x="694531" y="2564892"/>
                <a:ext cx="7333356" cy="3932463"/>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A.0	B.0.1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	D.0.2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smtClean="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由图可知简谐波的波长为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所以周期为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处的质点运动半个周期到达波峰处</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故相对平衡位置的位移为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694531" y="2564892"/>
                <a:ext cx="7333356" cy="3932463"/>
              </a:xfrm>
              <a:prstGeom prst="rect">
                <a:avLst/>
              </a:prstGeom>
              <a:blipFill rotWithShape="0">
                <a:blip r:embed="rId4"/>
                <a:stretch>
                  <a:fillRect l="-1081" r="-665" b="-263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5326419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blinds(horizontal)">
                                      <p:cBhvr>
                                        <p:cTn id="12"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459560"/>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一列简谐横波沿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轴正向传播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时刻波刚好传播到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此时</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处的质点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刚好振动了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的平衡位置在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632161" y="2557770"/>
            <a:ext cx="737747" cy="57331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7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18168" y="3388868"/>
            <a:ext cx="5793740" cy="1984375"/>
          </a:xfrm>
          <a:prstGeom prst="rect">
            <a:avLst/>
          </a:prstGeom>
          <a:solidFill>
            <a:scrgbClr r="0" g="0" b="0">
              <a:alpha val="0"/>
            </a:scrgbClr>
          </a:solidFill>
          <a:ln>
            <a:noFill/>
          </a:ln>
        </p:spPr>
      </p:pic>
      <p:sp>
        <p:nvSpPr>
          <p:cNvPr id="5" name="矩形 4"/>
          <p:cNvSpPr/>
          <p:nvPr/>
        </p:nvSpPr>
        <p:spPr>
          <a:xfrm>
            <a:off x="478504" y="2996946"/>
            <a:ext cx="5008781" cy="3659888"/>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坐标原点处质点起振方向沿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轴正方向</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波的传播速度大小为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比质点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振动滞后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已运动的路程为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538794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1079" y="2780770"/>
                <a:ext cx="12083798" cy="3461308"/>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根据同侧法可知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处的质点起振方向沿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b="1">
                    <a:latin typeface="Times New Roman" panose="02020603050405020304" pitchFamily="18" charset="0"/>
                    <a:cs typeface="Times New Roman" panose="02020603050405020304" pitchFamily="18" charset="0"/>
                  </a:rPr>
                  <a:t>轴负方向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坐标原点处质点起振方向沿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b="1">
                    <a:latin typeface="Times New Roman" panose="02020603050405020304" pitchFamily="18" charset="0"/>
                    <a:cs typeface="Times New Roman" panose="02020603050405020304" pitchFamily="18" charset="0"/>
                  </a:rPr>
                  <a:t>轴负方向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时刻波刚好传播到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处</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处的质点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刚好振动了</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即波在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内传播的距离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则波的传播速度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质点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比质点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振动滞后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s</a:t>
                </a:r>
              </a:p>
              <a:p>
                <a:pPr>
                  <a:spcAft>
                    <a:spcPts val="0"/>
                  </a:spcAft>
                  <a:tabLst>
                    <a:tab pos="378079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时刻开始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波传播到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点所用的时间为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s=0.4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质点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振动的时间</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s=0.6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质点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运动的路程为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cm=0.6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1079" y="2780770"/>
                <a:ext cx="12083798" cy="3461308"/>
              </a:xfrm>
              <a:prstGeom prst="rect">
                <a:avLst/>
              </a:prstGeom>
              <a:blipFill rotWithShape="0">
                <a:blip r:embed="rId2"/>
                <a:stretch>
                  <a:fillRect l="-656" t="-1585" r="-404" b="-2993"/>
                </a:stretch>
              </a:blipFill>
            </p:spPr>
            <p:txBody>
              <a:bodyPr/>
              <a:lstStyle/>
              <a:p>
                <a:r>
                  <a:rPr lang="zh-CN" altLang="en-US">
                    <a:noFill/>
                  </a:rPr>
                  <a:t> </a:t>
                </a:r>
              </a:p>
            </p:txBody>
          </p:sp>
        </mc:Fallback>
      </mc:AlternateContent>
      <p:pic>
        <p:nvPicPr>
          <p:cNvPr id="4" name="image7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34936" y="620649"/>
            <a:ext cx="5793740" cy="1984375"/>
          </a:xfrm>
          <a:prstGeom prst="rect">
            <a:avLst/>
          </a:prstGeom>
          <a:solidFill>
            <a:scrgbClr r="0" g="0" b="0">
              <a:alpha val="0"/>
            </a:scrgbClr>
          </a:solidFill>
          <a:ln>
            <a:noFill/>
          </a:ln>
        </p:spPr>
      </p:pic>
    </p:spTree>
    <p:extLst>
      <p:ext uri="{BB962C8B-B14F-4D97-AF65-F5344CB8AC3E}">
        <p14:creationId xmlns:p14="http://schemas.microsoft.com/office/powerpoint/2010/main" val="79187203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78079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考点二　振动图像与波的图像的综合应用</a:t>
            </a:r>
            <a:endParaRPr lang="zh-CN" altLang="zh-CN" sz="2800" b="1" kern="1400">
              <a:latin typeface="Calibri Light" panose="020F0302020204030204" pitchFamily="34" charset="0"/>
              <a:cs typeface="Times New Roman" panose="02020603050405020304" pitchFamily="18" charset="0"/>
            </a:endParaRPr>
          </a:p>
        </p:txBody>
      </p:sp>
      <p:sp>
        <p:nvSpPr>
          <p:cNvPr id="5" name="矩形 4"/>
          <p:cNvSpPr/>
          <p:nvPr/>
        </p:nvSpPr>
        <p:spPr>
          <a:xfrm>
            <a:off x="259015" y="1268730"/>
            <a:ext cx="11658044"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振动图像和波的图像的比较</a:t>
            </a:r>
            <a:endParaRPr lang="zh-CN" altLang="zh-CN" sz="100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82868473"/>
              </p:ext>
            </p:extLst>
          </p:nvPr>
        </p:nvGraphicFramePr>
        <p:xfrm>
          <a:off x="478504" y="1917604"/>
          <a:ext cx="11233404" cy="4103720"/>
        </p:xfrm>
        <a:graphic>
          <a:graphicData uri="http://schemas.openxmlformats.org/drawingml/2006/table">
            <a:tbl>
              <a:tblPr firstRow="1" firstCol="1" bandRow="1"/>
              <a:tblGrid>
                <a:gridCol w="1615656"/>
                <a:gridCol w="4433100"/>
                <a:gridCol w="5184648"/>
              </a:tblGrid>
              <a:tr h="871941">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比较项目</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振动图像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波的图像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3428">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研究对象</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一个质点</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波传播方向上的所有质点</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7939">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研究内容</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某质点位移随时间的变化规律</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某时刻所有质点在空间分布的规律</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47948">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图像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endParaRPr lang="en-US" sz="26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endParaRPr lang="en-US" sz="26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3074" name="image298.jpeg"/>
          <p:cNvPicPr>
            <a:picLocks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6855" y="4509135"/>
            <a:ext cx="1905000" cy="1247775"/>
          </a:xfrm>
          <a:prstGeom prst="rect">
            <a:avLst/>
          </a:prstGeom>
          <a:solidFill>
            <a:srgbClr val="000000">
              <a:alpha val="0"/>
            </a:srgbClr>
          </a:solidFill>
        </p:spPr>
      </p:pic>
      <p:pic>
        <p:nvPicPr>
          <p:cNvPr id="3073" name="image299.jpeg"/>
          <p:cNvPicPr>
            <a:picLocks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5476" y="4293108"/>
            <a:ext cx="1828800" cy="1362075"/>
          </a:xfrm>
          <a:prstGeom prst="rect">
            <a:avLst/>
          </a:prstGeom>
          <a:solidFill>
            <a:srgbClr val="000000">
              <a:alpha val="0"/>
            </a:srgbClr>
          </a:solidFill>
        </p:spPr>
      </p:pic>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482326864"/>
              </p:ext>
            </p:extLst>
          </p:nvPr>
        </p:nvGraphicFramePr>
        <p:xfrm>
          <a:off x="262477" y="644255"/>
          <a:ext cx="11449320" cy="5732640"/>
        </p:xfrm>
        <a:graphic>
          <a:graphicData uri="http://schemas.openxmlformats.org/drawingml/2006/table">
            <a:tbl>
              <a:tblPr firstRow="1" firstCol="1" bandRow="1"/>
              <a:tblGrid>
                <a:gridCol w="2303603"/>
                <a:gridCol w="4609497"/>
                <a:gridCol w="4536220"/>
              </a:tblGrid>
              <a:tr h="404182">
                <a:tc>
                  <a:txBody>
                    <a:bodyPr/>
                    <a:lstStyle/>
                    <a:p>
                      <a:pPr algn="ct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比较项目</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振动图像</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波的图像</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4182">
                <a:tc>
                  <a:txBody>
                    <a:bodyPr/>
                    <a:lstStyle/>
                    <a:p>
                      <a:pPr algn="ct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横坐标</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表示时间</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表示各质点的平衡位置</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4182">
                <a:tc>
                  <a:txBody>
                    <a:bodyPr/>
                    <a:lstStyle/>
                    <a:p>
                      <a:pPr algn="ct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物理意义</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某质点在各时刻的位移</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某时刻各质点的位移</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6222">
                <a:tc>
                  <a:txBody>
                    <a:bodyPr/>
                    <a:lstStyle/>
                    <a:p>
                      <a:pPr algn="ct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振动方向</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的判断</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780790" algn="l"/>
                        </a:tabLst>
                      </a:pPr>
                      <a:endParaRPr lang="en-US" sz="220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00000"/>
                        </a:lnSpc>
                        <a:spcAft>
                          <a:spcPts val="0"/>
                        </a:spcAft>
                        <a:tabLst>
                          <a:tab pos="3780790" algn="l"/>
                        </a:tabLst>
                      </a:pPr>
                      <a:endParaRPr lang="en-US" altLang="zh-CN" sz="22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00000"/>
                        </a:lnSpc>
                        <a:spcAft>
                          <a:spcPts val="0"/>
                        </a:spcAft>
                        <a:tabLst>
                          <a:tab pos="3780790" algn="l"/>
                        </a:tabLst>
                      </a:pPr>
                      <a:endParaRPr lang="en-US" altLang="zh-CN" sz="22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00000"/>
                        </a:lnSpc>
                        <a:spcAft>
                          <a:spcPts val="0"/>
                        </a:spcAft>
                        <a:tabLst>
                          <a:tab pos="3780790" algn="l"/>
                        </a:tabLst>
                      </a:pPr>
                      <a:endParaRPr lang="en-US" altLang="zh-CN" sz="22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00000"/>
                        </a:lnSpc>
                        <a:spcAft>
                          <a:spcPts val="0"/>
                        </a:spcAft>
                        <a:tabLst>
                          <a:tab pos="3780790" algn="l"/>
                        </a:tabLst>
                      </a:pPr>
                      <a:endParaRPr lang="en-US" altLang="zh-CN" sz="22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00000"/>
                        </a:lnSpc>
                        <a:spcAft>
                          <a:spcPts val="0"/>
                        </a:spcAft>
                        <a:tabLst>
                          <a:tab pos="3780790" algn="l"/>
                        </a:tabLst>
                      </a:pPr>
                      <a:r>
                        <a:rPr lang="zh-CN" sz="2200" smtClean="0">
                          <a:effectLst/>
                          <a:latin typeface="Times New Roman" panose="02020603050405020304" pitchFamily="18" charset="0"/>
                          <a:ea typeface="微软雅黑" panose="020B0503020204020204" pitchFamily="34" charset="-122"/>
                          <a:cs typeface="Times New Roman" panose="02020603050405020304" pitchFamily="18" charset="0"/>
                        </a:rPr>
                        <a:t>看</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下一时刻的位移</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780790" algn="l"/>
                        </a:tabLst>
                      </a:pPr>
                      <a:endParaRPr lang="en-US" sz="220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780790" algn="l"/>
                        </a:tabLst>
                      </a:pPr>
                      <a:endParaRPr lang="en-US" altLang="zh-CN" sz="22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780790" algn="l"/>
                        </a:tabLst>
                      </a:pPr>
                      <a:endParaRPr lang="en-US" altLang="zh-CN" sz="22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780790" algn="l"/>
                        </a:tabLst>
                      </a:pPr>
                      <a:endParaRPr lang="en-US" altLang="zh-CN" sz="22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780790" algn="l"/>
                        </a:tabLst>
                      </a:pPr>
                      <a:endParaRPr lang="en-US" altLang="zh-CN" sz="22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780790" algn="l"/>
                        </a:tabLst>
                      </a:pPr>
                      <a:r>
                        <a:rPr lang="zh-CN" sz="2200" smtClean="0">
                          <a:effectLst/>
                          <a:latin typeface="Times New Roman" panose="02020603050405020304" pitchFamily="18" charset="0"/>
                          <a:ea typeface="微软雅黑" panose="020B0503020204020204" pitchFamily="34" charset="-122"/>
                          <a:cs typeface="Times New Roman" panose="02020603050405020304" pitchFamily="18" charset="0"/>
                        </a:rPr>
                        <a:t>同</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侧法或其他方法</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74680">
                <a:tc>
                  <a:txBody>
                    <a:bodyPr/>
                    <a:lstStyle/>
                    <a:p>
                      <a:pPr algn="ctr">
                        <a:lnSpc>
                          <a:spcPct val="100000"/>
                        </a:lnSpc>
                        <a:spcAft>
                          <a:spcPts val="0"/>
                        </a:spcAft>
                        <a:tabLst>
                          <a:tab pos="378079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后的</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图形</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随时间推移</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图像延伸</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但已有形状不变</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随时间推移</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图像沿波的传播方向平移</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原有波形做周期性变化</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74680">
                <a:tc>
                  <a:txBody>
                    <a:bodyPr/>
                    <a:lstStyle/>
                    <a:p>
                      <a:pPr algn="ct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联系</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0000"/>
                        </a:lnSpc>
                        <a:spcAft>
                          <a:spcPts val="0"/>
                        </a:spcAft>
                        <a:tabLst>
                          <a:tab pos="378079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纵坐标均表示质点的位移</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78079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纵坐标的最大值均表示振幅</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78079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波在传播过程中</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各质点都在各自的平衡位置附近振动</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r>
            </a:tbl>
          </a:graphicData>
        </a:graphic>
      </p:graphicFrame>
      <p:pic>
        <p:nvPicPr>
          <p:cNvPr id="4098" name="image300.jpeg"/>
          <p:cNvPicPr>
            <a:picLocks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64151" y="2050950"/>
            <a:ext cx="1828800" cy="1362075"/>
          </a:xfrm>
          <a:prstGeom prst="rect">
            <a:avLst/>
          </a:prstGeom>
          <a:solidFill>
            <a:srgbClr val="000000">
              <a:alpha val="0"/>
            </a:srgbClr>
          </a:solidFill>
        </p:spPr>
      </p:pic>
      <p:pic>
        <p:nvPicPr>
          <p:cNvPr id="4097" name="image301.jpeg"/>
          <p:cNvPicPr>
            <a:picLocks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39449" y="2050949"/>
            <a:ext cx="1828800" cy="1362075"/>
          </a:xfrm>
          <a:prstGeom prst="rect">
            <a:avLst/>
          </a:prstGeom>
          <a:solidFill>
            <a:srgbClr val="000000">
              <a:alpha val="0"/>
            </a:srgbClr>
          </a:solidFill>
        </p:spPr>
      </p:pic>
    </p:spTree>
    <p:extLst>
      <p:ext uri="{BB962C8B-B14F-4D97-AF65-F5344CB8AC3E}">
        <p14:creationId xmlns:p14="http://schemas.microsoft.com/office/powerpoint/2010/main" val="414905352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9809" y="620649"/>
            <a:ext cx="8873361" cy="2309519"/>
          </a:xfrm>
          <a:prstGeom prst="rect">
            <a:avLst/>
          </a:prstGeom>
        </p:spPr>
        <p:txBody>
          <a:bodyPr wrap="square" lIns="121898" tIns="60948" rIns="121898" bIns="60948">
            <a:spAutoFit/>
          </a:bodyPr>
          <a:lstStyle/>
          <a:p>
            <a:pPr marL="355600" indent="-355600">
              <a:lnSpc>
                <a:spcPct val="14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陕、晋、青、宁卷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一列简谐横波在介质中沿直线传播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其波长大于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为介质中平衡位置相距</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的两质点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其振动图像如图所示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时的波形图可能为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1544991" y="2423631"/>
            <a:ext cx="737747" cy="57331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CD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7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21711" y="710819"/>
            <a:ext cx="2558415" cy="2070100"/>
          </a:xfrm>
          <a:prstGeom prst="rect">
            <a:avLst/>
          </a:prstGeom>
          <a:solidFill>
            <a:scrgbClr r="0" g="0" b="0">
              <a:alpha val="0"/>
            </a:scrgbClr>
          </a:solidFill>
          <a:ln>
            <a:noFill/>
          </a:ln>
        </p:spPr>
      </p:pic>
      <p:pic>
        <p:nvPicPr>
          <p:cNvPr id="5" name="image7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793" y="3368802"/>
            <a:ext cx="5971540" cy="2436495"/>
          </a:xfrm>
          <a:prstGeom prst="rect">
            <a:avLst/>
          </a:prstGeom>
          <a:solidFill>
            <a:scrgbClr r="0" g="0" b="0">
              <a:alpha val="0"/>
            </a:scrgbClr>
          </a:solidFill>
          <a:ln>
            <a:noFill/>
          </a:ln>
        </p:spPr>
      </p:pic>
      <p:pic>
        <p:nvPicPr>
          <p:cNvPr id="7" name="image77.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23105" y="3649472"/>
            <a:ext cx="6050280" cy="2155825"/>
          </a:xfrm>
          <a:prstGeom prst="rect">
            <a:avLst/>
          </a:prstGeom>
          <a:solidFill>
            <a:scrgbClr r="0" g="0" b="0">
              <a:alpha val="0"/>
            </a:scrgbClr>
          </a:solidFill>
          <a:ln>
            <a:noFill/>
          </a:ln>
        </p:spPr>
      </p:pic>
    </p:spTree>
    <p:extLst>
      <p:ext uri="{BB962C8B-B14F-4D97-AF65-F5344CB8AC3E}">
        <p14:creationId xmlns:p14="http://schemas.microsoft.com/office/powerpoint/2010/main" val="6474042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29145" y="805690"/>
            <a:ext cx="7333356" cy="3724072"/>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简谐横波的波长大于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项中波长小于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378079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项中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质点的位移为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378079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选项均满足波长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以及</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质点位于平衡位置且向上运动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质点位于负向最大位移处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可能正确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7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21711" y="710819"/>
            <a:ext cx="2558415" cy="2070100"/>
          </a:xfrm>
          <a:prstGeom prst="rect">
            <a:avLst/>
          </a:prstGeom>
          <a:solidFill>
            <a:scrgbClr r="0" g="0" b="0">
              <a:alpha val="0"/>
            </a:scrgbClr>
          </a:solidFill>
          <a:ln>
            <a:noFill/>
          </a:ln>
        </p:spPr>
      </p:pic>
    </p:spTree>
    <p:extLst>
      <p:ext uri="{BB962C8B-B14F-4D97-AF65-F5344CB8AC3E}">
        <p14:creationId xmlns:p14="http://schemas.microsoft.com/office/powerpoint/2010/main" val="151313949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79785" y="620649"/>
            <a:ext cx="6666687" cy="2923853"/>
          </a:xfrm>
          <a:prstGeom prst="rect">
            <a:avLst/>
          </a:prstGeom>
        </p:spPr>
        <p:txBody>
          <a:bodyPr wrap="square" lIns="121898" tIns="60948" rIns="121898" bIns="60948">
            <a:spAutoFit/>
          </a:bodyPr>
          <a:lstStyle/>
          <a:p>
            <a:pPr marL="355600" indent="-355600">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3.(2026·</a:t>
            </a:r>
            <a:r>
              <a:rPr lang="zh-CN" altLang="zh-CN" sz="2600" b="1">
                <a:latin typeface="Times New Roman" panose="02020603050405020304" pitchFamily="18" charset="0"/>
                <a:cs typeface="Times New Roman" panose="02020603050405020304" pitchFamily="18" charset="0"/>
              </a:rPr>
              <a:t>广东深圳月考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如图甲为一列沿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轴正方向传播的简谐横波在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时刻的波形图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该时刻波恰好传播至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坐标如图所示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图乙为质点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中某一质点的振动图像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1379959" y="3050085"/>
            <a:ext cx="503891"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7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63352" y="1218565"/>
            <a:ext cx="4880610" cy="4420870"/>
          </a:xfrm>
          <a:prstGeom prst="rect">
            <a:avLst/>
          </a:prstGeom>
          <a:solidFill>
            <a:scrgbClr r="0" g="0" b="0">
              <a:alpha val="0"/>
            </a:scrgbClr>
          </a:solidFill>
          <a:ln>
            <a:noFill/>
          </a:ln>
        </p:spPr>
      </p:pic>
      <p:sp>
        <p:nvSpPr>
          <p:cNvPr id="5" name="矩形 4"/>
          <p:cNvSpPr/>
          <p:nvPr/>
        </p:nvSpPr>
        <p:spPr>
          <a:xfrm>
            <a:off x="724681" y="3645027"/>
            <a:ext cx="6666687" cy="2455200"/>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该波的传播速度为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波源的起振方向沿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轴正方向</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图乙是质点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的振动图像</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已经振动了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97791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379785" y="763178"/>
                <a:ext cx="7011583" cy="5258146"/>
              </a:xfrm>
              <a:prstGeom prst="rect">
                <a:avLst/>
              </a:prstGeom>
            </p:spPr>
            <p:txBody>
              <a:bodyPr wrap="square" lIns="121898" tIns="60948" rIns="121898" bIns="60948">
                <a:spAutoFit/>
              </a:bodyPr>
              <a:lstStyle/>
              <a:p>
                <a:pPr>
                  <a:lnSpc>
                    <a:spcPct val="12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由波动图像和振动图像可知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波长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周期</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可得波速为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波沿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a:latin typeface="Times New Roman" panose="02020603050405020304" pitchFamily="18" charset="0"/>
                    <a:cs typeface="Times New Roman" panose="02020603050405020304" pitchFamily="18" charset="0"/>
                  </a:rPr>
                  <a:t>轴正方向传播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根据波形平移法可知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点的起振方向沿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b="1">
                    <a:latin typeface="Times New Roman" panose="02020603050405020304" pitchFamily="18" charset="0"/>
                    <a:cs typeface="Times New Roman" panose="02020603050405020304" pitchFamily="18" charset="0"/>
                  </a:rPr>
                  <a:t>轴负方向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则波源的起振方向沿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b="1">
                    <a:latin typeface="Times New Roman" panose="02020603050405020304" pitchFamily="18" charset="0"/>
                    <a:cs typeface="Times New Roman" panose="02020603050405020304" pitchFamily="18" charset="0"/>
                  </a:rPr>
                  <a:t>轴负方向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由图乙可知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时质点在正向最大位移处</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即为质点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则图乙是质点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的振动图像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质点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平衡位置间的距离为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当波刚传播到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点时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质点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已经振动了</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r>
                <a:b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b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379785" y="763178"/>
                <a:ext cx="7011583" cy="5258146"/>
              </a:xfrm>
              <a:prstGeom prst="rect">
                <a:avLst/>
              </a:prstGeom>
              <a:blipFill rotWithShape="0">
                <a:blip r:embed="rId2"/>
                <a:stretch>
                  <a:fillRect l="-1130" t="-348" r="-2783"/>
                </a:stretch>
              </a:blipFill>
            </p:spPr>
            <p:txBody>
              <a:bodyPr/>
              <a:lstStyle/>
              <a:p>
                <a:r>
                  <a:rPr lang="zh-CN" altLang="en-US">
                    <a:noFill/>
                  </a:rPr>
                  <a:t> </a:t>
                </a:r>
              </a:p>
            </p:txBody>
          </p:sp>
        </mc:Fallback>
      </mc:AlternateContent>
      <p:pic>
        <p:nvPicPr>
          <p:cNvPr id="4" name="image7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63352" y="1218565"/>
            <a:ext cx="4880610" cy="4420870"/>
          </a:xfrm>
          <a:prstGeom prst="rect">
            <a:avLst/>
          </a:prstGeom>
          <a:solidFill>
            <a:scrgbClr r="0" g="0" b="0">
              <a:alpha val="0"/>
            </a:scrgbClr>
          </a:solidFill>
          <a:ln>
            <a:noFill/>
          </a:ln>
        </p:spPr>
      </p:pic>
    </p:spTree>
    <p:extLst>
      <p:ext uri="{BB962C8B-B14F-4D97-AF65-F5344CB8AC3E}">
        <p14:creationId xmlns:p14="http://schemas.microsoft.com/office/powerpoint/2010/main" val="155749727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302448"/>
            <a:ext cx="11810444"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造成波动问题多解的三大因素</a:t>
            </a:r>
            <a:endParaRPr lang="zh-CN" altLang="zh-CN" sz="100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78079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考点三　波传播的周期性和多解性</a:t>
            </a:r>
            <a:endParaRPr lang="zh-CN" altLang="zh-CN" sz="2800" b="1" kern="1400">
              <a:latin typeface="Calibri Light" panose="020F0302020204030204" pitchFamily="34" charset="0"/>
              <a:cs typeface="Times New Roman" panose="02020603050405020304" pitchFamily="18" charset="0"/>
            </a:endParaRPr>
          </a:p>
        </p:txBody>
      </p:sp>
      <p:graphicFrame>
        <p:nvGraphicFramePr>
          <p:cNvPr id="4" name="表格 3"/>
          <p:cNvGraphicFramePr>
            <a:graphicFrameLocks noGrp="1"/>
          </p:cNvGraphicFramePr>
          <p:nvPr>
            <p:extLst>
              <p:ext uri="{D42A27DB-BD31-4B8C-83A1-F6EECF244321}">
                <p14:modId xmlns:p14="http://schemas.microsoft.com/office/powerpoint/2010/main" val="1456736565"/>
              </p:ext>
            </p:extLst>
          </p:nvPr>
        </p:nvGraphicFramePr>
        <p:xfrm>
          <a:off x="478504" y="1916811"/>
          <a:ext cx="10514013" cy="4248150"/>
        </p:xfrm>
        <a:graphic>
          <a:graphicData uri="http://schemas.openxmlformats.org/drawingml/2006/table">
            <a:tbl>
              <a:tblPr firstRow="1" firstCol="1" bandRow="1"/>
              <a:tblGrid>
                <a:gridCol w="1692756"/>
                <a:gridCol w="8821257"/>
              </a:tblGrid>
              <a:tr h="805180">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周期性</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时间周期性</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时间间隔</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与周期</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的关系不明确</a:t>
                      </a:r>
                      <a:r>
                        <a:rPr 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空间周期性</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波传播距离</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与波长</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的关系不明确</a:t>
                      </a:r>
                      <a:r>
                        <a:rPr 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130">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双向性</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传播方向双向性</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波的传播方向不确定</a:t>
                      </a:r>
                      <a:r>
                        <a:rPr 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振动方向双向性</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质点振动方向不确定</a:t>
                      </a:r>
                      <a:r>
                        <a:rPr 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5180">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波形的</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隐含性</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在波动问题中</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往往只给出完整波形的一部分</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或给出几个特殊点</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而其余信息均处于隐含状态</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这样波形就有多种情况</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形成波动问题的多解性</a:t>
                      </a:r>
                      <a:r>
                        <a:rPr 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解决波的多解问题的思路</a:t>
            </a:r>
            <a:endParaRPr lang="zh-CN" altLang="zh-CN" sz="1000">
              <a:latin typeface="Calibri" panose="020F0502020204030204" pitchFamily="34" charset="0"/>
              <a:cs typeface="Times New Roman" panose="02020603050405020304" pitchFamily="18" charset="0"/>
            </a:endParaRPr>
          </a:p>
        </p:txBody>
      </p:sp>
      <p:sp>
        <p:nvSpPr>
          <p:cNvPr id="4" name="矩形 3"/>
          <p:cNvSpPr/>
          <p:nvPr/>
        </p:nvSpPr>
        <p:spPr>
          <a:xfrm>
            <a:off x="259015" y="1262104"/>
            <a:ext cx="11810444" cy="1855035"/>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通常采用从特殊到一般的思维方法</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即找出一个周期内满足条件关系的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若此关系为时间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若此关系为距离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8690339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859396"/>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海南卷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实线和虚线分别是沿着</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轴正方向传播的一列简谐横波在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时刻和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的波形图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已知波的周期</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&gt;0.5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则下列关于该列波说法正确的是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2471401" y="2010894"/>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7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19738" y="2655062"/>
            <a:ext cx="3392170" cy="2070100"/>
          </a:xfrm>
          <a:prstGeom prst="rect">
            <a:avLst/>
          </a:prstGeom>
          <a:solidFill>
            <a:scrgbClr r="0" g="0" b="0">
              <a:alpha val="0"/>
            </a:scrgbClr>
          </a:solidFill>
          <a:ln>
            <a:noFill/>
          </a:ln>
        </p:spPr>
      </p:pic>
      <p:sp>
        <p:nvSpPr>
          <p:cNvPr id="5" name="矩形 4"/>
          <p:cNvSpPr/>
          <p:nvPr/>
        </p:nvSpPr>
        <p:spPr>
          <a:xfrm>
            <a:off x="490066" y="2564892"/>
            <a:ext cx="7333356" cy="2455200"/>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波长为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波速为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周期为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向下振动</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1708592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2780770"/>
                <a:ext cx="11810444" cy="2995989"/>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由题图可知波长为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时刻到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的过程中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已知波的周期</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只能取</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波速为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简谐横波沿着</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a:latin typeface="Times New Roman" panose="02020603050405020304" pitchFamily="18" charset="0"/>
                    <a:cs typeface="Times New Roman" panose="02020603050405020304" pitchFamily="18" charset="0"/>
                  </a:rPr>
                  <a:t>轴正方向传播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根据同侧法可知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质点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向下振动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2780770"/>
                <a:ext cx="11810444" cy="2995989"/>
              </a:xfrm>
              <a:prstGeom prst="rect">
                <a:avLst/>
              </a:prstGeom>
              <a:blipFill rotWithShape="0">
                <a:blip r:embed="rId2"/>
                <a:stretch>
                  <a:fillRect l="-671" r="-619" b="-3455"/>
                </a:stretch>
              </a:blipFill>
            </p:spPr>
            <p:txBody>
              <a:bodyPr/>
              <a:lstStyle/>
              <a:p>
                <a:r>
                  <a:rPr lang="zh-CN" altLang="en-US">
                    <a:noFill/>
                  </a:rPr>
                  <a:t> </a:t>
                </a:r>
              </a:p>
            </p:txBody>
          </p:sp>
        </mc:Fallback>
      </mc:AlternateContent>
      <p:pic>
        <p:nvPicPr>
          <p:cNvPr id="4" name="image7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15071" y="620649"/>
            <a:ext cx="3392170" cy="2070100"/>
          </a:xfrm>
          <a:prstGeom prst="rect">
            <a:avLst/>
          </a:prstGeom>
          <a:solidFill>
            <a:scrgbClr r="0" g="0" b="0">
              <a:alpha val="0"/>
            </a:scrgbClr>
          </a:solidFill>
          <a:ln>
            <a:noFill/>
          </a:ln>
        </p:spPr>
      </p:pic>
    </p:spTree>
    <p:extLst>
      <p:ext uri="{BB962C8B-B14F-4D97-AF65-F5344CB8AC3E}">
        <p14:creationId xmlns:p14="http://schemas.microsoft.com/office/powerpoint/2010/main" val="147683716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523744"/>
          </a:xfrm>
          <a:prstGeom prst="rect">
            <a:avLst/>
          </a:prstGeom>
        </p:spPr>
        <p:txBody>
          <a:bodyPr wrap="square" lIns="121898" tIns="60948" rIns="121898" bIns="60948">
            <a:spAutoFit/>
          </a:bodyPr>
          <a:lstStyle/>
          <a:p>
            <a:pPr marL="355600" indent="-355600">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四川德阳模拟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一只青蛙从一片荷叶跳入平静的湖水中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平静的水面以青蛙的入水</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点开始</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上下做简谐运动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在水面上激起一层涟漪</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青蛙入水不远处的水面上有两片树叶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其振动图像分别为图中的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已知水波的波长为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两片树叶在入水点的同侧且与入水点在一条直线上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则两片树叶之间的距离可能为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2610208" y="2605836"/>
            <a:ext cx="892674" cy="52119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8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54801" y="3238500"/>
            <a:ext cx="5793740" cy="2350770"/>
          </a:xfrm>
          <a:prstGeom prst="rect">
            <a:avLst/>
          </a:prstGeom>
          <a:solidFill>
            <a:scrgbClr r="0" g="0" b="0">
              <a:alpha val="0"/>
            </a:scrgbClr>
          </a:solidFill>
          <a:ln>
            <a:noFill/>
          </a:ln>
        </p:spPr>
      </p:pic>
      <p:sp>
        <p:nvSpPr>
          <p:cNvPr id="5" name="矩形 4"/>
          <p:cNvSpPr/>
          <p:nvPr/>
        </p:nvSpPr>
        <p:spPr>
          <a:xfrm>
            <a:off x="218071" y="5630561"/>
            <a:ext cx="11810444" cy="723251"/>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A.0.4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	B.0.5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C.0.6</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	D.0.7</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619403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3171880"/>
                <a:ext cx="11810444" cy="3227526"/>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由题意可知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波在波谷</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波在平衡位置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且波长为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若波从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向</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传播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则两片树叶之间的距离满足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整理得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a:latin typeface="Times New Roman" panose="02020603050405020304" pitchFamily="18" charset="0"/>
                    <a:cs typeface="Times New Roman" panose="02020603050405020304" pitchFamily="18" charset="0"/>
                  </a:rPr>
                  <a:t>分别为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0.9</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若波从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向</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传播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则两片树叶之间的距离满足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整理得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a:latin typeface="Times New Roman" panose="02020603050405020304" pitchFamily="18" charset="0"/>
                    <a:cs typeface="Times New Roman" panose="02020603050405020304" pitchFamily="18" charset="0"/>
                  </a:rPr>
                  <a:t>分别为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0.7</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3171880"/>
                <a:ext cx="11810444" cy="3227526"/>
              </a:xfrm>
              <a:prstGeom prst="rect">
                <a:avLst/>
              </a:prstGeom>
              <a:blipFill rotWithShape="0">
                <a:blip r:embed="rId2"/>
                <a:stretch>
                  <a:fillRect l="-671" t="-1509" r="-568" b="-3208"/>
                </a:stretch>
              </a:blipFill>
            </p:spPr>
            <p:txBody>
              <a:bodyPr/>
              <a:lstStyle/>
              <a:p>
                <a:r>
                  <a:rPr lang="zh-CN" altLang="en-US">
                    <a:noFill/>
                  </a:rPr>
                  <a:t> </a:t>
                </a:r>
              </a:p>
            </p:txBody>
          </p:sp>
        </mc:Fallback>
      </mc:AlternateContent>
      <p:pic>
        <p:nvPicPr>
          <p:cNvPr id="4" name="image8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325844" y="620649"/>
            <a:ext cx="5793740" cy="2350770"/>
          </a:xfrm>
          <a:prstGeom prst="rect">
            <a:avLst/>
          </a:prstGeom>
          <a:solidFill>
            <a:scrgbClr r="0" g="0" b="0">
              <a:alpha val="0"/>
            </a:scrgbClr>
          </a:solidFill>
          <a:ln>
            <a:noFill/>
          </a:ln>
        </p:spPr>
      </p:pic>
    </p:spTree>
    <p:extLst>
      <p:ext uri="{BB962C8B-B14F-4D97-AF65-F5344CB8AC3E}">
        <p14:creationId xmlns:p14="http://schemas.microsoft.com/office/powerpoint/2010/main" val="367590757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302448"/>
            <a:ext cx="11810444"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波的干涉现象中加强点、减弱点的判断方法</a:t>
            </a:r>
            <a:endParaRPr lang="zh-CN" altLang="zh-CN" sz="100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考点四　波的干涉、衍射和多普勒效应</a:t>
            </a:r>
            <a:endParaRPr lang="zh-CN" altLang="zh-CN" sz="1800" b="1" kern="1400" dirty="0">
              <a:effectLst/>
              <a:latin typeface="Cambria"/>
              <a:ea typeface="宋体"/>
              <a:cs typeface="Times New Roman"/>
            </a:endParaRPr>
          </a:p>
        </p:txBody>
      </p:sp>
      <mc:AlternateContent xmlns:mc="http://schemas.openxmlformats.org/markup-compatibility/2006" xmlns:a14="http://schemas.microsoft.com/office/drawing/2010/main">
        <mc:Choice Requires="a14">
          <p:sp>
            <p:nvSpPr>
              <p:cNvPr id="4" name="矩形 3"/>
              <p:cNvSpPr/>
              <p:nvPr/>
            </p:nvSpPr>
            <p:spPr>
              <a:xfrm>
                <a:off x="259015" y="1910185"/>
                <a:ext cx="11810444" cy="3883924"/>
              </a:xfrm>
              <a:prstGeom prst="rect">
                <a:avLst/>
              </a:prstGeom>
            </p:spPr>
            <p:txBody>
              <a:bodyPr wrap="square" lIns="121898" tIns="60948" rIns="121898" bIns="60948">
                <a:spAutoFit/>
              </a:bodyPr>
              <a:lstStyle/>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公式法</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某质点的振动是加强还是减弱</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取决于该点到两相干波源的距离之差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a:effectLst/>
                    <a:latin typeface="宋体" panose="02010600030101010101" pitchFamily="2" charset="-122"/>
                    <a:ea typeface="微软雅黑" panose="020B0503020204020204" pitchFamily="34" charset="-122"/>
                    <a:cs typeface="宋体" panose="02010600030101010101" pitchFamily="2" charset="-122"/>
                  </a:rPr>
                  <a:t>①</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当两波源振动步调一致时</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则振动加强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则振动减弱</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a:effectLst/>
                    <a:latin typeface="宋体" panose="02010600030101010101" pitchFamily="2" charset="-122"/>
                    <a:ea typeface="微软雅黑" panose="020B0503020204020204" pitchFamily="34" charset="-122"/>
                    <a:cs typeface="宋体" panose="02010600030101010101" pitchFamily="2" charset="-122"/>
                  </a:rPr>
                  <a:t>②</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当两波源振动步调相反时</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则振动加强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则振动减弱</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59015" y="1910185"/>
                <a:ext cx="11810444" cy="3883924"/>
              </a:xfrm>
              <a:prstGeom prst="rect">
                <a:avLst/>
              </a:prstGeom>
              <a:blipFill rotWithShape="0">
                <a:blip r:embed="rId2"/>
                <a:stretch>
                  <a:fillRect l="-671" t="-314" r="-3302" b="-266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459816"/>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图像法</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在某时刻波的干涉图形上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波峰与波峰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或波谷与波谷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的交点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一定是加强点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而波峰与波谷的交点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一定是减弱点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各加强点或减弱点各自连接形成以两波源为中心向外辐射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形成加强线和减弱线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两种线互相间隔</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加强点与减弱点之间各质点的振幅介于加强点与减弱点的振幅之间</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367715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多普勒效应的成因分析</a:t>
            </a:r>
            <a:endParaRPr lang="zh-CN" altLang="zh-CN" sz="1000">
              <a:latin typeface="Calibri" panose="020F0502020204030204" pitchFamily="34" charset="0"/>
              <a:cs typeface="Times New Roman" panose="02020603050405020304" pitchFamily="18" charset="0"/>
            </a:endParaRPr>
          </a:p>
        </p:txBody>
      </p:sp>
      <p:sp>
        <p:nvSpPr>
          <p:cNvPr id="4" name="矩形 3"/>
          <p:cNvSpPr/>
          <p:nvPr/>
        </p:nvSpPr>
        <p:spPr>
          <a:xfrm>
            <a:off x="259015" y="1262104"/>
            <a:ext cx="11810444" cy="2455200"/>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接收频率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观察者接收到的频率等于观察者在单位时间内接收到的完全波的个数</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当波源与观察者相互靠近时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观察者接收到的频率变大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当波源与观察者相互远离时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观察者接收到的频率变小</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6739739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723525"/>
          </a:xfrm>
          <a:prstGeom prst="rect">
            <a:avLst/>
          </a:prstGeom>
        </p:spPr>
        <p:txBody>
          <a:bodyPr wrap="square" lIns="121898" tIns="60948" rIns="121898" bIns="60948">
            <a:spAutoFit/>
          </a:bodyPr>
          <a:lstStyle/>
          <a:p>
            <a:pPr marL="355600" indent="-355600">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黑、吉、辽、内蒙古卷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平衡位置在同一水平面上的两个振动完全相同的点波源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在均匀介质中产生两列波</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若波峰用实线表示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波谷用虚线表示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点位于其最大正位移处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曲线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上的所有点均为振动减弱点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则下列图中可能满足以上描述的是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4110019" y="1822163"/>
            <a:ext cx="503891"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8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38774" y="2348865"/>
            <a:ext cx="6626225" cy="1984375"/>
          </a:xfrm>
          <a:prstGeom prst="rect">
            <a:avLst/>
          </a:prstGeom>
          <a:solidFill>
            <a:scrgbClr r="0" g="0" b="0">
              <a:alpha val="0"/>
            </a:scrgbClr>
          </a:solidFill>
          <a:ln>
            <a:noFill/>
          </a:ln>
        </p:spPr>
      </p:pic>
      <p:sp>
        <p:nvSpPr>
          <p:cNvPr id="5" name="矩形 4"/>
          <p:cNvSpPr/>
          <p:nvPr/>
        </p:nvSpPr>
        <p:spPr>
          <a:xfrm>
            <a:off x="259015" y="4513826"/>
            <a:ext cx="11810444" cy="1723525"/>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点位于其最大正位移处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点位于波峰与波峰的交点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根据干涉现象的条件知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波峰与波峰相遇点、波谷与波谷相遇点连线上的点都是振动加强点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由题图可知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图中曲线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b="1">
                <a:latin typeface="Times New Roman" panose="02020603050405020304" pitchFamily="18" charset="0"/>
                <a:cs typeface="Times New Roman" panose="02020603050405020304" pitchFamily="18" charset="0"/>
              </a:rPr>
              <a:t>上的点存在振动加强点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图中曲线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b="1">
                <a:latin typeface="Times New Roman" panose="02020603050405020304" pitchFamily="18" charset="0"/>
                <a:cs typeface="Times New Roman" panose="02020603050405020304" pitchFamily="18" charset="0"/>
              </a:rPr>
              <a:t>连线上的点均为振动减弱点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8450919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广东卷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关于受迫振动和多普勒效应</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10127882" y="742028"/>
            <a:ext cx="503891"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4" name="矩形 3"/>
          <p:cNvSpPr/>
          <p:nvPr/>
        </p:nvSpPr>
        <p:spPr>
          <a:xfrm>
            <a:off x="259015" y="1289400"/>
            <a:ext cx="11810444" cy="4124182"/>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系统的固有频率与驱动力频率有关</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只要驱动力足够大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共振就能发生</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应用多普勒效应可以测量车辆的速度</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观察者与波源相互远离时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接收到的波的频率比波源的频率大</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b="1" smtClean="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系统的固有频率与驱动力频率无关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共振的条件是驱动力频率等于系统的固有频率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与驱动力的大小无关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应用多普勒效应测速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其原理是波源和观察者之间的相对运动会导致观察到的波的频率发生变化</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当波源和观察者相互接近时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观察者接收到的波的频率会增大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反之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当两者相互远离时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观察者接收到的波的频率会减小</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在测速应用中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通过测量接收到的波的频率变化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可以计算出目标物体的运动速度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2307662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blinds(horizontal)">
                                      <p:cBhvr>
                                        <p:cTn id="1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459560"/>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5.(2026·</a:t>
            </a:r>
            <a:r>
              <a:rPr lang="zh-CN" altLang="zh-CN" sz="2600" b="1">
                <a:latin typeface="Times New Roman" panose="02020603050405020304" pitchFamily="18" charset="0"/>
                <a:cs typeface="Times New Roman" panose="02020603050405020304" pitchFamily="18" charset="0"/>
              </a:rPr>
              <a:t>广东珠海期末</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两列机械波在同种介质中相向而行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为两列波的波源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某时刻的波形如图所示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已知波源</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产生的波传播速度为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下列判断正确的是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1391266" y="2564892"/>
            <a:ext cx="503891"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8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60688" y="3411474"/>
            <a:ext cx="5951220" cy="2609850"/>
          </a:xfrm>
          <a:prstGeom prst="rect">
            <a:avLst/>
          </a:prstGeom>
          <a:solidFill>
            <a:scrgbClr r="0" g="0" b="0">
              <a:alpha val="0"/>
            </a:scrgbClr>
          </a:solidFill>
          <a:ln>
            <a:noFill/>
          </a:ln>
        </p:spPr>
      </p:pic>
      <p:sp>
        <p:nvSpPr>
          <p:cNvPr id="5" name="矩形 4"/>
          <p:cNvSpPr/>
          <p:nvPr/>
        </p:nvSpPr>
        <p:spPr>
          <a:xfrm>
            <a:off x="478504" y="3129710"/>
            <a:ext cx="5008781" cy="3660145"/>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两波源</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的起振方向相同</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波源</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振动的频率为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Hz</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处质点振动稳定后的振幅为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波源</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产生的波更容易发生明显衍射</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556968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3346963"/>
                <a:ext cx="11810444" cy="2798049"/>
              </a:xfrm>
              <a:prstGeom prst="rect">
                <a:avLst/>
              </a:prstGeom>
            </p:spPr>
            <p:txBody>
              <a:bodyPr wrap="square" lIns="121898" tIns="60948" rIns="121898" bIns="60948">
                <a:spAutoFit/>
              </a:bodyPr>
              <a:lstStyle/>
              <a:p>
                <a:pPr>
                  <a:spcAft>
                    <a:spcPts val="0"/>
                  </a:spcAft>
                  <a:tabLst>
                    <a:tab pos="3780790" algn="l"/>
                  </a:tabLst>
                </a:pPr>
                <a:r>
                  <a:rPr lang="zh-CN" altLang="zh-CN" sz="22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2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200" b="1">
                    <a:latin typeface="Times New Roman" panose="02020603050405020304" pitchFamily="18" charset="0"/>
                    <a:cs typeface="Times New Roman" panose="02020603050405020304" pitchFamily="18" charset="0"/>
                  </a:rPr>
                  <a:t>波源的起振方向与波最前端质点的起振方向相同</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从波形图中可看出波源</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200" b="1">
                    <a:latin typeface="Times New Roman" panose="02020603050405020304" pitchFamily="18" charset="0"/>
                    <a:cs typeface="Times New Roman" panose="02020603050405020304" pitchFamily="18" charset="0"/>
                  </a:rPr>
                  <a:t>产生的波起振方向沿</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200" b="1">
                    <a:latin typeface="Times New Roman" panose="02020603050405020304" pitchFamily="18" charset="0"/>
                    <a:cs typeface="Times New Roman" panose="02020603050405020304" pitchFamily="18" charset="0"/>
                  </a:rPr>
                  <a:t>轴负方向</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波源</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200" b="1">
                    <a:latin typeface="Times New Roman" panose="02020603050405020304" pitchFamily="18" charset="0"/>
                    <a:cs typeface="Times New Roman" panose="02020603050405020304" pitchFamily="18" charset="0"/>
                  </a:rPr>
                  <a:t>产生的波起振方向沿</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200" b="1">
                    <a:latin typeface="Times New Roman" panose="02020603050405020304" pitchFamily="18" charset="0"/>
                    <a:cs typeface="Times New Roman" panose="02020603050405020304" pitchFamily="18" charset="0"/>
                  </a:rPr>
                  <a:t>轴正方向</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200" b="1">
                    <a:latin typeface="Times New Roman" panose="02020603050405020304" pitchFamily="18" charset="0"/>
                    <a:cs typeface="Times New Roman" panose="02020603050405020304" pitchFamily="18" charset="0"/>
                  </a:rPr>
                  <a:t>错误</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由题图可知波源</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200" b="1">
                    <a:latin typeface="Times New Roman" panose="02020603050405020304" pitchFamily="18" charset="0"/>
                    <a:cs typeface="Times New Roman" panose="02020603050405020304" pitchFamily="18" charset="0"/>
                  </a:rPr>
                  <a:t>产生的波波长为</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机械波在同种均匀介质中传播速度相同</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所以</a:t>
                </a:r>
                <a:r>
                  <a:rPr lang="en-US" altLang="zh-CN" sz="22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可得周期</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2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𝝀</m:t>
                        </m:r>
                      </m:num>
                      <m:den>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频率为</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2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Hz</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200" b="1">
                    <a:latin typeface="Times New Roman" panose="02020603050405020304" pitchFamily="18" charset="0"/>
                    <a:cs typeface="Times New Roman" panose="02020603050405020304" pitchFamily="18" charset="0"/>
                  </a:rPr>
                  <a:t>错误</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由于这两列波的波长相等</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波速相等</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所以频率也相等</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这两列波能发生干涉</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由于</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200" b="1">
                    <a:latin typeface="Times New Roman" panose="02020603050405020304" pitchFamily="18" charset="0"/>
                    <a:cs typeface="Times New Roman" panose="02020603050405020304" pitchFamily="18" charset="0"/>
                  </a:rPr>
                  <a:t>处质点到这两列波最前端的距离差为</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等于半波长的整数倍</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所以</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200" b="1">
                    <a:latin typeface="Times New Roman" panose="02020603050405020304" pitchFamily="18" charset="0"/>
                    <a:cs typeface="Times New Roman" panose="02020603050405020304" pitchFamily="18" charset="0"/>
                  </a:rPr>
                  <a:t>处质点为振动加强点</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振幅为</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2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2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200" b="1">
                    <a:latin typeface="Times New Roman" panose="02020603050405020304" pitchFamily="18" charset="0"/>
                    <a:cs typeface="Times New Roman" panose="02020603050405020304" pitchFamily="18" charset="0"/>
                  </a:rPr>
                  <a:t>正确</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这两列波的波长相同</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所以这两列波发生明显衍射的难易程度相同</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200" b="1">
                    <a:latin typeface="Times New Roman" panose="02020603050405020304" pitchFamily="18" charset="0"/>
                    <a:cs typeface="Times New Roman" panose="02020603050405020304" pitchFamily="18" charset="0"/>
                  </a:rPr>
                  <a:t>错误</a:t>
                </a:r>
                <a:r>
                  <a:rPr lang="zh-CN" altLang="zh-CN" sz="22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22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3346963"/>
                <a:ext cx="11810444" cy="2798049"/>
              </a:xfrm>
              <a:prstGeom prst="rect">
                <a:avLst/>
              </a:prstGeom>
              <a:blipFill rotWithShape="0">
                <a:blip r:embed="rId2"/>
                <a:stretch>
                  <a:fillRect l="-413" t="-1525" r="-1496" b="-2832"/>
                </a:stretch>
              </a:blipFill>
            </p:spPr>
            <p:txBody>
              <a:bodyPr/>
              <a:lstStyle/>
              <a:p>
                <a:r>
                  <a:rPr lang="zh-CN" altLang="en-US">
                    <a:noFill/>
                  </a:rPr>
                  <a:t> </a:t>
                </a:r>
              </a:p>
            </p:txBody>
          </p:sp>
        </mc:Fallback>
      </mc:AlternateContent>
      <p:pic>
        <p:nvPicPr>
          <p:cNvPr id="4" name="image8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6855" y="620649"/>
            <a:ext cx="5951220" cy="2609850"/>
          </a:xfrm>
          <a:prstGeom prst="rect">
            <a:avLst/>
          </a:prstGeom>
          <a:solidFill>
            <a:scrgbClr r="0" g="0" b="0">
              <a:alpha val="0"/>
            </a:scrgbClr>
          </a:solidFill>
          <a:ln>
            <a:noFill/>
          </a:ln>
        </p:spPr>
      </p:pic>
    </p:spTree>
    <p:extLst>
      <p:ext uri="{BB962C8B-B14F-4D97-AF65-F5344CB8AC3E}">
        <p14:creationId xmlns:p14="http://schemas.microsoft.com/office/powerpoint/2010/main" val="124134628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5" name="TextBox 4"/>
          <p:cNvSpPr txBox="1"/>
          <p:nvPr/>
        </p:nvSpPr>
        <p:spPr>
          <a:xfrm>
            <a:off x="4853636" y="3230407"/>
            <a:ext cx="811522" cy="630647"/>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1293310"/>
            <a:ext cx="11810444" cy="2455200"/>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机械波的传播与波的图像</a:t>
            </a:r>
            <a:endParaRPr lang="zh-CN" altLang="zh-CN" sz="1000" dirty="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广东梅州模拟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某同学漂浮在海面上</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水面波正平稳地以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1.8</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的速率向着海滩传播</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该同学发现从第</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个波峰到第</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个波峰通过身下的时间间隔为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sp>
        <p:nvSpPr>
          <p:cNvPr id="7" name="矩形 6"/>
          <p:cNvSpPr/>
          <p:nvPr/>
        </p:nvSpPr>
        <p:spPr>
          <a:xfrm>
            <a:off x="247140" y="3782151"/>
            <a:ext cx="11810444" cy="2455200"/>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水面波是一种机械波</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该水面波的频率为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Hz</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该水面波的波长为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该同学将被水面波推向岸边</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47140" y="653489"/>
                <a:ext cx="11658044" cy="2406212"/>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水面波是一种机械波</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该水面波的周期</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该水面波的频率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Hz</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该水面波的波长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该同学在平衡位置附近上下振动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不会随波迁移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47140" y="653489"/>
                <a:ext cx="11658044" cy="2406212"/>
              </a:xfrm>
              <a:prstGeom prst="rect">
                <a:avLst/>
              </a:prstGeom>
              <a:blipFill rotWithShape="0">
                <a:blip r:embed="rId2"/>
                <a:stretch>
                  <a:fillRect l="-680" r="-418" b="-481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8857104" y="3138085"/>
            <a:ext cx="981941" cy="430740"/>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3055364"/>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(2026·</a:t>
            </a:r>
            <a:r>
              <a:rPr lang="zh-CN" altLang="zh-CN" sz="2600" b="1">
                <a:latin typeface="Times New Roman" panose="02020603050405020304" pitchFamily="18" charset="0"/>
                <a:cs typeface="Times New Roman" panose="02020603050405020304" pitchFamily="18" charset="0"/>
              </a:rPr>
              <a:t>广东清远高三月考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游乐场有一种水上蹦床设施</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游客在蹦床上有规律的跳动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水面激起一圈圈水波</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波源位于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水波在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xOy</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水平面内传播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不考虑能量损失</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波面呈现为圆形</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部分波面的分布情况如图乙所示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其中虚线、实线表示两相邻的波谷、波峰</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处质点的振动图像如图丙所示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z</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轴正方向表示竖直向上</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6" name="image8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531" y="3820922"/>
            <a:ext cx="2479675" cy="1984375"/>
          </a:xfrm>
          <a:prstGeom prst="rect">
            <a:avLst/>
          </a:prstGeom>
          <a:solidFill>
            <a:scrgbClr r="0" g="0" b="0">
              <a:alpha val="0"/>
            </a:scrgbClr>
          </a:solidFill>
          <a:ln>
            <a:noFill/>
          </a:ln>
        </p:spPr>
      </p:pic>
      <p:pic>
        <p:nvPicPr>
          <p:cNvPr id="7" name="image8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18909" y="3715131"/>
            <a:ext cx="6050280" cy="2522220"/>
          </a:xfrm>
          <a:prstGeom prst="rect">
            <a:avLst/>
          </a:prstGeom>
          <a:solidFill>
            <a:scrgbClr r="0" g="0" b="0">
              <a:alpha val="0"/>
            </a:scrgbClr>
          </a:solid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47140" y="3428851"/>
            <a:ext cx="11658044" cy="2455200"/>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水波的波长为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水波的波速为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处质点所受回复力最大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处质点处在波谷位置</a:t>
            </a:r>
            <a:endParaRPr lang="zh-CN" altLang="zh-CN" sz="1000">
              <a:latin typeface="Calibri" panose="020F0502020204030204" pitchFamily="34" charset="0"/>
              <a:cs typeface="Times New Roman" panose="02020603050405020304" pitchFamily="18" charset="0"/>
            </a:endParaRPr>
          </a:p>
        </p:txBody>
      </p:sp>
      <p:pic>
        <p:nvPicPr>
          <p:cNvPr id="5" name="image8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531" y="1228598"/>
            <a:ext cx="2479675" cy="1984375"/>
          </a:xfrm>
          <a:prstGeom prst="rect">
            <a:avLst/>
          </a:prstGeom>
          <a:solidFill>
            <a:scrgbClr r="0" g="0" b="0">
              <a:alpha val="0"/>
            </a:scrgbClr>
          </a:solidFill>
          <a:ln>
            <a:noFill/>
          </a:ln>
        </p:spPr>
      </p:pic>
      <p:pic>
        <p:nvPicPr>
          <p:cNvPr id="6" name="image8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18909" y="690753"/>
            <a:ext cx="6050280" cy="252222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47140" y="3469795"/>
                <a:ext cx="11658044" cy="2706422"/>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由题图乙知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相邻波峰和波谷之间的距离为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则水波的波长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由题图丙知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处质点的周期为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则水波的波速为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处质点处于波谷位置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离开平衡位置距离最大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kx</a:t>
                </a:r>
                <a:r>
                  <a:rPr lang="zh-CN" altLang="zh-CN" sz="2600" b="1">
                    <a:latin typeface="Times New Roman" panose="02020603050405020304" pitchFamily="18" charset="0"/>
                    <a:cs typeface="Times New Roman" panose="02020603050405020304" pitchFamily="18" charset="0"/>
                  </a:rPr>
                  <a:t>可知回复力最大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波源位于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处质点和</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处质点相距半个波长</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可知两质点振动相位完全相反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处质点处于波谷位置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处质点处在波峰位置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3469795"/>
                <a:ext cx="11658044" cy="2706422"/>
              </a:xfrm>
              <a:prstGeom prst="rect">
                <a:avLst/>
              </a:prstGeom>
              <a:blipFill rotWithShape="0">
                <a:blip r:embed="rId2"/>
                <a:stretch>
                  <a:fillRect l="-680" t="-2027" r="-680" b="-4054"/>
                </a:stretch>
              </a:blipFill>
            </p:spPr>
            <p:txBody>
              <a:bodyPr/>
              <a:lstStyle/>
              <a:p>
                <a:r>
                  <a:rPr lang="zh-CN" altLang="en-US">
                    <a:noFill/>
                  </a:rPr>
                  <a:t> </a:t>
                </a:r>
              </a:p>
            </p:txBody>
          </p:sp>
        </mc:Fallback>
      </mc:AlternateContent>
      <p:pic>
        <p:nvPicPr>
          <p:cNvPr id="5" name="image8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531" y="1228598"/>
            <a:ext cx="2479675" cy="1984375"/>
          </a:xfrm>
          <a:prstGeom prst="rect">
            <a:avLst/>
          </a:prstGeom>
          <a:solidFill>
            <a:scrgbClr r="0" g="0" b="0">
              <a:alpha val="0"/>
            </a:scrgbClr>
          </a:solidFill>
          <a:ln>
            <a:noFill/>
          </a:ln>
        </p:spPr>
      </p:pic>
      <p:pic>
        <p:nvPicPr>
          <p:cNvPr id="6" name="image85.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18909" y="690753"/>
            <a:ext cx="6050280" cy="2522220"/>
          </a:xfrm>
          <a:prstGeom prst="rect">
            <a:avLst/>
          </a:prstGeom>
          <a:solidFill>
            <a:scrgbClr r="0" g="0" b="0">
              <a:alpha val="0"/>
            </a:scrgbClr>
          </a:solidFill>
          <a:ln>
            <a:noFill/>
          </a:ln>
        </p:spPr>
      </p:pic>
    </p:spTree>
    <p:extLst>
      <p:ext uri="{BB962C8B-B14F-4D97-AF65-F5344CB8AC3E}">
        <p14:creationId xmlns:p14="http://schemas.microsoft.com/office/powerpoint/2010/main" val="14227825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p:cNvSpPr txBox="1"/>
          <p:nvPr/>
        </p:nvSpPr>
        <p:spPr>
          <a:xfrm>
            <a:off x="1935871" y="2477806"/>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8" name="矩形 7"/>
          <p:cNvSpPr/>
          <p:nvPr/>
        </p:nvSpPr>
        <p:spPr>
          <a:xfrm>
            <a:off x="94740" y="1372857"/>
            <a:ext cx="11810444" cy="1634975"/>
          </a:xfrm>
          <a:prstGeom prst="rect">
            <a:avLst/>
          </a:prstGeom>
        </p:spPr>
        <p:txBody>
          <a:bodyPr wrap="square" lIns="121898" tIns="60948" rIns="121898" bIns="60948">
            <a:spAutoFit/>
          </a:bodyPr>
          <a:lstStyle/>
          <a:p>
            <a:pPr marL="355600" indent="-355600">
              <a:lnSpc>
                <a:spcPct val="130000"/>
              </a:lnSpc>
              <a:spcAft>
                <a:spcPts val="0"/>
              </a:spcAft>
              <a:tabLst>
                <a:tab pos="378079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安徽合肥模拟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如图甲为一列简谐波在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=0.10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时刻的波形图</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是平衡位置为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处的质点</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是平衡位置为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处的质点</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图乙为质点</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的振动图像</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10" name="image8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58885" y="2780919"/>
            <a:ext cx="6369050" cy="3061970"/>
          </a:xfrm>
          <a:prstGeom prst="rect">
            <a:avLst/>
          </a:prstGeom>
          <a:solidFill>
            <a:scrgbClr r="0" g="0" b="0">
              <a:alpha val="0"/>
            </a:scrgbClr>
          </a:solidFill>
          <a:ln>
            <a:noFill/>
          </a:ln>
        </p:spPr>
      </p:pic>
      <p:sp>
        <p:nvSpPr>
          <p:cNvPr id="11" name="矩形 10"/>
          <p:cNvSpPr/>
          <p:nvPr/>
        </p:nvSpPr>
        <p:spPr>
          <a:xfrm>
            <a:off x="457354" y="2953402"/>
            <a:ext cx="5008781" cy="3175397"/>
          </a:xfrm>
          <a:prstGeom prst="rect">
            <a:avLst/>
          </a:prstGeom>
        </p:spPr>
        <p:txBody>
          <a:bodyPr wrap="square" lIns="121898" tIns="60948" rIns="121898" bIns="60948">
            <a:spAutoFit/>
          </a:bodyPr>
          <a:lstStyle/>
          <a:p>
            <a:pPr>
              <a:lnSpc>
                <a:spcPct val="11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该简谐波沿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轴正方向传播</a:t>
            </a:r>
            <a:endParaRPr lang="zh-CN" altLang="zh-CN" sz="1000" dirty="0">
              <a:latin typeface="Calibri" panose="020F0502020204030204" pitchFamily="34" charset="0"/>
              <a:cs typeface="Times New Roman" panose="02020603050405020304" pitchFamily="18" charset="0"/>
            </a:endParaRPr>
          </a:p>
          <a:p>
            <a:pPr>
              <a:lnSpc>
                <a:spcPct val="110000"/>
              </a:lnSpc>
              <a:spcAft>
                <a:spcPts val="0"/>
              </a:spcAft>
              <a:tabLst>
                <a:tab pos="378079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=0.25</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质点</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的速度方向沿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轴正方向</a:t>
            </a:r>
            <a:endParaRPr lang="zh-CN" altLang="zh-CN" sz="1000" dirty="0">
              <a:latin typeface="Calibri" panose="020F0502020204030204" pitchFamily="34" charset="0"/>
              <a:cs typeface="Times New Roman" panose="02020603050405020304" pitchFamily="18" charset="0"/>
            </a:endParaRPr>
          </a:p>
          <a:p>
            <a:pPr>
              <a:lnSpc>
                <a:spcPct val="110000"/>
              </a:lnSpc>
              <a:spcAft>
                <a:spcPts val="0"/>
              </a:spcAft>
              <a:tabLst>
                <a:tab pos="378079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质点</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做简谐运动的表达式为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=10sin(π</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)cm</a:t>
            </a:r>
            <a:endParaRPr lang="zh-CN" altLang="zh-CN" sz="1000" dirty="0">
              <a:latin typeface="Calibri" panose="020F0502020204030204" pitchFamily="34" charset="0"/>
              <a:cs typeface="Times New Roman" panose="02020603050405020304" pitchFamily="18" charset="0"/>
            </a:endParaRPr>
          </a:p>
          <a:p>
            <a:pPr>
              <a:lnSpc>
                <a:spcPct val="110000"/>
              </a:lnSpc>
              <a:spcAft>
                <a:spcPts val="0"/>
              </a:spcAft>
              <a:tabLst>
                <a:tab pos="378079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=0.10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=0.20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该波沿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轴正方向传播了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dirty="0">
              <a:latin typeface="Calibri" panose="020F0502020204030204" pitchFamily="34" charset="0"/>
              <a:cs typeface="Times New Roman" panose="02020603050405020304" pitchFamily="18" charset="0"/>
            </a:endParaRPr>
          </a:p>
        </p:txBody>
      </p:sp>
      <p:sp>
        <p:nvSpPr>
          <p:cNvPr id="2" name="矩形 1"/>
          <p:cNvSpPr/>
          <p:nvPr/>
        </p:nvSpPr>
        <p:spPr>
          <a:xfrm>
            <a:off x="158543" y="675079"/>
            <a:ext cx="6357831" cy="617477"/>
          </a:xfrm>
          <a:prstGeom prst="rect">
            <a:avLst/>
          </a:prstGeom>
        </p:spPr>
        <p:txBody>
          <a:bodyPr wrap="none">
            <a:spAutoFit/>
          </a:bodyPr>
          <a:lstStyle/>
          <a:p>
            <a:pPr marL="355600" indent="-355600">
              <a:lnSpc>
                <a:spcPct val="150000"/>
              </a:lnSpc>
              <a:spcAft>
                <a:spcPts val="0"/>
              </a:spcAft>
              <a:tabLst>
                <a:tab pos="378079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对点</a:t>
            </a:r>
            <a:r>
              <a:rPr lang="zh-CN" altLang="zh-CN" sz="2600" b="1" dirty="0" smtClean="0">
                <a:latin typeface="Times New Roman" panose="02020603050405020304" pitchFamily="18" charset="0"/>
                <a:ea typeface="黑体" panose="02010609060101010101" pitchFamily="49" charset="-122"/>
                <a:cs typeface="Times New Roman" panose="02020603050405020304" pitchFamily="18" charset="0"/>
              </a:rPr>
              <a:t>练</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600" dirty="0" smtClean="0">
                <a:latin typeface="黑体" panose="02010609060101010101" pitchFamily="49" charset="-122"/>
                <a:ea typeface="黑体" panose="02010609060101010101" pitchFamily="49" charset="-122"/>
                <a:cs typeface="Times New Roman" panose="02020603050405020304" pitchFamily="18" charset="0"/>
              </a:rPr>
              <a:t>振动图像与波的图像的综合应用</a:t>
            </a:r>
            <a:endParaRPr lang="zh-CN" altLang="zh-CN" sz="2600" dirty="0">
              <a:latin typeface="黑体" panose="02010609060101010101" pitchFamily="49" charset="-122"/>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47140" y="3754211"/>
                <a:ext cx="11658044" cy="2381012"/>
              </a:xfrm>
              <a:prstGeom prst="rect">
                <a:avLst/>
              </a:prstGeom>
            </p:spPr>
            <p:txBody>
              <a:bodyPr wrap="square" lIns="121898" tIns="60948" rIns="121898" bIns="60948">
                <a:spAutoFit/>
              </a:bodyPr>
              <a:lstStyle/>
              <a:p>
                <a:pPr>
                  <a:spcAft>
                    <a:spcPts val="0"/>
                  </a:spcAft>
                  <a:tabLst>
                    <a:tab pos="3780790" algn="l"/>
                  </a:tabLst>
                </a:pPr>
                <a:r>
                  <a:rPr lang="zh-CN" altLang="zh-CN" sz="20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0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000" b="1">
                    <a:latin typeface="Times New Roman" panose="02020603050405020304" pitchFamily="18" charset="0"/>
                    <a:cs typeface="Times New Roman" panose="02020603050405020304" pitchFamily="18" charset="0"/>
                  </a:rPr>
                  <a:t>由题图乙可知</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=0.10</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000" b="1">
                    <a:latin typeface="Times New Roman" panose="02020603050405020304" pitchFamily="18" charset="0"/>
                    <a:cs typeface="Times New Roman" panose="02020603050405020304" pitchFamily="18" charset="0"/>
                  </a:rPr>
                  <a:t>时质点</a:t>
                </a:r>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000" b="1">
                    <a:latin typeface="Times New Roman" panose="02020603050405020304" pitchFamily="18" charset="0"/>
                    <a:cs typeface="Times New Roman" panose="02020603050405020304" pitchFamily="18" charset="0"/>
                  </a:rPr>
                  <a:t>处于平衡位置沿</a:t>
                </a:r>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000" b="1">
                    <a:latin typeface="Times New Roman" panose="02020603050405020304" pitchFamily="18" charset="0"/>
                    <a:cs typeface="Times New Roman" panose="02020603050405020304" pitchFamily="18" charset="0"/>
                  </a:rPr>
                  <a:t>轴负方向振动</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根据上下坡法可知</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波沿</a:t>
                </a:r>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000" b="1">
                    <a:latin typeface="Times New Roman" panose="02020603050405020304" pitchFamily="18" charset="0"/>
                    <a:cs typeface="Times New Roman" panose="02020603050405020304" pitchFamily="18" charset="0"/>
                  </a:rPr>
                  <a:t>轴负方向传播</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故</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000" b="1">
                    <a:latin typeface="Times New Roman" panose="02020603050405020304" pitchFamily="18" charset="0"/>
                    <a:cs typeface="Times New Roman" panose="02020603050405020304" pitchFamily="18" charset="0"/>
                  </a:rPr>
                  <a:t>错误</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由题图乙可知周期</a:t>
                </a:r>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=0.20</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在</a:t>
                </a:r>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=0.10</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000" b="1">
                    <a:latin typeface="Times New Roman" panose="02020603050405020304" pitchFamily="18" charset="0"/>
                    <a:cs typeface="Times New Roman" panose="02020603050405020304" pitchFamily="18" charset="0"/>
                  </a:rPr>
                  <a:t>时根据上下坡法</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可知</a:t>
                </a:r>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000" b="1">
                    <a:latin typeface="Times New Roman" panose="02020603050405020304" pitchFamily="18" charset="0"/>
                    <a:cs typeface="Times New Roman" panose="02020603050405020304" pitchFamily="18" charset="0"/>
                  </a:rPr>
                  <a:t>的振动方向沿</a:t>
                </a:r>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000" b="1">
                    <a:latin typeface="Times New Roman" panose="02020603050405020304" pitchFamily="18" charset="0"/>
                    <a:cs typeface="Times New Roman" panose="02020603050405020304" pitchFamily="18" charset="0"/>
                  </a:rPr>
                  <a:t>轴正方向</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当</a:t>
                </a:r>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=0.25</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000" b="1">
                    <a:latin typeface="Times New Roman" panose="02020603050405020304" pitchFamily="18" charset="0"/>
                    <a:cs typeface="Times New Roman" panose="02020603050405020304" pitchFamily="18" charset="0"/>
                  </a:rPr>
                  <a:t>时</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即从</a:t>
                </a:r>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=0.10</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000" b="1">
                    <a:latin typeface="Times New Roman" panose="02020603050405020304" pitchFamily="18" charset="0"/>
                    <a:cs typeface="Times New Roman" panose="02020603050405020304" pitchFamily="18" charset="0"/>
                  </a:rPr>
                  <a:t>开始经过</a:t>
                </a:r>
                <a14:m>
                  <m:oMath xmlns:m="http://schemas.openxmlformats.org/officeDocument/2006/math">
                    <m:f>
                      <m:fPr>
                        <m:ctrlPr>
                          <a:rPr lang="zh-CN" alt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质点</a:t>
                </a:r>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000" b="1">
                    <a:latin typeface="Times New Roman" panose="02020603050405020304" pitchFamily="18" charset="0"/>
                    <a:cs typeface="Times New Roman" panose="02020603050405020304" pitchFamily="18" charset="0"/>
                  </a:rPr>
                  <a:t>在平衡位置下方向上振动</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即速度方向沿</a:t>
                </a:r>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000" b="1">
                    <a:latin typeface="Times New Roman" panose="02020603050405020304" pitchFamily="18" charset="0"/>
                    <a:cs typeface="Times New Roman" panose="02020603050405020304" pitchFamily="18" charset="0"/>
                  </a:rPr>
                  <a:t>轴正方向</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故</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000" b="1">
                    <a:latin typeface="Times New Roman" panose="02020603050405020304" pitchFamily="18" charset="0"/>
                    <a:cs typeface="Times New Roman" panose="02020603050405020304" pitchFamily="18" charset="0"/>
                  </a:rPr>
                  <a:t>正确</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质点</a:t>
                </a:r>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000" b="1">
                    <a:latin typeface="Times New Roman" panose="02020603050405020304" pitchFamily="18" charset="0"/>
                    <a:cs typeface="Times New Roman" panose="02020603050405020304" pitchFamily="18" charset="0"/>
                  </a:rPr>
                  <a:t>的振幅为</a:t>
                </a:r>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圆频率</a:t>
                </a:r>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=10π</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rad/s</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则质点</a:t>
                </a:r>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000" b="1">
                    <a:latin typeface="Times New Roman" panose="02020603050405020304" pitchFamily="18" charset="0"/>
                    <a:cs typeface="Times New Roman" panose="02020603050405020304" pitchFamily="18" charset="0"/>
                  </a:rPr>
                  <a:t>做简谐运动的表达式为</a:t>
                </a:r>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ωt</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=10sin(10π</a:t>
                </a:r>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故</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000" b="1">
                    <a:latin typeface="Times New Roman" panose="02020603050405020304" pitchFamily="18" charset="0"/>
                    <a:cs typeface="Times New Roman" panose="02020603050405020304" pitchFamily="18" charset="0"/>
                  </a:rPr>
                  <a:t>错误</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根据题图甲可知波长为</a:t>
                </a:r>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又周期</a:t>
                </a:r>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则波速</a:t>
                </a:r>
                <a:r>
                  <a:rPr lang="en-US" altLang="zh-CN" sz="20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𝝀</m:t>
                        </m:r>
                      </m:num>
                      <m:den>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=40</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从</a:t>
                </a:r>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=0.10</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000" b="1">
                    <a:latin typeface="Times New Roman" panose="02020603050405020304" pitchFamily="18" charset="0"/>
                    <a:cs typeface="Times New Roman" panose="02020603050405020304" pitchFamily="18" charset="0"/>
                  </a:rPr>
                  <a:t>到</a:t>
                </a:r>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=0.20</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该波沿</a:t>
                </a:r>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000" b="1">
                    <a:latin typeface="Times New Roman" panose="02020603050405020304" pitchFamily="18" charset="0"/>
                    <a:cs typeface="Times New Roman" panose="02020603050405020304" pitchFamily="18" charset="0"/>
                  </a:rPr>
                  <a:t>轴负方向传播的距离</a:t>
                </a:r>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0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=40</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m=4</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故</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000" b="1">
                    <a:latin typeface="Times New Roman" panose="02020603050405020304" pitchFamily="18" charset="0"/>
                    <a:cs typeface="Times New Roman" panose="02020603050405020304" pitchFamily="18" charset="0"/>
                  </a:rPr>
                  <a:t>错误</a:t>
                </a:r>
                <a:r>
                  <a:rPr lang="zh-CN" alt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2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3754211"/>
                <a:ext cx="11658044" cy="2381012"/>
              </a:xfrm>
              <a:prstGeom prst="rect">
                <a:avLst/>
              </a:prstGeom>
              <a:blipFill rotWithShape="0">
                <a:blip r:embed="rId2"/>
                <a:stretch>
                  <a:fillRect l="-314" t="-1282" r="-157" b="-3333"/>
                </a:stretch>
              </a:blipFill>
            </p:spPr>
            <p:txBody>
              <a:bodyPr/>
              <a:lstStyle/>
              <a:p>
                <a:r>
                  <a:rPr lang="zh-CN" altLang="en-US">
                    <a:noFill/>
                  </a:rPr>
                  <a:t> </a:t>
                </a:r>
              </a:p>
            </p:txBody>
          </p:sp>
        </mc:Fallback>
      </mc:AlternateContent>
      <p:pic>
        <p:nvPicPr>
          <p:cNvPr id="6" name="image8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34936" y="620649"/>
            <a:ext cx="6369050" cy="306197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6450" y="2337879"/>
            <a:ext cx="741512"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000">
              <a:latin typeface="Calibri" panose="020F0502020204030204" pitchFamily="34" charset="0"/>
              <a:cs typeface="Times New Roman" panose="02020603050405020304" pitchFamily="18" charset="0"/>
            </a:endParaRPr>
          </a:p>
        </p:txBody>
      </p:sp>
      <p:pic>
        <p:nvPicPr>
          <p:cNvPr id="26" name="图片 25"/>
          <p:cNvPicPr>
            <a:picLocks noChangeAspect="1"/>
          </p:cNvPicPr>
          <p:nvPr/>
        </p:nvPicPr>
        <p:blipFill>
          <a:blip r:embed="rId2">
            <a:clrChange>
              <a:clrFrom>
                <a:srgbClr val="FFFFFF"/>
              </a:clrFrom>
              <a:clrTo>
                <a:srgbClr val="FFFFFF">
                  <a:alpha val="0"/>
                </a:srgbClr>
              </a:clrTo>
            </a:clrChange>
          </a:blip>
          <a:stretch>
            <a:fillRect/>
          </a:stretch>
        </p:blipFill>
        <p:spPr>
          <a:xfrm>
            <a:off x="1413106" y="2868937"/>
            <a:ext cx="739022" cy="1491988"/>
          </a:xfrm>
          <a:prstGeom prst="rect">
            <a:avLst/>
          </a:prstGeom>
        </p:spPr>
      </p:pic>
      <p:pic>
        <p:nvPicPr>
          <p:cNvPr id="27" name="图片 26"/>
          <p:cNvPicPr>
            <a:picLocks noChangeAspect="1"/>
          </p:cNvPicPr>
          <p:nvPr/>
        </p:nvPicPr>
        <p:blipFill>
          <a:blip r:embed="rId3">
            <a:clrChange>
              <a:clrFrom>
                <a:srgbClr val="FFFFFF"/>
              </a:clrFrom>
              <a:clrTo>
                <a:srgbClr val="FFFFFF">
                  <a:alpha val="0"/>
                </a:srgbClr>
              </a:clrTo>
            </a:clrChange>
          </a:blip>
          <a:stretch>
            <a:fillRect/>
          </a:stretch>
        </p:blipFill>
        <p:spPr>
          <a:xfrm>
            <a:off x="1937706" y="836676"/>
            <a:ext cx="8910094" cy="4838502"/>
          </a:xfrm>
          <a:prstGeom prst="rect">
            <a:avLst/>
          </a:prstGeom>
        </p:spPr>
      </p:pic>
      <p:sp>
        <p:nvSpPr>
          <p:cNvPr id="28" name="矩形 27"/>
          <p:cNvSpPr/>
          <p:nvPr/>
        </p:nvSpPr>
        <p:spPr>
          <a:xfrm>
            <a:off x="5879179" y="863972"/>
            <a:ext cx="877135" cy="507815"/>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波源</a:t>
            </a:r>
            <a:endParaRPr lang="zh-CN" altLang="en-US" sz="2600" dirty="0">
              <a:solidFill>
                <a:srgbClr val="C00000"/>
              </a:solidFill>
              <a:latin typeface="微软雅黑" pitchFamily="34" charset="-122"/>
              <a:ea typeface="微软雅黑" pitchFamily="34" charset="-122"/>
            </a:endParaRPr>
          </a:p>
        </p:txBody>
      </p:sp>
      <p:sp>
        <p:nvSpPr>
          <p:cNvPr id="29" name="矩形 28"/>
          <p:cNvSpPr/>
          <p:nvPr/>
        </p:nvSpPr>
        <p:spPr>
          <a:xfrm>
            <a:off x="6031579" y="1408996"/>
            <a:ext cx="877135" cy="507815"/>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介质</a:t>
            </a:r>
            <a:endParaRPr lang="zh-CN" altLang="en-US" sz="2600" dirty="0">
              <a:solidFill>
                <a:srgbClr val="C00000"/>
              </a:solidFill>
              <a:latin typeface="微软雅黑" pitchFamily="34" charset="-122"/>
              <a:ea typeface="微软雅黑" pitchFamily="34" charset="-122"/>
            </a:endParaRPr>
          </a:p>
        </p:txBody>
      </p:sp>
      <p:sp>
        <p:nvSpPr>
          <p:cNvPr id="30" name="矩形 29"/>
          <p:cNvSpPr/>
          <p:nvPr/>
        </p:nvSpPr>
        <p:spPr>
          <a:xfrm>
            <a:off x="7378341" y="2076852"/>
            <a:ext cx="877135" cy="507815"/>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能量</a:t>
            </a:r>
            <a:endParaRPr lang="zh-CN" altLang="en-US" sz="2600" dirty="0">
              <a:solidFill>
                <a:srgbClr val="C00000"/>
              </a:solidFill>
              <a:latin typeface="微软雅黑" pitchFamily="34" charset="-122"/>
              <a:ea typeface="微软雅黑" pitchFamily="34" charset="-122"/>
            </a:endParaRPr>
          </a:p>
        </p:txBody>
      </p:sp>
      <p:sp>
        <p:nvSpPr>
          <p:cNvPr id="31" name="矩形 30"/>
          <p:cNvSpPr/>
          <p:nvPr/>
        </p:nvSpPr>
        <p:spPr>
          <a:xfrm>
            <a:off x="4124288" y="3010594"/>
            <a:ext cx="877135" cy="507815"/>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移动</a:t>
            </a:r>
            <a:endParaRPr lang="zh-CN" altLang="en-US" sz="2600" dirty="0">
              <a:solidFill>
                <a:srgbClr val="C00000"/>
              </a:solidFill>
              <a:latin typeface="微软雅黑" pitchFamily="34" charset="-122"/>
              <a:ea typeface="微软雅黑" pitchFamily="34" charset="-122"/>
            </a:endParaRPr>
          </a:p>
        </p:txBody>
      </p:sp>
      <p:sp>
        <p:nvSpPr>
          <p:cNvPr id="32" name="矩形 31"/>
          <p:cNvSpPr/>
          <p:nvPr/>
        </p:nvSpPr>
        <p:spPr>
          <a:xfrm>
            <a:off x="9186107" y="3740562"/>
            <a:ext cx="877135" cy="507815"/>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垂直</a:t>
            </a:r>
            <a:endParaRPr lang="zh-CN" altLang="en-US" sz="2600" dirty="0">
              <a:solidFill>
                <a:srgbClr val="C00000"/>
              </a:solidFill>
              <a:latin typeface="微软雅黑" pitchFamily="34" charset="-122"/>
              <a:ea typeface="微软雅黑" pitchFamily="34" charset="-122"/>
            </a:endParaRPr>
          </a:p>
        </p:txBody>
      </p:sp>
      <p:sp>
        <p:nvSpPr>
          <p:cNvPr id="33" name="矩形 32"/>
          <p:cNvSpPr/>
          <p:nvPr/>
        </p:nvSpPr>
        <p:spPr>
          <a:xfrm>
            <a:off x="9549299" y="4690345"/>
            <a:ext cx="1184911" cy="492426"/>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同一直</a:t>
            </a:r>
            <a:endParaRPr lang="zh-CN" altLang="en-US" sz="2600" dirty="0">
              <a:solidFill>
                <a:srgbClr val="C00000"/>
              </a:solidFill>
              <a:latin typeface="微软雅黑" pitchFamily="34" charset="-122"/>
              <a:ea typeface="微软雅黑" pitchFamily="34" charset="-122"/>
            </a:endParaRPr>
          </a:p>
        </p:txBody>
      </p:sp>
      <p:sp>
        <p:nvSpPr>
          <p:cNvPr id="34" name="矩形 33"/>
          <p:cNvSpPr/>
          <p:nvPr/>
        </p:nvSpPr>
        <p:spPr>
          <a:xfrm>
            <a:off x="5218071" y="5102624"/>
            <a:ext cx="877135" cy="507815"/>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线上</a:t>
            </a:r>
            <a:endParaRPr lang="zh-CN" altLang="en-US" sz="26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linds(horizont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blinds(horizontal)">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blinds(horizontal)">
                                      <p:cBhvr>
                                        <p:cTn id="17" dur="5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blinds(horizontal)">
                                      <p:cBhvr>
                                        <p:cTn id="22" dur="5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blinds(horizontal)">
                                      <p:cBhvr>
                                        <p:cTn id="27" dur="500"/>
                                        <p:tgtEl>
                                          <p:spTgt spid="32"/>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blinds(horizontal)">
                                      <p:cBhvr>
                                        <p:cTn id="32" dur="500"/>
                                        <p:tgtEl>
                                          <p:spTgt spid="33"/>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blinds(horizontal)">
                                      <p:cBhvr>
                                        <p:cTn id="3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p:bldP spid="31" grpId="0"/>
      <p:bldP spid="32" grpId="0"/>
      <p:bldP spid="33" grpId="0"/>
      <p:bldP spid="3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p:cNvSpPr txBox="1"/>
          <p:nvPr/>
        </p:nvSpPr>
        <p:spPr>
          <a:xfrm>
            <a:off x="3070828" y="2618031"/>
            <a:ext cx="609708"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8" name="矩形 7"/>
          <p:cNvSpPr/>
          <p:nvPr/>
        </p:nvSpPr>
        <p:spPr>
          <a:xfrm>
            <a:off x="94740" y="629665"/>
            <a:ext cx="11810444" cy="2459560"/>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波传播的周期性和多解性</a:t>
            </a:r>
            <a:endParaRPr lang="zh-CN" altLang="zh-CN" sz="1000" dirty="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一列简谐横波沿直线向右传播</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两质点的平衡位置相距</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在某时刻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质点均振动到平衡位置</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且</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之间有且仅有一个波谷</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这列波的波长不可能是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10" name="image8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83017" y="3321304"/>
            <a:ext cx="2479675" cy="539750"/>
          </a:xfrm>
          <a:prstGeom prst="rect">
            <a:avLst/>
          </a:prstGeom>
          <a:solidFill>
            <a:scrgbClr r="0" g="0" b="0">
              <a:alpha val="0"/>
            </a:scrgbClr>
          </a:solidFill>
          <a:ln>
            <a:noFill/>
          </a:ln>
        </p:spPr>
      </p:pic>
      <p:sp>
        <p:nvSpPr>
          <p:cNvPr id="11" name="矩形 10"/>
          <p:cNvSpPr/>
          <p:nvPr/>
        </p:nvSpPr>
        <p:spPr>
          <a:xfrm>
            <a:off x="247140" y="4118372"/>
            <a:ext cx="11810444" cy="1254871"/>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	B.6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	D.12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47140" y="653489"/>
                <a:ext cx="11658044" cy="2129085"/>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两质点都经过平衡位置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两质点之间只有一个波谷</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情况如图甲、乙、丙、丁所示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不可能是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653489"/>
                <a:ext cx="11658044" cy="2129085"/>
              </a:xfrm>
              <a:prstGeom prst="rect">
                <a:avLst/>
              </a:prstGeom>
              <a:blipFill rotWithShape="0">
                <a:blip r:embed="rId2"/>
                <a:stretch>
                  <a:fillRect l="-680" r="-2354" b="-5731"/>
                </a:stretch>
              </a:blipFill>
            </p:spPr>
            <p:txBody>
              <a:bodyPr/>
              <a:lstStyle/>
              <a:p>
                <a:r>
                  <a:rPr lang="zh-CN" altLang="en-US">
                    <a:noFill/>
                  </a:rPr>
                  <a:t> </a:t>
                </a:r>
              </a:p>
            </p:txBody>
          </p:sp>
        </mc:Fallback>
      </mc:AlternateContent>
      <p:pic>
        <p:nvPicPr>
          <p:cNvPr id="6" name="image9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18909" y="3456051"/>
            <a:ext cx="4145915" cy="278130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p:cNvSpPr txBox="1"/>
          <p:nvPr/>
        </p:nvSpPr>
        <p:spPr>
          <a:xfrm>
            <a:off x="5258394" y="2226921"/>
            <a:ext cx="609708" cy="553998"/>
          </a:xfrm>
          <a:prstGeom prst="rect">
            <a:avLst/>
          </a:prstGeom>
          <a:noFill/>
        </p:spPr>
        <p:txBody>
          <a:bodyPr wrap="square" rtlCol="0">
            <a:spAutoFit/>
          </a:bodyPr>
          <a:lstStyle/>
          <a:p>
            <a:r>
              <a:rPr lang="en-US" altLang="zh-CN" sz="3000" b="1" dirty="0"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8" name="矩形 7"/>
          <p:cNvSpPr/>
          <p:nvPr/>
        </p:nvSpPr>
        <p:spPr>
          <a:xfrm>
            <a:off x="46450" y="629665"/>
            <a:ext cx="6060625" cy="2123634"/>
          </a:xfrm>
          <a:prstGeom prst="rect">
            <a:avLst/>
          </a:prstGeom>
        </p:spPr>
        <p:txBody>
          <a:bodyPr wrap="square" lIns="121898" tIns="60948" rIns="121898" bIns="60948">
            <a:spAutoFit/>
          </a:bodyPr>
          <a:lstStyle/>
          <a:p>
            <a:pPr marL="355600" indent="-355600">
              <a:spcAft>
                <a:spcPts val="0"/>
              </a:spcAft>
              <a:tabLst>
                <a:tab pos="378079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广东大湾区联考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一列简谐横波沿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轴正向传播</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轴上两质点</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其平衡位置相距</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的振动图像分别如图乙、丙所示</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已知该波的波长大于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10" name="image9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84152" y="1052703"/>
            <a:ext cx="2479675" cy="991870"/>
          </a:xfrm>
          <a:prstGeom prst="rect">
            <a:avLst/>
          </a:prstGeom>
          <a:solidFill>
            <a:scrgbClr r="0" g="0" b="0">
              <a:alpha val="0"/>
            </a:scrgbClr>
          </a:solidFill>
          <a:ln>
            <a:noFill/>
          </a:ln>
        </p:spPr>
      </p:pic>
      <p:pic>
        <p:nvPicPr>
          <p:cNvPr id="11" name="image9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09607" y="3022473"/>
            <a:ext cx="5634355" cy="2350770"/>
          </a:xfrm>
          <a:prstGeom prst="rect">
            <a:avLst/>
          </a:prstGeom>
          <a:solidFill>
            <a:scrgbClr r="0" g="0" b="0">
              <a:alpha val="0"/>
            </a:scrgbClr>
          </a:solidFill>
          <a:ln>
            <a:noFill/>
          </a:ln>
        </p:spPr>
      </p:pic>
      <p:sp>
        <p:nvSpPr>
          <p:cNvPr id="12" name="矩形 11"/>
          <p:cNvSpPr/>
          <p:nvPr/>
        </p:nvSpPr>
        <p:spPr>
          <a:xfrm>
            <a:off x="250608" y="2817555"/>
            <a:ext cx="6060625" cy="3055364"/>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时间内的运动路程为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该波的波速大小为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该波的波长为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速度方向沿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轴负方向</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128338" y="629665"/>
                <a:ext cx="6060625" cy="5253786"/>
              </a:xfrm>
              <a:prstGeom prst="rect">
                <a:avLst/>
              </a:prstGeom>
            </p:spPr>
            <p:txBody>
              <a:bodyPr wrap="square" lIns="121898" tIns="60948" rIns="121898" bIns="60948">
                <a:spAutoFit/>
              </a:bodyPr>
              <a:lstStyle/>
              <a:p>
                <a:pPr>
                  <a:lnSpc>
                    <a:spcPct val="12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根据振动图像可得周期为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振幅</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则质点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时间内的运动路程</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20000"/>
                  </a:lnSpc>
                  <a:spcAft>
                    <a:spcPts val="0"/>
                  </a:spcAft>
                  <a:tabLst>
                    <a:tab pos="378079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28</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由波沿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a:latin typeface="Times New Roman" panose="02020603050405020304" pitchFamily="18" charset="0"/>
                    <a:cs typeface="Times New Roman" panose="02020603050405020304" pitchFamily="18" charset="0"/>
                  </a:rPr>
                  <a:t>轴正方向传播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且波长大于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因而</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所以波速为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根据题图乙可知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质点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速度方向沿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b="1">
                    <a:latin typeface="Times New Roman" panose="02020603050405020304" pitchFamily="18" charset="0"/>
                    <a:cs typeface="Times New Roman" panose="02020603050405020304" pitchFamily="18" charset="0"/>
                  </a:rPr>
                  <a:t>轴正方向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128338" y="629665"/>
                <a:ext cx="6060625" cy="5253786"/>
              </a:xfrm>
              <a:prstGeom prst="rect">
                <a:avLst/>
              </a:prstGeom>
              <a:blipFill rotWithShape="0">
                <a:blip r:embed="rId2"/>
                <a:stretch>
                  <a:fillRect l="-1308" t="-232" r="-2414" b="-1624"/>
                </a:stretch>
              </a:blipFill>
            </p:spPr>
            <p:txBody>
              <a:bodyPr/>
              <a:lstStyle/>
              <a:p>
                <a:r>
                  <a:rPr lang="zh-CN" altLang="en-US">
                    <a:noFill/>
                  </a:rPr>
                  <a:t> </a:t>
                </a:r>
              </a:p>
            </p:txBody>
          </p:sp>
        </mc:Fallback>
      </mc:AlternateContent>
      <p:pic>
        <p:nvPicPr>
          <p:cNvPr id="6" name="image9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84152" y="1052703"/>
            <a:ext cx="2479675" cy="991870"/>
          </a:xfrm>
          <a:prstGeom prst="rect">
            <a:avLst/>
          </a:prstGeom>
          <a:solidFill>
            <a:scrgbClr r="0" g="0" b="0">
              <a:alpha val="0"/>
            </a:scrgbClr>
          </a:solidFill>
          <a:ln>
            <a:noFill/>
          </a:ln>
        </p:spPr>
      </p:pic>
      <p:pic>
        <p:nvPicPr>
          <p:cNvPr id="7" name="image92.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09607" y="3022473"/>
            <a:ext cx="5634355" cy="235077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4"/>
          <p:cNvSpPr txBox="1"/>
          <p:nvPr/>
        </p:nvSpPr>
        <p:spPr>
          <a:xfrm>
            <a:off x="9040037" y="2564892"/>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10" name="矩形 9"/>
          <p:cNvSpPr/>
          <p:nvPr/>
        </p:nvSpPr>
        <p:spPr>
          <a:xfrm>
            <a:off x="94740" y="629665"/>
            <a:ext cx="11810444" cy="2459560"/>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波的干涉、衍射和多普勒效应</a:t>
            </a:r>
            <a:endParaRPr lang="zh-CN" altLang="zh-CN" sz="1000" dirty="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广东汕头高三期末</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图甲为波源</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形成的两列水波的干涉图样</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其中实线表示波峰</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虚线表示波谷</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连线中点</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图乙为波源</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在均匀介质中做匀速直线运动时某一时刻的波面分布图</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11" name="image9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17737" y="3195447"/>
            <a:ext cx="6626225" cy="2609850"/>
          </a:xfrm>
          <a:prstGeom prst="rect">
            <a:avLst/>
          </a:prstGeom>
          <a:solidFill>
            <a:scrgbClr r="0" g="0" b="0">
              <a:alpha val="0"/>
            </a:scrgbClr>
          </a:solidFill>
          <a:ln>
            <a:noFill/>
          </a:ln>
        </p:spPr>
      </p:pic>
      <p:sp>
        <p:nvSpPr>
          <p:cNvPr id="12" name="矩形 11"/>
          <p:cNvSpPr/>
          <p:nvPr/>
        </p:nvSpPr>
        <p:spPr>
          <a:xfrm>
            <a:off x="438344" y="3077459"/>
            <a:ext cx="5008781" cy="2969956"/>
          </a:xfrm>
          <a:prstGeom prst="rect">
            <a:avLst/>
          </a:prstGeom>
        </p:spPr>
        <p:txBody>
          <a:bodyPr wrap="square" lIns="121898" tIns="60948" rIns="121898" bIns="60948">
            <a:spAutoFit/>
          </a:bodyPr>
          <a:lstStyle/>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的起振方向可能相反</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三点均为振动加强点</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向右运动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且运动速度大于波速</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点观察到的频率小于在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点观察到的频率</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247140" y="3267565"/>
            <a:ext cx="11658044" cy="3055364"/>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由题图甲可知在两波源连线的中垂线上的点均是振动加强点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故两波源起振方向相同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由题图乙可知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波源</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左侧波面比右侧波面密集</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可知波源</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向左运动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且运动速度小于波速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由题图乙可知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a:latin typeface="Times New Roman" panose="02020603050405020304" pitchFamily="18" charset="0"/>
                <a:cs typeface="Times New Roman" panose="02020603050405020304" pitchFamily="18" charset="0"/>
              </a:rPr>
              <a:t>点附近波面密集</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则单位时间内</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a:latin typeface="Times New Roman" panose="02020603050405020304" pitchFamily="18" charset="0"/>
                <a:cs typeface="Times New Roman" panose="02020603050405020304" pitchFamily="18" charset="0"/>
              </a:rPr>
              <a:t>点接收到的波面比</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点多</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a:latin typeface="Times New Roman" panose="02020603050405020304" pitchFamily="18" charset="0"/>
                <a:cs typeface="Times New Roman" panose="02020603050405020304" pitchFamily="18" charset="0"/>
              </a:rPr>
              <a:t>点观察到的频率大于在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点观察到的频率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7" name="image9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6855" y="620649"/>
            <a:ext cx="6626225" cy="2609850"/>
          </a:xfrm>
          <a:prstGeom prst="rect">
            <a:avLst/>
          </a:prstGeom>
          <a:solidFill>
            <a:scrgbClr r="0" g="0" b="0">
              <a:alpha val="0"/>
            </a:scrgbClr>
          </a:solidFill>
          <a:ln>
            <a:noFill/>
          </a:ln>
        </p:spPr>
      </p:pic>
    </p:spTree>
    <p:extLst>
      <p:ext uri="{BB962C8B-B14F-4D97-AF65-F5344CB8AC3E}">
        <p14:creationId xmlns:p14="http://schemas.microsoft.com/office/powerpoint/2010/main" val="332477362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p:cNvSpPr txBox="1"/>
          <p:nvPr/>
        </p:nvSpPr>
        <p:spPr>
          <a:xfrm>
            <a:off x="1424500" y="2564892"/>
            <a:ext cx="609708"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8" name="矩形 7"/>
          <p:cNvSpPr/>
          <p:nvPr/>
        </p:nvSpPr>
        <p:spPr>
          <a:xfrm>
            <a:off x="94740" y="629665"/>
            <a:ext cx="11810444" cy="2459560"/>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7.(</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云南丽江高三阶段测试</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中国第三大深水湖泊</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泸沽湖吸引了众多游客前来</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一名游客在湖面上某处用木棍点击水面引起水波</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视为简谐横波</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向四周传播</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木棍的振动图像如图所示</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已知该波经</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传播了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2.9</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10" name="image9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43793" y="3283077"/>
            <a:ext cx="3968115" cy="2522220"/>
          </a:xfrm>
          <a:prstGeom prst="rect">
            <a:avLst/>
          </a:prstGeom>
          <a:solidFill>
            <a:scrgbClr r="0" g="0" b="0">
              <a:alpha val="0"/>
            </a:scrgbClr>
          </a:solidFill>
          <a:ln>
            <a:noFill/>
          </a:ln>
        </p:spPr>
      </p:pic>
      <p:sp>
        <p:nvSpPr>
          <p:cNvPr id="11" name="矩形 10"/>
          <p:cNvSpPr/>
          <p:nvPr/>
        </p:nvSpPr>
        <p:spPr>
          <a:xfrm>
            <a:off x="317069" y="3129710"/>
            <a:ext cx="7333356" cy="3055364"/>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湖面上的落叶会随波移动</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该波的波速为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2.9</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该波能绕过宽度为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的障碍物</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如果湖面上有一艘猪槽船向着波源方向运动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其接收到的波的频率小于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Hz</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62477" y="653489"/>
                <a:ext cx="7238728" cy="4719858"/>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机械波只传播振动形式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质点并不随波迁移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该波的波速为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=1.45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该波的波长为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=1.45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m=0.145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可知该波能绕过宽度为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的障碍物</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该波的频率为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Hz</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因猪槽船向着波源方向运动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根据多普勒效应可知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其接收到的波的频率大于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Hz</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62477" y="653489"/>
                <a:ext cx="7238728" cy="4719858"/>
              </a:xfrm>
              <a:prstGeom prst="rect">
                <a:avLst/>
              </a:prstGeom>
              <a:blipFill rotWithShape="0">
                <a:blip r:embed="rId2"/>
                <a:stretch>
                  <a:fillRect l="-1094" r="-926" b="-2067"/>
                </a:stretch>
              </a:blipFill>
            </p:spPr>
            <p:txBody>
              <a:bodyPr/>
              <a:lstStyle/>
              <a:p>
                <a:r>
                  <a:rPr lang="zh-CN" altLang="en-US">
                    <a:noFill/>
                  </a:rPr>
                  <a:t> </a:t>
                </a:r>
              </a:p>
            </p:txBody>
          </p:sp>
        </mc:Fallback>
      </mc:AlternateContent>
      <p:pic>
        <p:nvPicPr>
          <p:cNvPr id="6" name="image9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59820" y="836676"/>
            <a:ext cx="3968115" cy="252222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p:cNvSpPr txBox="1"/>
          <p:nvPr/>
        </p:nvSpPr>
        <p:spPr>
          <a:xfrm>
            <a:off x="8660588" y="2579428"/>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8" name="矩形 7"/>
          <p:cNvSpPr/>
          <p:nvPr/>
        </p:nvSpPr>
        <p:spPr>
          <a:xfrm>
            <a:off x="94740" y="629665"/>
            <a:ext cx="11810444" cy="2455200"/>
          </a:xfrm>
          <a:prstGeom prst="rect">
            <a:avLst/>
          </a:prstGeom>
        </p:spPr>
        <p:txBody>
          <a:bodyPr wrap="square" lIns="121898" tIns="60948" rIns="121898" bIns="60948">
            <a:spAutoFit/>
          </a:bodyPr>
          <a:lstStyle/>
          <a:p>
            <a:pPr marL="355600" indent="-355600" algn="ctr">
              <a:lnSpc>
                <a:spcPct val="150000"/>
              </a:lnSpc>
              <a:spcAft>
                <a:spcPts val="0"/>
              </a:spcAft>
              <a:tabLst>
                <a:tab pos="378079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级</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综合提升练</a:t>
            </a:r>
            <a:endParaRPr lang="zh-CN" altLang="zh-CN" sz="1000" dirty="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山东枣庄模拟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某介质中有沿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轴负方向传播的机械波</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时刻的波形图</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为波源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平衡位置位于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=0.8</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已知</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平衡位置位于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处的质点</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第一次到达位移最大处</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10" name="image9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64190" y="3195447"/>
            <a:ext cx="4563745" cy="2609850"/>
          </a:xfrm>
          <a:prstGeom prst="rect">
            <a:avLst/>
          </a:prstGeom>
          <a:solidFill>
            <a:scrgbClr r="0" g="0" b="0">
              <a:alpha val="0"/>
            </a:scrgbClr>
          </a:solidFill>
          <a:ln>
            <a:noFill/>
          </a:ln>
        </p:spPr>
      </p:pic>
      <p:sp>
        <p:nvSpPr>
          <p:cNvPr id="11" name="矩形 10"/>
          <p:cNvSpPr/>
          <p:nvPr/>
        </p:nvSpPr>
        <p:spPr>
          <a:xfrm>
            <a:off x="478504" y="3112298"/>
            <a:ext cx="6060625" cy="2455200"/>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该机械波为纵波</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该机械波的周期为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该机械波的波速为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运动的路程为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47140" y="3483443"/>
                <a:ext cx="11658044" cy="2306313"/>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由题意知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波中质点的振动方向与波的传播方向垂直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该机械波为横波</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处的波峰经过</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传到质点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处</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此时波形传播了一个波长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即为周期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机械波的波速</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实际上质点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0.15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开始振动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即振动了</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0.85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相当于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4.25</a:t>
                </a:r>
                <a:r>
                  <a:rPr lang="zh-CN" altLang="zh-CN" sz="2600" b="1">
                    <a:latin typeface="Times New Roman" panose="02020603050405020304" pitchFamily="18" charset="0"/>
                    <a:cs typeface="Times New Roman" panose="02020603050405020304" pitchFamily="18" charset="0"/>
                  </a:rPr>
                  <a:t>个周期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即运动路程</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m=3.4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3483443"/>
                <a:ext cx="11658044" cy="2306313"/>
              </a:xfrm>
              <a:prstGeom prst="rect">
                <a:avLst/>
              </a:prstGeom>
              <a:blipFill rotWithShape="0">
                <a:blip r:embed="rId2"/>
                <a:stretch>
                  <a:fillRect l="-680" t="-2111" r="-262" b="-4749"/>
                </a:stretch>
              </a:blipFill>
            </p:spPr>
            <p:txBody>
              <a:bodyPr/>
              <a:lstStyle/>
              <a:p>
                <a:r>
                  <a:rPr lang="zh-CN" altLang="en-US">
                    <a:noFill/>
                  </a:rPr>
                  <a:t> </a:t>
                </a:r>
              </a:p>
            </p:txBody>
          </p:sp>
        </mc:Fallback>
      </mc:AlternateContent>
      <p:pic>
        <p:nvPicPr>
          <p:cNvPr id="6" name="image9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34936" y="620649"/>
            <a:ext cx="4563745" cy="260985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clrChange>
              <a:clrFrom>
                <a:srgbClr val="FFFFFF"/>
              </a:clrFrom>
              <a:clrTo>
                <a:srgbClr val="FFFFFF">
                  <a:alpha val="0"/>
                </a:srgbClr>
              </a:clrTo>
            </a:clrChange>
          </a:blip>
          <a:stretch>
            <a:fillRect/>
          </a:stretch>
        </p:blipFill>
        <p:spPr>
          <a:xfrm>
            <a:off x="1342612" y="677024"/>
            <a:ext cx="7836190" cy="5992381"/>
          </a:xfrm>
          <a:prstGeom prst="rect">
            <a:avLst/>
          </a:prstGeom>
        </p:spPr>
      </p:pic>
      <p:sp>
        <p:nvSpPr>
          <p:cNvPr id="3" name="矩形 2"/>
          <p:cNvSpPr/>
          <p:nvPr/>
        </p:nvSpPr>
        <p:spPr>
          <a:xfrm>
            <a:off x="8444207" y="748146"/>
            <a:ext cx="646303" cy="369316"/>
          </a:xfrm>
          <a:prstGeom prst="rect">
            <a:avLst/>
          </a:prstGeom>
        </p:spPr>
        <p:txBody>
          <a:bodyPr wrap="none" lIns="91426" tIns="45712" rIns="91426" bIns="45712">
            <a:spAutoFit/>
          </a:bodyPr>
          <a:lstStyle/>
          <a:p>
            <a:r>
              <a:rPr lang="zh-CN" altLang="zh-C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相同</a:t>
            </a:r>
            <a:endParaRPr lang="zh-CN" altLang="en-US" dirty="0">
              <a:solidFill>
                <a:srgbClr val="C00000"/>
              </a:solidFill>
              <a:latin typeface="微软雅黑" pitchFamily="34" charset="-122"/>
              <a:ea typeface="微软雅黑" pitchFamily="34" charset="-122"/>
            </a:endParaRPr>
          </a:p>
        </p:txBody>
      </p:sp>
      <p:sp>
        <p:nvSpPr>
          <p:cNvPr id="4" name="矩形 3"/>
          <p:cNvSpPr/>
          <p:nvPr/>
        </p:nvSpPr>
        <p:spPr>
          <a:xfrm>
            <a:off x="5460773" y="1019905"/>
            <a:ext cx="646303" cy="369316"/>
          </a:xfrm>
          <a:prstGeom prst="rect">
            <a:avLst/>
          </a:prstGeom>
        </p:spPr>
        <p:txBody>
          <a:bodyPr wrap="none" lIns="91426" tIns="45712" rIns="91426" bIns="45712">
            <a:spAutoFit/>
          </a:bodyPr>
          <a:lstStyle/>
          <a:p>
            <a:r>
              <a:rPr lang="zh-CN" altLang="zh-C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相邻</a:t>
            </a:r>
            <a:endParaRPr lang="zh-CN" altLang="en-US" dirty="0">
              <a:solidFill>
                <a:srgbClr val="C00000"/>
              </a:solidFill>
              <a:latin typeface="微软雅黑" pitchFamily="34" charset="-122"/>
              <a:ea typeface="微软雅黑" pitchFamily="34" charset="-122"/>
            </a:endParaRPr>
          </a:p>
        </p:txBody>
      </p:sp>
      <p:sp>
        <p:nvSpPr>
          <p:cNvPr id="5" name="矩形 4"/>
          <p:cNvSpPr/>
          <p:nvPr/>
        </p:nvSpPr>
        <p:spPr>
          <a:xfrm>
            <a:off x="6056040" y="1345116"/>
            <a:ext cx="646303" cy="369316"/>
          </a:xfrm>
          <a:prstGeom prst="rect">
            <a:avLst/>
          </a:prstGeom>
        </p:spPr>
        <p:txBody>
          <a:bodyPr wrap="none" lIns="91426" tIns="45712" rIns="91426" bIns="45712">
            <a:spAutoFit/>
          </a:bodyPr>
          <a:lstStyle/>
          <a:p>
            <a:r>
              <a:rPr lang="zh-CN" altLang="zh-C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波峰</a:t>
            </a:r>
            <a:endParaRPr lang="zh-CN" altLang="en-US" dirty="0">
              <a:solidFill>
                <a:srgbClr val="C00000"/>
              </a:solidFill>
              <a:latin typeface="微软雅黑" pitchFamily="34" charset="-122"/>
              <a:ea typeface="微软雅黑" pitchFamily="34" charset="-122"/>
            </a:endParaRPr>
          </a:p>
        </p:txBody>
      </p:sp>
      <p:sp>
        <p:nvSpPr>
          <p:cNvPr id="6" name="矩形 5"/>
          <p:cNvSpPr/>
          <p:nvPr/>
        </p:nvSpPr>
        <p:spPr>
          <a:xfrm>
            <a:off x="7068498" y="1336970"/>
            <a:ext cx="646303" cy="369316"/>
          </a:xfrm>
          <a:prstGeom prst="rect">
            <a:avLst/>
          </a:prstGeom>
        </p:spPr>
        <p:txBody>
          <a:bodyPr wrap="none" lIns="91426" tIns="45712" rIns="91426" bIns="45712">
            <a:spAutoFit/>
          </a:bodyPr>
          <a:lstStyle/>
          <a:p>
            <a:r>
              <a:rPr lang="zh-CN" altLang="zh-C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波谷</a:t>
            </a:r>
            <a:endParaRPr lang="zh-CN" altLang="en-US" dirty="0">
              <a:solidFill>
                <a:srgbClr val="C00000"/>
              </a:solidFill>
              <a:latin typeface="微软雅黑" pitchFamily="34" charset="-122"/>
              <a:ea typeface="微软雅黑" pitchFamily="34" charset="-122"/>
            </a:endParaRPr>
          </a:p>
        </p:txBody>
      </p:sp>
      <p:sp>
        <p:nvSpPr>
          <p:cNvPr id="7" name="矩形 6"/>
          <p:cNvSpPr/>
          <p:nvPr/>
        </p:nvSpPr>
        <p:spPr>
          <a:xfrm>
            <a:off x="8457855" y="1667986"/>
            <a:ext cx="646303" cy="369316"/>
          </a:xfrm>
          <a:prstGeom prst="rect">
            <a:avLst/>
          </a:prstGeom>
        </p:spPr>
        <p:txBody>
          <a:bodyPr wrap="none" lIns="91426" tIns="45712" rIns="91426" bIns="45712">
            <a:spAutoFit/>
          </a:bodyPr>
          <a:lstStyle/>
          <a:p>
            <a:r>
              <a:rPr lang="zh-CN" altLang="zh-C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密部</a:t>
            </a:r>
            <a:endParaRPr lang="zh-CN" altLang="en-US" dirty="0">
              <a:solidFill>
                <a:srgbClr val="C00000"/>
              </a:solidFill>
              <a:latin typeface="微软雅黑" pitchFamily="34" charset="-122"/>
              <a:ea typeface="微软雅黑" pitchFamily="34" charset="-122"/>
            </a:endParaRPr>
          </a:p>
        </p:txBody>
      </p:sp>
      <p:sp>
        <p:nvSpPr>
          <p:cNvPr id="8" name="矩形 7"/>
          <p:cNvSpPr/>
          <p:nvPr/>
        </p:nvSpPr>
        <p:spPr>
          <a:xfrm>
            <a:off x="6122502" y="1916811"/>
            <a:ext cx="646303" cy="369316"/>
          </a:xfrm>
          <a:prstGeom prst="rect">
            <a:avLst/>
          </a:prstGeom>
        </p:spPr>
        <p:txBody>
          <a:bodyPr wrap="none" lIns="91426" tIns="45712" rIns="91426" bIns="45712">
            <a:spAutoFit/>
          </a:bodyPr>
          <a:lstStyle/>
          <a:p>
            <a:r>
              <a:rPr lang="zh-CN" altLang="zh-C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疏部</a:t>
            </a:r>
            <a:endParaRPr lang="zh-CN" altLang="en-US" dirty="0">
              <a:solidFill>
                <a:srgbClr val="C00000"/>
              </a:solidFill>
              <a:latin typeface="微软雅黑" pitchFamily="34" charset="-122"/>
              <a:ea typeface="微软雅黑" pitchFamily="34" charset="-122"/>
            </a:endParaRPr>
          </a:p>
        </p:txBody>
      </p:sp>
      <p:sp>
        <p:nvSpPr>
          <p:cNvPr id="9" name="矩形 8"/>
          <p:cNvSpPr/>
          <p:nvPr/>
        </p:nvSpPr>
        <p:spPr>
          <a:xfrm>
            <a:off x="6095206" y="2510300"/>
            <a:ext cx="646303" cy="369316"/>
          </a:xfrm>
          <a:prstGeom prst="rect">
            <a:avLst/>
          </a:prstGeom>
        </p:spPr>
        <p:txBody>
          <a:bodyPr wrap="none" lIns="91426" tIns="45712" rIns="91426" bIns="45712">
            <a:spAutoFit/>
          </a:bodyPr>
          <a:lstStyle/>
          <a:p>
            <a:r>
              <a:rPr lang="zh-CN" altLang="zh-C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波源</a:t>
            </a:r>
            <a:endParaRPr lang="zh-CN" altLang="en-US" dirty="0">
              <a:solidFill>
                <a:srgbClr val="C00000"/>
              </a:solidFill>
              <a:latin typeface="微软雅黑" pitchFamily="34" charset="-122"/>
              <a:ea typeface="微软雅黑" pitchFamily="34" charset="-122"/>
            </a:endParaRPr>
          </a:p>
        </p:txBody>
      </p:sp>
      <p:sp>
        <p:nvSpPr>
          <p:cNvPr id="10" name="矩形 9"/>
          <p:cNvSpPr/>
          <p:nvPr/>
        </p:nvSpPr>
        <p:spPr>
          <a:xfrm>
            <a:off x="8473281" y="2996946"/>
            <a:ext cx="646303" cy="369316"/>
          </a:xfrm>
          <a:prstGeom prst="rect">
            <a:avLst/>
          </a:prstGeom>
        </p:spPr>
        <p:txBody>
          <a:bodyPr wrap="none" lIns="91426" tIns="45712" rIns="91426" bIns="45712">
            <a:spAutoFit/>
          </a:bodyPr>
          <a:lstStyle/>
          <a:p>
            <a:r>
              <a:rPr lang="zh-CN" altLang="zh-C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介质</a:t>
            </a:r>
            <a:endParaRPr lang="zh-CN" altLang="en-US" dirty="0">
              <a:solidFill>
                <a:srgbClr val="C00000"/>
              </a:solidFill>
              <a:latin typeface="微软雅黑" pitchFamily="34" charset="-122"/>
              <a:ea typeface="微软雅黑" pitchFamily="34" charset="-122"/>
            </a:endParaRPr>
          </a:p>
        </p:txBody>
      </p:sp>
      <p:sp>
        <p:nvSpPr>
          <p:cNvPr id="11" name="矩形 10"/>
          <p:cNvSpPr/>
          <p:nvPr/>
        </p:nvSpPr>
        <p:spPr>
          <a:xfrm>
            <a:off x="5663152" y="3923792"/>
            <a:ext cx="348144" cy="369316"/>
          </a:xfrm>
          <a:prstGeom prst="rect">
            <a:avLst/>
          </a:prstGeom>
        </p:spPr>
        <p:txBody>
          <a:bodyPr wrap="none" lIns="91426" tIns="45712" rIns="91426" bIns="45712">
            <a:spAutoFit/>
          </a:bodyPr>
          <a:lstStyle/>
          <a:p>
            <a:r>
              <a:rPr lang="en-US" altLang="zh-CN" i="1">
                <a:solidFill>
                  <a:srgbClr val="C00000"/>
                </a:solidFill>
                <a:latin typeface="Times New Roman" panose="02020603050405020304" pitchFamily="18" charset="0"/>
                <a:ea typeface="微软雅黑" panose="020B0503020204020204" pitchFamily="34" charset="-122"/>
              </a:rPr>
              <a:t>λf</a:t>
            </a:r>
            <a:endParaRPr lang="zh-CN" altLang="en-US" dirty="0">
              <a:solidFill>
                <a:srgbClr val="C00000"/>
              </a:solidFill>
              <a:latin typeface="微软雅黑" pitchFamily="34" charset="-122"/>
              <a:ea typeface="微软雅黑" pitchFamily="34" charset="-122"/>
            </a:endParaRPr>
          </a:p>
        </p:txBody>
      </p:sp>
      <p:sp>
        <p:nvSpPr>
          <p:cNvPr id="12" name="矩形 11"/>
          <p:cNvSpPr/>
          <p:nvPr/>
        </p:nvSpPr>
        <p:spPr>
          <a:xfrm>
            <a:off x="4987775" y="4954837"/>
            <a:ext cx="1107967" cy="369316"/>
          </a:xfrm>
          <a:prstGeom prst="rect">
            <a:avLst/>
          </a:prstGeom>
        </p:spPr>
        <p:txBody>
          <a:bodyPr wrap="none" lIns="91426" tIns="45712" rIns="91426" bIns="45712">
            <a:spAutoFit/>
          </a:bodyPr>
          <a:lstStyle/>
          <a:p>
            <a:r>
              <a:rPr lang="zh-CN" altLang="zh-C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平衡位置</a:t>
            </a:r>
            <a:endParaRPr lang="zh-CN" altLang="en-US" dirty="0">
              <a:solidFill>
                <a:srgbClr val="C00000"/>
              </a:solidFill>
              <a:latin typeface="微软雅黑" pitchFamily="34" charset="-122"/>
              <a:ea typeface="微软雅黑" pitchFamily="34" charset="-122"/>
            </a:endParaRPr>
          </a:p>
        </p:txBody>
      </p:sp>
      <p:sp>
        <p:nvSpPr>
          <p:cNvPr id="13" name="矩形 12"/>
          <p:cNvSpPr/>
          <p:nvPr/>
        </p:nvSpPr>
        <p:spPr>
          <a:xfrm>
            <a:off x="7418128" y="5288194"/>
            <a:ext cx="646303" cy="369316"/>
          </a:xfrm>
          <a:prstGeom prst="rect">
            <a:avLst/>
          </a:prstGeom>
        </p:spPr>
        <p:txBody>
          <a:bodyPr wrap="none" lIns="91426" tIns="45712" rIns="91426" bIns="45712">
            <a:spAutoFit/>
          </a:bodyPr>
          <a:lstStyle/>
          <a:p>
            <a:r>
              <a:rPr lang="zh-CN" altLang="zh-C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位移</a:t>
            </a:r>
            <a:endParaRPr lang="zh-CN" altLang="en-US" dirty="0">
              <a:solidFill>
                <a:srgbClr val="C00000"/>
              </a:solidFill>
              <a:latin typeface="微软雅黑" pitchFamily="34" charset="-122"/>
              <a:ea typeface="微软雅黑" pitchFamily="34" charset="-122"/>
            </a:endParaRPr>
          </a:p>
        </p:txBody>
      </p:sp>
      <p:sp>
        <p:nvSpPr>
          <p:cNvPr id="14" name="矩形 13"/>
          <p:cNvSpPr/>
          <p:nvPr/>
        </p:nvSpPr>
        <p:spPr>
          <a:xfrm>
            <a:off x="5619870" y="6111358"/>
            <a:ext cx="1107967" cy="369316"/>
          </a:xfrm>
          <a:prstGeom prst="rect">
            <a:avLst/>
          </a:prstGeom>
        </p:spPr>
        <p:txBody>
          <a:bodyPr wrap="none" lIns="91426" tIns="45712" rIns="91426" bIns="45712">
            <a:spAutoFit/>
          </a:bodyPr>
          <a:lstStyle/>
          <a:p>
            <a:r>
              <a:rPr lang="zh-CN" altLang="zh-C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平衡位置</a:t>
            </a:r>
            <a:endParaRPr lang="zh-CN" altLang="en-US"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314212366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linds(horizont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linds(horizontal)">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linds(horizontal)">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linds(horizontal)">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blinds(horizontal)">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blinds(horizontal)">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blinds(horizontal)">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blinds(horizontal)">
                                      <p:cBhvr>
                                        <p:cTn id="6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P spid="12" grpId="0"/>
      <p:bldP spid="13" grpId="0"/>
      <p:bldP spid="14"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94740" y="709857"/>
            <a:ext cx="12049222" cy="1923579"/>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广东惠州月考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一列沿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轴负方向传播的简谐横波</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时刻的波形图如图所示</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此时坐标为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的质点刚好开始振动</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质点的坐标为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=0.6</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时刻</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质点首次位于波峰位置</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点的坐标是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时刻开始计时</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7" name="image9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30765" y="2780919"/>
            <a:ext cx="5297170" cy="2242820"/>
          </a:xfrm>
          <a:prstGeom prst="rect">
            <a:avLst/>
          </a:prstGeom>
          <a:solidFill>
            <a:scrgbClr r="0" g="0" b="0">
              <a:alpha val="0"/>
            </a:scrgbClr>
          </a:solidFill>
          <a:ln>
            <a:noFill/>
          </a:ln>
        </p:spPr>
      </p:pic>
      <p:sp>
        <p:nvSpPr>
          <p:cNvPr id="9" name="矩形 8"/>
          <p:cNvSpPr/>
          <p:nvPr/>
        </p:nvSpPr>
        <p:spPr>
          <a:xfrm>
            <a:off x="478504" y="2628519"/>
            <a:ext cx="6183156" cy="1855035"/>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求这列波的传播速度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质点第一次到达波谷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时质点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的路程和位移</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9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30765" y="747468"/>
            <a:ext cx="5297170" cy="224282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6" name="矩形 5"/>
              <p:cNvSpPr/>
              <p:nvPr/>
            </p:nvSpPr>
            <p:spPr>
              <a:xfrm>
                <a:off x="128077" y="620649"/>
                <a:ext cx="6183156" cy="5056681"/>
              </a:xfrm>
              <a:prstGeom prst="rect">
                <a:avLst/>
              </a:prstGeom>
            </p:spPr>
            <p:txBody>
              <a:bodyPr wrap="square" lIns="121898" tIns="60948" rIns="121898" bIns="60948">
                <a:spAutoFit/>
              </a:bodyPr>
              <a:lstStyle/>
              <a:p>
                <a:pPr>
                  <a:lnSpc>
                    <a:spcPct val="12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(2)1.4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(3)36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方向沿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轴负方向</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由波形图可知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波长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cm=0.04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由于波沿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a:latin typeface="Times New Roman" panose="02020603050405020304" pitchFamily="18" charset="0"/>
                    <a:cs typeface="Times New Roman" panose="02020603050405020304" pitchFamily="18" charset="0"/>
                  </a:rPr>
                  <a:t>轴负方向传播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根据波形平移法知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点向下振动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经过</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zh-CN" altLang="zh-CN" sz="2600" b="1">
                    <a:latin typeface="Times New Roman" panose="02020603050405020304" pitchFamily="18" charset="0"/>
                    <a:cs typeface="Times New Roman" panose="02020603050405020304" pitchFamily="18" charset="0"/>
                  </a:rPr>
                  <a:t>个周期首次到达波峰位置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由此可知</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故波速为</a:t>
                </a:r>
                <a:r>
                  <a:rPr lang="zh-CN" altLang="zh-CN" sz="2600">
                    <a:latin typeface="Calibri" panose="020F0502020204030204" pitchFamily="34" charset="0"/>
                    <a:cs typeface="Times New Roman" panose="02020603050405020304" pitchFamily="18" charset="0"/>
                  </a:rPr>
                  <a:t> </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m/s=0.05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28077" y="620649"/>
                <a:ext cx="6183156" cy="5056681"/>
              </a:xfrm>
              <a:prstGeom prst="rect">
                <a:avLst/>
              </a:prstGeom>
              <a:blipFill rotWithShape="0">
                <a:blip r:embed="rId3"/>
                <a:stretch>
                  <a:fillRect l="-1282" t="-362" r="-1282" b="-36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linds(horizontal)">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linds(horizontal)">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blinds(horizontal)">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blinds(horizontal)">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blinds(horizontal)">
                                      <p:cBhvr>
                                        <p:cTn id="27"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515398" y="1017869"/>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频率</a:t>
            </a:r>
            <a:endParaRPr lang="zh-CN" altLang="en-US" sz="2000" dirty="0">
              <a:solidFill>
                <a:srgbClr val="C00000"/>
              </a:solidFill>
              <a:latin typeface="微软雅黑" pitchFamily="34" charset="-122"/>
              <a:ea typeface="微软雅黑" pitchFamily="34" charset="-122"/>
            </a:endParaRPr>
          </a:p>
        </p:txBody>
      </p:sp>
      <p:sp>
        <p:nvSpPr>
          <p:cNvPr id="5" name="矩形 4"/>
          <p:cNvSpPr/>
          <p:nvPr/>
        </p:nvSpPr>
        <p:spPr>
          <a:xfrm>
            <a:off x="158013" y="1473771"/>
            <a:ext cx="674102"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p:txBody>
      </p:sp>
      <p:pic>
        <p:nvPicPr>
          <p:cNvPr id="3" name="图片 2"/>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51465" y="941701"/>
            <a:ext cx="9736236" cy="1672435"/>
          </a:xfrm>
          <a:prstGeom prst="rect">
            <a:avLst/>
          </a:prstGeom>
        </p:spPr>
      </p:pic>
      <p:pic>
        <p:nvPicPr>
          <p:cNvPr id="4" name="图片 3"/>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54554" y="3803922"/>
            <a:ext cx="10737273" cy="1870364"/>
          </a:xfrm>
          <a:prstGeom prst="rect">
            <a:avLst/>
          </a:prstGeom>
        </p:spPr>
      </p:pic>
      <p:sp>
        <p:nvSpPr>
          <p:cNvPr id="6" name="矩形 5"/>
          <p:cNvSpPr/>
          <p:nvPr/>
        </p:nvSpPr>
        <p:spPr>
          <a:xfrm>
            <a:off x="195512" y="4295770"/>
            <a:ext cx="674102"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3.</a:t>
            </a:r>
            <a:endParaRPr lang="zh-CN" altLang="zh-CN" sz="1000">
              <a:latin typeface="Calibri" panose="020F0502020204030204" pitchFamily="34" charset="0"/>
              <a:cs typeface="Times New Roman" panose="02020603050405020304" pitchFamily="18" charset="0"/>
            </a:endParaRPr>
          </a:p>
        </p:txBody>
      </p:sp>
      <p:sp>
        <p:nvSpPr>
          <p:cNvPr id="7" name="矩形 6"/>
          <p:cNvSpPr/>
          <p:nvPr/>
        </p:nvSpPr>
        <p:spPr>
          <a:xfrm>
            <a:off x="9070066" y="2030660"/>
            <a:ext cx="1210560"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干涉图样</a:t>
            </a:r>
            <a:endParaRPr lang="zh-CN" altLang="en-US" sz="2000" dirty="0">
              <a:solidFill>
                <a:srgbClr val="C00000"/>
              </a:solidFill>
              <a:latin typeface="微软雅黑" pitchFamily="34" charset="-122"/>
              <a:ea typeface="微软雅黑" pitchFamily="34" charset="-122"/>
            </a:endParaRPr>
          </a:p>
        </p:txBody>
      </p:sp>
      <p:sp>
        <p:nvSpPr>
          <p:cNvPr id="8" name="矩形 7"/>
          <p:cNvSpPr/>
          <p:nvPr/>
        </p:nvSpPr>
        <p:spPr>
          <a:xfrm>
            <a:off x="4219203" y="4204578"/>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波长</a:t>
            </a:r>
            <a:endParaRPr lang="zh-CN" altLang="en-US" sz="2000" dirty="0">
              <a:solidFill>
                <a:srgbClr val="C00000"/>
              </a:solidFill>
              <a:latin typeface="微软雅黑" pitchFamily="34" charset="-122"/>
              <a:ea typeface="微软雅黑" pitchFamily="34" charset="-122"/>
            </a:endParaRPr>
          </a:p>
        </p:txBody>
      </p:sp>
      <p:sp>
        <p:nvSpPr>
          <p:cNvPr id="9" name="矩形 8"/>
          <p:cNvSpPr/>
          <p:nvPr/>
        </p:nvSpPr>
        <p:spPr>
          <a:xfrm>
            <a:off x="7773904" y="4213561"/>
            <a:ext cx="441118"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小</a:t>
            </a:r>
            <a:endParaRPr lang="zh-CN" altLang="en-US" sz="2000" dirty="0">
              <a:solidFill>
                <a:srgbClr val="C00000"/>
              </a:solidFill>
              <a:latin typeface="微软雅黑" pitchFamily="34" charset="-122"/>
              <a:ea typeface="微软雅黑" pitchFamily="34" charset="-122"/>
            </a:endParaRPr>
          </a:p>
        </p:txBody>
      </p:sp>
      <p:sp>
        <p:nvSpPr>
          <p:cNvPr id="10" name="矩形 9"/>
          <p:cNvSpPr/>
          <p:nvPr/>
        </p:nvSpPr>
        <p:spPr>
          <a:xfrm>
            <a:off x="4905887" y="5134585"/>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绕过</a:t>
            </a:r>
            <a:endParaRPr lang="zh-CN" altLang="en-US" sz="20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linds(horizont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175341" y="1625023"/>
            <a:ext cx="1518336" cy="492426"/>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相对运动</a:t>
            </a:r>
            <a:endParaRPr lang="zh-CN" altLang="en-US" sz="2600" dirty="0">
              <a:solidFill>
                <a:srgbClr val="C00000"/>
              </a:solidFill>
              <a:latin typeface="微软雅黑" pitchFamily="34" charset="-122"/>
              <a:ea typeface="微软雅黑" pitchFamily="34" charset="-122"/>
            </a:endParaRPr>
          </a:p>
        </p:txBody>
      </p:sp>
      <p:sp>
        <p:nvSpPr>
          <p:cNvPr id="5" name="矩形 4"/>
          <p:cNvSpPr/>
          <p:nvPr/>
        </p:nvSpPr>
        <p:spPr>
          <a:xfrm>
            <a:off x="165675" y="2348865"/>
            <a:ext cx="674102"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4.</a:t>
            </a:r>
            <a:endParaRPr lang="zh-CN" altLang="zh-CN" sz="1000">
              <a:latin typeface="Calibri" panose="020F0502020204030204" pitchFamily="34" charset="0"/>
              <a:cs typeface="Times New Roman" panose="02020603050405020304" pitchFamily="18" charset="0"/>
            </a:endParaRPr>
          </a:p>
        </p:txBody>
      </p:sp>
      <p:pic>
        <p:nvPicPr>
          <p:cNvPr id="3" name="图片 2"/>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44522" y="1618366"/>
            <a:ext cx="10783413" cy="2400178"/>
          </a:xfrm>
          <a:prstGeom prst="rect">
            <a:avLst/>
          </a:prstGeom>
        </p:spPr>
      </p:pic>
      <p:sp>
        <p:nvSpPr>
          <p:cNvPr id="6" name="矩形 5"/>
          <p:cNvSpPr/>
          <p:nvPr/>
        </p:nvSpPr>
        <p:spPr>
          <a:xfrm>
            <a:off x="6311233" y="2652307"/>
            <a:ext cx="851487" cy="492426"/>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频率</a:t>
            </a:r>
            <a:endParaRPr lang="zh-CN" altLang="en-US" sz="2600" dirty="0">
              <a:solidFill>
                <a:srgbClr val="C00000"/>
              </a:solidFill>
              <a:latin typeface="微软雅黑" pitchFamily="34" charset="-122"/>
              <a:ea typeface="微软雅黑" pitchFamily="34" charset="-122"/>
            </a:endParaRPr>
          </a:p>
        </p:txBody>
      </p:sp>
      <p:sp>
        <p:nvSpPr>
          <p:cNvPr id="7" name="矩形 6"/>
          <p:cNvSpPr/>
          <p:nvPr/>
        </p:nvSpPr>
        <p:spPr>
          <a:xfrm>
            <a:off x="9119584" y="3429000"/>
            <a:ext cx="851487" cy="492426"/>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频率</a:t>
            </a:r>
            <a:endParaRPr lang="zh-CN" altLang="en-US" sz="26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9301" y="608809"/>
            <a:ext cx="11810444" cy="647332"/>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a:latin typeface="Times New Roman"/>
                <a:ea typeface="微软雅黑"/>
                <a:cs typeface="Courier New"/>
              </a:rPr>
              <a:t>1.</a:t>
            </a:r>
            <a:r>
              <a:rPr lang="zh-CN" altLang="zh-CN" sz="2600" b="1" kern="100" dirty="0">
                <a:latin typeface="Times New Roman"/>
                <a:ea typeface="黑体"/>
                <a:cs typeface="Times New Roman"/>
              </a:rPr>
              <a:t>思考</a:t>
            </a:r>
            <a:r>
              <a:rPr lang="zh-CN" altLang="zh-CN" sz="2600" b="1" kern="100" dirty="0" smtClean="0">
                <a:latin typeface="Times New Roman"/>
                <a:ea typeface="黑体"/>
                <a:cs typeface="Times New Roman"/>
              </a:rPr>
              <a:t>判断</a:t>
            </a:r>
            <a:endParaRPr lang="zh-CN" altLang="zh-CN" sz="1050" kern="100" dirty="0">
              <a:latin typeface="宋体"/>
              <a:cs typeface="Courier New"/>
            </a:endParaRPr>
          </a:p>
        </p:txBody>
      </p:sp>
      <p:sp>
        <p:nvSpPr>
          <p:cNvPr id="3" name="矩形 2"/>
          <p:cNvSpPr/>
          <p:nvPr/>
        </p:nvSpPr>
        <p:spPr>
          <a:xfrm>
            <a:off x="5330676" y="1208925"/>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4" name="矩形 3"/>
          <p:cNvSpPr/>
          <p:nvPr/>
        </p:nvSpPr>
        <p:spPr>
          <a:xfrm>
            <a:off x="6949109" y="1668275"/>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5" name="矩形 4"/>
          <p:cNvSpPr/>
          <p:nvPr/>
        </p:nvSpPr>
        <p:spPr>
          <a:xfrm>
            <a:off x="351701" y="1269479"/>
            <a:ext cx="11658044" cy="4410094"/>
          </a:xfrm>
          <a:prstGeom prst="rect">
            <a:avLst/>
          </a:prstGeom>
        </p:spPr>
        <p:txBody>
          <a:bodyPr wrap="square" lIns="121898" tIns="60948" rIns="121898" bIns="60948">
            <a:spAutoFit/>
          </a:bodyPr>
          <a:lstStyle/>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在水平方向传播的波为横波</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在机械波中各质点不随波的传播而迁移</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通过波的图像可以找出任一质点在任意时刻的位移</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机械波在传播过程中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各质点振动的周期、起振方向都相同</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机械波在一个周期内传播的距离是振幅的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倍</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波速表示介质中质点振动的快慢</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两列波在介质中叠加</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一定产生干涉现象</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一切波都能发生衍射现象</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多普勒效应说明波源的频率发生变化</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
        <p:nvSpPr>
          <p:cNvPr id="6" name="矩形 5"/>
          <p:cNvSpPr/>
          <p:nvPr/>
        </p:nvSpPr>
        <p:spPr>
          <a:xfrm>
            <a:off x="8759812" y="2220820"/>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7" name="矩形 6"/>
          <p:cNvSpPr/>
          <p:nvPr/>
        </p:nvSpPr>
        <p:spPr>
          <a:xfrm>
            <a:off x="9784756" y="2680170"/>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8" name="矩形 7"/>
          <p:cNvSpPr/>
          <p:nvPr/>
        </p:nvSpPr>
        <p:spPr>
          <a:xfrm>
            <a:off x="7823422" y="3133426"/>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9" name="矩形 8"/>
          <p:cNvSpPr/>
          <p:nvPr/>
        </p:nvSpPr>
        <p:spPr>
          <a:xfrm>
            <a:off x="6081558" y="3658675"/>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10" name="矩形 9"/>
          <p:cNvSpPr/>
          <p:nvPr/>
        </p:nvSpPr>
        <p:spPr>
          <a:xfrm>
            <a:off x="7233975" y="4077081"/>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11" name="矩形 10"/>
          <p:cNvSpPr/>
          <p:nvPr/>
        </p:nvSpPr>
        <p:spPr>
          <a:xfrm>
            <a:off x="4963922" y="4665357"/>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12" name="矩形 11"/>
          <p:cNvSpPr/>
          <p:nvPr/>
        </p:nvSpPr>
        <p:spPr>
          <a:xfrm>
            <a:off x="6760977" y="5097411"/>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Tree>
    <p:extLst>
      <p:ext uri="{BB962C8B-B14F-4D97-AF65-F5344CB8AC3E}">
        <p14:creationId xmlns:p14="http://schemas.microsoft.com/office/powerpoint/2010/main" val="10760497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linds(horizontal)">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blinds(horizontal)">
                                      <p:cBhvr>
                                        <p:cTn id="4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autoUpdateAnimBg="0"/>
      <p:bldP spid="6" grpId="0" autoUpdateAnimBg="0"/>
      <p:bldP spid="7" grpId="0" autoUpdateAnimBg="0"/>
      <p:bldP spid="8" grpId="0" autoUpdateAnimBg="0"/>
      <p:bldP spid="9" grpId="0" autoUpdateAnimBg="0"/>
      <p:bldP spid="10" grpId="0" autoUpdateAnimBg="0"/>
      <p:bldP spid="11" grpId="0" autoUpdateAnimBg="0"/>
      <p:bldP spid="12" grpId="0" autoUpdateAnimBg="0"/>
    </p:bld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314</TotalTime>
  <Words>3109</Words>
  <Application>Microsoft Office PowerPoint</Application>
  <PresentationFormat>自定义</PresentationFormat>
  <Paragraphs>324</Paragraphs>
  <Slides>62</Slides>
  <Notes>3</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62</vt:i4>
      </vt:variant>
    </vt:vector>
  </HeadingPairs>
  <TitlesOfParts>
    <vt:vector size="77" baseType="lpstr">
      <vt:lpstr>等线</vt:lpstr>
      <vt:lpstr>黑体</vt:lpstr>
      <vt:lpstr>华文细黑</vt:lpstr>
      <vt:lpstr>宋体</vt:lpstr>
      <vt:lpstr>微软雅黑</vt:lpstr>
      <vt:lpstr>Arial</vt:lpstr>
      <vt:lpstr>Book Antiqua</vt:lpstr>
      <vt:lpstr>Calibri</vt:lpstr>
      <vt:lpstr>Calibri Light</vt:lpstr>
      <vt:lpstr>Cambria</vt:lpstr>
      <vt:lpstr>Cambria Math</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73</cp:revision>
  <dcterms:created xsi:type="dcterms:W3CDTF">2024-01-15T03:14:15Z</dcterms:created>
  <dcterms:modified xsi:type="dcterms:W3CDTF">2026-03-30T00:50:25Z</dcterms:modified>
</cp:coreProperties>
</file>