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340" r:id="rId2"/>
    <p:sldId id="257" r:id="rId3"/>
    <p:sldId id="579" r:id="rId4"/>
    <p:sldId id="580" r:id="rId5"/>
    <p:sldId id="341" r:id="rId6"/>
    <p:sldId id="355" r:id="rId7"/>
    <p:sldId id="356" r:id="rId8"/>
    <p:sldId id="357" r:id="rId9"/>
    <p:sldId id="581" r:id="rId10"/>
    <p:sldId id="359" r:id="rId11"/>
    <p:sldId id="493" r:id="rId12"/>
    <p:sldId id="491" r:id="rId13"/>
    <p:sldId id="582" r:id="rId14"/>
    <p:sldId id="583" r:id="rId15"/>
    <p:sldId id="584" r:id="rId16"/>
    <p:sldId id="494" r:id="rId17"/>
    <p:sldId id="367" r:id="rId18"/>
    <p:sldId id="501" r:id="rId19"/>
    <p:sldId id="585" r:id="rId20"/>
    <p:sldId id="502" r:id="rId21"/>
    <p:sldId id="586" r:id="rId22"/>
    <p:sldId id="590" r:id="rId23"/>
    <p:sldId id="591" r:id="rId24"/>
    <p:sldId id="504" r:id="rId25"/>
    <p:sldId id="505" r:id="rId26"/>
    <p:sldId id="592" r:id="rId27"/>
    <p:sldId id="400" r:id="rId28"/>
    <p:sldId id="402" r:id="rId29"/>
    <p:sldId id="403" r:id="rId30"/>
    <p:sldId id="404" r:id="rId31"/>
    <p:sldId id="405" r:id="rId32"/>
    <p:sldId id="406" r:id="rId33"/>
    <p:sldId id="407" r:id="rId34"/>
    <p:sldId id="408" r:id="rId35"/>
    <p:sldId id="409" r:id="rId36"/>
    <p:sldId id="410" r:id="rId37"/>
    <p:sldId id="411" r:id="rId38"/>
    <p:sldId id="412" r:id="rId39"/>
    <p:sldId id="413" r:id="rId40"/>
    <p:sldId id="414" r:id="rId41"/>
    <p:sldId id="417" r:id="rId42"/>
    <p:sldId id="594" r:id="rId43"/>
    <p:sldId id="595" r:id="rId44"/>
    <p:sldId id="428" r:id="rId4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5</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6.xml"/><Relationship Id="rId3" Type="http://schemas.openxmlformats.org/officeDocument/2006/relationships/slide" Target="../slides/slide40.xml"/><Relationship Id="rId7" Type="http://schemas.openxmlformats.org/officeDocument/2006/relationships/slide" Target="../slides/slide34.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2.xml"/><Relationship Id="rId5" Type="http://schemas.openxmlformats.org/officeDocument/2006/relationships/slide" Target="../slides/slide30.xml"/><Relationship Id="rId10" Type="http://schemas.openxmlformats.org/officeDocument/2006/relationships/slide" Target="../slides/slide5.xml"/><Relationship Id="rId4" Type="http://schemas.openxmlformats.org/officeDocument/2006/relationships/slide" Target="../slides/slide28.xml"/><Relationship Id="rId9" Type="http://schemas.openxmlformats.org/officeDocument/2006/relationships/slide" Target="../slides/slide3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模型</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0"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7.xml"/><Relationship Id="rId7" Type="http://schemas.openxmlformats.org/officeDocument/2006/relationships/slide" Target="slide1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8787015"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专题强化五　动力学中的“传送带”模型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广东珠海高三月考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绷紧的水平传送带足够长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且始终以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的恒定速率顺时针运行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的小墨块从与传送带等高的光滑水平地面上的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处滑上传送带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若从小墨块滑上传送带开始计时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小墨块在传送带上运动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后与传送带的速度相同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247817" y="2511083"/>
            <a:ext cx="1080135"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9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3301238"/>
            <a:ext cx="3021965" cy="991870"/>
          </a:xfrm>
          <a:prstGeom prst="rect">
            <a:avLst/>
          </a:prstGeom>
          <a:solidFill>
            <a:scrgbClr r="0" g="0" b="0">
              <a:alpha val="0"/>
            </a:scrgbClr>
          </a:solidFill>
          <a:ln>
            <a:noFill/>
          </a:ln>
        </p:spPr>
      </p:pic>
      <p:sp>
        <p:nvSpPr>
          <p:cNvPr id="5" name="矩形 4"/>
          <p:cNvSpPr/>
          <p:nvPr/>
        </p:nvSpPr>
        <p:spPr>
          <a:xfrm>
            <a:off x="490066" y="2996946"/>
            <a:ext cx="7333356"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小墨块未与传送带速度相同时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受到的摩擦力方向水平向右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小墨块的加速度大小为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小墨块在传送带上的痕迹长度为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小墨块在传送带上的痕迹长度为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132689"/>
                <a:ext cx="11810444" cy="3716378"/>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小墨块未与传送带速度相同时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相对传送带向左运动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受到传送带的摩擦力方向水平向右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小墨块在摩擦力的作用下做匀变速运动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小墨块在传送带上运动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后与传送带的速度相同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方向向右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小墨块向左做匀减速运动时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传送带的位移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小墨块向右做匀加速运动时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传送带的位移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小墨块在传送带上的痕迹长度为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132689"/>
                <a:ext cx="11810444" cy="3716378"/>
              </a:xfrm>
              <a:prstGeom prst="rect">
                <a:avLst/>
              </a:prstGeom>
              <a:blipFill rotWithShape="0">
                <a:blip r:embed="rId2"/>
                <a:stretch>
                  <a:fillRect l="-671" t="-1478" b="-2956"/>
                </a:stretch>
              </a:blipFill>
            </p:spPr>
            <p:txBody>
              <a:bodyPr/>
              <a:lstStyle/>
              <a:p>
                <a:r>
                  <a:rPr lang="zh-CN" altLang="en-US">
                    <a:noFill/>
                  </a:rPr>
                  <a:t> </a:t>
                </a:r>
              </a:p>
            </p:txBody>
          </p:sp>
        </mc:Fallback>
      </mc:AlternateContent>
      <p:pic>
        <p:nvPicPr>
          <p:cNvPr id="4" name="image9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836676"/>
            <a:ext cx="3021965" cy="99187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73293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若传送带以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的恒定速率顺时针运行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小墨块的初速度</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大小</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点滑上传送带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求小墨块在传送带上产生的痕迹长度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设小墨块向左做匀减速运动的时间为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	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小</a:t>
                </a:r>
                <a:r>
                  <a:rPr lang="zh-CN" altLang="zh-CN" sz="2600" b="1">
                    <a:latin typeface="Times New Roman" panose="02020603050405020304" pitchFamily="18" charset="0"/>
                    <a:cs typeface="Times New Roman" panose="02020603050405020304" pitchFamily="18" charset="0"/>
                  </a:rPr>
                  <a:t>墨块的位移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传送带</a:t>
                </a:r>
                <a:r>
                  <a:rPr lang="zh-CN" altLang="zh-CN" sz="2600" b="1">
                    <a:latin typeface="Times New Roman" panose="02020603050405020304" pitchFamily="18" charset="0"/>
                    <a:cs typeface="Times New Roman" panose="02020603050405020304" pitchFamily="18" charset="0"/>
                  </a:rPr>
                  <a:t>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732938"/>
              </a:xfrm>
              <a:prstGeom prst="rect">
                <a:avLst/>
              </a:prstGeom>
              <a:blipFill rotWithShape="0">
                <a:blip r:embed="rId2"/>
                <a:stretch>
                  <a:fillRect l="-680" b="-219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352889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小墨块向右加速运动时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速度大小只能加速到</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则所用时间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则小墨块的位移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传送带的位移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小墨块在传送带上的痕迹长度为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3528891"/>
              </a:xfrm>
              <a:prstGeom prst="rect">
                <a:avLst/>
              </a:prstGeom>
              <a:blipFill rotWithShape="0">
                <a:blip r:embed="rId2"/>
                <a:stretch>
                  <a:fillRect l="-680" b="-29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84859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68484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若传送带以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的恒定速率逆时针运行时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求小墨块在传送带上产生的痕迹长度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故小墨块在传送带上先要减速运动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到与传送带速度相等时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一起匀速运动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设</a:t>
                </a:r>
                <a:r>
                  <a:rPr lang="zh-CN" altLang="zh-CN" sz="2600" b="1">
                    <a:latin typeface="Times New Roman" panose="02020603050405020304" pitchFamily="18" charset="0"/>
                    <a:cs typeface="Times New Roman" panose="02020603050405020304" pitchFamily="18" charset="0"/>
                  </a:rPr>
                  <a:t>小墨块减速到与传送带速度相等时用时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小墨块的位移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传送带的位移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故痕迹的长度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684848"/>
              </a:xfrm>
              <a:prstGeom prst="rect">
                <a:avLst/>
              </a:prstGeom>
              <a:blipFill rotWithShape="0">
                <a:blip r:embed="rId2"/>
                <a:stretch>
                  <a:fillRect l="-680" r="-627" b="-52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570869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1123360"/>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水平传送带问题的常见情形及运动分析</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物块初速度方向与传送带速度方向相同</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72996351"/>
              </p:ext>
            </p:extLst>
          </p:nvPr>
        </p:nvGraphicFramePr>
        <p:xfrm>
          <a:off x="478822" y="1686052"/>
          <a:ext cx="11017060" cy="4535234"/>
        </p:xfrm>
        <a:graphic>
          <a:graphicData uri="http://schemas.openxmlformats.org/drawingml/2006/table">
            <a:tbl>
              <a:tblPr firstRow="1" firstCol="1" bandRow="1"/>
              <a:tblGrid>
                <a:gridCol w="2439177"/>
                <a:gridCol w="1330861"/>
                <a:gridCol w="1198265"/>
                <a:gridCol w="3024378"/>
                <a:gridCol w="3024379"/>
              </a:tblGrid>
              <a:tr h="465776">
                <a:tc rowSpan="2">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图示</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速度大</a:t>
                      </a: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小比较</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物块和</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传送带</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共速前</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rowSpan="2">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传送带足够长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1416">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运动状态</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1198854">
                <a:tc rowSpan="3">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向右</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加速直线</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4594">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向右</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加速直线</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4594">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向左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匀</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减速直线</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8072" marR="8072" marT="8072" marB="807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8" name="image389.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3861054"/>
            <a:ext cx="1638300" cy="990600"/>
          </a:xfrm>
          <a:prstGeom prst="rect">
            <a:avLst/>
          </a:prstGeom>
          <a:solidFill>
            <a:srgbClr val="000000">
              <a:alpha val="0"/>
            </a:srgbClr>
          </a:solidFill>
        </p:spPr>
      </p:pic>
      <p:pic>
        <p:nvPicPr>
          <p:cNvPr id="1027" name="image390.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2752621"/>
            <a:ext cx="1638300" cy="1076325"/>
          </a:xfrm>
          <a:prstGeom prst="rect">
            <a:avLst/>
          </a:prstGeom>
          <a:solidFill>
            <a:srgbClr val="000000">
              <a:alpha val="0"/>
            </a:srgbClr>
          </a:solidFill>
        </p:spPr>
      </p:pic>
      <p:pic>
        <p:nvPicPr>
          <p:cNvPr id="1026" name="image391.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7511" y="3869890"/>
            <a:ext cx="1714500" cy="1162050"/>
          </a:xfrm>
          <a:prstGeom prst="rect">
            <a:avLst/>
          </a:prstGeom>
          <a:solidFill>
            <a:srgbClr val="000000">
              <a:alpha val="0"/>
            </a:srgbClr>
          </a:solidFill>
        </p:spPr>
      </p:pic>
      <p:pic>
        <p:nvPicPr>
          <p:cNvPr id="1025" name="image392.jpeg"/>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5059236"/>
            <a:ext cx="1819275" cy="1162050"/>
          </a:xfrm>
          <a:prstGeom prst="rect">
            <a:avLst/>
          </a:prstGeom>
          <a:solidFill>
            <a:srgbClr val="000000">
              <a:alpha val="0"/>
            </a:srgbClr>
          </a:solidFill>
        </p:spPr>
      </p:pic>
    </p:spTree>
    <p:extLst>
      <p:ext uri="{BB962C8B-B14F-4D97-AF65-F5344CB8AC3E}">
        <p14:creationId xmlns:p14="http://schemas.microsoft.com/office/powerpoint/2010/main" val="26060103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523196"/>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物块初速度方向与传送带速度方向相反</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518558379"/>
              </p:ext>
            </p:extLst>
          </p:nvPr>
        </p:nvGraphicFramePr>
        <p:xfrm>
          <a:off x="262477" y="1250415"/>
          <a:ext cx="11438555" cy="4907387"/>
        </p:xfrm>
        <a:graphic>
          <a:graphicData uri="http://schemas.openxmlformats.org/drawingml/2006/table">
            <a:tbl>
              <a:tblPr firstRow="1" firstCol="1" bandRow="1"/>
              <a:tblGrid>
                <a:gridCol w="2160270"/>
                <a:gridCol w="1776880"/>
                <a:gridCol w="1605973"/>
                <a:gridCol w="2449876"/>
                <a:gridCol w="3445556"/>
              </a:tblGrid>
              <a:tr h="1034825">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图示</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状态</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速度大</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小比较</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物块运动状态</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7364">
                <a:tc rowSpan="3">
                  <a:txBody>
                    <a:bodyPr/>
                    <a:lstStyle/>
                    <a:p>
                      <a:pPr algn="ctr">
                        <a:lnSpc>
                          <a:spcPct val="150000"/>
                        </a:lnSpc>
                        <a:spcAft>
                          <a:spcPts val="0"/>
                        </a:spcAft>
                        <a:tabLst>
                          <a:tab pos="387096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传送带较</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短</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向左</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匀减速直线运动</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1859">
                <a:tc vMerge="1">
                  <a:txBody>
                    <a:bodyPr/>
                    <a:lstStyle/>
                    <a:p>
                      <a:endParaRPr lang="zh-CN" altLang="en-US"/>
                    </a:p>
                  </a:txBody>
                  <a:tcPr/>
                </a:tc>
                <a:tc rowSpan="2">
                  <a:txBody>
                    <a:bodyPr/>
                    <a:lstStyle/>
                    <a:p>
                      <a:pPr algn="ctr">
                        <a:lnSpc>
                          <a:spcPct val="150000"/>
                        </a:lnSpc>
                        <a:spcAft>
                          <a:spcPts val="0"/>
                        </a:spcAft>
                        <a:tabLst>
                          <a:tab pos="387096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传送带足够</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长</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向左</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9829">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向左</a:t>
                      </a: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en-US" sz="22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共</a:t>
                      </a: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速前</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409" marR="12409" marT="12409" marB="124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1" name="image393.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3645027"/>
            <a:ext cx="1552575" cy="819150"/>
          </a:xfrm>
          <a:prstGeom prst="rect">
            <a:avLst/>
          </a:prstGeom>
          <a:solidFill>
            <a:srgbClr val="000000">
              <a:alpha val="0"/>
            </a:srgbClr>
          </a:solidFill>
        </p:spPr>
      </p:pic>
      <p:pic>
        <p:nvPicPr>
          <p:cNvPr id="2050" name="image394.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10693" y="3253917"/>
            <a:ext cx="1571083" cy="1210260"/>
          </a:xfrm>
          <a:prstGeom prst="rect">
            <a:avLst/>
          </a:prstGeom>
          <a:solidFill>
            <a:srgbClr val="000000">
              <a:alpha val="0"/>
            </a:srgbClr>
          </a:solidFill>
        </p:spPr>
      </p:pic>
      <p:pic>
        <p:nvPicPr>
          <p:cNvPr id="2049" name="image395.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10693" y="4941189"/>
            <a:ext cx="1296162" cy="1043411"/>
          </a:xfrm>
          <a:prstGeom prst="rect">
            <a:avLst/>
          </a:prstGeom>
          <a:solidFill>
            <a:srgbClr val="000000">
              <a:alpha val="0"/>
            </a:srgbClr>
          </a:solidFill>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模型二　倾斜传送带</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69577" y="1268730"/>
                <a:ext cx="9073134" cy="3486315"/>
              </a:xfrm>
              <a:prstGeom prst="rect">
                <a:avLst/>
              </a:prstGeom>
            </p:spPr>
            <p:txBody>
              <a:bodyPr wrap="square" lIns="121898" tIns="60948" rIns="121898" bIns="60948">
                <a:spAutoFit/>
              </a:bodyPr>
              <a:lstStyle/>
              <a:p>
                <a:pPr marL="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广东珠海高三期中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某皮带传动装置与水平面夹角为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两轮轴心相距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分别是传送带与两轮的切点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传送带不打滑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现使传送带沿顺时针方向以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的速度匀速转动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将一小物块轻轻地放置于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小物块与传送带间的动摩擦因数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69577" y="1268730"/>
                <a:ext cx="9073134" cy="3486315"/>
              </a:xfrm>
              <a:prstGeom prst="rect">
                <a:avLst/>
              </a:prstGeom>
              <a:blipFill rotWithShape="0">
                <a:blip r:embed="rId2"/>
                <a:stretch>
                  <a:fillRect r="-134"/>
                </a:stretch>
              </a:blipFill>
            </p:spPr>
            <p:txBody>
              <a:bodyPr/>
              <a:lstStyle/>
              <a:p>
                <a:r>
                  <a:rPr lang="zh-CN" altLang="en-US">
                    <a:noFill/>
                  </a:rPr>
                  <a:t> </a:t>
                </a:r>
              </a:p>
            </p:txBody>
          </p:sp>
        </mc:Fallback>
      </mc:AlternateContent>
      <p:pic>
        <p:nvPicPr>
          <p:cNvPr id="4" name="image9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700784"/>
            <a:ext cx="2669540" cy="2242820"/>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768436"/>
            <a:ext cx="2669540" cy="2242820"/>
          </a:xfrm>
          <a:prstGeom prst="rect">
            <a:avLst/>
          </a:prstGeom>
          <a:solidFill>
            <a:scrgbClr r="0" g="0" b="0">
              <a:alpha val="0"/>
            </a:scrgbClr>
          </a:solidFill>
          <a:ln>
            <a:noFill/>
          </a:ln>
        </p:spPr>
      </p:pic>
      <p:sp>
        <p:nvSpPr>
          <p:cNvPr id="5" name="矩形 4"/>
          <p:cNvSpPr/>
          <p:nvPr/>
        </p:nvSpPr>
        <p:spPr>
          <a:xfrm>
            <a:off x="144696" y="700196"/>
            <a:ext cx="8758861"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小物块运动至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15208" y="5942098"/>
            <a:ext cx="875886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1.3</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76848" y="1405531"/>
                <a:ext cx="7962601" cy="458546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刚开始小物块沿传送带向上做匀加速直线运动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zh-CN" altLang="zh-CN" sz="2600" b="1" smtClean="0">
                    <a:latin typeface="Times New Roman" panose="02020603050405020304" pitchFamily="18" charset="0"/>
                    <a:cs typeface="Times New Roman" panose="02020603050405020304" pitchFamily="18" charset="0"/>
                  </a:rPr>
                  <a:t>有</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设小物块速度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小物块运动的位移为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用时为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则</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则小物块以速度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匀速运动至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设用时为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则</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故小物块从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所用时间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76848" y="1405531"/>
                <a:ext cx="7962601" cy="4585462"/>
              </a:xfrm>
              <a:prstGeom prst="rect">
                <a:avLst/>
              </a:prstGeom>
              <a:blipFill rotWithShape="0">
                <a:blip r:embed="rId3"/>
                <a:stretch>
                  <a:fillRect l="-995" t="-1197" r="-1914" b="-212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linds(horizont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linds(horizont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836676"/>
            <a:ext cx="2669540"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50" y="713844"/>
                <a:ext cx="8995918" cy="9609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若传送带速度可以任意调节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当小物块在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的速度沿传送带向上运动时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点的速度范围</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713844"/>
                <a:ext cx="8995918" cy="960944"/>
              </a:xfrm>
              <a:prstGeom prst="rect">
                <a:avLst/>
              </a:prstGeom>
              <a:blipFill rotWithShape="0">
                <a:blip r:embed="rId3"/>
                <a:stretch>
                  <a:fillRect l="-881" t="-3165" r="-339" b="-13291"/>
                </a:stretch>
              </a:blipFill>
            </p:spPr>
            <p:txBody>
              <a:bodyPr/>
              <a:lstStyle/>
              <a:p>
                <a:r>
                  <a:rPr lang="zh-CN" altLang="en-US">
                    <a:noFill/>
                  </a:rPr>
                  <a:t> </a:t>
                </a:r>
              </a:p>
            </p:txBody>
          </p:sp>
        </mc:Fallback>
      </mc:AlternateContent>
      <p:sp>
        <p:nvSpPr>
          <p:cNvPr id="6" name="矩形 5"/>
          <p:cNvSpPr/>
          <p:nvPr/>
        </p:nvSpPr>
        <p:spPr>
          <a:xfrm>
            <a:off x="73746" y="6105265"/>
            <a:ext cx="8758861" cy="5231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6450" y="1618896"/>
                <a:ext cx="7962601" cy="454237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由于传送带速度可以任意调节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则当小物块从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一直做匀加速直线运动时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点的速度最大</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由运动学公式有</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小物块从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一直做匀减速直线运动时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a:t>
                </a:r>
                <a:r>
                  <a:rPr lang="zh-CN" altLang="zh-CN" sz="2600" b="1" smtClean="0">
                    <a:latin typeface="Times New Roman" panose="02020603050405020304" pitchFamily="18" charset="0"/>
                    <a:cs typeface="Times New Roman" panose="02020603050405020304" pitchFamily="18" charset="0"/>
                  </a:rPr>
                  <a:t>有</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由运动学公式可知</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即小物块到达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点的速度范围为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6450" y="1618896"/>
                <a:ext cx="7962601" cy="4542373"/>
              </a:xfrm>
              <a:prstGeom prst="rect">
                <a:avLst/>
              </a:prstGeom>
              <a:blipFill rotWithShape="0">
                <a:blip r:embed="rId4"/>
                <a:stretch>
                  <a:fillRect l="-995" t="-1208" r="-536" b="-22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862558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linds(horizont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blinds(horizontal)">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linds(horizontal)">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132838"/>
            <a:ext cx="10686352" cy="2260446"/>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了解传送带模型的特点</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熟练分析物体在传送带上运动时的受力情况和运动情况</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能理解并计算传送带上物体的动力学问题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倾斜传送带问题的常见情形及运动分析</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221861187"/>
              </p:ext>
            </p:extLst>
          </p:nvPr>
        </p:nvGraphicFramePr>
        <p:xfrm>
          <a:off x="694531" y="1484757"/>
          <a:ext cx="10514012" cy="4669800"/>
        </p:xfrm>
        <a:graphic>
          <a:graphicData uri="http://schemas.openxmlformats.org/drawingml/2006/table">
            <a:tbl>
              <a:tblPr firstRow="1" firstCol="1" bandRow="1"/>
              <a:tblGrid>
                <a:gridCol w="3240405"/>
                <a:gridCol w="3240405"/>
                <a:gridCol w="4033202"/>
              </a:tblGrid>
              <a:tr h="652085">
                <a:tc rowSpan="2">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情景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滑块的运动情况</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1343857">
                <a:tc vMerge="1">
                  <a:txBody>
                    <a:bodyPr/>
                    <a:lstStyle/>
                    <a:p>
                      <a:endParaRPr lang="zh-CN" altLang="en-US"/>
                    </a:p>
                  </a:txBody>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传送带不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足够长</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传送带足够长</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物块运动的</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0625">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一直加速</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一定满足关系</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600">
                          <a:effectLst/>
                          <a:latin typeface="宋体" panose="02010600030101010101" pitchFamily="2" charset="-122"/>
                          <a:ea typeface="微软雅黑" panose="020B0503020204020204" pitchFamily="34" charset="-122"/>
                          <a:cs typeface="Times New Roman" panose="02020603050405020304" pitchFamily="18" charset="0"/>
                        </a:rPr>
                        <a:t> </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600">
                          <a:effectLst/>
                          <a:latin typeface="宋体" panose="02010600030101010101" pitchFamily="2" charset="-122"/>
                          <a:ea typeface="微软雅黑" panose="020B0503020204020204" pitchFamily="34" charset="-122"/>
                          <a:cs typeface="Times New Roman" panose="02020603050405020304" pitchFamily="18" charset="0"/>
                        </a:rPr>
                        <a:t> </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先加速后</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匀速</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4" name="image396.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4077081"/>
            <a:ext cx="1743075" cy="1362075"/>
          </a:xfrm>
          <a:prstGeom prst="rect">
            <a:avLst/>
          </a:prstGeom>
          <a:solidFill>
            <a:srgbClr val="000000">
              <a:alpha val="0"/>
            </a:srgbClr>
          </a:solidFill>
        </p:spPr>
      </p:pic>
      <p:pic>
        <p:nvPicPr>
          <p:cNvPr id="3073" name="image397.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293108"/>
            <a:ext cx="1990725" cy="1619250"/>
          </a:xfrm>
          <a:prstGeom prst="rect">
            <a:avLst/>
          </a:prstGeom>
          <a:solidFill>
            <a:srgbClr val="000000">
              <a:alpha val="0"/>
            </a:srgbClr>
          </a:solidFill>
        </p:spPr>
      </p:pic>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369538308"/>
              </p:ext>
            </p:extLst>
          </p:nvPr>
        </p:nvGraphicFramePr>
        <p:xfrm>
          <a:off x="779235" y="1159764"/>
          <a:ext cx="10932672" cy="5054416"/>
        </p:xfrm>
        <a:graphic>
          <a:graphicData uri="http://schemas.openxmlformats.org/drawingml/2006/table">
            <a:tbl>
              <a:tblPr firstRow="1" firstCol="1" bandRow="1"/>
              <a:tblGrid>
                <a:gridCol w="2723647"/>
                <a:gridCol w="1512189"/>
                <a:gridCol w="6696836"/>
              </a:tblGrid>
              <a:tr h="1458281">
                <a:tc rowSpan="2">
                  <a:txBody>
                    <a:bodyPr/>
                    <a:lstStyle/>
                    <a:p>
                      <a:pPr algn="ctr">
                        <a:lnSpc>
                          <a:spcPct val="15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1752" marR="11752" marT="11752" marB="11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一直加速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21460" marR="21460" marT="11752" marB="11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先加速后</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匀速</a:t>
                      </a: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21460" marR="21460" marT="11752" marB="11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3057">
                <a:tc vMerge="1">
                  <a:txBody>
                    <a:bodyPr/>
                    <a:lstStyle/>
                    <a:p>
                      <a:endParaRPr lang="zh-CN" altLang="en-US"/>
                    </a:p>
                  </a:txBody>
                  <a:tcPr/>
                </a:tc>
                <a:tc vMerge="1">
                  <a:txBody>
                    <a:bodyPr/>
                    <a:lstStyle/>
                    <a:p>
                      <a:endParaRPr lang="zh-CN" altLang="en-US"/>
                    </a:p>
                  </a:txBody>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后以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加速</a:t>
                      </a: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21460" marR="21460" marT="11752" marB="11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099" name="image39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7753" y="2564892"/>
            <a:ext cx="1743075" cy="1619250"/>
          </a:xfrm>
          <a:prstGeom prst="rect">
            <a:avLst/>
          </a:prstGeom>
          <a:solidFill>
            <a:srgbClr val="000000">
              <a:alpha val="0"/>
            </a:srgbClr>
          </a:solidFill>
        </p:spPr>
      </p:pic>
      <p:pic>
        <p:nvPicPr>
          <p:cNvPr id="4098" name="image399.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1736916"/>
            <a:ext cx="1905000" cy="1619250"/>
          </a:xfrm>
          <a:prstGeom prst="rect">
            <a:avLst/>
          </a:prstGeom>
          <a:solidFill>
            <a:srgbClr val="000000">
              <a:alpha val="0"/>
            </a:srgbClr>
          </a:solidFill>
        </p:spPr>
      </p:pic>
      <p:pic>
        <p:nvPicPr>
          <p:cNvPr id="4097" name="image400.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32518" y="4509135"/>
            <a:ext cx="1819275" cy="1619250"/>
          </a:xfrm>
          <a:prstGeom prst="rect">
            <a:avLst/>
          </a:prstGeom>
          <a:solidFill>
            <a:srgbClr val="000000">
              <a:alpha val="0"/>
            </a:srgbClr>
          </a:solidFill>
        </p:spPr>
      </p:pic>
    </p:spTree>
    <p:extLst>
      <p:ext uri="{BB962C8B-B14F-4D97-AF65-F5344CB8AC3E}">
        <p14:creationId xmlns:p14="http://schemas.microsoft.com/office/powerpoint/2010/main" val="16354862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035770415"/>
              </p:ext>
            </p:extLst>
          </p:nvPr>
        </p:nvGraphicFramePr>
        <p:xfrm>
          <a:off x="478504" y="987491"/>
          <a:ext cx="11233404" cy="5063935"/>
        </p:xfrm>
        <a:graphic>
          <a:graphicData uri="http://schemas.openxmlformats.org/drawingml/2006/table">
            <a:tbl>
              <a:tblPr firstRow="1" firstCol="1" bandRow="1"/>
              <a:tblGrid>
                <a:gridCol w="1944243"/>
                <a:gridCol w="3024378"/>
                <a:gridCol w="6264783"/>
              </a:tblGrid>
              <a:tr h="2606567">
                <a:tc rowSpan="2">
                  <a:txBody>
                    <a:bodyPr/>
                    <a:lstStyle/>
                    <a:p>
                      <a:pPr algn="ctr">
                        <a:lnSpc>
                          <a:spcPct val="15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一直加速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先加速后匀速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后以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加速</a:t>
                      </a: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4771">
                <a:tc vMerge="1">
                  <a:txBody>
                    <a:bodyPr/>
                    <a:lstStyle/>
                    <a:p>
                      <a:endParaRPr lang="zh-CN" altLang="en-US"/>
                    </a:p>
                  </a:txBody>
                  <a:tcPr/>
                </a:tc>
                <a:tc>
                  <a:txBody>
                    <a:bodyPr/>
                    <a:lstStyle/>
                    <a:p>
                      <a:pP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一直加速或减速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加速度大小为</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先减速后匀速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加速</a:t>
                      </a: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125" name="image401.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1523" y="2564892"/>
            <a:ext cx="1743075" cy="1447800"/>
          </a:xfrm>
          <a:prstGeom prst="rect">
            <a:avLst/>
          </a:prstGeom>
          <a:solidFill>
            <a:srgbClr val="000000">
              <a:alpha val="0"/>
            </a:srgbClr>
          </a:solidFill>
        </p:spPr>
      </p:pic>
      <p:pic>
        <p:nvPicPr>
          <p:cNvPr id="5124" name="image402.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02395" y="2132838"/>
            <a:ext cx="1905000" cy="1619250"/>
          </a:xfrm>
          <a:prstGeom prst="rect">
            <a:avLst/>
          </a:prstGeom>
          <a:solidFill>
            <a:srgbClr val="000000">
              <a:alpha val="0"/>
            </a:srgbClr>
          </a:solidFill>
        </p:spPr>
      </p:pic>
      <p:pic>
        <p:nvPicPr>
          <p:cNvPr id="5123" name="image403.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9895" y="2154862"/>
            <a:ext cx="1905000" cy="1533525"/>
          </a:xfrm>
          <a:prstGeom prst="rect">
            <a:avLst/>
          </a:prstGeom>
          <a:solidFill>
            <a:srgbClr val="000000">
              <a:alpha val="0"/>
            </a:srgbClr>
          </a:solidFill>
        </p:spPr>
      </p:pic>
      <p:pic>
        <p:nvPicPr>
          <p:cNvPr id="5122" name="image404.jpeg"/>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4413599"/>
            <a:ext cx="1905000" cy="1619250"/>
          </a:xfrm>
          <a:prstGeom prst="rect">
            <a:avLst/>
          </a:prstGeom>
          <a:solidFill>
            <a:srgbClr val="000000">
              <a:alpha val="0"/>
            </a:srgbClr>
          </a:solidFill>
        </p:spPr>
      </p:pic>
      <p:pic>
        <p:nvPicPr>
          <p:cNvPr id="5121" name="image405.jpeg"/>
          <p:cNvPicPr>
            <a:picLocks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4423410"/>
            <a:ext cx="1905000" cy="1704975"/>
          </a:xfrm>
          <a:prstGeom prst="rect">
            <a:avLst/>
          </a:prstGeom>
          <a:solidFill>
            <a:srgbClr val="000000">
              <a:alpha val="0"/>
            </a:srgbClr>
          </a:solidFill>
        </p:spPr>
      </p:pic>
    </p:spTree>
    <p:extLst>
      <p:ext uri="{BB962C8B-B14F-4D97-AF65-F5344CB8AC3E}">
        <p14:creationId xmlns:p14="http://schemas.microsoft.com/office/powerpoint/2010/main" val="30233469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87531875"/>
              </p:ext>
            </p:extLst>
          </p:nvPr>
        </p:nvGraphicFramePr>
        <p:xfrm>
          <a:off x="262477" y="655660"/>
          <a:ext cx="10983537" cy="5500180"/>
        </p:xfrm>
        <a:graphic>
          <a:graphicData uri="http://schemas.openxmlformats.org/drawingml/2006/table">
            <a:tbl>
              <a:tblPr firstRow="1" firstCol="1" bandRow="1"/>
              <a:tblGrid>
                <a:gridCol w="1944243"/>
                <a:gridCol w="1512189"/>
                <a:gridCol w="7527105"/>
              </a:tblGrid>
              <a:tr h="1624965">
                <a:tc rowSpan="2">
                  <a:txBody>
                    <a:bodyPr/>
                    <a:lstStyle/>
                    <a:p>
                      <a:pPr algn="ctr">
                        <a:lnSpc>
                          <a:spcPct val="15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摩擦力方向一定沿斜面向上</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一直加速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一直匀速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408625">
                <a:tc vMerge="1">
                  <a:txBody>
                    <a:bodyPr/>
                    <a:lstStyle/>
                    <a:p>
                      <a:endParaRPr lang="zh-CN" altLang="en-US"/>
                    </a:p>
                  </a:txBody>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一直减速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先减速到速度为</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后反向加速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到原位置时速度大小为</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类竖直上抛运动</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先减速到</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再反向加速后匀速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返回原位置时速度大小为</a:t>
                      </a:r>
                      <a:r>
                        <a:rPr lang="en-US" sz="2400" i="1" smtClean="0">
                          <a:effectLst/>
                          <a:latin typeface="Book Antiqua" panose="02040602050305030304" pitchFamily="18" charset="0"/>
                          <a:ea typeface="微软雅黑" panose="020B0503020204020204" pitchFamily="34" charset="-122"/>
                          <a:cs typeface="Times New Roman" panose="02020603050405020304" pitchFamily="18" charset="0"/>
                        </a:rPr>
                        <a:t>v</a:t>
                      </a:r>
                    </a:p>
                    <a:p>
                      <a:pPr>
                        <a:lnSpc>
                          <a:spcPct val="150000"/>
                        </a:lnSpc>
                        <a:spcAft>
                          <a:spcPts val="0"/>
                        </a:spcAft>
                        <a:tabLst>
                          <a:tab pos="3870960" algn="l"/>
                        </a:tabLst>
                      </a:pPr>
                      <a:endParaRPr lang="en-US" altLang="zh-CN" sz="2400" i="1" smtClean="0">
                        <a:effectLst/>
                        <a:latin typeface="Book Antiqua" panose="0204060205030503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i="1" smtClean="0">
                        <a:effectLst/>
                        <a:latin typeface="Book Antiqua" panose="0204060205030503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400" i="1" smtClean="0">
                        <a:effectLst/>
                        <a:latin typeface="Book Antiqua" panose="0204060205030503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148" name="image406.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386" y="1058388"/>
            <a:ext cx="1743075" cy="1447800"/>
          </a:xfrm>
          <a:prstGeom prst="rect">
            <a:avLst/>
          </a:prstGeom>
          <a:solidFill>
            <a:srgbClr val="000000">
              <a:alpha val="0"/>
            </a:srgbClr>
          </a:solidFill>
        </p:spPr>
      </p:pic>
      <p:pic>
        <p:nvPicPr>
          <p:cNvPr id="6147" name="image407.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41688" y="672900"/>
            <a:ext cx="4057650" cy="1619250"/>
          </a:xfrm>
          <a:prstGeom prst="rect">
            <a:avLst/>
          </a:prstGeom>
          <a:solidFill>
            <a:srgbClr val="000000">
              <a:alpha val="0"/>
            </a:srgbClr>
          </a:solidFill>
        </p:spPr>
      </p:pic>
      <p:pic>
        <p:nvPicPr>
          <p:cNvPr id="6146" name="image408.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4224868"/>
            <a:ext cx="1990725" cy="1790700"/>
          </a:xfrm>
          <a:prstGeom prst="rect">
            <a:avLst/>
          </a:prstGeom>
          <a:solidFill>
            <a:srgbClr val="000000">
              <a:alpha val="0"/>
            </a:srgbClr>
          </a:solidFill>
        </p:spPr>
      </p:pic>
      <p:pic>
        <p:nvPicPr>
          <p:cNvPr id="6145" name="image409.jpeg"/>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4224868"/>
            <a:ext cx="1905000" cy="1895475"/>
          </a:xfrm>
          <a:prstGeom prst="rect">
            <a:avLst/>
          </a:prstGeom>
          <a:solidFill>
            <a:srgbClr val="000000">
              <a:alpha val="0"/>
            </a:srgbClr>
          </a:solidFill>
        </p:spPr>
      </p:pic>
    </p:spTree>
    <p:extLst>
      <p:ext uri="{BB962C8B-B14F-4D97-AF65-F5344CB8AC3E}">
        <p14:creationId xmlns:p14="http://schemas.microsoft.com/office/powerpoint/2010/main" val="19542439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605293"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的浅色传送带以恒定速率逆时针运行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将一质量为</a:t>
            </a:r>
            <a:r>
              <a:rPr lang="zh-CN" altLang="zh-CN" sz="2600">
                <a:latin typeface="Calibri" panose="020F0502020204030204" pitchFamily="34" charset="0"/>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的可视为质点的深色物块轻放在传送带的顶端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末物块恰好到达传送带底端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186557" y="22269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9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31020" y="2780919"/>
            <a:ext cx="579691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95286" y="2749315"/>
                <a:ext cx="5413955" cy="342065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物块与传送带之间的动摩擦因数为</a:t>
                </a:r>
                <a:r>
                  <a:rPr lang="zh-CN" altLang="zh-CN" sz="2600">
                    <a:latin typeface="Calibri" panose="020F0502020204030204" pitchFamily="34" charset="0"/>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物块滑到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两点之间的距离为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传送带划痕的长度为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95286" y="2749315"/>
                <a:ext cx="5413955" cy="3420656"/>
              </a:xfrm>
              <a:prstGeom prst="rect">
                <a:avLst/>
              </a:prstGeom>
              <a:blipFill rotWithShape="0">
                <a:blip r:embed="rId3"/>
                <a:stretch>
                  <a:fillRect l="-1464" b="-303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9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31020" y="904056"/>
            <a:ext cx="579691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62477" y="765296"/>
                <a:ext cx="5413955" cy="5837408"/>
              </a:xfrm>
              <a:prstGeom prst="rect">
                <a:avLst/>
              </a:prstGeom>
            </p:spPr>
            <p:txBody>
              <a:bodyPr wrap="square" lIns="121898" tIns="60948" rIns="121898" bIns="60948">
                <a:spAutoFit/>
              </a:bodyPr>
              <a:lstStyle/>
              <a:p>
                <a:pPr>
                  <a:lnSpc>
                    <a:spcPct val="11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物块从静止开始先加速到与传送带共</a:t>
                </a:r>
                <a:r>
                  <a:rPr lang="zh-CN" altLang="zh-CN" sz="2600" b="1" smtClean="0">
                    <a:latin typeface="Times New Roman" panose="02020603050405020304" pitchFamily="18" charset="0"/>
                    <a:cs typeface="Times New Roman" panose="02020603050405020304" pitchFamily="18" charset="0"/>
                  </a:rPr>
                  <a:t>速</a:t>
                </a:r>
                <a:endParaRPr lang="en-US" altLang="zh-CN" sz="2600" b="1" smtClean="0">
                  <a:latin typeface="Times New Roman" panose="02020603050405020304" pitchFamily="18" charset="0"/>
                  <a:cs typeface="Times New Roman" panose="02020603050405020304" pitchFamily="18" charset="0"/>
                </a:endParaRPr>
              </a:p>
              <a:p>
                <a:pPr>
                  <a:lnSpc>
                    <a:spcPct val="11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之后再继续加速到传送带末端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设动摩擦因数为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图像斜率表示加速度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可知共速前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共</a:t>
                </a:r>
                <a:r>
                  <a:rPr lang="zh-CN" altLang="zh-CN" sz="2600" b="1">
                    <a:latin typeface="Times New Roman" panose="02020603050405020304" pitchFamily="18" charset="0"/>
                    <a:cs typeface="Times New Roman" panose="02020603050405020304" pitchFamily="18" charset="0"/>
                  </a:rPr>
                  <a:t>速后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物块加速度</a:t>
                </a:r>
                <a:r>
                  <a:rPr lang="zh-CN" altLang="zh-CN" sz="2600" b="1" smtClean="0">
                    <a:latin typeface="Times New Roman" panose="02020603050405020304" pitchFamily="18" charset="0"/>
                    <a:cs typeface="Times New Roman" panose="02020603050405020304" pitchFamily="18" charset="0"/>
                  </a:rPr>
                  <a:t>大小</a:t>
                </a:r>
                <a:endParaRPr lang="en-US" altLang="zh-CN" sz="2600" b="1" smtClean="0">
                  <a:latin typeface="Times New Roman" panose="02020603050405020304" pitchFamily="18" charset="0"/>
                  <a:cs typeface="Times New Roman" panose="02020603050405020304" pitchFamily="18" charset="0"/>
                </a:endParaRPr>
              </a:p>
              <a:p>
                <a:pPr>
                  <a:lnSpc>
                    <a:spcPct val="11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物块滑到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p>
              <a:p>
                <a:pPr>
                  <a:lnSpc>
                    <a:spcPct val="11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2477" y="765296"/>
                <a:ext cx="5413955" cy="5837408"/>
              </a:xfrm>
              <a:prstGeom prst="rect">
                <a:avLst/>
              </a:prstGeom>
              <a:blipFill rotWithShape="0">
                <a:blip r:embed="rId3"/>
                <a:stretch>
                  <a:fillRect l="-1464" t="-836" r="-1239" b="-146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9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31020" y="904056"/>
            <a:ext cx="579691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62477" y="872452"/>
                <a:ext cx="5413955" cy="5541493"/>
              </a:xfrm>
              <a:prstGeom prst="rect">
                <a:avLst/>
              </a:prstGeom>
            </p:spPr>
            <p:txBody>
              <a:bodyPr wrap="square" lIns="121898" tIns="60948" rIns="121898" bIns="60948">
                <a:spAutoFit/>
              </a:bodyPr>
              <a:lstStyle/>
              <a:p>
                <a:pPr lvl="0">
                  <a:lnSpc>
                    <a:spcPct val="11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根据</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solidFill>
                      <a:prstClr val="black"/>
                    </a:solidFill>
                    <a:latin typeface="Times New Roman" panose="02020603050405020304" pitchFamily="18" charset="0"/>
                    <a:cs typeface="Times New Roman" panose="02020603050405020304" pitchFamily="18" charset="0"/>
                  </a:rPr>
                  <a:t>图像与横轴所围面积表示位移</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知</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solidFill>
                      <a:prstClr val="black"/>
                    </a:solidFill>
                    <a:latin typeface="Times New Roman" panose="02020603050405020304" pitchFamily="18" charset="0"/>
                    <a:cs typeface="Times New Roman" panose="02020603050405020304" pitchFamily="18" charset="0"/>
                  </a:rPr>
                  <a:t>两点之间的距离为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e>
                    </m:d>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m=11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p>
              <a:p>
                <a:pPr lvl="0">
                  <a:lnSpc>
                    <a:spcPct val="11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从</a:t>
                </a:r>
                <a:r>
                  <a:rPr lang="zh-CN" altLang="zh-CN" sz="2600" b="1">
                    <a:solidFill>
                      <a:prstClr val="black"/>
                    </a:solidFill>
                    <a:latin typeface="Times New Roman" panose="02020603050405020304" pitchFamily="18" charset="0"/>
                    <a:cs typeface="Times New Roman" panose="02020603050405020304" pitchFamily="18" charset="0"/>
                  </a:rPr>
                  <a:t>开始运动到共速所用时间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则共速前划痕长度</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solidFill>
                      <a:prstClr val="black"/>
                    </a:solidFill>
                    <a:latin typeface="Times New Roman" panose="02020603050405020304" pitchFamily="18" charset="0"/>
                    <a:cs typeface="Times New Roman" panose="02020603050405020304" pitchFamily="18" charset="0"/>
                  </a:rPr>
                  <a:t>共</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由题图乙可知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共速后到</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solidFill>
                      <a:prstClr val="black"/>
                    </a:solidFill>
                    <a:latin typeface="Times New Roman" panose="02020603050405020304" pitchFamily="18" charset="0"/>
                    <a:cs typeface="Times New Roman" panose="02020603050405020304" pitchFamily="18" charset="0"/>
                  </a:rPr>
                  <a:t>点用时</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p>
              <a:p>
                <a:pPr lvl="0">
                  <a:lnSpc>
                    <a:spcPct val="11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则</a:t>
                </a:r>
                <a:r>
                  <a:rPr lang="zh-CN" altLang="zh-CN" sz="2600" b="1">
                    <a:solidFill>
                      <a:prstClr val="black"/>
                    </a:solidFill>
                    <a:latin typeface="Times New Roman" panose="02020603050405020304" pitchFamily="18" charset="0"/>
                    <a:cs typeface="Times New Roman" panose="02020603050405020304" pitchFamily="18" charset="0"/>
                  </a:rPr>
                  <a:t>共速到</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solidFill>
                      <a:prstClr val="black"/>
                    </a:solidFill>
                    <a:latin typeface="Times New Roman" panose="02020603050405020304" pitchFamily="18" charset="0"/>
                    <a:cs typeface="Times New Roman" panose="02020603050405020304" pitchFamily="18" charset="0"/>
                  </a:rPr>
                  <a:t>点划痕长度</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solidFill>
                      <a:prstClr val="black"/>
                    </a:solidFill>
                    <a:latin typeface="Times New Roman" panose="02020603050405020304" pitchFamily="18" charset="0"/>
                    <a:cs typeface="Times New Roman" panose="02020603050405020304" pitchFamily="18" charset="0"/>
                  </a:rPr>
                  <a:t>共</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solidFill>
                      <a:prstClr val="black"/>
                    </a:solidFill>
                    <a:latin typeface="Times New Roman" panose="02020603050405020304" pitchFamily="18" charset="0"/>
                    <a:cs typeface="Times New Roman" panose="02020603050405020304" pitchFamily="18" charset="0"/>
                  </a:rPr>
                  <a:t>共</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m&lt;Δ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则传送带划痕的长度为</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正确</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2477" y="872452"/>
                <a:ext cx="5413955" cy="5541493"/>
              </a:xfrm>
              <a:prstGeom prst="rect">
                <a:avLst/>
              </a:prstGeom>
              <a:blipFill rotWithShape="0">
                <a:blip r:embed="rId3"/>
                <a:stretch>
                  <a:fillRect l="-1464" t="-880" b="-15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966410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1383556" y="3523083"/>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401141" cy="2763809"/>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水平传送带</a:t>
            </a:r>
            <a:endParaRPr lang="zh-CN" altLang="zh-CN" sz="1000">
              <a:latin typeface="Calibri" panose="020F0502020204030204" pitchFamily="34" charset="0"/>
              <a:cs typeface="Times New Roman" panose="02020603050405020304" pitchFamily="18" charset="0"/>
            </a:endParaRPr>
          </a:p>
          <a:p>
            <a:pPr marL="355600" indent="-355600">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广东广州越秀区高三阶段测试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水平传送带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两端相距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始终保持不变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顺时针运转</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今将一小物块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无初速度地轻放在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已知小物块与传送带间的动摩擦因数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则小物块从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0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4295648"/>
            <a:ext cx="3021965"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18459" y="4018778"/>
                <a:ext cx="8066692" cy="2196924"/>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小物块在传送带上一直加速运动</a:t>
                </a:r>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的时间是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小物块与传送带间的相对位移是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小物块达到的最大速度是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18459" y="4018778"/>
                <a:ext cx="8066692" cy="2196924"/>
              </a:xfrm>
              <a:prstGeom prst="rect">
                <a:avLst/>
              </a:prstGeom>
              <a:blipFill rotWithShape="0">
                <a:blip r:embed="rId3"/>
                <a:stretch>
                  <a:fillRect l="-983" b="-498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1916811"/>
                <a:ext cx="11658044" cy="4037299"/>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小物块刚放到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端时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可得小物块的加速度为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小物块从开始运动到与传送带共速所用时间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此过程小物块的位移为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所以此后小物块与传送带以相同的速度匀速运动至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设此过程所用时间为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所以小物块从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s=1.3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共速前传送带的位移为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小物块相对于传送带的位移为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小物块达到的最大速度等于传送带速度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1916811"/>
                <a:ext cx="11658044" cy="4037299"/>
              </a:xfrm>
              <a:prstGeom prst="rect">
                <a:avLst/>
              </a:prstGeom>
              <a:blipFill rotWithShape="0">
                <a:blip r:embed="rId2"/>
                <a:stretch>
                  <a:fillRect l="-680" t="-302" r="-680" b="-2413"/>
                </a:stretch>
              </a:blipFill>
            </p:spPr>
            <p:txBody>
              <a:bodyPr/>
              <a:lstStyle/>
              <a:p>
                <a:r>
                  <a:rPr lang="zh-CN" altLang="en-US">
                    <a:noFill/>
                  </a:rPr>
                  <a:t> </a:t>
                </a:r>
              </a:p>
            </p:txBody>
          </p:sp>
        </mc:Fallback>
      </mc:AlternateContent>
      <p:pic>
        <p:nvPicPr>
          <p:cNvPr id="3" name="image10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620649"/>
            <a:ext cx="3021965" cy="107759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809529" y="620649"/>
            <a:ext cx="10686352" cy="777476"/>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b="1">
                <a:latin typeface="Times New Roman" panose="02020603050405020304" pitchFamily="18" charset="0"/>
                <a:ea typeface="黑体" panose="02010609060101010101" pitchFamily="49" charset="-122"/>
                <a:cs typeface="Times New Roman" panose="02020603050405020304" pitchFamily="18" charset="0"/>
              </a:rPr>
              <a:t>传送带上物体所受摩擦力的分析与判断</a:t>
            </a:r>
            <a:endParaRPr lang="zh-CN" altLang="zh-CN" sz="1050">
              <a:latin typeface="Calibri" panose="020F0502020204030204" pitchFamily="34" charset="0"/>
              <a:cs typeface="Times New Roman" panose="02020603050405020304" pitchFamily="18" charset="0"/>
            </a:endParaRPr>
          </a:p>
        </p:txBody>
      </p:sp>
      <p:pic>
        <p:nvPicPr>
          <p:cNvPr id="3"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1858518"/>
            <a:ext cx="6913880" cy="3514725"/>
          </a:xfrm>
          <a:prstGeom prst="rect">
            <a:avLst/>
          </a:prstGeom>
          <a:solidFill>
            <a:scrgbClr r="0" g="0" b="0">
              <a:alpha val="0"/>
            </a:scrgbClr>
          </a:solidFill>
          <a:ln>
            <a:noFill/>
          </a:ln>
        </p:spPr>
      </p:pic>
    </p:spTree>
    <p:extLst>
      <p:ext uri="{BB962C8B-B14F-4D97-AF65-F5344CB8AC3E}">
        <p14:creationId xmlns:p14="http://schemas.microsoft.com/office/powerpoint/2010/main" val="35935974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110053" y="1769024"/>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一定长度的水平传送带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逆时针匀速转动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一物块沿曲面从一定高度处由静止开始下滑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以某一初速度从左端滑上传送带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在传送带上由速度传感器记录下物块速度随时间的变化关系如图乙所示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图中取向左为正方向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以物块刚滑上传送带时为计时起点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1608" y="2348865"/>
            <a:ext cx="6210300" cy="3321050"/>
          </a:xfrm>
          <a:prstGeom prst="rect">
            <a:avLst/>
          </a:prstGeom>
          <a:solidFill>
            <a:scrgbClr r="0" g="0" b="0">
              <a:alpha val="0"/>
            </a:scrgbClr>
          </a:solidFill>
          <a:ln>
            <a:noFill/>
          </a:ln>
        </p:spPr>
      </p:pic>
      <p:sp>
        <p:nvSpPr>
          <p:cNvPr id="7" name="矩形 6"/>
          <p:cNvSpPr/>
          <p:nvPr/>
        </p:nvSpPr>
        <p:spPr>
          <a:xfrm>
            <a:off x="461634" y="2353556"/>
            <a:ext cx="4553437" cy="3233874"/>
          </a:xfrm>
          <a:prstGeom prst="rect">
            <a:avLst/>
          </a:prstGeom>
        </p:spPr>
        <p:txBody>
          <a:bodyPr wrap="square" lIns="121898" tIns="60948" rIns="121898" bIns="60948">
            <a:spAutoFit/>
          </a:bodyPr>
          <a:lstStyle/>
          <a:p>
            <a:pPr>
              <a:lnSpc>
                <a:spcPct val="112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物块与传送带间的动摩擦因数为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endParaRPr lang="zh-CN" altLang="zh-CN" sz="1000">
              <a:latin typeface="Calibri" panose="020F0502020204030204" pitchFamily="34" charset="0"/>
              <a:cs typeface="Times New Roman" panose="02020603050405020304" pitchFamily="18" charset="0"/>
            </a:endParaRPr>
          </a:p>
          <a:p>
            <a:pPr>
              <a:lnSpc>
                <a:spcPct val="112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时物块恰好返回</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000">
              <a:latin typeface="Calibri" panose="020F0502020204030204" pitchFamily="34" charset="0"/>
              <a:cs typeface="Times New Roman" panose="02020603050405020304" pitchFamily="18" charset="0"/>
            </a:endParaRPr>
          </a:p>
          <a:p>
            <a:pPr>
              <a:lnSpc>
                <a:spcPct val="112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提高传送带的转速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物块可能不返回</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000">
              <a:latin typeface="Calibri" panose="020F0502020204030204" pitchFamily="34" charset="0"/>
              <a:cs typeface="Times New Roman" panose="02020603050405020304" pitchFamily="18" charset="0"/>
            </a:endParaRPr>
          </a:p>
          <a:p>
            <a:pPr>
              <a:lnSpc>
                <a:spcPct val="112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降低传送带的转速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物块有可能从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端滑落</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49559" y="585249"/>
                <a:ext cx="4944149" cy="586081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图像斜率表示加速度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轴围成的面积表示位移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若物块恰好返回</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时物块恰好返回</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提高或降低传送带的转速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物块在水平传送带运动的初速度、加速度、位移均不变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仍能返回</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49559" y="585249"/>
                <a:ext cx="4944149" cy="5860811"/>
              </a:xfrm>
              <a:prstGeom prst="rect">
                <a:avLst/>
              </a:prstGeom>
              <a:blipFill rotWithShape="0">
                <a:blip r:embed="rId2"/>
                <a:stretch>
                  <a:fillRect l="-1603" t="-1145" r="-1233" b="-1457"/>
                </a:stretch>
              </a:blipFill>
            </p:spPr>
            <p:txBody>
              <a:bodyPr/>
              <a:lstStyle/>
              <a:p>
                <a:r>
                  <a:rPr lang="zh-CN" altLang="en-US">
                    <a:noFill/>
                  </a:rPr>
                  <a:t> </a:t>
                </a:r>
              </a:p>
            </p:txBody>
          </p:sp>
        </mc:Fallback>
      </mc:AlternateContent>
      <p:pic>
        <p:nvPicPr>
          <p:cNvPr id="3" name="image10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7635" y="756031"/>
            <a:ext cx="6210300" cy="33210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94740" y="629665"/>
                <a:ext cx="11810444" cy="2767208"/>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云南普洱模拟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如图为某国际机场旅客行李箱运输装置的简化示意图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行李箱在倾斜传输带上速度由零开始加速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每隔一段时间有一个行李箱从左侧进入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传输带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传输带长度为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与水平面的夹角为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传输带始终以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的速度匀速运动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行李箱与传输带间的动摩擦因数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不计行李箱的大小及其与传输带下边挡板间的摩擦力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2767208"/>
              </a:xfrm>
              <a:prstGeom prst="rect">
                <a:avLst/>
              </a:prstGeom>
              <a:blipFill rotWithShape="0">
                <a:blip r:embed="rId2"/>
                <a:stretch>
                  <a:fillRect l="-671" t="-1762" r="-3149" b="-3965"/>
                </a:stretch>
              </a:blipFill>
            </p:spPr>
            <p:txBody>
              <a:bodyPr/>
              <a:lstStyle/>
              <a:p>
                <a:r>
                  <a:rPr lang="zh-CN" altLang="en-US">
                    <a:noFill/>
                  </a:rPr>
                  <a:t> </a:t>
                </a:r>
              </a:p>
            </p:txBody>
          </p:sp>
        </mc:Fallback>
      </mc:AlternateContent>
      <p:pic>
        <p:nvPicPr>
          <p:cNvPr id="4" name="image10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5439" y="3645027"/>
            <a:ext cx="4844415" cy="1984375"/>
          </a:xfrm>
          <a:prstGeom prst="rect">
            <a:avLst/>
          </a:prstGeom>
          <a:solidFill>
            <a:scrgbClr r="0" g="0" b="0">
              <a:alpha val="0"/>
            </a:scrgbClr>
          </a:solidFill>
          <a:ln>
            <a:noFill/>
          </a:ln>
        </p:spPr>
      </p:pic>
      <p:sp>
        <p:nvSpPr>
          <p:cNvPr id="5" name="矩形 4"/>
          <p:cNvSpPr/>
          <p:nvPr/>
        </p:nvSpPr>
        <p:spPr>
          <a:xfrm>
            <a:off x="578815" y="3465931"/>
            <a:ext cx="5008781" cy="2309775"/>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行李箱刚进入传输带时的加速度大小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行李箱在传输带上运动的总时间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3520" y="799745"/>
            <a:ext cx="4844415" cy="19843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76599" y="776099"/>
                <a:ext cx="6666688" cy="4165090"/>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对行李箱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匀加速运动的时间为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运动的位移为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匀速运动的时间为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行李箱在传输带上运动的总时间为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76599" y="776099"/>
                <a:ext cx="6666688" cy="4165090"/>
              </a:xfrm>
              <a:prstGeom prst="rect">
                <a:avLst/>
              </a:prstGeom>
              <a:blipFill rotWithShape="0">
                <a:blip r:embed="rId3"/>
                <a:stretch>
                  <a:fillRect l="-1189" t="-1316" b="-21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997687" y="3118325"/>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倾斜传送带</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4.(2024·</a:t>
            </a:r>
            <a:r>
              <a:rPr lang="zh-CN" altLang="zh-CN" sz="2600" b="1">
                <a:latin typeface="Times New Roman" panose="02020603050405020304" pitchFamily="18" charset="0"/>
                <a:cs typeface="Times New Roman" panose="02020603050405020304" pitchFamily="18" charset="0"/>
              </a:rPr>
              <a:t>安徽卷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的传送带以恒定速率</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顺时针转动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时在传送带底端无初速轻放一小物块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时刻物块运动到传送带中间某位置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速度达到</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则物块从传送带底端运动到顶端的过程中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变化的关系图线可能正确的是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3861054"/>
            <a:ext cx="2587625" cy="1790700"/>
          </a:xfrm>
          <a:prstGeom prst="rect">
            <a:avLst/>
          </a:prstGeom>
          <a:solidFill>
            <a:scrgbClr r="0" g="0" b="0">
              <a:alpha val="0"/>
            </a:scrgbClr>
          </a:solidFill>
          <a:ln>
            <a:noFill/>
          </a:ln>
        </p:spPr>
      </p:pic>
      <p:pic>
        <p:nvPicPr>
          <p:cNvPr id="5" name="image10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9947" y="3908552"/>
            <a:ext cx="6913880" cy="189674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620649"/>
            <a:ext cx="7238728" cy="3985619"/>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物块轻放在传送带上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物块受重力、支持力、滑动摩擦力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滑动摩擦力大于重力沿传送带向下的分力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物块做匀加速运动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物块速度与传送带速度相同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静摩擦力与重力沿传送带向下的分力相等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加速度突变为零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之后物块做匀速直线运动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836676"/>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020055" y="2151664"/>
            <a:ext cx="1188149"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091574"/>
          </a:xfrm>
          <a:prstGeom prst="rect">
            <a:avLst/>
          </a:prstGeom>
        </p:spPr>
        <p:txBody>
          <a:bodyPr wrap="square" lIns="121898" tIns="60948" rIns="121898" bIns="60948">
            <a:spAutoFit/>
          </a:bodyPr>
          <a:lstStyle/>
          <a:p>
            <a:pPr marL="355600" indent="-355600">
              <a:lnSpc>
                <a:spcPct val="123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广东珠海高三期中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传送带以恒定速度沿逆时针方向运行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轻放到传送带顶端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物体的速度随时间变化的图像如图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物体从传送带底端离开</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4130" y="3045079"/>
            <a:ext cx="6313805" cy="2976245"/>
          </a:xfrm>
          <a:prstGeom prst="rect">
            <a:avLst/>
          </a:prstGeom>
          <a:solidFill>
            <a:scrgbClr r="0" g="0" b="0">
              <a:alpha val="0"/>
            </a:scrgbClr>
          </a:solidFill>
          <a:ln>
            <a:noFill/>
          </a:ln>
        </p:spPr>
      </p:pic>
      <p:sp>
        <p:nvSpPr>
          <p:cNvPr id="5" name="矩形 4"/>
          <p:cNvSpPr/>
          <p:nvPr/>
        </p:nvSpPr>
        <p:spPr>
          <a:xfrm>
            <a:off x="369993" y="2780919"/>
            <a:ext cx="5008781" cy="3445471"/>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传送带与水平面间的夹角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传送带的长度为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物体与传送带间的动摩擦因数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物体与传送带摩擦产生热量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74436" y="3095124"/>
                <a:ext cx="11658044" cy="3249070"/>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物体刚放到传送带上时的加速度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则根据牛顿第二定律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与传送带共速后物体的加速度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解得传送带与水平面间的夹角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物体与传送带间的动摩擦因数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传送带的长度为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物体与传送带相对路程为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摩擦产生热量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74436" y="3095124"/>
                <a:ext cx="11658044" cy="3249070"/>
              </a:xfrm>
              <a:prstGeom prst="rect">
                <a:avLst/>
              </a:prstGeom>
              <a:blipFill rotWithShape="0">
                <a:blip r:embed="rId2"/>
                <a:stretch>
                  <a:fillRect l="-680" r="-785" b="-750"/>
                </a:stretch>
              </a:blipFill>
            </p:spPr>
            <p:txBody>
              <a:bodyPr/>
              <a:lstStyle/>
              <a:p>
                <a:r>
                  <a:rPr lang="zh-CN" altLang="en-US">
                    <a:noFill/>
                  </a:rPr>
                  <a:t> </a:t>
                </a:r>
              </a:p>
            </p:txBody>
          </p:sp>
        </mc:Fallback>
      </mc:AlternateContent>
      <p:pic>
        <p:nvPicPr>
          <p:cNvPr id="3" name="image10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494554"/>
            <a:ext cx="5616702" cy="264764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368155" y="2597972"/>
            <a:ext cx="1080135" cy="5177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2523744"/>
          </a:xfrm>
          <a:prstGeom prst="rect">
            <a:avLst/>
          </a:prstGeom>
        </p:spPr>
        <p:txBody>
          <a:bodyPr wrap="square" lIns="121898" tIns="60948" rIns="121898" bIns="60948">
            <a:spAutoFit/>
          </a:bodyPr>
          <a:lstStyle/>
          <a:p>
            <a:pPr marL="355600" indent="-355600" algn="ct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广东江门五校联考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点沿水平方向冲上长为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的传送带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并沿水平传送带向右滑到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点后水平抛出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落到地面上的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平抛运动的水平距离为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规定向右为速度正方向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一定的情况下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改变传送带的速度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关系图像如图乙所示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0082" y="3212973"/>
            <a:ext cx="6913880" cy="2609850"/>
          </a:xfrm>
          <a:prstGeom prst="rect">
            <a:avLst/>
          </a:prstGeom>
          <a:solidFill>
            <a:scrgbClr r="0" g="0" b="0">
              <a:alpha val="0"/>
            </a:scrgbClr>
          </a:solidFill>
          <a:ln>
            <a:noFill/>
          </a:ln>
        </p:spPr>
      </p:pic>
      <p:sp>
        <p:nvSpPr>
          <p:cNvPr id="5" name="矩形 4"/>
          <p:cNvSpPr/>
          <p:nvPr/>
        </p:nvSpPr>
        <p:spPr>
          <a:xfrm>
            <a:off x="407042" y="3061175"/>
            <a:ext cx="4553437"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当传送带速度为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传送带平面到地面的高度为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物块与传送带间的动摩擦因数为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如果传送带向左传送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图像为虚线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199325"/>
                <a:ext cx="11658044" cy="3170395"/>
              </a:xfrm>
              <a:prstGeom prst="rect">
                <a:avLst/>
              </a:prstGeom>
            </p:spPr>
            <p:txBody>
              <a:bodyPr wrap="square" lIns="121898" tIns="60948" rIns="121898" bIns="60948">
                <a:spAutoFit/>
              </a:bodyPr>
              <a:lstStyle/>
              <a:p>
                <a:pPr>
                  <a:lnSpc>
                    <a:spcPct val="9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根据题图乙分析可得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当传送带的速度大于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物块平抛的水平位移发生变化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说明传送带速度小于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物块在传送带上一直做匀减速运动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即当传送带速度为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当传送带速度小于或等于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物块在传送带上一直做减速运动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如果传送带向左传送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物块所受滑动摩擦力向左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与传送带速度小于或等于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情况相同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应为虚线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199325"/>
                <a:ext cx="11658044" cy="3170395"/>
              </a:xfrm>
              <a:prstGeom prst="rect">
                <a:avLst/>
              </a:prstGeom>
              <a:blipFill rotWithShape="0">
                <a:blip r:embed="rId2"/>
                <a:stretch>
                  <a:fillRect l="-680" t="-3077" b="-3462"/>
                </a:stretch>
              </a:blipFill>
            </p:spPr>
            <p:txBody>
              <a:bodyPr/>
              <a:lstStyle/>
              <a:p>
                <a:r>
                  <a:rPr lang="zh-CN" altLang="en-US">
                    <a:noFill/>
                  </a:rPr>
                  <a:t> </a:t>
                </a:r>
              </a:p>
            </p:txBody>
          </p:sp>
        </mc:Fallback>
      </mc:AlternateContent>
      <p:pic>
        <p:nvPicPr>
          <p:cNvPr id="3" name="image1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262477" y="84116"/>
            <a:ext cx="10686352" cy="65468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解题关键</a:t>
            </a:r>
            <a:endParaRPr lang="zh-CN" altLang="zh-CN" sz="2600">
              <a:latin typeface="Calibri" panose="020F0502020204030204" pitchFamily="34" charset="0"/>
              <a:cs typeface="Times New Roman" panose="02020603050405020304" pitchFamily="18" charset="0"/>
            </a:endParaRPr>
          </a:p>
        </p:txBody>
      </p:sp>
      <p:sp>
        <p:nvSpPr>
          <p:cNvPr id="3" name="矩形 2"/>
          <p:cNvSpPr>
            <a:spLocks noChangeArrowheads="1"/>
          </p:cNvSpPr>
          <p:nvPr/>
        </p:nvSpPr>
        <p:spPr bwMode="auto">
          <a:xfrm>
            <a:off x="428525" y="664000"/>
            <a:ext cx="11067356" cy="723230"/>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抓住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的临界点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摩擦力发生突变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物体的加速度发生突变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p:txBody>
      </p:sp>
      <p:sp>
        <p:nvSpPr>
          <p:cNvPr id="4" name="矩形 3"/>
          <p:cNvSpPr>
            <a:spLocks noChangeArrowheads="1"/>
          </p:cNvSpPr>
          <p:nvPr/>
        </p:nvSpPr>
        <p:spPr bwMode="auto">
          <a:xfrm>
            <a:off x="172948" y="1386884"/>
            <a:ext cx="11754987" cy="2455179"/>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注意物体位移和相对位移的区别</a:t>
            </a:r>
            <a:endParaRPr lang="zh-CN" altLang="zh-CN" sz="26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物体位移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以地面为参考系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单独对物体由运动学公式求得的位移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物体相对传送带的位移大小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26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若有一次相对运动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物</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也是划痕长度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p:txBody>
      </p:sp>
      <p:sp>
        <p:nvSpPr>
          <p:cNvPr id="5" name="矩形 4"/>
          <p:cNvSpPr>
            <a:spLocks noChangeArrowheads="1"/>
          </p:cNvSpPr>
          <p:nvPr/>
        </p:nvSpPr>
        <p:spPr bwMode="auto">
          <a:xfrm>
            <a:off x="478504" y="3856376"/>
            <a:ext cx="10686352" cy="125485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若有两次相对运动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两次相对运动方向相同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两次相对运动方向相反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则划痕长度等于较长的相对位移大小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p:txBody>
      </p:sp>
      <p:pic>
        <p:nvPicPr>
          <p:cNvPr id="6" name="image9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9105" y="5111227"/>
            <a:ext cx="5713095" cy="1617345"/>
          </a:xfrm>
          <a:prstGeom prst="rect">
            <a:avLst/>
          </a:prstGeom>
          <a:solidFill>
            <a:scrgbClr r="0" g="0" b="0">
              <a:alpha val="0"/>
            </a:scrgbClr>
          </a:solidFill>
          <a:ln>
            <a:noFill/>
          </a:ln>
        </p:spPr>
      </p:pic>
    </p:spTree>
    <p:extLst>
      <p:ext uri="{BB962C8B-B14F-4D97-AF65-F5344CB8AC3E}">
        <p14:creationId xmlns:p14="http://schemas.microsoft.com/office/powerpoint/2010/main" val="480896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6566" y="629665"/>
            <a:ext cx="8873361" cy="4604313"/>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山东潍坊模拟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表面粗糙传送带与水平面夹角为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传送带以速度</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顺时针匀速转动</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平行于传送带的轻绳一端连接质量为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另一端跨过光滑定滑轮连接质量为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某时刻</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从传送带顶端由静止释放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到达传送带的底端</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与传送带间的动摩擦因数为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始终未与定滑轮相撞</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6" name="image1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1268730"/>
            <a:ext cx="3105785" cy="288925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53489"/>
            <a:ext cx="7962601"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刚释放小物体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轻绳张力的大小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传送带顶端到底端的长度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(2)22.9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刚释放小物体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设小物体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加速度的大小为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绳子拉力的大小为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smtClean="0">
                <a:latin typeface="Times New Roman" panose="02020603050405020304" pitchFamily="18" charset="0"/>
                <a:cs typeface="Times New Roman" panose="02020603050405020304" pitchFamily="18" charset="0"/>
              </a:rPr>
              <a:t>有</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同理对物体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故刚释放小物体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轻绳张力的大小为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836676"/>
            <a:ext cx="3105785"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linds(horizont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linds(horizontal)">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blinds(horizontal)">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653489"/>
                <a:ext cx="7962601" cy="5605934"/>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第一段运动过程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加速到传送带的速度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发生的位移为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第二段运动过程所用时间为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设第二段运动时间内小物体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绳子的拉力大小为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7962601" cy="5605934"/>
              </a:xfrm>
              <a:prstGeom prst="rect">
                <a:avLst/>
              </a:prstGeom>
              <a:blipFill rotWithShape="0">
                <a:blip r:embed="rId2"/>
                <a:stretch>
                  <a:fillRect l="-995" r="-306" b="-1413"/>
                </a:stretch>
              </a:blipFill>
            </p:spPr>
            <p:txBody>
              <a:bodyPr/>
              <a:lstStyle/>
              <a:p>
                <a:r>
                  <a:rPr lang="zh-CN" altLang="en-US">
                    <a:noFill/>
                  </a:rPr>
                  <a:t> </a:t>
                </a:r>
              </a:p>
            </p:txBody>
          </p:sp>
        </mc:Fallback>
      </mc:AlternateContent>
      <p:pic>
        <p:nvPicPr>
          <p:cNvPr id="3" name="image10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836676"/>
            <a:ext cx="3105785" cy="2889250"/>
          </a:xfrm>
          <a:prstGeom prst="rect">
            <a:avLst/>
          </a:prstGeom>
          <a:solidFill>
            <a:scrgbClr r="0" g="0" b="0">
              <a:alpha val="0"/>
            </a:scrgbClr>
          </a:solidFill>
          <a:ln>
            <a:noFill/>
          </a:ln>
        </p:spPr>
      </p:pic>
    </p:spTree>
    <p:extLst>
      <p:ext uri="{BB962C8B-B14F-4D97-AF65-F5344CB8AC3E}">
        <p14:creationId xmlns:p14="http://schemas.microsoft.com/office/powerpoint/2010/main" val="33044282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linds(horizontal)">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blinds(horizontal)">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653489"/>
                <a:ext cx="7962601" cy="331928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第二段运动时间内小物体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发生的位移为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传送带顶端到底端的长度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m+12.9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m=22.9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7962601" cy="3319282"/>
              </a:xfrm>
              <a:prstGeom prst="rect">
                <a:avLst/>
              </a:prstGeom>
              <a:blipFill rotWithShape="0">
                <a:blip r:embed="rId2"/>
                <a:stretch>
                  <a:fillRect l="-995" b="-3119"/>
                </a:stretch>
              </a:blipFill>
            </p:spPr>
            <p:txBody>
              <a:bodyPr/>
              <a:lstStyle/>
              <a:p>
                <a:r>
                  <a:rPr lang="zh-CN" altLang="en-US">
                    <a:noFill/>
                  </a:rPr>
                  <a:t> </a:t>
                </a:r>
              </a:p>
            </p:txBody>
          </p:sp>
        </mc:Fallback>
      </mc:AlternateContent>
      <p:pic>
        <p:nvPicPr>
          <p:cNvPr id="3" name="image10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836676"/>
            <a:ext cx="3105785" cy="2889250"/>
          </a:xfrm>
          <a:prstGeom prst="rect">
            <a:avLst/>
          </a:prstGeom>
          <a:solidFill>
            <a:scrgbClr r="0" g="0" b="0">
              <a:alpha val="0"/>
            </a:scrgbClr>
          </a:solidFill>
          <a:ln>
            <a:noFill/>
          </a:ln>
        </p:spPr>
      </p:pic>
    </p:spTree>
    <p:extLst>
      <p:ext uri="{BB962C8B-B14F-4D97-AF65-F5344CB8AC3E}">
        <p14:creationId xmlns:p14="http://schemas.microsoft.com/office/powerpoint/2010/main" val="34182334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模型二　倾斜传送带</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模型一　水平传送带</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模型一　水平传送带</a:t>
            </a:r>
            <a:endParaRPr lang="zh-CN" altLang="zh-CN" sz="1800" b="1" kern="1400" dirty="0">
              <a:effectLst/>
              <a:latin typeface="Cambria"/>
              <a:ea typeface="宋体"/>
              <a:cs typeface="Times New Roman"/>
            </a:endParaRPr>
          </a:p>
        </p:txBody>
      </p:sp>
      <p:sp>
        <p:nvSpPr>
          <p:cNvPr id="4" name="矩形 3"/>
          <p:cNvSpPr/>
          <p:nvPr/>
        </p:nvSpPr>
        <p:spPr>
          <a:xfrm>
            <a:off x="262477" y="1472438"/>
            <a:ext cx="8066692" cy="2675260"/>
          </a:xfrm>
          <a:prstGeom prst="rect">
            <a:avLst/>
          </a:prstGeom>
        </p:spPr>
        <p:txBody>
          <a:bodyPr wrap="square" lIns="121898" tIns="60948" rIns="121898" bIns="60948">
            <a:spAutoFit/>
          </a:bodyPr>
          <a:lstStyle/>
          <a:p>
            <a:pPr marL="355600" indent="-355600">
              <a:lnSpc>
                <a:spcPct val="13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应用于机场和火车站的安全检查仪</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其传送装置可简化为如图所示的模型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传送带始终保持</a:t>
            </a:r>
            <a:r>
              <a:rPr lang="zh-CN" altLang="zh-CN" sz="2600">
                <a:latin typeface="Calibri" panose="020F0502020204030204" pitchFamily="34" charset="0"/>
                <a:cs typeface="Times New Roman" panose="02020603050405020304" pitchFamily="18" charset="0"/>
              </a:rPr>
              <a:t> </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的恒定速率顺时针运行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行李与传送带之间的动摩擦因数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若旅客把行李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无初速度地放在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700784"/>
            <a:ext cx="2587625" cy="1165225"/>
          </a:xfrm>
          <a:prstGeom prst="rect">
            <a:avLst/>
          </a:prstGeom>
          <a:solidFill>
            <a:scrgbClr r="0" g="0" b="0">
              <a:alpha val="0"/>
            </a:scrgbClr>
          </a:solidFill>
          <a:ln>
            <a:noFill/>
          </a:ln>
        </p:spPr>
      </p:pic>
      <p:sp>
        <p:nvSpPr>
          <p:cNvPr id="6" name="矩形 5"/>
          <p:cNvSpPr/>
          <p:nvPr/>
        </p:nvSpPr>
        <p:spPr>
          <a:xfrm>
            <a:off x="620838" y="4077081"/>
            <a:ext cx="806669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行李到达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36676"/>
            <a:ext cx="2587625" cy="11652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62477" y="771098"/>
                <a:ext cx="8066692" cy="47863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对行李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匀加速运动的时间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匀加速运动的位移大小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m&lt;2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故行李先匀加速再匀速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匀速运动的时间为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s=4.9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可得行李从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771098"/>
                <a:ext cx="8066692" cy="4786351"/>
              </a:xfrm>
              <a:prstGeom prst="rect">
                <a:avLst/>
              </a:prstGeom>
              <a:blipFill rotWithShape="0">
                <a:blip r:embed="rId3"/>
                <a:stretch>
                  <a:fillRect l="-983" b="-1781"/>
                </a:stretch>
              </a:blipFill>
            </p:spPr>
            <p:txBody>
              <a:bodyPr/>
              <a:lstStyle/>
              <a:p>
                <a:r>
                  <a:rPr lang="zh-CN" altLang="en-US">
                    <a:noFill/>
                  </a:rPr>
                  <a:t> </a:t>
                </a:r>
              </a:p>
            </p:txBody>
          </p:sp>
        </mc:Fallback>
      </mc:AlternateContent>
      <p:sp>
        <p:nvSpPr>
          <p:cNvPr id="6" name="矩形 5"/>
          <p:cNvSpPr/>
          <p:nvPr/>
        </p:nvSpPr>
        <p:spPr>
          <a:xfrm>
            <a:off x="262477" y="5589270"/>
            <a:ext cx="8066692"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36676"/>
            <a:ext cx="2587625" cy="1165225"/>
          </a:xfrm>
          <a:prstGeom prst="rect">
            <a:avLst/>
          </a:prstGeom>
          <a:solidFill>
            <a:scrgbClr r="0" g="0" b="0">
              <a:alpha val="0"/>
            </a:scrgbClr>
          </a:solidFill>
          <a:ln>
            <a:noFill/>
          </a:ln>
        </p:spPr>
      </p:pic>
      <p:sp>
        <p:nvSpPr>
          <p:cNvPr id="5" name="矩形 4"/>
          <p:cNvSpPr/>
          <p:nvPr/>
        </p:nvSpPr>
        <p:spPr>
          <a:xfrm>
            <a:off x="262477" y="771098"/>
            <a:ext cx="806669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行李在传送带上由于摩擦产生的痕迹长度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478504" y="2780919"/>
            <a:ext cx="8066692"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0.04</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14877" y="1473771"/>
            <a:ext cx="8066692" cy="125859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在传送带上由于摩擦留下的痕迹长度为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0.04)m=0.04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6434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1679</Words>
  <Application>Microsoft Office PowerPoint</Application>
  <PresentationFormat>自定义</PresentationFormat>
  <Paragraphs>249</Paragraphs>
  <Slides>44</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44</vt:i4>
      </vt:variant>
    </vt:vector>
  </HeadingPairs>
  <TitlesOfParts>
    <vt:vector size="59"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68</cp:revision>
  <dcterms:created xsi:type="dcterms:W3CDTF">2024-01-15T03:14:15Z</dcterms:created>
  <dcterms:modified xsi:type="dcterms:W3CDTF">2026-03-20T05:58:24Z</dcterms:modified>
</cp:coreProperties>
</file>