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340" r:id="rId2"/>
    <p:sldId id="257" r:id="rId3"/>
    <p:sldId id="579" r:id="rId4"/>
    <p:sldId id="580" r:id="rId5"/>
    <p:sldId id="581" r:id="rId6"/>
    <p:sldId id="341" r:id="rId7"/>
    <p:sldId id="355" r:id="rId8"/>
    <p:sldId id="356" r:id="rId9"/>
    <p:sldId id="357" r:id="rId10"/>
    <p:sldId id="492" r:id="rId11"/>
    <p:sldId id="359" r:id="rId12"/>
    <p:sldId id="582" r:id="rId13"/>
    <p:sldId id="583" r:id="rId14"/>
    <p:sldId id="584" r:id="rId15"/>
    <p:sldId id="493" r:id="rId16"/>
    <p:sldId id="491" r:id="rId17"/>
    <p:sldId id="572" r:id="rId18"/>
    <p:sldId id="585" r:id="rId19"/>
    <p:sldId id="367" r:id="rId20"/>
    <p:sldId id="586" r:id="rId21"/>
    <p:sldId id="587" r:id="rId22"/>
    <p:sldId id="590" r:id="rId23"/>
    <p:sldId id="588" r:id="rId24"/>
    <p:sldId id="589" r:id="rId25"/>
    <p:sldId id="504" r:id="rId26"/>
    <p:sldId id="505" r:id="rId27"/>
    <p:sldId id="591" r:id="rId28"/>
    <p:sldId id="400" r:id="rId29"/>
    <p:sldId id="402" r:id="rId30"/>
    <p:sldId id="403" r:id="rId31"/>
    <p:sldId id="404" r:id="rId32"/>
    <p:sldId id="405" r:id="rId33"/>
    <p:sldId id="406" r:id="rId34"/>
    <p:sldId id="407" r:id="rId35"/>
    <p:sldId id="408" r:id="rId36"/>
    <p:sldId id="409" r:id="rId37"/>
    <p:sldId id="410" r:id="rId38"/>
    <p:sldId id="411" r:id="rId39"/>
    <p:sldId id="597" r:id="rId40"/>
    <p:sldId id="412" r:id="rId41"/>
    <p:sldId id="413" r:id="rId42"/>
    <p:sldId id="592" r:id="rId43"/>
    <p:sldId id="414" r:id="rId44"/>
    <p:sldId id="415" r:id="rId45"/>
    <p:sldId id="593" r:id="rId46"/>
    <p:sldId id="428" r:id="rId47"/>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7</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 Target="../slides/slide43.xml"/><Relationship Id="rId7" Type="http://schemas.openxmlformats.org/officeDocument/2006/relationships/slide" Target="../slides/slide35.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3.xml"/><Relationship Id="rId5" Type="http://schemas.openxmlformats.org/officeDocument/2006/relationships/slide" Target="../slides/slide31.xml"/><Relationship Id="rId10" Type="http://schemas.openxmlformats.org/officeDocument/2006/relationships/slide" Target="../slides/slide6.xml"/><Relationship Id="rId4" Type="http://schemas.openxmlformats.org/officeDocument/2006/relationships/slide" Target="../slides/slide29.xml"/><Relationship Id="rId9" Type="http://schemas.openxmlformats.org/officeDocument/2006/relationships/slide" Target="../slides/slide4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模型</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0"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NUL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tags" Target="../tags/tag7.xml"/><Relationship Id="rId7" Type="http://schemas.openxmlformats.org/officeDocument/2006/relationships/slide" Target="slide19.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9774465"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专题强化六　动力学中的“滑块</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木板”模型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842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解法二</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利用</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图像求解</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46450" y="5733200"/>
            <a:ext cx="8066692" cy="72017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pic>
        <p:nvPicPr>
          <p:cNvPr id="5" name="image1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0360" y="1683258"/>
            <a:ext cx="3457575"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46450" y="1268730"/>
                <a:ext cx="8209026" cy="4467096"/>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如果木板足够长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整个过程是物块和木板先分别做加速运动和减速运动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然后再一起做减速运动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时两者速度相等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得出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作出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像如图所示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假设两者能共速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那共速前的位移差等于图中的阴影部分面积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m&gt;2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可以判断出两者速度相等前就已经分离了</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后两者分离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两者的位移差等于图中梯形</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ABCO</a:t>
                </a:r>
                <a:r>
                  <a:rPr lang="zh-CN" altLang="zh-CN" sz="2600" b="1">
                    <a:latin typeface="Times New Roman" panose="02020603050405020304" pitchFamily="18" charset="0"/>
                    <a:cs typeface="Times New Roman" panose="02020603050405020304" pitchFamily="18" charset="0"/>
                  </a:rPr>
                  <a:t>的面积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表示为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由分析我们可知运动时间小于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故取</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此时木板的速度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6450" y="1268730"/>
                <a:ext cx="8209026" cy="4467096"/>
              </a:xfrm>
              <a:prstGeom prst="rect">
                <a:avLst/>
              </a:prstGeom>
              <a:blipFill rotWithShape="0">
                <a:blip r:embed="rId3"/>
                <a:stretch>
                  <a:fillRect l="-966" t="-819" r="-2229" b="-23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4091" y="620649"/>
            <a:ext cx="8873361" cy="398997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向右滑动的速度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中间位置轻轻地放上一个初速度为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、大小不计、质量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施加一个水平向右的恒力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并开始计时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与地面之间的动摩擦因数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设滑板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足够长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399667"/>
            <a:ext cx="2587625" cy="1165225"/>
          </a:xfrm>
          <a:prstGeom prst="rect">
            <a:avLst/>
          </a:prstGeom>
          <a:solidFill>
            <a:scrgbClr r="0" g="0" b="0">
              <a:alpha val="0"/>
            </a:scrgbClr>
          </a:solidFill>
          <a:ln>
            <a:noFill/>
          </a:ln>
        </p:spPr>
      </p:pic>
      <p:sp>
        <p:nvSpPr>
          <p:cNvPr id="5" name="矩形 4"/>
          <p:cNvSpPr/>
          <p:nvPr/>
        </p:nvSpPr>
        <p:spPr>
          <a:xfrm>
            <a:off x="678277" y="4673232"/>
            <a:ext cx="8873361"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达到共同速度时的速度大小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8784" y="634297"/>
            <a:ext cx="8066692"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先求摩擦力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所受摩擦力的方向如图所示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836676"/>
            <a:ext cx="2669540" cy="1444625"/>
          </a:xfrm>
          <a:prstGeom prst="rect">
            <a:avLst/>
          </a:prstGeom>
          <a:solidFill>
            <a:scrgbClr r="0" g="0" b="0">
              <a:alpha val="0"/>
            </a:scrgbClr>
          </a:solidFill>
          <a:ln>
            <a:noFill/>
          </a:ln>
        </p:spPr>
      </p:pic>
      <p:sp>
        <p:nvSpPr>
          <p:cNvPr id="5" name="矩形 4"/>
          <p:cNvSpPr/>
          <p:nvPr/>
        </p:nvSpPr>
        <p:spPr>
          <a:xfrm>
            <a:off x="341184" y="1958102"/>
            <a:ext cx="8066692" cy="365552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由牛顿第三定律知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地面对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的摩擦力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再求加速度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方向向右</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方向向左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1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4041" y="3087116"/>
            <a:ext cx="3291840" cy="2070100"/>
          </a:xfrm>
          <a:prstGeom prst="rect">
            <a:avLst/>
          </a:prstGeom>
          <a:solidFill>
            <a:scrgbClr r="0" g="0" b="0">
              <a:alpha val="0"/>
            </a:scrgbClr>
          </a:solidFill>
          <a:ln>
            <a:noFill/>
          </a:ln>
        </p:spPr>
      </p:pic>
    </p:spTree>
    <p:extLst>
      <p:ext uri="{BB962C8B-B14F-4D97-AF65-F5344CB8AC3E}">
        <p14:creationId xmlns:p14="http://schemas.microsoft.com/office/powerpoint/2010/main" val="30336947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linds(horizont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linds(horizontal)">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blinds(horizontal)">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blinds(horizontal)">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blinds(horizontal)">
                                      <p:cBhvr>
                                        <p:cTn id="42" dur="500"/>
                                        <p:tgtEl>
                                          <p:spTgt spid="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linds(horizontal)">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3758" y="620649"/>
            <a:ext cx="6666687" cy="305908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设经过时间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达到共速</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有</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62477" y="3861054"/>
            <a:ext cx="887336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pic>
        <p:nvPicPr>
          <p:cNvPr id="5" name="image1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23906" y="620649"/>
            <a:ext cx="3291840" cy="2070100"/>
          </a:xfrm>
          <a:prstGeom prst="rect">
            <a:avLst/>
          </a:prstGeom>
          <a:solidFill>
            <a:scrgbClr r="0" g="0" b="0">
              <a:alpha val="0"/>
            </a:scrgbClr>
          </a:solidFill>
          <a:ln>
            <a:noFill/>
          </a:ln>
        </p:spPr>
      </p:pic>
    </p:spTree>
    <p:extLst>
      <p:ext uri="{BB962C8B-B14F-4D97-AF65-F5344CB8AC3E}">
        <p14:creationId xmlns:p14="http://schemas.microsoft.com/office/powerpoint/2010/main" val="24756293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399667"/>
            <a:ext cx="2587625" cy="1165225"/>
          </a:xfrm>
          <a:prstGeom prst="rect">
            <a:avLst/>
          </a:prstGeom>
          <a:solidFill>
            <a:scrgbClr r="0" g="0" b="0">
              <a:alpha val="0"/>
            </a:scrgbClr>
          </a:solidFill>
          <a:ln>
            <a:noFill/>
          </a:ln>
        </p:spPr>
      </p:pic>
      <p:sp>
        <p:nvSpPr>
          <p:cNvPr id="5" name="矩形 4"/>
          <p:cNvSpPr/>
          <p:nvPr/>
        </p:nvSpPr>
        <p:spPr>
          <a:xfrm>
            <a:off x="259871" y="825690"/>
            <a:ext cx="8873361"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从开始计时到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达到共同速度的时间内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间相对位移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262477" y="5946154"/>
            <a:ext cx="887336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6.75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62477" y="2169769"/>
                <a:ext cx="8873361" cy="377043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相对位移就是从开始到共速这段时间内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的位移差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对滑板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有</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共</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baseline="-5000">
                                <a:latin typeface="Cambria Math" panose="02040503050406030204" pitchFamily="18" charset="0"/>
                                <a:ea typeface="微软雅黑" panose="020B0503020204020204" pitchFamily="34" charset="-122"/>
                                <a:cs typeface="Times New Roman" panose="02020603050405020304" pitchFamily="18" charset="0"/>
                              </a:rPr>
                              <m:t>共</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62477" y="2169769"/>
                <a:ext cx="8873361" cy="3770432"/>
              </a:xfrm>
              <a:prstGeom prst="rect">
                <a:avLst/>
              </a:prstGeom>
              <a:blipFill rotWithShape="0">
                <a:blip r:embed="rId3"/>
                <a:stretch>
                  <a:fillRect l="-893" b="-9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452651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解决板块模型要抓住三个基本关系</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923219490"/>
              </p:ext>
            </p:extLst>
          </p:nvPr>
        </p:nvGraphicFramePr>
        <p:xfrm>
          <a:off x="262476" y="1484757"/>
          <a:ext cx="11449431" cy="4297680"/>
        </p:xfrm>
        <a:graphic>
          <a:graphicData uri="http://schemas.openxmlformats.org/drawingml/2006/table">
            <a:tbl>
              <a:tblPr firstRow="1" firstCol="1" bandRow="1"/>
              <a:tblGrid>
                <a:gridCol w="915954"/>
                <a:gridCol w="10533477"/>
              </a:tblGrid>
              <a:tr h="1010287">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加速度</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如果滑块与木板之间没有发生相对运动</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可以用</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整体法</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求出它们一起运动的加速度</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如果滑块与木板之间发生相对运动</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应采用</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隔离法</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分别求出滑块与木板运动的加速度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应注意找出滑块与木板是否发生相对运动等隐含条件</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0287">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滑块与木板之间发生相对运动时</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明确滑块与木板的速度关系</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从而确定滑块与木板受到的摩擦力</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应注意当滑块与木板的速度相同时</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摩擦力会发生突变的情况</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速度是联系两个运动过程的纽带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上一个过程的末速度是下一个过程的初速度</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750">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位移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滑块与木板叠放在一起运动时</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应仔细分析滑块与木板的运动过程</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明确滑块与木板对地的位移和滑块与木板之间的相对位移的关系</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365552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广东珠海高三阶段检测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大小未知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的长木板静止在粗糙水平地面上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在某一时刻以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的水平初速度从木板左端滑上木板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时间后物块与木板达到共同速度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已知物块与木板间的动摩擦因数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木板与水平地面间的动摩擦因数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966" y="4727702"/>
            <a:ext cx="3891915" cy="1077595"/>
          </a:xfrm>
          <a:prstGeom prst="rect">
            <a:avLst/>
          </a:prstGeom>
          <a:solidFill>
            <a:scrgbClr r="0" g="0" b="0">
              <a:alpha val="0"/>
            </a:scrgbClr>
          </a:solidFill>
          <a:ln>
            <a:noFill/>
          </a:ln>
        </p:spPr>
      </p:pic>
      <p:sp>
        <p:nvSpPr>
          <p:cNvPr id="7" name="矩形 6"/>
          <p:cNvSpPr/>
          <p:nvPr/>
        </p:nvSpPr>
        <p:spPr>
          <a:xfrm>
            <a:off x="653587" y="4526066"/>
            <a:ext cx="6580662"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Calibri" panose="020F0502020204030204" pitchFamily="34" charset="0"/>
                <a:ea typeface="Times New Roman" panose="02020603050405020304" pitchFamily="18" charset="0"/>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物块滑上长木板达到共速前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物块与长木板各自的加速度大小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以及其最小长度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966" y="822285"/>
            <a:ext cx="3891915"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262477" y="620649"/>
                <a:ext cx="7238728" cy="505796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设物块的加速度大小为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因为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时达到共速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此时速度大小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长木板由静止开始做匀加速直线运动</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加速度</a:t>
                </a:r>
                <a:r>
                  <a:rPr lang="zh-CN" altLang="zh-CN" sz="2600" b="1">
                    <a:latin typeface="Times New Roman" panose="02020603050405020304" pitchFamily="18" charset="0"/>
                    <a:cs typeface="Times New Roman" panose="02020603050405020304" pitchFamily="18" charset="0"/>
                  </a:rPr>
                  <a:t>大小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2477" y="620649"/>
                <a:ext cx="7238728" cy="5057963"/>
              </a:xfrm>
              <a:prstGeom prst="rect">
                <a:avLst/>
              </a:prstGeom>
              <a:blipFill rotWithShape="0">
                <a:blip r:embed="rId3"/>
                <a:stretch>
                  <a:fillRect l="-109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blinds(horizontal)">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blinds(horizontal)">
                                      <p:cBhvr>
                                        <p:cTn id="37"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1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966" y="822285"/>
            <a:ext cx="3891915"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262477" y="620649"/>
                <a:ext cx="7238728" cy="348221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对长木板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内物块对地的位移大小为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长木板对地的位移大小为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则长木板最小长度为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2477" y="620649"/>
                <a:ext cx="7238728" cy="3482211"/>
              </a:xfrm>
              <a:prstGeom prst="rect">
                <a:avLst/>
              </a:prstGeom>
              <a:blipFill rotWithShape="0">
                <a:blip r:embed="rId3"/>
                <a:stretch>
                  <a:fillRect l="-1094" b="-297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7418696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模型二　斜面上的板块模型</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0387" y="1268730"/>
                <a:ext cx="8758861" cy="512092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广东广州一中模拟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倾角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的足够长固定光滑斜面上有一木板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在木板的上端有一物块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物块与木板间的动摩擦因数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斜面底端固定一垂直斜面的挡板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木板与挡板碰撞后等速率反弹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现将木板与物块同时由静止释放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释放时木板前端与挡板间的距离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物块始终未滑离木板</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已知木板的质量是物块质量的两倍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0387" y="1268730"/>
                <a:ext cx="8758861" cy="5120929"/>
              </a:xfrm>
              <a:prstGeom prst="rect">
                <a:avLst/>
              </a:prstGeom>
              <a:blipFill rotWithShape="0">
                <a:blip r:embed="rId2"/>
                <a:stretch>
                  <a:fillRect l="-905" r="-348" b="-1786"/>
                </a:stretch>
              </a:blipFill>
            </p:spPr>
            <p:txBody>
              <a:bodyPr/>
              <a:lstStyle/>
              <a:p>
                <a:r>
                  <a:rPr lang="zh-CN" altLang="en-US">
                    <a:noFill/>
                  </a:rPr>
                  <a:t> </a:t>
                </a:r>
              </a:p>
            </p:txBody>
          </p:sp>
        </mc:Fallback>
      </mc:AlternateContent>
      <p:pic>
        <p:nvPicPr>
          <p:cNvPr id="4" name="image1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700784"/>
            <a:ext cx="3021965" cy="1617345"/>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132838"/>
            <a:ext cx="10686352" cy="1516140"/>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模型的受力情况和运动情况</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会用动力学的观点处理</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木板</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01081" y="620649"/>
            <a:ext cx="7962601"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求当木板第一次碰撞挡板时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木板的速度大小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617345"/>
          </a:xfrm>
          <a:prstGeom prst="rect">
            <a:avLst/>
          </a:prstGeom>
          <a:solidFill>
            <a:scrgbClr r="0" g="0" b="0">
              <a:alpha val="0"/>
            </a:scrgbClr>
          </a:solidFill>
          <a:ln>
            <a:noFill/>
          </a:ln>
        </p:spPr>
      </p:pic>
      <p:sp>
        <p:nvSpPr>
          <p:cNvPr id="6" name="矩形 5"/>
          <p:cNvSpPr/>
          <p:nvPr/>
        </p:nvSpPr>
        <p:spPr>
          <a:xfrm>
            <a:off x="292875" y="5805297"/>
            <a:ext cx="796260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12537" y="1409891"/>
            <a:ext cx="7962601" cy="425941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释放后木板与物块一起加速下滑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对木板和物块整体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根据匀变速直线运动的规律有</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07977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01081" y="620649"/>
            <a:ext cx="796260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求当木板第一次与挡板碰撞后沿斜面减速上滑的速度为零时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物块与木板上端间的距离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617345"/>
          </a:xfrm>
          <a:prstGeom prst="rect">
            <a:avLst/>
          </a:prstGeom>
          <a:solidFill>
            <a:scrgbClr r="0" g="0" b="0">
              <a:alpha val="0"/>
            </a:scrgbClr>
          </a:solidFill>
          <a:ln>
            <a:noFill/>
          </a:ln>
        </p:spPr>
      </p:pic>
      <p:sp>
        <p:nvSpPr>
          <p:cNvPr id="7" name="矩形 6"/>
          <p:cNvSpPr/>
          <p:nvPr/>
        </p:nvSpPr>
        <p:spPr>
          <a:xfrm>
            <a:off x="262477" y="1901111"/>
            <a:ext cx="7962601" cy="4414005"/>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设挡板减速上滑的加速度大小为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根据牛顿第二定律</a:t>
            </a:r>
            <a:r>
              <a:rPr lang="zh-CN" altLang="zh-CN" sz="2600" b="1" smtClean="0">
                <a:latin typeface="Times New Roman" panose="02020603050405020304" pitchFamily="18" charset="0"/>
                <a:cs typeface="Times New Roman" panose="02020603050405020304" pitchFamily="18" charset="0"/>
              </a:rPr>
              <a:t>有</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设木板第一次碰撞挡板后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沿斜面上滑的距离为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根据匀变速直线运动的规律有</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设木板第一次碰撞挡板后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沿斜面上滑的速度减为零所用的时间为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根据匀变速直线运动的规律有</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29482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linds(horizont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blinds(horizontal)">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617345"/>
          </a:xfrm>
          <a:prstGeom prst="rect">
            <a:avLst/>
          </a:prstGeom>
          <a:solidFill>
            <a:scrgbClr r="0" g="0" b="0">
              <a:alpha val="0"/>
            </a:scrgbClr>
          </a:solidFill>
          <a:ln>
            <a:noFill/>
          </a:ln>
        </p:spPr>
      </p:pic>
      <p:sp>
        <p:nvSpPr>
          <p:cNvPr id="6" name="矩形 5"/>
          <p:cNvSpPr/>
          <p:nvPr/>
        </p:nvSpPr>
        <p:spPr>
          <a:xfrm>
            <a:off x="453481" y="6014698"/>
            <a:ext cx="796260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3.25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262477" y="836676"/>
                <a:ext cx="7962601" cy="511977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在这段时间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物块沿斜面加速下滑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设物块沿斜面加速下滑的加速度大小为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在这段时间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物块沿斜面下滑的</a:t>
                </a:r>
                <a:r>
                  <a:rPr lang="zh-CN" altLang="zh-CN" sz="2600" b="1" smtClean="0">
                    <a:latin typeface="Times New Roman" panose="02020603050405020304" pitchFamily="18" charset="0"/>
                    <a:cs typeface="Times New Roman" panose="02020603050405020304" pitchFamily="18" charset="0"/>
                  </a:rPr>
                  <a:t>距离</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经分析可知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62477" y="836676"/>
                <a:ext cx="7962601" cy="5119775"/>
              </a:xfrm>
              <a:prstGeom prst="rect">
                <a:avLst/>
              </a:prstGeom>
              <a:blipFill rotWithShape="0">
                <a:blip r:embed="rId3"/>
                <a:stretch>
                  <a:fillRect l="-995" b="-178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886805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linds(horizontal)">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blinds(horizontal)">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blinds(horizontal)">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blinds(horizontal)">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01081" y="620649"/>
            <a:ext cx="7962601"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若在木板第二次与挡板碰撞时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物块恰好与挡板第一次碰撞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求木板的长度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836676"/>
            <a:ext cx="3021965" cy="1617345"/>
          </a:xfrm>
          <a:prstGeom prst="rect">
            <a:avLst/>
          </a:prstGeom>
          <a:solidFill>
            <a:scrgbClr r="0" g="0" b="0">
              <a:alpha val="0"/>
            </a:scrgbClr>
          </a:solidFill>
          <a:ln>
            <a:noFill/>
          </a:ln>
        </p:spPr>
      </p:pic>
      <p:sp>
        <p:nvSpPr>
          <p:cNvPr id="6" name="矩形 5"/>
          <p:cNvSpPr/>
          <p:nvPr/>
        </p:nvSpPr>
        <p:spPr>
          <a:xfrm>
            <a:off x="453481" y="6014698"/>
            <a:ext cx="7962601"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12537" y="1835270"/>
            <a:ext cx="7962601" cy="412418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假设在木板的速度减为零后沿斜面下滑至第二次与挡板碰撞的过程中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木板的速度一直小于物块的速度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根据对称性可得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木板的速度减为零后沿斜面下滑至第二次与挡板碰撞所用的时间为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木板与挡板第二次碰撞时的速度大小为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物块与挡板第一次碰撞时的速度大小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因为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所以假设成立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根据匀变速直线运动的规律有</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03969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01081" y="620649"/>
            <a:ext cx="7962601"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处理板块模型中动力学问题的流程</a:t>
            </a:r>
            <a:endParaRPr lang="zh-CN" altLang="zh-CN" sz="1000">
              <a:latin typeface="Calibri" panose="020F0502020204030204" pitchFamily="34" charset="0"/>
              <a:cs typeface="Times New Roman" panose="02020603050405020304" pitchFamily="18" charset="0"/>
            </a:endParaRPr>
          </a:p>
        </p:txBody>
      </p:sp>
      <p:pic>
        <p:nvPicPr>
          <p:cNvPr id="6" name="image1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08174" y="1275355"/>
            <a:ext cx="4107883" cy="5394049"/>
          </a:xfrm>
          <a:prstGeom prst="rect">
            <a:avLst/>
          </a:prstGeom>
          <a:solidFill>
            <a:scrgbClr r="0" g="0" b="0">
              <a:alpha val="0"/>
            </a:scrgbClr>
          </a:solidFill>
          <a:ln>
            <a:noFill/>
          </a:ln>
        </p:spPr>
      </p:pic>
    </p:spTree>
    <p:extLst>
      <p:ext uri="{BB962C8B-B14F-4D97-AF65-F5344CB8AC3E}">
        <p14:creationId xmlns:p14="http://schemas.microsoft.com/office/powerpoint/2010/main" val="11807220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3757" y="620649"/>
            <a:ext cx="8066692" cy="5850488"/>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浙江宁波高三月考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滑板运动已经成为亚运会中备受瞩目的一项比赛项目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它不仅代表了一种独特的文化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还展现了竞技体育的精神和魅力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某次运动中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可看作质点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与滑板以相同初速度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一起滑上斜面体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整个过程斜面体始终保持静止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已知小孩与滑板间的动摩擦因数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滑板与斜面间的动摩擦因数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滑板质量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斜面体质量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斜面倾角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则在上滑过程中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125315" y="5880063"/>
            <a:ext cx="892674"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1484757"/>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20649"/>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小孩与滑板之间的摩擦力大小为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小孩沿斜面滑行的最远距离为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地面对斜面的支持力大小为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地面对斜面的摩擦力大小为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pic>
        <p:nvPicPr>
          <p:cNvPr id="4" name="image1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836676"/>
            <a:ext cx="2587625" cy="17907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47166" y="2983942"/>
                <a:ext cx="11810444" cy="340065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所以小孩和滑板相对静止一起做匀减速运动到最高点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方向沿斜面向下</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对小孩分析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假设小孩和滑板间的摩擦力为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速度与位移关系式可得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47166" y="2983942"/>
                <a:ext cx="11810444" cy="3400650"/>
              </a:xfrm>
              <a:prstGeom prst="rect">
                <a:avLst/>
              </a:prstGeom>
              <a:blipFill rotWithShape="0">
                <a:blip r:embed="rId3"/>
                <a:stretch>
                  <a:fillRect l="-671" b="-5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131394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836676"/>
            <a:ext cx="2587625" cy="1790700"/>
          </a:xfrm>
          <a:prstGeom prst="rect">
            <a:avLst/>
          </a:prstGeom>
          <a:solidFill>
            <a:scrgbClr r="0" g="0" b="0">
              <a:alpha val="0"/>
            </a:scrgbClr>
          </a:solidFill>
          <a:ln>
            <a:noFill/>
          </a:ln>
        </p:spPr>
      </p:pic>
      <p:sp>
        <p:nvSpPr>
          <p:cNvPr id="5" name="矩形 4"/>
          <p:cNvSpPr/>
          <p:nvPr/>
        </p:nvSpPr>
        <p:spPr>
          <a:xfrm>
            <a:off x="620838" y="620649"/>
            <a:ext cx="8066692" cy="4604313"/>
          </a:xfrm>
          <a:prstGeom prst="rect">
            <a:avLst/>
          </a:prstGeom>
        </p:spPr>
        <p:txBody>
          <a:bodyPr wrap="square" lIns="121898" tIns="60948" rIns="121898" bIns="60948">
            <a:spAutoFit/>
          </a:bodyPr>
          <a:lstStyle/>
          <a:p>
            <a:pPr lvl="0">
              <a:lnSpc>
                <a:spcPct val="14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以小孩、滑板和斜面体整体为研究对象</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小孩和滑板做匀减速运动</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加速度方向沿斜面向下</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加速度有水平向右和竖直向下的分加速度</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p>
          <a:p>
            <a:pPr lvl="0">
              <a:lnSpc>
                <a:spcPct val="14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大小</a:t>
            </a:r>
            <a:r>
              <a:rPr lang="zh-CN" altLang="zh-CN" sz="2600" b="1">
                <a:solidFill>
                  <a:prstClr val="black"/>
                </a:solidFill>
                <a:latin typeface="Times New Roman" panose="02020603050405020304" pitchFamily="18" charset="0"/>
                <a:cs typeface="Times New Roman" panose="02020603050405020304" pitchFamily="18" charset="0"/>
              </a:rPr>
              <a:t>分别为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p>
          <a:p>
            <a:pPr lvl="0">
              <a:lnSpc>
                <a:spcPct val="14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对</a:t>
            </a:r>
            <a:r>
              <a:rPr lang="zh-CN" altLang="zh-CN" sz="2600" b="1">
                <a:solidFill>
                  <a:prstClr val="black"/>
                </a:solidFill>
                <a:latin typeface="Times New Roman" panose="02020603050405020304" pitchFamily="18" charset="0"/>
                <a:cs typeface="Times New Roman" panose="02020603050405020304" pitchFamily="18" charset="0"/>
              </a:rPr>
              <a:t>系统根据牛顿第二定律可知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在竖直方向有</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=204</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p>
          <a:p>
            <a:pPr lvl="0">
              <a:lnSpc>
                <a:spcPct val="14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地</a:t>
            </a:r>
            <a:r>
              <a:rPr lang="zh-CN" altLang="zh-CN" sz="2600" b="1">
                <a:solidFill>
                  <a:prstClr val="black"/>
                </a:solidFill>
                <a:latin typeface="Times New Roman" panose="02020603050405020304" pitchFamily="18" charset="0"/>
                <a:cs typeface="Times New Roman" panose="02020603050405020304" pitchFamily="18" charset="0"/>
              </a:rPr>
              <a:t>面对斜面体有向右的摩擦力</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其大小为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=208</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故</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正确</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50506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8781331" y="3212973"/>
            <a:ext cx="554280"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水平面上的板块模型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广东上进联考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光滑的水平面上静止一块足够长的长木板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从左端以初速度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向右滑上长木板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此后关于长木板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的运动图像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间动摩擦因数恒定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4165346"/>
            <a:ext cx="3974465" cy="991870"/>
          </a:xfrm>
          <a:prstGeom prst="rect">
            <a:avLst/>
          </a:prstGeom>
          <a:solidFill>
            <a:scrgbClr r="0" g="0" b="0">
              <a:alpha val="0"/>
            </a:scrgbClr>
          </a:solidFill>
          <a:ln>
            <a:noFill/>
          </a:ln>
        </p:spPr>
      </p:pic>
      <p:pic>
        <p:nvPicPr>
          <p:cNvPr id="8" name="image1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2001" y="3861054"/>
            <a:ext cx="6913880" cy="2350770"/>
          </a:xfrm>
          <a:prstGeom prst="rect">
            <a:avLst/>
          </a:prstGeom>
          <a:solidFill>
            <a:scrgbClr r="0" g="0" b="0">
              <a:alpha val="0"/>
            </a:scrgbClr>
          </a:solid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478504" y="404622"/>
            <a:ext cx="10686352" cy="3659868"/>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模型特点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置于木板上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滑块和木板均相对地面运动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且滑块和木板在摩擦力的作用下发生相对滑动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滑块和木板具有不同的加速度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模型构建</a:t>
            </a:r>
            <a:endParaRPr lang="zh-CN" altLang="zh-CN" sz="26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隔离法的应用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对滑块和木板分别进行受力分析和运动过程分析</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对滑块和木板分别列动力学方程和运动学方程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6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35974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2348716"/>
            <a:ext cx="116580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由于地面光滑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滑上长木板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向右做匀加速直线运动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向右做匀减速运动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两者都做匀变速直线运动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加速度大小恒定</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8957" y="1052703"/>
            <a:ext cx="3974465" cy="99187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932365" y="4603218"/>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262477" y="629665"/>
            <a:ext cx="8209026" cy="4604313"/>
          </a:xfrm>
          <a:prstGeom prst="rect">
            <a:avLst/>
          </a:prstGeom>
        </p:spPr>
        <p:txBody>
          <a:bodyPr wrap="square" lIns="121898" tIns="60948" rIns="121898" bIns="60948">
            <a:spAutoFit/>
          </a:bodyPr>
          <a:lstStyle/>
          <a:p>
            <a:pPr>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山东烟台高三期中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的甲、乙两物体叠放在水平地面上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已知甲、乙间的动摩擦因数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物体乙与地面间的动摩擦因数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现用水平拉力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作用在物体乙上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使两物体一起沿水平方向向右以速度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乙物体足够长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如果运动过程中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突然变为零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则甲、乙最终均相对地面静止时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甲在乙上的划痕长度为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836676"/>
            <a:ext cx="3021965" cy="991870"/>
          </a:xfrm>
          <a:prstGeom prst="rect">
            <a:avLst/>
          </a:prstGeom>
          <a:solidFill>
            <a:scrgbClr r="0" g="0" b="0">
              <a:alpha val="0"/>
            </a:scrgbClr>
          </a:solidFill>
          <a:ln>
            <a:noFill/>
          </a:ln>
        </p:spPr>
      </p:pic>
      <p:sp>
        <p:nvSpPr>
          <p:cNvPr id="7" name="矩形 6"/>
          <p:cNvSpPr/>
          <p:nvPr/>
        </p:nvSpPr>
        <p:spPr>
          <a:xfrm>
            <a:off x="373933" y="5157216"/>
            <a:ext cx="8209026"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D.4.9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204197" y="1916662"/>
                <a:ext cx="10237092" cy="424395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若甲、乙相对静止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甲物体所受摩擦力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故二者相对滑动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撤去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可知乙先停止运动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甲后停止运动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甲、乙的位移分别</a:t>
                </a:r>
                <a:r>
                  <a:rPr lang="zh-CN" altLang="zh-CN" sz="2600" b="1" smtClean="0">
                    <a:latin typeface="Times New Roman" panose="02020603050405020304" pitchFamily="18" charset="0"/>
                    <a:cs typeface="Times New Roman" panose="02020603050405020304" pitchFamily="18" charset="0"/>
                  </a:rPr>
                  <a:t>为</a:t>
                </a:r>
                <a:endParaRPr lang="en-US" altLang="zh-CN" sz="2600" b="1" smtClean="0">
                  <a:latin typeface="Times New Roman" panose="02020603050405020304" pitchFamily="18" charset="0"/>
                  <a:cs typeface="Times New Roman" panose="02020603050405020304" pitchFamily="18" charset="0"/>
                </a:endParaRP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甲</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zh-CN" altLang="zh-CN" sz="2600" baseline="-5000">
                                <a:effectLst/>
                                <a:latin typeface="Cambria Math" panose="02040503050406030204" pitchFamily="18" charset="0"/>
                                <a:ea typeface="微软雅黑" panose="020B0503020204020204" pitchFamily="34" charset="-122"/>
                                <a:cs typeface="Times New Roman" panose="02020603050405020304" pitchFamily="18" charset="0"/>
                              </a:rPr>
                              <m:t>乙</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甲在乙上的划痕长度</a:t>
                </a:r>
                <a:r>
                  <a:rPr lang="zh-CN" altLang="zh-CN" sz="2600" b="1" smtClean="0">
                    <a:latin typeface="Times New Roman" panose="02020603050405020304" pitchFamily="18" charset="0"/>
                    <a:cs typeface="Times New Roman" panose="02020603050405020304" pitchFamily="18" charset="0"/>
                  </a:rPr>
                  <a:t>为</a:t>
                </a:r>
                <a:endParaRPr lang="en-US" altLang="zh-CN" sz="2600" b="1" smtClean="0">
                  <a:latin typeface="Times New Roman" panose="02020603050405020304" pitchFamily="18" charset="0"/>
                  <a:cs typeface="Times New Roman" panose="02020603050405020304" pitchFamily="18" charset="0"/>
                </a:endParaRPr>
              </a:p>
              <a:p>
                <a:pPr>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204197" y="1916662"/>
                <a:ext cx="10237092" cy="4243958"/>
              </a:xfrm>
              <a:prstGeom prst="rect">
                <a:avLst/>
              </a:prstGeom>
              <a:blipFill rotWithShape="0">
                <a:blip r:embed="rId2"/>
                <a:stretch>
                  <a:fillRect l="-774" b="-574"/>
                </a:stretch>
              </a:blipFill>
            </p:spPr>
            <p:txBody>
              <a:bodyPr/>
              <a:lstStyle/>
              <a:p>
                <a:r>
                  <a:rPr lang="zh-CN" altLang="en-US">
                    <a:noFill/>
                  </a:rPr>
                  <a:t> </a:t>
                </a:r>
              </a:p>
            </p:txBody>
          </p:sp>
        </mc:Fallback>
      </mc:AlternateContent>
      <p:pic>
        <p:nvPicPr>
          <p:cNvPr id="3" name="image12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152" y="708914"/>
            <a:ext cx="3021965" cy="9918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638774" y="2259724"/>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辽宁锦州高三期末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一滑块置于长木板左端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木板放置在水平地面上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已知滑块和木板的质量均为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现在滑块上施加一个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的变力作用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滑块所受摩擦力随时间变化的关系如图乙所示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设最大静摩擦力与滑动摩擦力大小相等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0082" y="2780919"/>
            <a:ext cx="6913880" cy="2350770"/>
          </a:xfrm>
          <a:prstGeom prst="rect">
            <a:avLst/>
          </a:prstGeom>
          <a:solidFill>
            <a:scrgbClr r="0" g="0" b="0">
              <a:alpha val="0"/>
            </a:scrgbClr>
          </a:solidFill>
          <a:ln>
            <a:noFill/>
          </a:ln>
        </p:spPr>
      </p:pic>
      <p:sp>
        <p:nvSpPr>
          <p:cNvPr id="5" name="矩形 4"/>
          <p:cNvSpPr/>
          <p:nvPr/>
        </p:nvSpPr>
        <p:spPr>
          <a:xfrm>
            <a:off x="262478" y="2671735"/>
            <a:ext cx="4752594" cy="372407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滑块与木板间的动摩擦因数为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木板与水平地面间的动摩擦因数为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木板的最大加速度为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74436" y="3010594"/>
            <a:ext cx="11658044" cy="332396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时刻之后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滑块与木板间有相对滑动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滑块受到的滑动摩擦力不随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而变化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解得滑块与木板间的动摩擦因数为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滑块与木板均静止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滑块与木板仍相对静止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木板在地面滑行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时刻木板与地面间达到最大静摩擦力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解得木板与地面间的动摩擦因数为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滑块与木板恰好发生相对滑动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对滑块、木板分别由牛顿第二定律可得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此时木板的加速度最大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539333"/>
            <a:ext cx="6913880"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629243" y="3212973"/>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3101659"/>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斜面上的板块模型</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滑沙运动是小孩比较喜欢的一项运动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其运动过程可类比为如图所示的模型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的斜坡上有长为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的滑板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滑板与沙间的动摩擦因数为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𝟒𝟎</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小孩</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坐在滑板上端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与滑板一起由静止开始下滑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小孩与滑板之间的动摩擦因数取决于小孩的衣料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假设图中小孩与滑板间的动摩擦因数为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小孩的质量与滑板的质量相等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斜坡足够长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则下列判断正确的是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3101659"/>
              </a:xfrm>
              <a:prstGeom prst="rect">
                <a:avLst/>
              </a:prstGeom>
              <a:blipFill rotWithShape="0">
                <a:blip r:embed="rId2"/>
                <a:stretch>
                  <a:fillRect l="-671" t="-1768" r="-1394" b="-3340"/>
                </a:stretch>
              </a:blipFill>
            </p:spPr>
            <p:txBody>
              <a:bodyPr/>
              <a:lstStyle/>
              <a:p>
                <a:r>
                  <a:rPr lang="zh-CN" altLang="en-US">
                    <a:noFill/>
                  </a:rPr>
                  <a:t> </a:t>
                </a:r>
              </a:p>
            </p:txBody>
          </p:sp>
        </mc:Fallback>
      </mc:AlternateContent>
      <p:pic>
        <p:nvPicPr>
          <p:cNvPr id="4" name="image1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8752" y="4077081"/>
            <a:ext cx="2505075" cy="1896745"/>
          </a:xfrm>
          <a:prstGeom prst="rect">
            <a:avLst/>
          </a:prstGeom>
          <a:solidFill>
            <a:scrgbClr r="0" g="0" b="0">
              <a:alpha val="0"/>
            </a:scrgbClr>
          </a:solidFill>
          <a:ln>
            <a:noFill/>
          </a:ln>
        </p:spPr>
      </p:pic>
      <p:sp>
        <p:nvSpPr>
          <p:cNvPr id="5" name="矩形 4"/>
          <p:cNvSpPr/>
          <p:nvPr/>
        </p:nvSpPr>
        <p:spPr>
          <a:xfrm>
            <a:off x="490066" y="3699619"/>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小孩在滑板上下滑的加速度大小为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小孩和滑板脱离前滑板的加速度大小为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小孩离开滑板</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小孩离开滑板时的速度大小为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666496" y="836527"/>
                <a:ext cx="7962601" cy="539202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对小孩</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同理对滑板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𝐜𝐨𝐬𝟑𝟕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小孩刚与滑板分离时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离开滑板时小孩的速度大小为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666496" y="836527"/>
                <a:ext cx="7962601" cy="5392029"/>
              </a:xfrm>
              <a:prstGeom prst="rect">
                <a:avLst/>
              </a:prstGeom>
              <a:blipFill rotWithShape="0">
                <a:blip r:embed="rId2"/>
                <a:stretch>
                  <a:fillRect l="-995" b="-1695"/>
                </a:stretch>
              </a:blipFill>
            </p:spPr>
            <p:txBody>
              <a:bodyPr/>
              <a:lstStyle/>
              <a:p>
                <a:r>
                  <a:rPr lang="zh-CN" altLang="en-US">
                    <a:noFill/>
                  </a:rPr>
                  <a:t> </a:t>
                </a:r>
              </a:p>
            </p:txBody>
          </p:sp>
        </mc:Fallback>
      </mc:AlternateContent>
      <p:pic>
        <p:nvPicPr>
          <p:cNvPr id="3" name="image1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22860" y="836676"/>
            <a:ext cx="2505075" cy="18967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linds(horizont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5231098" y="2639658"/>
            <a:ext cx="981941"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3" name="矩形 12"/>
          <p:cNvSpPr/>
          <p:nvPr/>
        </p:nvSpPr>
        <p:spPr>
          <a:xfrm>
            <a:off x="117491" y="629665"/>
            <a:ext cx="11810444" cy="2485208"/>
          </a:xfrm>
          <a:prstGeom prst="rect">
            <a:avLst/>
          </a:prstGeom>
        </p:spPr>
        <p:txBody>
          <a:bodyPr wrap="square" lIns="121898" tIns="60948" rIns="121898" bIns="60948">
            <a:spAutoFit/>
          </a:bodyPr>
          <a:lstStyle/>
          <a:p>
            <a:pPr marL="355600" indent="-355600" algn="ctr">
              <a:lnSpc>
                <a:spcPct val="12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dirty="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湖南长沙市段考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长木板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静止在光滑水平地面上</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可视为质点、质量为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在水平外力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作用下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从长木板的左端从静止开始运动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后撤去外力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、长木板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14"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1048" y="3645027"/>
            <a:ext cx="5610860" cy="2695575"/>
          </a:xfrm>
          <a:prstGeom prst="rect">
            <a:avLst/>
          </a:prstGeom>
          <a:solidFill>
            <a:scrgbClr r="0" g="0" b="0">
              <a:alpha val="0"/>
            </a:scrgbClr>
          </a:solidFill>
          <a:ln>
            <a:noFill/>
          </a:ln>
        </p:spPr>
      </p:pic>
      <p:sp>
        <p:nvSpPr>
          <p:cNvPr id="15" name="矩形 14"/>
          <p:cNvSpPr/>
          <p:nvPr/>
        </p:nvSpPr>
        <p:spPr>
          <a:xfrm>
            <a:off x="537960" y="3212973"/>
            <a:ext cx="5509659" cy="248520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长木板的最小长度为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间的动摩擦因数是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45718" y="768287"/>
            <a:ext cx="6287383" cy="552456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后物块和木板达到共速后一起匀速运动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图像中图线与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轴围成的面积表示物体的位移</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木板的位移为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故长木板的最小长度为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时撤去外力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内物块的加速度大小</a:t>
            </a:r>
            <a:r>
              <a:rPr lang="zh-CN" altLang="zh-CN" sz="2600" b="1" smtClean="0">
                <a:latin typeface="Times New Roman" panose="02020603050405020304" pitchFamily="18" charset="0"/>
                <a:cs typeface="Times New Roman" panose="02020603050405020304" pitchFamily="18" charset="0"/>
              </a:rPr>
              <a:t>为</a:t>
            </a:r>
            <a:endParaRPr lang="en-US" altLang="zh-CN" sz="2600" b="1" smtClean="0">
              <a:latin typeface="Times New Roman" panose="02020603050405020304" pitchFamily="18" charset="0"/>
              <a:cs typeface="Times New Roman" panose="02020603050405020304" pitchFamily="18" charset="0"/>
            </a:endParaRPr>
          </a:p>
          <a:p>
            <a:pPr>
              <a:lnSpc>
                <a:spcPct val="150000"/>
              </a:lnSpc>
              <a:spcAft>
                <a:spcPts val="0"/>
              </a:spcAft>
              <a:tabLst>
                <a:tab pos="3870960" algn="l"/>
              </a:tabLst>
            </a:pP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牛顿第二定律可知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10"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3102" y="836676"/>
            <a:ext cx="5610860"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blinds(horizontal)">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blinds(horizontal)">
                                      <p:cBhvr>
                                        <p:cTn id="1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5718" y="836527"/>
            <a:ext cx="6287383" cy="4855857"/>
          </a:xfrm>
          <a:prstGeom prst="rect">
            <a:avLst/>
          </a:prstGeom>
        </p:spPr>
        <p:txBody>
          <a:bodyPr wrap="square" lIns="121898" tIns="60948" rIns="121898" bIns="60948">
            <a:spAutoFit/>
          </a:bodyPr>
          <a:lstStyle/>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间的动摩擦因数为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正确</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由题图乙可知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木板的加速度大小</a:t>
            </a:r>
            <a:r>
              <a:rPr lang="zh-CN" altLang="zh-CN" sz="2600" b="1" smtClean="0">
                <a:solidFill>
                  <a:prstClr val="black"/>
                </a:solidFill>
                <a:latin typeface="Times New Roman" panose="02020603050405020304" pitchFamily="18" charset="0"/>
                <a:cs typeface="Times New Roman" panose="02020603050405020304" pitchFamily="18" charset="0"/>
              </a:rPr>
              <a:t>为</a:t>
            </a:r>
            <a:endParaRPr lang="en-US" altLang="zh-CN" sz="2600" b="1" smtClean="0">
              <a:solidFill>
                <a:prstClr val="black"/>
              </a:solidFill>
              <a:latin typeface="Times New Roman" panose="02020603050405020304" pitchFamily="18" charset="0"/>
              <a:cs typeface="Times New Roman" panose="02020603050405020304" pitchFamily="18" charset="0"/>
            </a:endParaRPr>
          </a:p>
          <a:p>
            <a:pPr lvl="0">
              <a:lnSpc>
                <a:spcPct val="150000"/>
              </a:lnSpc>
              <a:tabLst>
                <a:tab pos="3870960" algn="l"/>
              </a:tabLst>
            </a:pP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对木板</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由牛顿第二定律可知</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解得长木板的质量为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p>
          <a:p>
            <a:pPr lvl="0">
              <a:lnSpc>
                <a:spcPct val="150000"/>
              </a:lnSpc>
              <a:tabLst>
                <a:tab pos="3870960" algn="l"/>
              </a:tabLst>
            </a:pP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solidFill>
                  <a:prstClr val="black"/>
                </a:solidFill>
                <a:latin typeface="Times New Roman" panose="02020603050405020304" pitchFamily="18" charset="0"/>
                <a:cs typeface="Times New Roman" panose="02020603050405020304" pitchFamily="18" charset="0"/>
              </a:rPr>
              <a:t>错误</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p>
          <a:p>
            <a:pPr lvl="0">
              <a:lnSpc>
                <a:spcPct val="150000"/>
              </a:lnSpc>
              <a:tabLst>
                <a:tab pos="3870960" algn="l"/>
              </a:tabLst>
            </a:pPr>
            <a:r>
              <a:rPr lang="zh-CN" altLang="zh-CN" sz="2600" b="1" smtClean="0">
                <a:solidFill>
                  <a:prstClr val="black"/>
                </a:solidFill>
                <a:latin typeface="Times New Roman" panose="02020603050405020304" pitchFamily="18" charset="0"/>
                <a:cs typeface="Times New Roman" panose="02020603050405020304" pitchFamily="18" charset="0"/>
              </a:rPr>
              <a:t>在</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solidFill>
                  <a:prstClr val="black"/>
                </a:solidFill>
                <a:latin typeface="Times New Roman" panose="02020603050405020304" pitchFamily="18" charset="0"/>
                <a:cs typeface="Times New Roman" panose="02020603050405020304" pitchFamily="18" charset="0"/>
              </a:rPr>
              <a:t>内</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对物块</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由牛顿第二定律可知</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又此过程中加速度的大小为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solidFill>
                  <a:prstClr val="black"/>
                </a:solidFill>
                <a:latin typeface="Times New Roman" panose="02020603050405020304" pitchFamily="18" charset="0"/>
                <a:cs typeface="Times New Roman" panose="02020603050405020304" pitchFamily="18" charset="0"/>
              </a:rPr>
              <a:t>正确</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p:pic>
        <p:nvPicPr>
          <p:cNvPr id="5"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3102" y="836676"/>
            <a:ext cx="5610860" cy="2695575"/>
          </a:xfrm>
          <a:prstGeom prst="rect">
            <a:avLst/>
          </a:prstGeom>
          <a:solidFill>
            <a:scrgbClr r="0" g="0" b="0">
              <a:alpha val="0"/>
            </a:scrgbClr>
          </a:solidFill>
          <a:ln>
            <a:noFill/>
          </a:ln>
        </p:spPr>
      </p:pic>
    </p:spTree>
    <p:extLst>
      <p:ext uri="{BB962C8B-B14F-4D97-AF65-F5344CB8AC3E}">
        <p14:creationId xmlns:p14="http://schemas.microsoft.com/office/powerpoint/2010/main" val="913536318"/>
      </p:ext>
    </p:extLst>
  </p:cSld>
  <p:clrMapOvr>
    <a:masterClrMapping/>
  </p:clrMapOvr>
  <mc:AlternateContent xmlns:mc="http://schemas.openxmlformats.org/markup-compatibility/2006">
    <mc:Choice xmlns:p14="http://schemas.microsoft.com/office/powerpoint/2010/main" Requires="p14">
      <p:transition p14:dur="25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262477" y="84116"/>
            <a:ext cx="10686352" cy="65468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明确滑块和木板间的位移关系</a:t>
            </a:r>
            <a:endParaRPr lang="zh-CN" altLang="zh-CN" sz="1000">
              <a:latin typeface="Calibri" panose="020F0502020204030204" pitchFamily="34" charset="0"/>
              <a:cs typeface="Times New Roman" panose="02020603050405020304" pitchFamily="18" charset="0"/>
            </a:endParaRPr>
          </a:p>
        </p:txBody>
      </p:sp>
      <p:pic>
        <p:nvPicPr>
          <p:cNvPr id="7" name="image1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052703"/>
            <a:ext cx="4658360" cy="3773170"/>
          </a:xfrm>
          <a:prstGeom prst="rect">
            <a:avLst/>
          </a:prstGeom>
          <a:solidFill>
            <a:scrgbClr r="0" g="0" b="0">
              <a:alpha val="0"/>
            </a:scrgbClr>
          </a:solidFill>
          <a:ln>
            <a:noFill/>
          </a:ln>
        </p:spPr>
      </p:pic>
      <p:sp>
        <p:nvSpPr>
          <p:cNvPr id="8" name="矩形 7"/>
          <p:cNvSpPr>
            <a:spLocks noChangeArrowheads="1"/>
          </p:cNvSpPr>
          <p:nvPr/>
        </p:nvSpPr>
        <p:spPr bwMode="auto">
          <a:xfrm>
            <a:off x="502559" y="4922057"/>
            <a:ext cx="10686352" cy="1323395"/>
          </a:xfrm>
          <a:prstGeom prst="rect">
            <a:avLst/>
          </a:prstGeom>
          <a:noFill/>
          <a:ln w="9525">
            <a:noFill/>
            <a:miter lim="800000"/>
          </a:ln>
        </p:spPr>
        <p:txBody>
          <a:bodyPr wrap="square" lIns="121878" tIns="60938" rIns="121878" bIns="6093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滑块由木板一端运动到另一端的过程中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滑块和木板同向运动时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位移之差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滑块和木板反向运动时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位移大小之和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板长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08960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矩形 5"/>
              <p:cNvSpPr/>
              <p:nvPr/>
            </p:nvSpPr>
            <p:spPr>
              <a:xfrm>
                <a:off x="94740" y="629665"/>
                <a:ext cx="11810444" cy="342213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在倾角为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的足够长的固定的光滑斜面上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的长木板正以</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的初速度沿斜面向下运动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现将一质量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的小物块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大小可忽略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轻放在长木板正中央</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已知小物块与长木板间的动摩擦因数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设小物块与长木板间的最大静摩擦力等于滑动摩擦力</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94740" y="629665"/>
                <a:ext cx="11810444" cy="3422131"/>
              </a:xfrm>
              <a:prstGeom prst="rect">
                <a:avLst/>
              </a:prstGeom>
              <a:blipFill rotWithShape="0">
                <a:blip r:embed="rId2"/>
                <a:stretch>
                  <a:fillRect l="-671" r="-1600" b="-2847"/>
                </a:stretch>
              </a:blipFill>
            </p:spPr>
            <p:txBody>
              <a:bodyPr/>
              <a:lstStyle/>
              <a:p>
                <a:r>
                  <a:rPr lang="zh-CN" altLang="en-US">
                    <a:noFill/>
                  </a:rPr>
                  <a:t> </a:t>
                </a:r>
              </a:p>
            </p:txBody>
          </p:sp>
        </mc:Fallback>
      </mc:AlternateContent>
      <p:pic>
        <p:nvPicPr>
          <p:cNvPr id="8" name="image1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4626" y="4102227"/>
            <a:ext cx="2421255" cy="1703070"/>
          </a:xfrm>
          <a:prstGeom prst="rect">
            <a:avLst/>
          </a:prstGeom>
          <a:solidFill>
            <a:scrgbClr r="0" g="0" b="0">
              <a:alpha val="0"/>
            </a:scrgbClr>
          </a:solidFill>
          <a:ln>
            <a:noFill/>
          </a:ln>
        </p:spPr>
      </p:pic>
      <p:sp>
        <p:nvSpPr>
          <p:cNvPr id="10" name="矩形 9"/>
          <p:cNvSpPr/>
          <p:nvPr/>
        </p:nvSpPr>
        <p:spPr>
          <a:xfrm>
            <a:off x="505800" y="4118372"/>
            <a:ext cx="7333356"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放上小物块后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木板和小物块的加速度大小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要使小物块不滑离长木板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长木板至少多长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62477" y="836676"/>
            <a:ext cx="7962601"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小物块在长木板上滑动时两者间的滑动摩擦力大小为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设小物块的加速度大小为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长木板的加速度大小为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对小物块和长木板由牛顿第二定律分别有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代入数据得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06680" y="645795"/>
            <a:ext cx="2421255" cy="17030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676"/>
                <a:ext cx="7962601" cy="388501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当小物块与长木板共速时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共速后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小物块与长木板一起加速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相对位移为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故长木板长度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即至少为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836676"/>
                <a:ext cx="7962601" cy="3885014"/>
              </a:xfrm>
              <a:prstGeom prst="rect">
                <a:avLst/>
              </a:prstGeom>
              <a:blipFill rotWithShape="0">
                <a:blip r:embed="rId2"/>
                <a:stretch>
                  <a:fillRect l="-995" b="-2508"/>
                </a:stretch>
              </a:blipFill>
            </p:spPr>
            <p:txBody>
              <a:bodyPr/>
              <a:lstStyle/>
              <a:p>
                <a:r>
                  <a:rPr lang="zh-CN" altLang="en-US">
                    <a:noFill/>
                  </a:rPr>
                  <a:t> </a:t>
                </a:r>
              </a:p>
            </p:txBody>
          </p:sp>
        </mc:Fallback>
      </mc:AlternateContent>
      <p:pic>
        <p:nvPicPr>
          <p:cNvPr id="6" name="image1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06680" y="645795"/>
            <a:ext cx="2421255" cy="1703070"/>
          </a:xfrm>
          <a:prstGeom prst="rect">
            <a:avLst/>
          </a:prstGeom>
          <a:solidFill>
            <a:scrgbClr r="0" g="0" b="0">
              <a:alpha val="0"/>
            </a:scrgbClr>
          </a:solidFill>
          <a:ln>
            <a:noFill/>
          </a:ln>
        </p:spPr>
      </p:pic>
    </p:spTree>
    <p:extLst>
      <p:ext uri="{BB962C8B-B14F-4D97-AF65-F5344CB8AC3E}">
        <p14:creationId xmlns:p14="http://schemas.microsoft.com/office/powerpoint/2010/main" val="22700343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广东肇庆高三期中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放在长木板的左端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给物块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施加一个水平向右的拉力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从零开始逐渐增大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刚好要一起滑动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刚好相对长木板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00970" y="3689985"/>
            <a:ext cx="4926965" cy="819150"/>
          </a:xfrm>
          <a:prstGeom prst="rect">
            <a:avLst/>
          </a:prstGeom>
          <a:solidFill>
            <a:scrgbClr r="0" g="0" b="0">
              <a:alpha val="0"/>
            </a:scrgbClr>
          </a:solidFill>
          <a:ln>
            <a:noFill/>
          </a:ln>
        </p:spPr>
      </p:pic>
      <p:sp>
        <p:nvSpPr>
          <p:cNvPr id="8" name="矩形 7"/>
          <p:cNvSpPr/>
          <p:nvPr/>
        </p:nvSpPr>
        <p:spPr>
          <a:xfrm>
            <a:off x="453141" y="3636977"/>
            <a:ext cx="6060625" cy="2485208"/>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与地面之间的动摩擦因数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若开始拉物块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恒定为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刚好从长木板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上滑离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00970" y="673657"/>
            <a:ext cx="4926965" cy="819150"/>
          </a:xfrm>
          <a:prstGeom prst="rect">
            <a:avLst/>
          </a:prstGeom>
          <a:solidFill>
            <a:scrgbClr r="0" g="0" b="0">
              <a:alpha val="0"/>
            </a:scrgbClr>
          </a:solidFill>
          <a:ln>
            <a:noFill/>
          </a:ln>
        </p:spPr>
      </p:pic>
      <p:sp>
        <p:nvSpPr>
          <p:cNvPr id="6" name="矩形 5"/>
          <p:cNvSpPr/>
          <p:nvPr/>
        </p:nvSpPr>
        <p:spPr>
          <a:xfrm>
            <a:off x="262477" y="620649"/>
            <a:ext cx="6060625" cy="4885865"/>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当拉力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和物块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整体受力分析</a:t>
            </a:r>
            <a:r>
              <a:rPr lang="zh-CN" altLang="zh-CN" sz="2600" b="1" smtClean="0">
                <a:latin typeface="Times New Roman" panose="02020603050405020304" pitchFamily="18" charset="0"/>
                <a:cs typeface="Times New Roman" panose="02020603050405020304" pitchFamily="18" charset="0"/>
              </a:rPr>
              <a:t>得</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当拉力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对长木板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和物块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整体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由牛顿第二定律得</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=0.7</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00970" y="673657"/>
            <a:ext cx="4926965" cy="8191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62477" y="593353"/>
                <a:ext cx="6060625" cy="571647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由于拉力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因此</a:t>
                </a:r>
                <a:r>
                  <a:rPr lang="zh-CN" altLang="zh-CN" sz="2600" b="1">
                    <a:latin typeface="Times New Roman" panose="02020603050405020304" pitchFamily="18" charset="0"/>
                    <a:cs typeface="Times New Roman" panose="02020603050405020304" pitchFamily="18" charset="0"/>
                  </a:rPr>
                  <a:t>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与长木板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发生相对滑动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设长木板的加速度为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对长木板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设木板的长度为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593353"/>
                <a:ext cx="6060625" cy="5716477"/>
              </a:xfrm>
              <a:prstGeom prst="rect">
                <a:avLst/>
              </a:prstGeom>
              <a:blipFill rotWithShape="0">
                <a:blip r:embed="rId3"/>
                <a:stretch>
                  <a:fillRect l="-13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956436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a:spLocks noChangeArrowheads="1"/>
          </p:cNvSpPr>
          <p:nvPr/>
        </p:nvSpPr>
        <p:spPr bwMode="auto">
          <a:xfrm>
            <a:off x="262477" y="84116"/>
            <a:ext cx="10686352" cy="65468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解题关键</a:t>
            </a:r>
            <a:endParaRPr lang="zh-CN" altLang="zh-CN" sz="1000">
              <a:latin typeface="Calibri" panose="020F0502020204030204" pitchFamily="34" charset="0"/>
              <a:cs typeface="Times New Roman" panose="02020603050405020304" pitchFamily="18" charset="0"/>
            </a:endParaRPr>
          </a:p>
        </p:txBody>
      </p:sp>
      <p:pic>
        <p:nvPicPr>
          <p:cNvPr id="3" name="image1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1052703"/>
            <a:ext cx="6397625" cy="4506595"/>
          </a:xfrm>
          <a:prstGeom prst="rect">
            <a:avLst/>
          </a:prstGeom>
          <a:solidFill>
            <a:scrgbClr r="0" g="0" b="0">
              <a:alpha val="0"/>
            </a:scrgbClr>
          </a:solidFill>
          <a:ln>
            <a:noFill/>
          </a:ln>
        </p:spPr>
      </p:pic>
    </p:spTree>
    <p:extLst>
      <p:ext uri="{BB962C8B-B14F-4D97-AF65-F5344CB8AC3E}">
        <p14:creationId xmlns:p14="http://schemas.microsoft.com/office/powerpoint/2010/main" val="2033496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模型</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模型二　斜面上的板块模型</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模型一　水平面上的板块模型</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模型一　水平面上的板块模型</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木板向右运动的速度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在木板最右端轻放一个初速度为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、可看成质点的小物块</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木板与地面、物块与木板间的动摩擦因数均为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求物块滑离木板的时间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和此时木板的速度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4251071"/>
            <a:ext cx="2587625" cy="906145"/>
          </a:xfrm>
          <a:prstGeom prst="rect">
            <a:avLst/>
          </a:prstGeom>
          <a:solidFill>
            <a:scrgbClr r="0" g="0" b="0">
              <a:alpha val="0"/>
            </a:scrgbClr>
          </a:solid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003202" y="620649"/>
            <a:ext cx="6060625" cy="425569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注意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算出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后仍需要检验在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内木板是否已减速停止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内木板已减速停止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则需分两段进行计算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第一段为木板减速到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第二段为木板停止运动后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物块运动的过程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时物块已滑离木板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不研究滑离后的运动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舍去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106615" y="614023"/>
            <a:ext cx="11810444" cy="5231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解法一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1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10" y="1097417"/>
            <a:ext cx="3908754" cy="5449566"/>
          </a:xfrm>
          <a:prstGeom prst="rect">
            <a:avLst/>
          </a:prstGeom>
          <a:solidFill>
            <a:scrgbClr r="0" g="0" b="0">
              <a:alpha val="0"/>
            </a:scrgbClr>
          </a:solidFill>
          <a:ln>
            <a:noFill/>
          </a:ln>
        </p:spPr>
      </p:pic>
      <p:sp>
        <p:nvSpPr>
          <p:cNvPr id="6" name="矩形 5"/>
          <p:cNvSpPr/>
          <p:nvPr/>
        </p:nvSpPr>
        <p:spPr>
          <a:xfrm>
            <a:off x="5155602" y="5085119"/>
            <a:ext cx="6060625" cy="72017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TotalTime>
  <Words>2392</Words>
  <Application>Microsoft Office PowerPoint</Application>
  <PresentationFormat>自定义</PresentationFormat>
  <Paragraphs>214</Paragraphs>
  <Slides>46</Slides>
  <Notes>2</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46</vt:i4>
      </vt:variant>
    </vt:vector>
  </HeadingPairs>
  <TitlesOfParts>
    <vt:vector size="61"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67</cp:revision>
  <dcterms:created xsi:type="dcterms:W3CDTF">2024-01-15T03:14:15Z</dcterms:created>
  <dcterms:modified xsi:type="dcterms:W3CDTF">2026-03-20T05:49:03Z</dcterms:modified>
</cp:coreProperties>
</file>