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3"/>
  </p:notesMasterIdLst>
  <p:handoutMasterIdLst>
    <p:handoutMasterId r:id="rId54"/>
  </p:handoutMasterIdLst>
  <p:sldIdLst>
    <p:sldId id="340" r:id="rId2"/>
    <p:sldId id="257" r:id="rId3"/>
    <p:sldId id="341" r:id="rId4"/>
    <p:sldId id="355" r:id="rId5"/>
    <p:sldId id="356" r:id="rId6"/>
    <p:sldId id="359" r:id="rId7"/>
    <p:sldId id="493" r:id="rId8"/>
    <p:sldId id="579" r:id="rId9"/>
    <p:sldId id="491" r:id="rId10"/>
    <p:sldId id="494" r:id="rId11"/>
    <p:sldId id="495" r:id="rId12"/>
    <p:sldId id="497" r:id="rId13"/>
    <p:sldId id="498" r:id="rId14"/>
    <p:sldId id="367" r:id="rId15"/>
    <p:sldId id="580" r:id="rId16"/>
    <p:sldId id="501" r:id="rId17"/>
    <p:sldId id="570" r:id="rId18"/>
    <p:sldId id="504" r:id="rId19"/>
    <p:sldId id="581" r:id="rId20"/>
    <p:sldId id="582" r:id="rId21"/>
    <p:sldId id="583" r:id="rId22"/>
    <p:sldId id="584" r:id="rId23"/>
    <p:sldId id="573" r:id="rId24"/>
    <p:sldId id="508" r:id="rId25"/>
    <p:sldId id="510" r:id="rId26"/>
    <p:sldId id="378" r:id="rId27"/>
    <p:sldId id="519" r:id="rId28"/>
    <p:sldId id="571" r:id="rId29"/>
    <p:sldId id="522" r:id="rId30"/>
    <p:sldId id="574" r:id="rId31"/>
    <p:sldId id="526" r:id="rId32"/>
    <p:sldId id="577" r:id="rId33"/>
    <p:sldId id="530" r:id="rId34"/>
    <p:sldId id="400" r:id="rId35"/>
    <p:sldId id="402" r:id="rId36"/>
    <p:sldId id="404" r:id="rId37"/>
    <p:sldId id="405" r:id="rId38"/>
    <p:sldId id="406" r:id="rId39"/>
    <p:sldId id="407" r:id="rId40"/>
    <p:sldId id="408" r:id="rId41"/>
    <p:sldId id="410" r:id="rId42"/>
    <p:sldId id="411" r:id="rId43"/>
    <p:sldId id="412" r:id="rId44"/>
    <p:sldId id="413" r:id="rId45"/>
    <p:sldId id="414" r:id="rId46"/>
    <p:sldId id="415" r:id="rId47"/>
    <p:sldId id="416" r:id="rId48"/>
    <p:sldId id="417" r:id="rId49"/>
    <p:sldId id="418" r:id="rId50"/>
    <p:sldId id="419" r:id="rId51"/>
    <p:sldId id="428" r:id="rId52"/>
  </p:sldIdLst>
  <p:sldSz cx="12190413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5B6"/>
    <a:srgbClr val="1F4E79"/>
    <a:srgbClr val="3E6CA4"/>
    <a:srgbClr val="70AD47"/>
    <a:srgbClr val="548235"/>
    <a:srgbClr val="385723"/>
    <a:srgbClr val="C5E0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457" autoAdjust="0"/>
    <p:restoredTop sz="94660"/>
  </p:normalViewPr>
  <p:slideViewPr>
    <p:cSldViewPr>
      <p:cViewPr varScale="1">
        <p:scale>
          <a:sx n="87" d="100"/>
          <a:sy n="87" d="100"/>
        </p:scale>
        <p:origin x="18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68" d="100"/>
          <a:sy n="68" d="100"/>
        </p:scale>
        <p:origin x="-2856" y="-90"/>
      </p:cViewPr>
      <p:guideLst>
        <p:guide orient="horz" pos="2880"/>
        <p:guide pos="2160"/>
      </p:guideLst>
    </p:cSldViewPr>
  </p:notesViewPr>
  <p:gridSpacing cx="216027" cy="216027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300445-E839-4BDF-8DF2-D8143818C84A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011EFD-9855-4AE3-A504-77F50F4EB6D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5676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789916-5EC3-4590-8CB1-0934F6982E25}" type="datetimeFigureOut">
              <a:rPr lang="zh-CN" altLang="en-US" smtClean="0"/>
              <a:t>2026/3/20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FD7603B-E5D8-42A3-B21E-4A6C6E9A906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50031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2531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3DA328A3-5788-47D9-A28A-7D88FF43481A}" type="slidenum">
              <a:rPr lang="zh-CN" altLang="en-US">
                <a:cs typeface="等线"/>
              </a:rPr>
              <a:t>3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4961916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</p:spPr>
      </p:sp>
      <p:sp>
        <p:nvSpPr>
          <p:cNvPr id="3072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8675" name="灯片编号占位符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</a:ln>
        </p:spPr>
        <p:txBody>
          <a:bodyPr wrap="square" numCol="1" anchorCtr="0" compatLnSpc="1"/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fld id="{759BCA74-9CA6-4A6E-B197-DE8BBDA0A9DF}" type="slidenum">
              <a:rPr lang="zh-CN" altLang="en-US">
                <a:cs typeface="等线"/>
              </a:rPr>
              <a:t>4</a:t>
            </a:fld>
            <a:endParaRPr lang="en-US" altLang="zh-CN">
              <a:cs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2889084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D7603B-E5D8-42A3-B21E-4A6C6E9A906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32370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slide" Target="../slides/slide41.xml"/><Relationship Id="rId3" Type="http://schemas.openxmlformats.org/officeDocument/2006/relationships/slide" Target="../slides/slide45.xml"/><Relationship Id="rId7" Type="http://schemas.openxmlformats.org/officeDocument/2006/relationships/slide" Target="../slides/slide40.xml"/><Relationship Id="rId12" Type="http://schemas.openxmlformats.org/officeDocument/2006/relationships/slide" Target="../slides/slide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slide" Target="../slides/slide38.xml"/><Relationship Id="rId11" Type="http://schemas.openxmlformats.org/officeDocument/2006/relationships/slide" Target="../slides/slide49.xml"/><Relationship Id="rId5" Type="http://schemas.openxmlformats.org/officeDocument/2006/relationships/slide" Target="../slides/slide36.xml"/><Relationship Id="rId10" Type="http://schemas.openxmlformats.org/officeDocument/2006/relationships/slide" Target="../slides/slide47.xml"/><Relationship Id="rId4" Type="http://schemas.openxmlformats.org/officeDocument/2006/relationships/slide" Target="../slides/slide35.xml"/><Relationship Id="rId9" Type="http://schemas.openxmlformats.org/officeDocument/2006/relationships/slide" Target="../slides/slide4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53" y="-36669"/>
            <a:ext cx="12312541" cy="6905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动作按钮: 后退或前一项 10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2" name="动作按钮: 前进或下一项 11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结束 12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3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545443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83"/>
            <a:ext cx="12190636" cy="6836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动作按钮: 后退或前一项 11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3" name="动作按钮: 前进或下一项 12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4" name="动作按钮: 结束 13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769626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动作按钮: 后退或前一项 23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5" name="动作按钮: 前进或下一项 24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6" name="动作按钮: 结束 25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TextBox 26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夯实必备知识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8006203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动作按钮: 后退或前一项 25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7" name="动作按钮: 前进或下一项 26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8" name="动作按钮: 结束 27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29" name="TextBox 28">
            <a:hlinkClick r:id="rId3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12" name="矩形 11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 userDrawn="1"/>
        </p:nvSpPr>
        <p:spPr>
          <a:xfrm>
            <a:off x="1406501" y="20619"/>
            <a:ext cx="8002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022513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F:\图片1.jp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61" y="-36660"/>
            <a:ext cx="12314144" cy="69035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圆角矩形 49">
            <a:hlinkClick r:id="rId3" action="ppaction://hlinksldjump"/>
          </p:cNvPr>
          <p:cNvSpPr/>
          <p:nvPr userDrawn="1"/>
        </p:nvSpPr>
        <p:spPr>
          <a:xfrm>
            <a:off x="5773144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07</a:t>
            </a:r>
          </a:p>
        </p:txBody>
      </p:sp>
      <p:sp>
        <p:nvSpPr>
          <p:cNvPr id="51" name="圆角矩形 50">
            <a:hlinkClick r:id="rId4" action="ppaction://hlinksldjump"/>
          </p:cNvPr>
          <p:cNvSpPr/>
          <p:nvPr userDrawn="1"/>
        </p:nvSpPr>
        <p:spPr>
          <a:xfrm>
            <a:off x="21655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01</a:t>
            </a:r>
          </a:p>
        </p:txBody>
      </p:sp>
      <p:sp>
        <p:nvSpPr>
          <p:cNvPr id="52" name="圆角矩形 51">
            <a:hlinkClick r:id="rId5" action="ppaction://hlinksldjump"/>
          </p:cNvPr>
          <p:cNvSpPr/>
          <p:nvPr userDrawn="1"/>
        </p:nvSpPr>
        <p:spPr>
          <a:xfrm>
            <a:off x="27668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02</a:t>
            </a:r>
          </a:p>
        </p:txBody>
      </p:sp>
      <p:sp>
        <p:nvSpPr>
          <p:cNvPr id="53" name="圆角矩形 52">
            <a:hlinkClick r:id="rId6" action="ppaction://hlinksldjump"/>
          </p:cNvPr>
          <p:cNvSpPr/>
          <p:nvPr userDrawn="1"/>
        </p:nvSpPr>
        <p:spPr>
          <a:xfrm>
            <a:off x="3368078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03</a:t>
            </a:r>
          </a:p>
        </p:txBody>
      </p:sp>
      <p:sp>
        <p:nvSpPr>
          <p:cNvPr id="54" name="圆角矩形 53">
            <a:hlinkClick r:id="rId7" action="ppaction://hlinksldjump"/>
          </p:cNvPr>
          <p:cNvSpPr/>
          <p:nvPr userDrawn="1"/>
        </p:nvSpPr>
        <p:spPr>
          <a:xfrm>
            <a:off x="3969345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04</a:t>
            </a:r>
          </a:p>
        </p:txBody>
      </p:sp>
      <p:sp>
        <p:nvSpPr>
          <p:cNvPr id="55" name="圆角矩形 54">
            <a:hlinkClick r:id="rId8" action="ppaction://hlinksldjump"/>
          </p:cNvPr>
          <p:cNvSpPr/>
          <p:nvPr userDrawn="1"/>
        </p:nvSpPr>
        <p:spPr>
          <a:xfrm>
            <a:off x="4570612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05</a:t>
            </a:r>
          </a:p>
        </p:txBody>
      </p:sp>
      <p:sp>
        <p:nvSpPr>
          <p:cNvPr id="56" name="圆角矩形 55">
            <a:hlinkClick r:id="rId9" action="ppaction://hlinksldjump"/>
          </p:cNvPr>
          <p:cNvSpPr/>
          <p:nvPr userDrawn="1"/>
        </p:nvSpPr>
        <p:spPr>
          <a:xfrm>
            <a:off x="5171879" y="6454244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06</a:t>
            </a:r>
          </a:p>
        </p:txBody>
      </p:sp>
      <p:sp>
        <p:nvSpPr>
          <p:cNvPr id="57" name="圆角矩形 56">
            <a:hlinkClick r:id="rId10" action="ppaction://hlinksldjump"/>
          </p:cNvPr>
          <p:cNvSpPr/>
          <p:nvPr userDrawn="1"/>
        </p:nvSpPr>
        <p:spPr>
          <a:xfrm>
            <a:off x="6372708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08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8" name="圆角矩形 57">
            <a:hlinkClick r:id="rId11" action="ppaction://hlinksldjump"/>
          </p:cNvPr>
          <p:cNvSpPr/>
          <p:nvPr userDrawn="1"/>
        </p:nvSpPr>
        <p:spPr>
          <a:xfrm>
            <a:off x="6973975" y="6447979"/>
            <a:ext cx="487617" cy="230506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>
              <a:lnSpc>
                <a:spcPct val="100000"/>
              </a:lnSpc>
            </a:pPr>
            <a:r>
              <a:rPr lang="en-US" altLang="zh-CN" sz="15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09</a:t>
            </a:r>
            <a:endParaRPr lang="en-US" altLang="zh-CN" sz="15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59" name="动作按钮: 后退或前一项 58">
            <a:hlinkClick r:id="" action="ppaction://hlinkshowjump?jump=previousslide"/>
          </p:cNvPr>
          <p:cNvSpPr/>
          <p:nvPr userDrawn="1"/>
        </p:nvSpPr>
        <p:spPr>
          <a:xfrm>
            <a:off x="11156224" y="6427788"/>
            <a:ext cx="268570" cy="268606"/>
          </a:xfrm>
          <a:prstGeom prst="actionButtonBackPrevious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0" name="动作按钮: 前进或下一项 59">
            <a:hlinkClick r:id="" action="ppaction://hlinkshowjump?jump=nextslide"/>
          </p:cNvPr>
          <p:cNvSpPr/>
          <p:nvPr userDrawn="1"/>
        </p:nvSpPr>
        <p:spPr>
          <a:xfrm>
            <a:off x="11535905" y="6427788"/>
            <a:ext cx="268570" cy="268606"/>
          </a:xfrm>
          <a:prstGeom prst="actionButtonForwardNex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1" name="动作按钮: 结束 60">
            <a:hlinkClick r:id="" action="ppaction://hlinkshowjump?jump=endshow"/>
          </p:cNvPr>
          <p:cNvSpPr/>
          <p:nvPr userDrawn="1"/>
        </p:nvSpPr>
        <p:spPr>
          <a:xfrm>
            <a:off x="11915587" y="6423661"/>
            <a:ext cx="276824" cy="276860"/>
          </a:xfrm>
          <a:prstGeom prst="actionButtonEnd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8" tIns="45708" rIns="91418" bIns="45708" rtlCol="0" anchor="ctr"/>
          <a:lstStyle/>
          <a:p>
            <a:pPr algn="ctr"/>
            <a:endParaRPr lang="zh-CN" altLang="en-US"/>
          </a:p>
        </p:txBody>
      </p:sp>
      <p:sp>
        <p:nvSpPr>
          <p:cNvPr id="62" name="TextBox 61">
            <a:hlinkClick r:id="rId12" action="ppaction://hlinksldjump"/>
          </p:cNvPr>
          <p:cNvSpPr txBox="1"/>
          <p:nvPr userDrawn="1"/>
        </p:nvSpPr>
        <p:spPr>
          <a:xfrm>
            <a:off x="10464693" y="6388632"/>
            <a:ext cx="595035" cy="338476"/>
          </a:xfrm>
          <a:prstGeom prst="rect">
            <a:avLst/>
          </a:prstGeom>
          <a:noFill/>
        </p:spPr>
        <p:txBody>
          <a:bodyPr wrap="none" lIns="91426" tIns="45712" rIns="91426" bIns="45712" rtlCol="0">
            <a:spAutoFit/>
          </a:bodyPr>
          <a:lstStyle/>
          <a:p>
            <a:r>
              <a:rPr lang="zh-CN" altLang="en-US" sz="1600" b="1" u="sng" dirty="0" smtClean="0">
                <a:solidFill>
                  <a:schemeClr val="accent1">
                    <a:lumMod val="75000"/>
                  </a:schemeClr>
                </a:solidFill>
                <a:latin typeface="微软雅黑" pitchFamily="34" charset="-122"/>
                <a:ea typeface="微软雅黑" pitchFamily="34" charset="-122"/>
              </a:rPr>
              <a:t>目录</a:t>
            </a:r>
            <a:endParaRPr lang="zh-CN" altLang="en-US" sz="1600" b="1" u="sng" dirty="0">
              <a:solidFill>
                <a:schemeClr val="accent1">
                  <a:lumMod val="75000"/>
                </a:schemeClr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30" name="矩形 29"/>
          <p:cNvSpPr/>
          <p:nvPr userDrawn="1"/>
        </p:nvSpPr>
        <p:spPr>
          <a:xfrm>
            <a:off x="-51842" y="-23256"/>
            <a:ext cx="12242255" cy="54930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矩形 30"/>
          <p:cNvSpPr/>
          <p:nvPr userDrawn="1"/>
        </p:nvSpPr>
        <p:spPr>
          <a:xfrm>
            <a:off x="-51842" y="-23256"/>
            <a:ext cx="4199445" cy="549307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2" name="TextBox 31"/>
          <p:cNvSpPr txBox="1"/>
          <p:nvPr userDrawn="1"/>
        </p:nvSpPr>
        <p:spPr>
          <a:xfrm>
            <a:off x="1054577" y="20619"/>
            <a:ext cx="2031325" cy="4615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b="1" dirty="0" smtClean="0">
                <a:solidFill>
                  <a:schemeClr val="accent1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提升素养能力</a:t>
            </a:r>
            <a:endParaRPr lang="zh-CN" altLang="en-US" sz="2400" b="1" dirty="0">
              <a:solidFill>
                <a:schemeClr val="accent1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47837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6288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4407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62" r:id="rId5"/>
    <p:sldLayoutId id="2147483663" r:id="rId6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4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3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tags" Target="../tags/tag11.xml"/><Relationship Id="rId2" Type="http://schemas.openxmlformats.org/officeDocument/2006/relationships/tags" Target="../tags/tag10.xml"/><Relationship Id="rId1" Type="http://schemas.openxmlformats.org/officeDocument/2006/relationships/tags" Target="../tags/tag9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3" Type="http://schemas.openxmlformats.org/officeDocument/2006/relationships/tags" Target="../tags/tag7.xml"/><Relationship Id="rId7" Type="http://schemas.openxmlformats.org/officeDocument/2006/relationships/slide" Target="slide14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8.xml"/><Relationship Id="rId9" Type="http://schemas.openxmlformats.org/officeDocument/2006/relationships/slide" Target="slide2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NULL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1.xml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/>
          <p:nvPr/>
        </p:nvPicPr>
        <p:blipFill>
          <a:blip r:embed="rId4"/>
          <a:stretch>
            <a:fillRect/>
          </a:stretch>
        </p:blipFill>
        <p:spPr>
          <a:xfrm>
            <a:off x="-2598" y="-1"/>
            <a:ext cx="12195608" cy="6858001"/>
          </a:xfrm>
          <a:prstGeom prst="rect">
            <a:avLst/>
          </a:prstGeom>
        </p:spPr>
      </p:pic>
      <p:sp>
        <p:nvSpPr>
          <p:cNvPr id="12" name="矩形 11"/>
          <p:cNvSpPr/>
          <p:nvPr>
            <p:custDataLst>
              <p:tags r:id="rId1"/>
            </p:custDataLst>
          </p:nvPr>
        </p:nvSpPr>
        <p:spPr>
          <a:xfrm>
            <a:off x="1" y="4344238"/>
            <a:ext cx="12190413" cy="2502591"/>
          </a:xfrm>
          <a:prstGeom prst="rect">
            <a:avLst/>
          </a:prstGeom>
          <a:solidFill>
            <a:srgbClr val="2E75B6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3" name="TextBox 5"/>
          <p:cNvSpPr txBox="1"/>
          <p:nvPr>
            <p:custDataLst>
              <p:tags r:id="rId2"/>
            </p:custDataLst>
          </p:nvPr>
        </p:nvSpPr>
        <p:spPr>
          <a:xfrm>
            <a:off x="2272960" y="5157216"/>
            <a:ext cx="8312526" cy="705767"/>
          </a:xfrm>
          <a:prstGeom prst="rect">
            <a:avLst/>
          </a:prstGeom>
          <a:noFill/>
        </p:spPr>
        <p:txBody>
          <a:bodyPr wrap="none" lIns="121917" tIns="60958" rIns="121917" bIns="60958">
            <a:spAutoFit/>
          </a:bodyPr>
          <a:lstStyle/>
          <a:p>
            <a:pPr>
              <a:lnSpc>
                <a:spcPct val="110000"/>
              </a:lnSpc>
              <a:defRPr/>
            </a:pPr>
            <a:r>
              <a:rPr lang="zh-CN" altLang="en-US" sz="3700" b="1">
                <a:solidFill>
                  <a:schemeClr val="bg1">
                    <a:lumMod val="95000"/>
                  </a:scheme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专题强化四　牛顿运动定律的综合应用</a:t>
            </a:r>
            <a:endParaRPr lang="zh-CN" altLang="en-US" sz="3700" b="1" dirty="0">
              <a:solidFill>
                <a:schemeClr val="bg1">
                  <a:lumMod val="95000"/>
                </a:scheme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"/>
            <a:ext cx="1126585" cy="1052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图片 8" descr="山东金榜苑"/>
          <p:cNvPicPr>
            <a:picLocks noChangeAspect="1"/>
          </p:cNvPicPr>
          <p:nvPr/>
        </p:nvPicPr>
        <p:blipFill>
          <a:blip r:embed="rId6">
            <a:lum bright="-8000" contrast="52000"/>
          </a:blip>
          <a:srcRect b="27240"/>
          <a:stretch>
            <a:fillRect/>
          </a:stretch>
        </p:blipFill>
        <p:spPr>
          <a:xfrm>
            <a:off x="-5195" y="105853"/>
            <a:ext cx="1113340" cy="81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394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6449" y="620649"/>
            <a:ext cx="5400675" cy="292385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跟踪训练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陕、晋、青、宁卷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某智能物流系统中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的分拣机器人沿水平直线轨道运动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受到的合力沿轨道方向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合力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则下列图像可能正确的是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666070" y="3010594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5229" y="3645027"/>
            <a:ext cx="277368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5" name="image6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8323" y="836676"/>
            <a:ext cx="656209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7" name="image70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9324" y="3756636"/>
            <a:ext cx="6562090" cy="260985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53879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477" y="836527"/>
            <a:ext cx="8066692" cy="245891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由牛顿第二定律结合题图可知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时间内和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时间内机器人的加速度大小相等、方向相反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又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图像的斜率表示加速度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时间内和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时间内机器人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图像斜率互为相反数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可能正确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68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22201" y="836676"/>
            <a:ext cx="277368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91872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一个物体在光滑的斜面上始终受到一沿斜面向上逐渐增大的力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该物体沿斜面向上做变加速直线运动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变化的图像如图乙所示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物体的质量和斜面的倾角分别为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0587232" y="191681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7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06" y="2720721"/>
            <a:ext cx="604520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694531" y="5198507"/>
            <a:ext cx="8066692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=30°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82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106615" y="3428851"/>
                <a:ext cx="11810444" cy="239704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由图像可知斜率为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 baseline="30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 baseline="300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纵轴截距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3428851"/>
                <a:ext cx="11810444" cy="2397042"/>
              </a:xfrm>
              <a:prstGeom prst="rect">
                <a:avLst/>
              </a:prstGeom>
              <a:blipFill rotWithShape="0">
                <a:blip r:embed="rId2"/>
                <a:stretch>
                  <a:fillRect l="-671" b="-456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7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6438" y="836676"/>
            <a:ext cx="6045200" cy="243649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58985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考点二　动力学的连接体问题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59015" y="1268730"/>
            <a:ext cx="116580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连接体的五大类型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540563"/>
              </p:ext>
            </p:extLst>
          </p:nvPr>
        </p:nvGraphicFramePr>
        <p:xfrm>
          <a:off x="694531" y="2133314"/>
          <a:ext cx="10514013" cy="4104037"/>
        </p:xfrm>
        <a:graphic>
          <a:graphicData uri="http://schemas.openxmlformats.org/drawingml/2006/table">
            <a:tbl>
              <a:tblPr firstRow="1" firstCol="1" bandRow="1"/>
              <a:tblGrid>
                <a:gridCol w="1692756"/>
                <a:gridCol w="8821257"/>
              </a:tblGrid>
              <a:tr h="1943767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弹簧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连接体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602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轻绳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连接体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image384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2177917"/>
            <a:ext cx="5080272" cy="1847372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2049" name="image385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4936" y="4509135"/>
            <a:ext cx="5448300" cy="14478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0534498"/>
              </p:ext>
            </p:extLst>
          </p:nvPr>
        </p:nvGraphicFramePr>
        <p:xfrm>
          <a:off x="694531" y="680378"/>
          <a:ext cx="10514013" cy="5340946"/>
        </p:xfrm>
        <a:graphic>
          <a:graphicData uri="http://schemas.openxmlformats.org/drawingml/2006/table">
            <a:tbl>
              <a:tblPr firstRow="1" firstCol="1" bandRow="1"/>
              <a:tblGrid>
                <a:gridCol w="1692756"/>
                <a:gridCol w="8821257"/>
              </a:tblGrid>
              <a:tr h="210054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轻杆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连接体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1218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物体叠放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连接体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282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两物体并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排连接体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endParaRPr lang="en-US" sz="2600">
                        <a:effectLst/>
                        <a:latin typeface="Times New Roman" panose="02020603050405020304" pitchFamily="18" charset="0"/>
                        <a:ea typeface="微软雅黑" panose="020B0503020204020204" pitchFamily="34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5" name="image386.jpeg"/>
          <p:cNvPicPr>
            <a:picLocks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2882" y="913886"/>
            <a:ext cx="5362575" cy="153352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3074" name="image387.jpeg"/>
          <p:cNvPicPr>
            <a:picLocks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94" y="2996946"/>
            <a:ext cx="5010150" cy="1076325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  <p:pic>
        <p:nvPicPr>
          <p:cNvPr id="3073" name="image388.jpeg"/>
          <p:cNvPicPr>
            <a:picLocks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9094" y="4509135"/>
            <a:ext cx="4657725" cy="1447800"/>
          </a:xfrm>
          <a:prstGeom prst="rect">
            <a:avLst/>
          </a:prstGeom>
          <a:solidFill>
            <a:srgbClr val="000000">
              <a:alpha val="0"/>
            </a:srgbClr>
          </a:solidFill>
        </p:spPr>
      </p:pic>
    </p:spTree>
    <p:extLst>
      <p:ext uri="{BB962C8B-B14F-4D97-AF65-F5344CB8AC3E}">
        <p14:creationId xmlns:p14="http://schemas.microsoft.com/office/powerpoint/2010/main" val="172471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连接体问题的分析方法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44787" y="1172142"/>
            <a:ext cx="11810444" cy="425569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整体法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若连接体内的物体具有共同加速度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可以把它们看成一个整体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分析整体受到的外力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应用牛顿第二定律求出加速度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隔离法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求系统内两物体之间的作用力时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就需要把物体从系统中隔离出来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应用牛顿第二定律列方程求解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整体法、隔离法的交替运用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若连接体内各物体具有相同的加速度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且要求物体之间的作用力时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可以先用整体法求出加速度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然后再用隔离法选取合适的研究对象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应用牛顿第二定律求出作用力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“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先整体求加速度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后隔离求内力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”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8196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共速连接体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矩形 5"/>
          <p:cNvSpPr/>
          <p:nvPr/>
        </p:nvSpPr>
        <p:spPr>
          <a:xfrm>
            <a:off x="106615" y="1256411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水平面上有两个质量分别为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中间用一条轻绳连接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两木块的材料相同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现用力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向右拉木块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当两木块一起向右做匀加速直线运动时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已知重力加速度为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7864366" y="2578540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8" name="image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9943" y="3212973"/>
            <a:ext cx="3021965" cy="9061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59403" y="3158381"/>
                <a:ext cx="8066692" cy="33952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若水平面是光滑的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绳的拉力越大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若木块和水平面间的动摩擦因数为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则绳的拉力为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绳的拉力大小与水平面是否粗糙无关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绳的拉力大小与水平面是否粗糙有关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9403" y="3158381"/>
                <a:ext cx="8066692" cy="3395201"/>
              </a:xfrm>
              <a:prstGeom prst="rect">
                <a:avLst/>
              </a:prstGeom>
              <a:blipFill rotWithShape="0">
                <a:blip r:embed="rId4"/>
                <a:stretch>
                  <a:fillRect l="-982" b="-305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26370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6450" y="2132838"/>
                <a:ext cx="11810444" cy="3333452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若设木块和地面间的动摩擦因数为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以两木块整体为研究对象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以木块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𝐓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系统加速度与木块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加速度相同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可知绳子拉力大小与动摩擦因数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与两木块质量大小有关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无论水平面是光滑的还是粗糙的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绳的拉力大小均为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且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绳的拉力越小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2132838"/>
                <a:ext cx="11810444" cy="3333452"/>
              </a:xfrm>
              <a:prstGeom prst="rect">
                <a:avLst/>
              </a:prstGeom>
              <a:blipFill rotWithShape="0">
                <a:blip r:embed="rId2"/>
                <a:stretch>
                  <a:fillRect l="-671" t="-1645" r="-671" b="-310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72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6990" y="1052703"/>
            <a:ext cx="3021965" cy="9061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47404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10555" y="620649"/>
            <a:ext cx="8066692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拓展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用轻绳连接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放在倾角为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的斜面上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用始终平行于斜面向上的拉力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拉木块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使它们沿斜面匀加速上升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两木块与斜面间的动摩擦因数均为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为了增加轻绳上的张力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可行的办法是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2395451" y="2187430"/>
            <a:ext cx="737747" cy="473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7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81" y="990219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04811" y="2780919"/>
            <a:ext cx="8066692" cy="923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减小木块</a:t>
            </a:r>
            <a:r>
              <a:rPr lang="en-US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</a:t>
            </a:r>
            <a:r>
              <a:rPr lang="en-US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增大木块</a:t>
            </a:r>
            <a:r>
              <a:rPr lang="en-US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增大倾角</a:t>
            </a:r>
            <a:r>
              <a:rPr lang="en-US" altLang="zh-CN" sz="2600" i="1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zh-CN" altLang="zh-CN" sz="260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增大动摩擦因数</a:t>
            </a:r>
            <a:r>
              <a:rPr lang="en-US" altLang="zh-CN" sz="2600" i="1" smtClean="0">
                <a:effectLst/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464856" y="3685971"/>
                <a:ext cx="10736767" cy="244583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lnSpc>
                    <a:spcPct val="130000"/>
                  </a:lnSpc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对两木块组成的系统分析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隔离木块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以上两式联立解得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由此可知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的大小与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无关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越小时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856" y="3685971"/>
                <a:ext cx="10736767" cy="2445838"/>
              </a:xfrm>
              <a:prstGeom prst="rect">
                <a:avLst/>
              </a:prstGeom>
              <a:blipFill rotWithShape="0">
                <a:blip r:embed="rId3"/>
                <a:stretch>
                  <a:fillRect l="-738" b="-473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95975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/>
          <p:cNvSpPr>
            <a:spLocks noChangeArrowheads="1"/>
          </p:cNvSpPr>
          <p:nvPr/>
        </p:nvSpPr>
        <p:spPr bwMode="auto">
          <a:xfrm>
            <a:off x="809529" y="1832214"/>
            <a:ext cx="10686352" cy="4555049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lIns="121878" tIns="60938" rIns="121878" bIns="6093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熟悉动力学图像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知道图像的斜率、截距、特殊点、面积的物理意义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知道连接体的类型及运动特点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会用整体法和隔离法分析连接体问题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理解几种常见的临界问题</a:t>
            </a:r>
            <a:r>
              <a:rPr lang="en-US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32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并会用极限法、假设法及数学方法求解临界极值问题</a:t>
            </a:r>
            <a:r>
              <a:rPr lang="zh-CN" altLang="zh-CN" sz="32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5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1049338" y="-20638"/>
            <a:ext cx="2605087" cy="1719263"/>
          </a:xfrm>
          <a:prstGeom prst="rect">
            <a:avLst/>
          </a:prstGeom>
          <a:solidFill>
            <a:srgbClr val="2E75B6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9" name="矩形 8"/>
          <p:cNvSpPr/>
          <p:nvPr>
            <p:custDataLst>
              <p:tags r:id="rId2"/>
            </p:custDataLst>
          </p:nvPr>
        </p:nvSpPr>
        <p:spPr>
          <a:xfrm>
            <a:off x="1050925" y="388938"/>
            <a:ext cx="2603500" cy="973137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1541463" y="608650"/>
            <a:ext cx="1620837" cy="51911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zh-CN" sz="2800" b="1" dirty="0">
                <a:solidFill>
                  <a:srgbClr val="222A35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学习目标</a:t>
            </a:r>
            <a:endParaRPr lang="zh-CN" altLang="en-US" sz="2800" dirty="0">
              <a:solidFill>
                <a:srgbClr val="222A35"/>
              </a:solidFill>
              <a:latin typeface="等线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0437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274039" y="836527"/>
                <a:ext cx="7333356" cy="525987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对两木块组成的系统分析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隔离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endParaRPr lang="en-US" altLang="zh-CN" sz="2600" b="1" smtClean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以上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两式联立解得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的大小与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无关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或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越小时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越大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039" y="836527"/>
                <a:ext cx="7333356" cy="5259877"/>
              </a:xfrm>
              <a:prstGeom prst="rect">
                <a:avLst/>
              </a:prstGeom>
              <a:blipFill rotWithShape="0">
                <a:blip r:embed="rId2"/>
                <a:stretch>
                  <a:fillRect l="-1081" b="-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73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8381" y="836676"/>
            <a:ext cx="2857500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32100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拓展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将木块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和木块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用弹簧连接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作用下分别沿竖直方向和沿光滑水平面做匀加速直线运动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比较两种情况下弹簧的形变量的大小关系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7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6020" y="1916811"/>
            <a:ext cx="3891915" cy="22428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51208" y="1916811"/>
                <a:ext cx="7333356" cy="377126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相等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在竖直方向运动时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以整体为研究对象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以木块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在水平方向运动时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以整体为研究对象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以木块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为研究对象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𝑭</m:t>
                        </m:r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可见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208" y="1916811"/>
                <a:ext cx="7333356" cy="3771265"/>
              </a:xfrm>
              <a:prstGeom prst="rect">
                <a:avLst/>
              </a:prstGeom>
              <a:blipFill rotWithShape="0">
                <a:blip r:embed="rId3"/>
                <a:stretch>
                  <a:fillRect l="-1081" t="-1454" r="-49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6146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6450" y="1416664"/>
                <a:ext cx="5982420" cy="533919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algn="ctr"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力的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“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分配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”</a:t>
                </a:r>
                <a:r>
                  <a:rPr lang="zh-CN" altLang="zh-CN" sz="2600" b="1"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原则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1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一起做匀加速运动的物体系统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作用于质量为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的物体上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两物体间的弹力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作用于质量为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的物体上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sub>
                        </m:sSub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此结论与有无摩擦无关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若有摩擦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两物体与接触面间的动摩擦因数必须相同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与两物体间有无连接物、有何种连接物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轻绳、轻杆、轻弹簧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无关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而且物体系统处于水平面、斜面、竖直方向时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结论都成立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50" y="1416664"/>
                <a:ext cx="5982420" cy="5339194"/>
              </a:xfrm>
              <a:prstGeom prst="rect">
                <a:avLst/>
              </a:prstGeom>
              <a:blipFill rotWithShape="0">
                <a:blip r:embed="rId2"/>
                <a:stretch>
                  <a:fillRect l="-1325" t="-799" r="-6932" b="-14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1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  <p:pic>
        <p:nvPicPr>
          <p:cNvPr id="6" name="image76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5206" y="1940877"/>
            <a:ext cx="596138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04309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关联速度的连接体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1606" y="1263274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安徽卷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装有轻质光滑定滑轮的长方体木箱静置在水平地面上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木箱上的物块甲通过不可伸长的水平轻绳绕过定滑轮与物块乙相连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乙拉着甲从静止开始运动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木箱始终保持静止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已知甲、乙质量均为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甲与木箱之间的动摩擦因数为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不计空气阻力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则在乙下落的过程中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1774666" y="2875002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7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6341" y="3820922"/>
            <a:ext cx="266954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478504" y="3465636"/>
            <a:ext cx="733335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甲对木箱的摩擦力方向向左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地面对木箱的支持力逐渐增大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甲运动的加速度大小为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乙受到绳子的拉力大小为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26601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45975" y="836676"/>
            <a:ext cx="8066692" cy="386881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甲相对木箱向右运动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则甲受到木箱的摩擦力方向向左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由牛顿第三定律可知甲对木箱的摩擦力方向向右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由牛顿第二定律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对甲有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对乙有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=7.5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对木箱和滑轮整体受力分析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竖直方向上有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可知地面对木箱支持力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7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3557" y="1052703"/>
            <a:ext cx="2669540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9779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59015" y="1375720"/>
            <a:ext cx="11658044" cy="312390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关联速度连接体做加速运动时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由于加速度的方向不同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一般采用分别选取研究对象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对两物体分别列牛顿第二定律方程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用隔离法求解加速度及相互作用力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若连接体的加速度大小不同时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根据动滑轮和定滑轮的特点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找出加速度的大小关系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1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1" y="823871"/>
            <a:ext cx="1512730" cy="33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3407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6615" y="130244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常见临界问题的条件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605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  <a:tabLst>
                <a:tab pos="3870960" algn="l"/>
              </a:tabLst>
            </a:pPr>
            <a:r>
              <a:rPr lang="zh-CN" altLang="zh-CN" sz="2800" kern="1400">
                <a:latin typeface="Calibri Light" panose="020F0302020204030204" pitchFamily="34" charset="0"/>
                <a:ea typeface="微软雅黑" panose="020B0503020204020204" pitchFamily="34" charset="-122"/>
                <a:cs typeface="Times New Roman" panose="02020603050405020304" pitchFamily="18" charset="0"/>
              </a:rPr>
              <a:t>考点三　动力学中的临界和极值问题</a:t>
            </a:r>
            <a:endParaRPr lang="zh-CN" altLang="zh-CN" sz="2800" b="1" kern="1400">
              <a:latin typeface="Calibri Light" panose="020F03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259015" y="1916811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接触与脱离的临界条件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相对滑动的临界条件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静摩擦力达到最大值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绳子断裂与松弛的临界条件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绳子断裂的临界条件是绳中张力等于它所能承受的最大张力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绳子松弛的临界条件是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(4)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最终速度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收尾速度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的临界条件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物体所受合力为零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7699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06615" y="620649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处理临界问题的三种方法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229809"/>
              </p:ext>
            </p:extLst>
          </p:nvPr>
        </p:nvGraphicFramePr>
        <p:xfrm>
          <a:off x="694531" y="1341991"/>
          <a:ext cx="10514013" cy="3653790"/>
        </p:xfrm>
        <a:graphic>
          <a:graphicData uri="http://schemas.openxmlformats.org/drawingml/2006/table">
            <a:tbl>
              <a:tblPr firstRow="1" firstCol="1" bandRow="1"/>
              <a:tblGrid>
                <a:gridCol w="1410981"/>
                <a:gridCol w="9103032"/>
              </a:tblGrid>
              <a:tr h="392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极限法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把物理问题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或过程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推向极端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从而使临界现象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或状态</a:t>
                      </a:r>
                      <a:r>
                        <a:rPr lang="en-US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)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暴露出来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以达到正确解决问题的目的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105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假设法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临界问题存在多种可能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特别是非此即彼两种可能时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或变化过程中可能出现临界条件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也可能不出现临界条件时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往往用假设法解决问题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43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数学法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14605" marR="14605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将物理过程转化为数学表达式</a:t>
                      </a:r>
                      <a:r>
                        <a:rPr lang="en-US" sz="26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26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根据数学表达式解出临界条件</a:t>
                      </a:r>
                      <a:endParaRPr lang="zh-CN" sz="10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26670" marR="26670" marT="14605" marB="14605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690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50356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恰好分离的临界问题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91606" y="556839"/>
            <a:ext cx="1446306" cy="692497"/>
            <a:chOff x="91606" y="556839"/>
            <a:chExt cx="1446306" cy="692497"/>
          </a:xfrm>
        </p:grpSpPr>
        <p:sp>
          <p:nvSpPr>
            <p:cNvPr id="4" name="矩形 3"/>
            <p:cNvSpPr/>
            <p:nvPr/>
          </p:nvSpPr>
          <p:spPr>
            <a:xfrm>
              <a:off x="91606" y="556839"/>
              <a:ext cx="1446306" cy="69249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>
                <a:lnSpc>
                  <a:spcPct val="150000"/>
                </a:lnSpc>
                <a:spcAft>
                  <a:spcPts val="0"/>
                </a:spcAft>
                <a:tabLst>
                  <a:tab pos="2700655" algn="l"/>
                </a:tabLst>
              </a:pPr>
              <a:r>
                <a:rPr lang="zh-CN" altLang="zh-CN" sz="2600" kern="100" dirty="0">
                  <a:latin typeface="Times New Roman"/>
                  <a:ea typeface="微软雅黑"/>
                  <a:cs typeface="Times New Roman"/>
                </a:rPr>
                <a:t>角度　</a:t>
              </a:r>
              <a:r>
                <a:rPr lang="zh-CN" altLang="zh-CN" sz="2600" kern="100">
                  <a:latin typeface="Times New Roman"/>
                  <a:ea typeface="微软雅黑"/>
                  <a:cs typeface="Times New Roman"/>
                </a:rPr>
                <a:t>　</a:t>
              </a:r>
              <a:endParaRPr lang="zh-CN" altLang="zh-CN" sz="1050" kern="100" dirty="0">
                <a:effectLst/>
                <a:latin typeface="宋体"/>
                <a:cs typeface="Courier New"/>
              </a:endParaRPr>
            </a:p>
          </p:txBody>
        </p:sp>
        <p:pic>
          <p:nvPicPr>
            <p:cNvPr id="5" name="Picture 2" descr="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66116" y="779344"/>
              <a:ext cx="329407" cy="329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矩形 5"/>
              <p:cNvSpPr/>
              <p:nvPr/>
            </p:nvSpPr>
            <p:spPr>
              <a:xfrm>
                <a:off x="106615" y="1256411"/>
                <a:ext cx="11810444" cy="269968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例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solidFill>
                      <a:srgbClr val="0000FF"/>
                    </a:solidFill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多选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山东烟台模拟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倾角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=30°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的光滑斜面固定在水平地面上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与斜面垂直的挡板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固定在斜面底端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轻弹簧一端固定在挡板上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另一端与物块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连接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质量为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和质量为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并排放在斜面上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不粘连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处于静止状态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现用一沿斜面向上的外力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拉物块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使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沿斜面向上做加速度大小为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的匀加速直线运动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已知重力加速度大小为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弹簧的劲度系数为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下列说法正确的是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        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6615" y="1256411"/>
                <a:ext cx="11810444" cy="2699689"/>
              </a:xfrm>
              <a:prstGeom prst="rect">
                <a:avLst/>
              </a:prstGeom>
              <a:blipFill rotWithShape="0">
                <a:blip r:embed="rId3"/>
                <a:stretch>
                  <a:fillRect l="-671" t="-2032" r="-361" b="-40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1"/>
          <p:cNvSpPr txBox="1"/>
          <p:nvPr/>
        </p:nvSpPr>
        <p:spPr>
          <a:xfrm>
            <a:off x="4940629" y="3472526"/>
            <a:ext cx="10712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ACD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8" name="image79.jpeg"/>
          <p:cNvPicPr/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118" y="4293108"/>
            <a:ext cx="302196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404811" y="3997012"/>
                <a:ext cx="8066692" cy="2448980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未施加外力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弹簧的压缩量为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分离前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的大小与位移成正比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弹簧的压缩量为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D.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den>
                        </m:f>
                      </m:e>
                    </m:rad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11" y="3997012"/>
                <a:ext cx="8066692" cy="2448980"/>
              </a:xfrm>
              <a:prstGeom prst="rect">
                <a:avLst/>
              </a:prstGeom>
              <a:blipFill rotWithShape="0">
                <a:blip r:embed="rId5"/>
                <a:stretch>
                  <a:fillRect l="-9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017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矩形 2"/>
              <p:cNvSpPr/>
              <p:nvPr/>
            </p:nvSpPr>
            <p:spPr>
              <a:xfrm>
                <a:off x="478503" y="822879"/>
                <a:ext cx="7776973" cy="582580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未施加外力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处于静止状态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整体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根据平衡条件有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分离前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的位移为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=(2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外力的大小随位移线性变化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但不成正比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两物块接触面间弹力为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两物块加速度均为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解得弹簧压缩量为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𝒌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分离时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根据动力学公式有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x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的速度大小为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fPr>
                          <m:num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𝒎</m:t>
                            </m:r>
                          </m:num>
                          <m:den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𝒌</m:t>
                            </m:r>
                          </m:den>
                        </m:f>
                      </m:e>
                    </m:rad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3" y="822879"/>
                <a:ext cx="7776973" cy="5825801"/>
              </a:xfrm>
              <a:prstGeom prst="rect">
                <a:avLst/>
              </a:prstGeom>
              <a:blipFill rotWithShape="0">
                <a:blip r:embed="rId2"/>
                <a:stretch>
                  <a:fillRect l="-1019" t="-941" r="-321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79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0118" y="1052703"/>
            <a:ext cx="302196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17085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28"/>
          <p:cNvSpPr/>
          <p:nvPr/>
        </p:nvSpPr>
        <p:spPr bwMode="auto">
          <a:xfrm>
            <a:off x="0" y="2393396"/>
            <a:ext cx="4838700" cy="2115648"/>
          </a:xfrm>
          <a:custGeom>
            <a:avLst/>
            <a:gdLst/>
            <a:ahLst/>
            <a:cxnLst/>
            <a:rect l="l" t="t" r="r" b="b"/>
            <a:pathLst>
              <a:path w="4310745" h="1283968">
                <a:moveTo>
                  <a:pt x="1089668" y="0"/>
                </a:moveTo>
                <a:lnTo>
                  <a:pt x="3526973" y="0"/>
                </a:lnTo>
                <a:lnTo>
                  <a:pt x="4310745" y="1269454"/>
                </a:lnTo>
                <a:lnTo>
                  <a:pt x="1089668" y="1283968"/>
                </a:lnTo>
                <a:close/>
                <a:moveTo>
                  <a:pt x="0" y="0"/>
                </a:moveTo>
                <a:lnTo>
                  <a:pt x="1089667" y="0"/>
                </a:lnTo>
                <a:lnTo>
                  <a:pt x="1089667" y="1283968"/>
                </a:lnTo>
                <a:lnTo>
                  <a:pt x="0" y="1283968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srgbClr val="0070C0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" name="TextBox 9"/>
          <p:cNvSpPr txBox="1"/>
          <p:nvPr/>
        </p:nvSpPr>
        <p:spPr bwMode="auto">
          <a:xfrm>
            <a:off x="1016000" y="2687016"/>
            <a:ext cx="2901950" cy="119828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目</a:t>
            </a:r>
            <a:r>
              <a:rPr lang="en-US" altLang="zh-CN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lang="zh-CN" altLang="en-US" sz="7200" b="1" kern="0" spc="-200" dirty="0">
                <a:ln w="1905">
                  <a:noFill/>
                </a:ln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录</a:t>
            </a:r>
          </a:p>
        </p:txBody>
      </p:sp>
      <p:sp>
        <p:nvSpPr>
          <p:cNvPr id="11" name="TextBox 10"/>
          <p:cNvSpPr txBox="1"/>
          <p:nvPr/>
        </p:nvSpPr>
        <p:spPr bwMode="auto">
          <a:xfrm>
            <a:off x="1108076" y="3677387"/>
            <a:ext cx="2098675" cy="50312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665" b="1" dirty="0">
                <a:solidFill>
                  <a:prstClr val="white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CONTENTS</a:t>
            </a:r>
            <a:endParaRPr lang="zh-CN" altLang="en-US" sz="2665" b="1" dirty="0">
              <a:solidFill>
                <a:prstClr val="white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23557" name="组合 14"/>
          <p:cNvGrpSpPr/>
          <p:nvPr/>
        </p:nvGrpSpPr>
        <p:grpSpPr bwMode="auto">
          <a:xfrm>
            <a:off x="5000625" y="2564892"/>
            <a:ext cx="1995409" cy="907941"/>
            <a:chOff x="4999990" y="2962216"/>
            <a:chExt cx="1995564" cy="908344"/>
          </a:xfrm>
        </p:grpSpPr>
        <p:sp>
          <p:nvSpPr>
            <p:cNvPr id="23562" name="TextBox 15">
              <a:hlinkClick r:id="rId3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5887472" y="3011439"/>
              <a:ext cx="1108082" cy="6466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smtClean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考点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17" name="TextBox 16">
              <a:hlinkClick r:id="rId3" action="ppaction://hlinksldjump"/>
            </p:cNvPr>
            <p:cNvSpPr txBox="1"/>
            <p:nvPr/>
          </p:nvSpPr>
          <p:spPr>
            <a:xfrm>
              <a:off x="4999990" y="2962216"/>
              <a:ext cx="806694" cy="90834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01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grpSp>
        <p:nvGrpSpPr>
          <p:cNvPr id="23558" name="组合 17"/>
          <p:cNvGrpSpPr/>
          <p:nvPr/>
        </p:nvGrpSpPr>
        <p:grpSpPr bwMode="auto">
          <a:xfrm>
            <a:off x="5713414" y="3712389"/>
            <a:ext cx="3743325" cy="899904"/>
            <a:chOff x="5713655" y="4109972"/>
            <a:chExt cx="3743838" cy="900304"/>
          </a:xfrm>
        </p:grpSpPr>
        <p:sp>
          <p:nvSpPr>
            <p:cNvPr id="23560" name="TextBox 18">
              <a:hlinkClick r:id="rId4" action="ppaction://hlinksldjump"/>
            </p:cNvPr>
            <p:cNvSpPr txBox="1">
              <a:spLocks noChangeArrowheads="1"/>
            </p:cNvSpPr>
            <p:nvPr/>
          </p:nvSpPr>
          <p:spPr bwMode="auto">
            <a:xfrm>
              <a:off x="6520216" y="4206830"/>
              <a:ext cx="2937277" cy="64148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r>
                <a:rPr lang="zh-CN" altLang="en-US" sz="3600" b="1" dirty="0">
                  <a:solidFill>
                    <a:srgbClr val="404040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微软雅黑" panose="020B0503020204020204" pitchFamily="34" charset="-122"/>
                </a:rPr>
                <a:t>提升素养能力</a:t>
              </a:r>
              <a:endParaRPr lang="en-US" altLang="zh-CN" sz="3600" b="1" dirty="0">
                <a:solidFill>
                  <a:srgbClr val="40404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endParaRPr>
            </a:p>
          </p:txBody>
        </p:sp>
        <p:sp>
          <p:nvSpPr>
            <p:cNvPr id="20" name="TextBox 19">
              <a:hlinkClick r:id="rId4" action="ppaction://hlinksldjump"/>
            </p:cNvPr>
            <p:cNvSpPr txBox="1"/>
            <p:nvPr/>
          </p:nvSpPr>
          <p:spPr>
            <a:xfrm>
              <a:off x="5713655" y="4109972"/>
              <a:ext cx="901824" cy="900304"/>
            </a:xfrm>
            <a:prstGeom prst="rect">
              <a:avLst/>
            </a:prstGeom>
            <a:noFill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en-US" altLang="zh-CN" sz="5300" smtClean="0">
                  <a:solidFill>
                    <a:srgbClr val="0070C0"/>
                  </a:solidFill>
                  <a:latin typeface="Impact" panose="020B0806030902050204" pitchFamily="34" charset="0"/>
                </a:rPr>
                <a:t>02</a:t>
              </a:r>
              <a:endParaRPr lang="en-US" altLang="zh-CN" sz="5300" dirty="0">
                <a:solidFill>
                  <a:srgbClr val="0070C0"/>
                </a:solidFill>
                <a:latin typeface="Impact" panose="020B0806030902050204" pitchFamily="34" charset="0"/>
              </a:endParaRPr>
            </a:p>
          </p:txBody>
        </p:sp>
      </p:grpSp>
      <p:sp>
        <p:nvSpPr>
          <p:cNvPr id="22" name="矩形 34"/>
          <p:cNvSpPr/>
          <p:nvPr/>
        </p:nvSpPr>
        <p:spPr bwMode="auto">
          <a:xfrm>
            <a:off x="9317039" y="2393396"/>
            <a:ext cx="2892425" cy="2115648"/>
          </a:xfrm>
          <a:custGeom>
            <a:avLst/>
            <a:gdLst>
              <a:gd name="connsiteX0" fmla="*/ 0 w 1055077"/>
              <a:gd name="connsiteY0" fmla="*/ 0 h 1283968"/>
              <a:gd name="connsiteX1" fmla="*/ 1055077 w 1055077"/>
              <a:gd name="connsiteY1" fmla="*/ 0 h 1283968"/>
              <a:gd name="connsiteX2" fmla="*/ 1055077 w 1055077"/>
              <a:gd name="connsiteY2" fmla="*/ 1283968 h 1283968"/>
              <a:gd name="connsiteX3" fmla="*/ 0 w 1055077"/>
              <a:gd name="connsiteY3" fmla="*/ 1283968 h 1283968"/>
              <a:gd name="connsiteX4" fmla="*/ 0 w 1055077"/>
              <a:gd name="connsiteY4" fmla="*/ 0 h 1283968"/>
              <a:gd name="connsiteX0-1" fmla="*/ 0 w 1606620"/>
              <a:gd name="connsiteY0-2" fmla="*/ 0 h 1283968"/>
              <a:gd name="connsiteX1-3" fmla="*/ 1606620 w 1606620"/>
              <a:gd name="connsiteY1-4" fmla="*/ 0 h 1283968"/>
              <a:gd name="connsiteX2-5" fmla="*/ 1606620 w 1606620"/>
              <a:gd name="connsiteY2-6" fmla="*/ 1283968 h 1283968"/>
              <a:gd name="connsiteX3-7" fmla="*/ 551543 w 1606620"/>
              <a:gd name="connsiteY3-8" fmla="*/ 1283968 h 1283968"/>
              <a:gd name="connsiteX4-9" fmla="*/ 0 w 1606620"/>
              <a:gd name="connsiteY4-10" fmla="*/ 0 h 1283968"/>
              <a:gd name="connsiteX0-11" fmla="*/ 0 w 1833140"/>
              <a:gd name="connsiteY0-12" fmla="*/ 9525 h 1293493"/>
              <a:gd name="connsiteX1-13" fmla="*/ 1833140 w 1833140"/>
              <a:gd name="connsiteY1-14" fmla="*/ 0 h 1293493"/>
              <a:gd name="connsiteX2-15" fmla="*/ 1606620 w 1833140"/>
              <a:gd name="connsiteY2-16" fmla="*/ 1293493 h 1293493"/>
              <a:gd name="connsiteX3-17" fmla="*/ 551543 w 1833140"/>
              <a:gd name="connsiteY3-18" fmla="*/ 1293493 h 1293493"/>
              <a:gd name="connsiteX4-19" fmla="*/ 0 w 1833140"/>
              <a:gd name="connsiteY4-20" fmla="*/ 9525 h 1293493"/>
              <a:gd name="connsiteX0-21" fmla="*/ 0 w 1833140"/>
              <a:gd name="connsiteY0-22" fmla="*/ 9525 h 1293493"/>
              <a:gd name="connsiteX1-23" fmla="*/ 1833140 w 1833140"/>
              <a:gd name="connsiteY1-24" fmla="*/ 0 h 1293493"/>
              <a:gd name="connsiteX2-25" fmla="*/ 1833140 w 1833140"/>
              <a:gd name="connsiteY2-26" fmla="*/ 1293493 h 1293493"/>
              <a:gd name="connsiteX3-27" fmla="*/ 551543 w 1833140"/>
              <a:gd name="connsiteY3-28" fmla="*/ 1293493 h 1293493"/>
              <a:gd name="connsiteX4-29" fmla="*/ 0 w 1833140"/>
              <a:gd name="connsiteY4-30" fmla="*/ 9525 h 1293493"/>
              <a:gd name="connsiteX0-31" fmla="*/ 0 w 1833140"/>
              <a:gd name="connsiteY0-32" fmla="*/ 0 h 1283968"/>
              <a:gd name="connsiteX1-33" fmla="*/ 1833140 w 1833140"/>
              <a:gd name="connsiteY1-34" fmla="*/ 8288 h 1283968"/>
              <a:gd name="connsiteX2-35" fmla="*/ 1833140 w 1833140"/>
              <a:gd name="connsiteY2-36" fmla="*/ 1283968 h 1283968"/>
              <a:gd name="connsiteX3-37" fmla="*/ 551543 w 1833140"/>
              <a:gd name="connsiteY3-38" fmla="*/ 1283968 h 1283968"/>
              <a:gd name="connsiteX4-39" fmla="*/ 0 w 1833140"/>
              <a:gd name="connsiteY4-40" fmla="*/ 0 h 1283968"/>
              <a:gd name="connsiteX0-41" fmla="*/ 0 w 1843227"/>
              <a:gd name="connsiteY0-42" fmla="*/ 3587 h 1287555"/>
              <a:gd name="connsiteX1-43" fmla="*/ 1843227 w 1843227"/>
              <a:gd name="connsiteY1-44" fmla="*/ 0 h 1287555"/>
              <a:gd name="connsiteX2-45" fmla="*/ 1833140 w 1843227"/>
              <a:gd name="connsiteY2-46" fmla="*/ 1287555 h 1287555"/>
              <a:gd name="connsiteX3-47" fmla="*/ 551543 w 1843227"/>
              <a:gd name="connsiteY3-48" fmla="*/ 1287555 h 1287555"/>
              <a:gd name="connsiteX4-49" fmla="*/ 0 w 1843227"/>
              <a:gd name="connsiteY4-50" fmla="*/ 3587 h 128755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843227" h="1287555">
                <a:moveTo>
                  <a:pt x="0" y="3587"/>
                </a:moveTo>
                <a:lnTo>
                  <a:pt x="1843227" y="0"/>
                </a:lnTo>
                <a:cubicBezTo>
                  <a:pt x="1839865" y="429185"/>
                  <a:pt x="1836502" y="858370"/>
                  <a:pt x="1833140" y="1287555"/>
                </a:cubicBezTo>
                <a:lnTo>
                  <a:pt x="551543" y="1287555"/>
                </a:lnTo>
                <a:lnTo>
                  <a:pt x="0" y="3587"/>
                </a:lnTo>
                <a:close/>
              </a:path>
            </a:pathLst>
          </a:custGeom>
          <a:solidFill>
            <a:srgbClr val="0070C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lIns="121920" tIns="60960" rIns="121920" bIns="60960"/>
          <a:lstStyle/>
          <a:p>
            <a:pPr defTabSz="914400">
              <a:defRPr/>
            </a:pPr>
            <a:endParaRPr lang="zh-CN" altLang="en-US" sz="2400">
              <a:solidFill>
                <a:prstClr val="black"/>
              </a:solidFill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867117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562034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发生相对滑动的临界问题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0558" y="758763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556839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256411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静止叠放在水平地面上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受到从零开始逐渐增大的水平拉力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间的摩擦力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与地面间的摩擦力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随水平拉力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变化的情况如图乙所示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设最大静摩擦力等于滑动摩擦力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581852" y="2450927"/>
            <a:ext cx="811522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7" name="image8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2996946"/>
            <a:ext cx="69138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627664" y="2996946"/>
            <a:ext cx="4139488" cy="3323963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两物块间的动摩擦因数为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保持静止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发生相对滑动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的加速度随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的增大而增大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0366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8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055" y="836676"/>
            <a:ext cx="6913880" cy="252222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478504" y="836676"/>
                <a:ext cx="4139488" cy="3030164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3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根据题图乙可知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发生相对滑动时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间的滑动摩擦力为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之间的动摩擦因数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8504" y="836676"/>
                <a:ext cx="4139488" cy="3030164"/>
              </a:xfrm>
              <a:prstGeom prst="rect">
                <a:avLst/>
              </a:prstGeom>
              <a:blipFill rotWithShape="0">
                <a:blip r:embed="rId3"/>
                <a:stretch>
                  <a:fillRect l="-1912" r="-323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333518" y="3781507"/>
                <a:ext cx="11810444" cy="239960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lvl="0">
                  <a:lnSpc>
                    <a:spcPct val="130000"/>
                  </a:lnSpc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0&lt;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&lt;4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根据题图乙可知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还未达到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与地面间的最大静摩擦力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保持静止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N&lt;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&lt;12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根据题图乙可知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间的摩擦力还未达到最大静摩擦力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所以没有发生相对滑动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&gt;12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根据题图乙可知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发生相对滑动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对物块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𝒇</m:t>
                            </m:r>
                          </m:e>
                          <m:sub>
                            <m:r>
                              <a:rPr lang="en-US" altLang="zh-CN" sz="2600" b="1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𝟏𝐦</m:t>
                            </m:r>
                          </m:sub>
                        </m:sSub>
                      </m:num>
                      <m:den>
                        <m:r>
                          <a:rPr lang="en-US" altLang="zh-CN" sz="26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加速度不变</a:t>
                </a:r>
                <a:r>
                  <a:rPr lang="en-US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solidFill>
                      <a:prstClr val="black"/>
                    </a:solidFill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solidFill>
                      <a:prstClr val="black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solidFill>
                      <a:prstClr val="black"/>
                    </a:solidFill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solidFill>
                    <a:prstClr val="black"/>
                  </a:solidFill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3518" y="3781507"/>
                <a:ext cx="11810444" cy="2399607"/>
              </a:xfrm>
              <a:prstGeom prst="rect">
                <a:avLst/>
              </a:prstGeom>
              <a:blipFill rotWithShape="0">
                <a:blip r:embed="rId4"/>
                <a:stretch>
                  <a:fillRect l="-671" r="-3407" b="-101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8619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440933" y="683978"/>
            <a:ext cx="10270975" cy="6239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动力学的极值问题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3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1204" y="860327"/>
            <a:ext cx="329407" cy="3294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91606" y="678783"/>
            <a:ext cx="1446306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角度　</a:t>
            </a:r>
            <a:r>
              <a:rPr lang="zh-CN" altLang="zh-CN" sz="2600" kern="100">
                <a:latin typeface="Times New Roman"/>
                <a:ea typeface="微软雅黑"/>
                <a:cs typeface="Times New Roman"/>
              </a:rPr>
              <a:t>　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06615" y="1378355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广东汕头高三阶段测试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一个质量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的小物块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可看成质点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的初速度在平行斜面向上的拉力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作用下沿斜面向上做匀加速运动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的时间物块由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点运动到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之间的距离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已知斜面倾角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=37°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cos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37°=0.8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81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368" y="3865499"/>
            <a:ext cx="647954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639057" y="3795799"/>
            <a:ext cx="4553437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物块与斜面之间的动摩擦因数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的大小和方向可调节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为保持原加速度不变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的最小值是多少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7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81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2368" y="704337"/>
            <a:ext cx="6479540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289773" y="634637"/>
                <a:ext cx="4553437" cy="334621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(2)0.5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at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9773" y="634637"/>
                <a:ext cx="4553437" cy="3346213"/>
              </a:xfrm>
              <a:prstGeom prst="rect">
                <a:avLst/>
              </a:prstGeom>
              <a:blipFill rotWithShape="0">
                <a:blip r:embed="rId3"/>
                <a:stretch>
                  <a:fillRect l="-1743" t="-1639" b="-309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61207" y="3844916"/>
                <a:ext cx="9228996" cy="304125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与斜面夹角为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平行斜面方向有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垂直斜面方向有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𝒎𝒂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</m:den>
                    </m:f>
                  </m:oMath>
                </a14:m>
                <a:r>
                  <a:rPr lang="en-US" altLang="zh-CN" sz="2600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𝒎𝒂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𝐜𝐨𝐬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𝜽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𝝁</m:t>
                                </m:r>
                              </m:e>
                              <m:sup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altLang="zh-CN" sz="2600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+</m:t>
                            </m:r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𝟏</m:t>
                            </m:r>
                          </m:e>
                        </m:rad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𝐬𝐢𝐧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𝝋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𝜶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φ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)=1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有最小值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代入数据解得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𝟏𝟐</m:t>
                        </m:r>
                        <m:rad>
                          <m:radPr>
                            <m:degHide m:val="on"/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</m:t>
                            </m:r>
                          </m:e>
                        </m:rad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207" y="3844916"/>
                <a:ext cx="9228996" cy="3041258"/>
              </a:xfrm>
              <a:prstGeom prst="rect">
                <a:avLst/>
              </a:prstGeom>
              <a:blipFill rotWithShape="0">
                <a:blip r:embed="rId4"/>
                <a:stretch>
                  <a:fillRect l="-859" t="-2004" b="-80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3269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五边形 8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0" name="燕尾形 9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33796" name="文本框 44"/>
          <p:cNvSpPr txBox="1">
            <a:spLocks noChangeArrowheads="1"/>
          </p:cNvSpPr>
          <p:nvPr/>
        </p:nvSpPr>
        <p:spPr bwMode="auto">
          <a:xfrm>
            <a:off x="4368800" y="2598137"/>
            <a:ext cx="6515100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提升素养能力</a:t>
            </a:r>
          </a:p>
        </p:txBody>
      </p:sp>
      <p:sp>
        <p:nvSpPr>
          <p:cNvPr id="33797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104901" y="2341021"/>
            <a:ext cx="1928813" cy="17268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endParaRPr kumimoji="1" lang="en-US" altLang="zh-CN" sz="8800" b="1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99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13273" y="586782"/>
            <a:ext cx="11810444" cy="64823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  <a:tabLst>
                <a:tab pos="2700655" algn="l"/>
              </a:tabLst>
            </a:pPr>
            <a:r>
              <a:rPr lang="en-US" altLang="zh-CN" sz="2600" kern="100" dirty="0">
                <a:latin typeface="Times New Roman"/>
                <a:ea typeface="微软雅黑"/>
                <a:cs typeface="Courier New"/>
              </a:rPr>
              <a:t>A</a:t>
            </a:r>
            <a:r>
              <a:rPr lang="zh-CN" altLang="zh-CN" sz="2600" kern="100" dirty="0">
                <a:latin typeface="Times New Roman"/>
                <a:ea typeface="微软雅黑"/>
                <a:cs typeface="Times New Roman"/>
              </a:rPr>
              <a:t>级　基础对点练</a:t>
            </a:r>
            <a:endParaRPr lang="zh-CN" altLang="zh-CN" sz="1050" kern="100" dirty="0">
              <a:effectLst/>
              <a:latin typeface="宋体"/>
              <a:cs typeface="Courier New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767665" y="2475751"/>
            <a:ext cx="811522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94740" y="1293310"/>
            <a:ext cx="11810444" cy="17235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动力学图像问题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用水平拉力使质量分别为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的甲、乙两物体在水平桌面上由静止开始沿直线运动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两物体与桌面间的动摩擦因数分别为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和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甲、乙两物体运动后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所受拉力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与其加速度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的关系图线如图所示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由图可知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83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3951224"/>
            <a:ext cx="2587625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451208" y="2958683"/>
            <a:ext cx="8066692" cy="319540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B.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	D.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乙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由牛顿第二定律知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整理得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图像的斜率为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纵轴截距为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结合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图像可知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&gt;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两图线的纵轴截距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甲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&lt;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乙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8817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5015071" y="2564892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94740" y="629665"/>
            <a:ext cx="11617168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2.(2025·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湖南怀化模拟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可视为质点的物体受到恒定的水平向右的拉力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从某点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的速度向左滑动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物体运动的部分速度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的变化图像如图乙所示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已知物体的质量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重力加速度大小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8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2735" y="3109722"/>
            <a:ext cx="604520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321933" y="3078834"/>
            <a:ext cx="5509659" cy="33232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物体与水平面间的动摩擦因数为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0.25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物体回到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点的速度大小为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物体回到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P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点的时刻为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1.5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3551178"/>
                <a:ext cx="11658044" cy="2254119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物体向左做减速运动时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物体向右加速时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.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物体向左运动的位移为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𝒕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则物体回到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P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点的时刻为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1.5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3551178"/>
                <a:ext cx="11658044" cy="2254119"/>
              </a:xfrm>
              <a:prstGeom prst="rect">
                <a:avLst/>
              </a:prstGeom>
              <a:blipFill rotWithShape="0">
                <a:blip r:embed="rId2"/>
                <a:stretch>
                  <a:fillRect l="-680" r="-2092" b="-569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8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620649"/>
            <a:ext cx="6045200" cy="26955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9091018" y="1916811"/>
            <a:ext cx="892674" cy="5211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185503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广东南海中学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物体静止于粗糙水平地面上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对物体施加一水平外力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作用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外力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随时间变化的规律如图甲所示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物体速度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随时间变化的规律如图乙所示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下列说法正确的是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235" y="2829052"/>
            <a:ext cx="509270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49481" y="2485989"/>
            <a:ext cx="6060625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该物体的质量为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该物体与水平面间的动摩擦因数为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0.2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该物体受到的合力为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D.0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~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内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该物体的平均速度为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62477" y="653489"/>
                <a:ext cx="6580662" cy="518947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由题图甲可知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外力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𝒎𝒈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𝒎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物体加速度大小为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𝚫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−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;1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物体做匀速运动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由平衡条件有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kg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zh-CN" altLang="zh-CN" sz="2600" b="1" baseline="-2500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合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由题图乙可知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~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内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物体通过的位移大小为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(2+5)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m=14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由平均速度定义式有</a:t>
                </a:r>
                <a14:m>
                  <m:oMath xmlns:m="http://schemas.openxmlformats.org/officeDocument/2006/math">
                    <m:bar>
                      <m:barPr>
                        <m:pos m:val="top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barPr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𝒗</m:t>
                        </m:r>
                      </m:e>
                    </m:bar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𝒔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𝒕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𝟏𝟒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m/s=2.8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477" y="653489"/>
                <a:ext cx="6580662" cy="5189473"/>
              </a:xfrm>
              <a:prstGeom prst="rect">
                <a:avLst/>
              </a:prstGeom>
              <a:blipFill rotWithShape="0">
                <a:blip r:embed="rId2"/>
                <a:stretch>
                  <a:fillRect l="-1204" t="-1058" b="-176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85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1262" y="836676"/>
            <a:ext cx="5092700" cy="29762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>
            <p:custDataLst>
              <p:tags r:id="rId1"/>
            </p:custDataLst>
          </p:nvPr>
        </p:nvSpPr>
        <p:spPr>
          <a:xfrm>
            <a:off x="717550" y="1079250"/>
            <a:ext cx="11474450" cy="4096389"/>
          </a:xfrm>
          <a:prstGeom prst="rect">
            <a:avLst/>
          </a:prstGeom>
          <a:solidFill>
            <a:srgbClr val="2E75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五边形 9"/>
          <p:cNvSpPr/>
          <p:nvPr>
            <p:custDataLst>
              <p:tags r:id="rId2"/>
            </p:custDataLst>
          </p:nvPr>
        </p:nvSpPr>
        <p:spPr>
          <a:xfrm>
            <a:off x="4763" y="1079250"/>
            <a:ext cx="3287712" cy="4094802"/>
          </a:xfrm>
          <a:prstGeom prst="homePlate">
            <a:avLst>
              <a:gd name="adj" fmla="val 59526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white"/>
              </a:solidFill>
            </a:endParaRPr>
          </a:p>
        </p:txBody>
      </p:sp>
      <p:sp>
        <p:nvSpPr>
          <p:cNvPr id="11" name="燕尾形 10"/>
          <p:cNvSpPr/>
          <p:nvPr>
            <p:custDataLst>
              <p:tags r:id="rId3"/>
            </p:custDataLst>
          </p:nvPr>
        </p:nvSpPr>
        <p:spPr>
          <a:xfrm>
            <a:off x="1582739" y="1079250"/>
            <a:ext cx="2333625" cy="4096389"/>
          </a:xfrm>
          <a:prstGeom prst="chevron">
            <a:avLst>
              <a:gd name="adj" fmla="val 85127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kumimoji="1" lang="zh-CN" altLang="en-US">
              <a:solidFill>
                <a:prstClr val="black"/>
              </a:solidFill>
            </a:endParaRPr>
          </a:p>
        </p:txBody>
      </p:sp>
      <p:sp>
        <p:nvSpPr>
          <p:cNvPr id="29700" name="文本框 44"/>
          <p:cNvSpPr txBox="1">
            <a:spLocks noChangeArrowheads="1"/>
          </p:cNvSpPr>
          <p:nvPr/>
        </p:nvSpPr>
        <p:spPr bwMode="auto">
          <a:xfrm>
            <a:off x="6356545" y="1269231"/>
            <a:ext cx="2763039" cy="1006242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6000" b="1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考点</a:t>
            </a:r>
            <a:endParaRPr lang="zh-CN" altLang="en-US" sz="60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29701" name="文本框 18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610038" y="2349116"/>
            <a:ext cx="989786" cy="117942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/>
          <a:lstStyle/>
          <a:p>
            <a:pPr algn="dist"/>
            <a:r>
              <a:rPr kumimoji="1" lang="en-US" altLang="zh-CN" sz="8800" b="1" smtClean="0">
                <a:solidFill>
                  <a:srgbClr val="FFFFFF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kumimoji="1" lang="en-US" altLang="zh-CN" sz="8800" b="1" dirty="0">
              <a:solidFill>
                <a:srgbClr val="FFFFFF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</a:endParaRPr>
          </a:p>
        </p:txBody>
      </p:sp>
      <p:sp>
        <p:nvSpPr>
          <p:cNvPr id="14" name="圆角矩形 13">
            <a:hlinkClick r:id="rId7" action="ppaction://hlinksldjump"/>
          </p:cNvPr>
          <p:cNvSpPr/>
          <p:nvPr/>
        </p:nvSpPr>
        <p:spPr>
          <a:xfrm>
            <a:off x="4295613" y="314093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考点二　动力学的连接体问题</a:t>
            </a:r>
            <a:endParaRPr lang="zh-CN" altLang="zh-CN" sz="2600" b="1" kern="1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  <p:sp>
        <p:nvSpPr>
          <p:cNvPr id="15" name="圆角矩形 14">
            <a:hlinkClick r:id="rId8" action="ppaction://hlinksldjump"/>
          </p:cNvPr>
          <p:cNvSpPr/>
          <p:nvPr/>
        </p:nvSpPr>
        <p:spPr>
          <a:xfrm>
            <a:off x="4295613" y="2427888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考点一　动力学图像问题</a:t>
            </a:r>
            <a:endParaRPr lang="zh-CN" altLang="en-US" sz="2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圆角矩形 15">
            <a:hlinkClick r:id="rId9" action="ppaction://hlinksldjump"/>
          </p:cNvPr>
          <p:cNvSpPr/>
          <p:nvPr/>
        </p:nvSpPr>
        <p:spPr>
          <a:xfrm>
            <a:off x="4295926" y="3854309"/>
            <a:ext cx="7560000" cy="51816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00000"/>
              </a:lnSpc>
              <a:spcAft>
                <a:spcPts val="0"/>
              </a:spcAft>
            </a:pPr>
            <a:r>
              <a:rPr lang="zh-CN" altLang="en-US" sz="26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考点三　动力学中的临界和极值问题</a:t>
            </a:r>
            <a:endParaRPr lang="zh-CN" altLang="zh-CN" sz="2400" b="1" kern="10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  <a:cs typeface="Times New Roman" panose="02020603050405020304"/>
            </a:endParaRPr>
          </a:p>
        </p:txBody>
      </p:sp>
    </p:spTree>
    <p:extLst>
      <p:ext uri="{BB962C8B-B14F-4D97-AF65-F5344CB8AC3E}">
        <p14:creationId xmlns:p14="http://schemas.microsoft.com/office/powerpoint/2010/main" val="3946383484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1233428" y="352308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33757" y="629665"/>
            <a:ext cx="8066692" cy="34298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动力学中的连接体问题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4.(2026·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广东中山高三月考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质量均为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放在光滑水平面上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中间夹了一个轻质压力传感器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现对物块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分别施以方向相反的水平力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且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则压力传感器的读数为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6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8256" y="1484757"/>
            <a:ext cx="2587625" cy="17907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360814" y="4038478"/>
            <a:ext cx="11810444" cy="2155118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A.14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	B.15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C.16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	D.18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smtClean="0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设压力传感器的读数为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由牛顿第二定律知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对整体有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对物块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联立并代入数据解得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042714" y="2132838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5.(2026·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广东广州高三期末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我国高铁技术迅猛发展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取得举世瞩目的成就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学校物理兴趣小组为研究高铁车厢间的相互作用力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用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个完全相同的滑块放在水平地面上模拟高铁车厢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滑块与地面间动摩擦因数都相同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滑块间用轻杆连接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给滑块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施加水平向右的拉力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滑块向右加速运动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下列分析判断正确的是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8" y="2780919"/>
            <a:ext cx="6045200" cy="9918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2726327"/>
            <a:ext cx="4553437" cy="212363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若减小滑块与地面间的动摩擦因数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间杆的拉力变小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若增大水平拉力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间杆的拉力变</a:t>
            </a:r>
            <a:r>
              <a:rPr lang="zh-CN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417679" y="4861642"/>
            <a:ext cx="11658044" cy="92330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tabLst>
                <a:tab pos="3870960" algn="l"/>
              </a:tabLst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间杆的拉力与滑块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间杆的拉力大小之比为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zh-CN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tabLst>
                <a:tab pos="3870960" algn="l"/>
              </a:tabLst>
            </a:pP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滑块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间杆的拉力与滑块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5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</a:t>
            </a:r>
            <a:r>
              <a:rPr lang="zh-CN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间杆的拉力大小之比为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宋体" panose="02010600030101010101" pitchFamily="2" charset="-122"/>
              </a:rPr>
              <a:t>∶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endParaRPr lang="zh-CN" altLang="zh-CN" sz="10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1857614"/>
                <a:ext cx="11658044" cy="3917395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对所有滑块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=8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对第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个滑块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78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78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由此可知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若减小滑块与地面间的动摩擦因数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间杆的拉力不变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若增大水平拉力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间杆的拉力变大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三个滑块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则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56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7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8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间杆的拉力与滑块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5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间杆的拉力大小之比为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𝟕𝟖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𝑭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𝟓𝟔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1857614"/>
                <a:ext cx="11658044" cy="3917395"/>
              </a:xfrm>
              <a:prstGeom prst="rect">
                <a:avLst/>
              </a:prstGeom>
              <a:blipFill rotWithShape="0">
                <a:blip r:embed="rId2"/>
                <a:stretch>
                  <a:fillRect l="-680" r="-68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87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6855" y="620649"/>
            <a:ext cx="6045200" cy="99187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6527260" y="3307056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17491" y="629665"/>
                <a:ext cx="11810444" cy="3252726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 marL="355600" indent="-355600"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6.(2026·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河北承德高三期末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如图所示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物块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叠放在粗糙水平面上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水平外力分别以图甲、乙两种方式作用在物块上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两物块一起以最大加速度运动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的质量之比为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宋体" panose="02010600030101010101" pitchFamily="2" charset="-122"/>
                  </a:rPr>
                  <a:t>∶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与地面间的动摩擦因数均为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之间的动摩擦因数为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最大静摩擦力等于滑动摩擦力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若以方式甲运动时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所施加外力大小为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若以方式乙运动时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所施加外力的大小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zh-CN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　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491" y="629665"/>
                <a:ext cx="11810444" cy="3252726"/>
              </a:xfrm>
              <a:prstGeom prst="rect">
                <a:avLst/>
              </a:prstGeom>
              <a:blipFill rotWithShape="0">
                <a:blip r:embed="rId2"/>
                <a:stretch>
                  <a:fillRect l="-671" r="-361" b="-318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8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6708" y="4077081"/>
            <a:ext cx="6045200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07803" y="3861054"/>
                <a:ext cx="5008781" cy="2154098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B.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C.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	D.2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803" y="3861054"/>
                <a:ext cx="5008781" cy="2154098"/>
              </a:xfrm>
              <a:prstGeom prst="rect">
                <a:avLst/>
              </a:prstGeom>
              <a:blipFill rotWithShape="0">
                <a:blip r:embed="rId4"/>
                <a:stretch>
                  <a:fillRect l="-158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247140" y="2132689"/>
                <a:ext cx="11658044" cy="3174627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之间达到最大静摩擦力时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两者的加速度最大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甲种情况中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N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分析有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对整体分析有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即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;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乙种情况中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分析有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对整体分析有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𝝁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𝟔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·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=5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联立解得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𝟕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140" y="2132689"/>
                <a:ext cx="11658044" cy="3174627"/>
              </a:xfrm>
              <a:prstGeom prst="rect">
                <a:avLst/>
              </a:prstGeom>
              <a:blipFill rotWithShape="0">
                <a:blip r:embed="rId2"/>
                <a:stretch>
                  <a:fillRect l="-680" r="-2144" b="-5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88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8909" y="773938"/>
            <a:ext cx="6045200" cy="13589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7699320" y="2564892"/>
            <a:ext cx="892674" cy="573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AD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94740" y="629665"/>
            <a:ext cx="11810444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对点练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3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动力学的临界和极值问题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7.(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多选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)(2026·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四川成都期末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完全相同的磁体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分别位于铁质车厢竖直面和水平面上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与车厢间的动摩擦因数均为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小车静止时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恰好不下滑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现使小车加速运动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为保证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无滑动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则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3260471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478504" y="2996946"/>
            <a:ext cx="7333356" cy="2455200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速度可能向左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加速度可小于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速度一定向右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加速度不能超过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加速度一定向左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不能超过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加速度一定向左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不能超过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478504" y="836527"/>
            <a:ext cx="7962601" cy="305536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小车静止时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恰好不下滑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所以对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吸引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当小车加速运动时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为了保证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不下滑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吸引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吸引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加速时加速度一定向左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则小车向左加速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对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 baseline="-25000">
                <a:latin typeface="Times New Roman" panose="02020603050405020304" pitchFamily="18" charset="0"/>
                <a:cs typeface="Times New Roman" panose="02020603050405020304" pitchFamily="18" charset="0"/>
              </a:rPr>
              <a:t>吸引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=(1+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image89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7530" y="1052703"/>
            <a:ext cx="3021965" cy="189674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4"/>
          <p:cNvSpPr txBox="1"/>
          <p:nvPr/>
        </p:nvSpPr>
        <p:spPr>
          <a:xfrm>
            <a:off x="2004341" y="3523083"/>
            <a:ext cx="60970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dirty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C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46450" y="629665"/>
            <a:ext cx="8873361" cy="342982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 algn="ctr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级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综合提升练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marL="355600" indent="-355600">
              <a:lnSpc>
                <a:spcPct val="14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8.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一足够长的木板上表面与木块之间的动摩擦因数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μ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=0.75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木板与水平面成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角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让木块从木板的底端以初速度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0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沿木板向上滑行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随着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的改变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木块沿木板向上滑行的距离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将发生变化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600" baseline="30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的最小值为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image90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53" y="1484757"/>
            <a:ext cx="242125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5" name="矩形 4"/>
          <p:cNvSpPr/>
          <p:nvPr/>
        </p:nvSpPr>
        <p:spPr>
          <a:xfrm>
            <a:off x="246223" y="4118372"/>
            <a:ext cx="8873361" cy="1254871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A.0.12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B.0.14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C.0.16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	D.0.2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80374" y="836527"/>
                <a:ext cx="8758861" cy="4829311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0000FF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设沿斜面向上为正方向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木块的加速度为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当木板与水平面成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角时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由牛顿第二定律得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μmg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设木块的位移为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0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𝟎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=2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根据数学关系知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cos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)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其中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tan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μ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=0.75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可得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=37°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当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+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α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=90°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时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加速度有最大值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𝟏</m:t>
                        </m:r>
                        <m:r>
                          <a:rPr lang="en-US" altLang="zh-CN" sz="2600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𝝁</m:t>
                            </m:r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g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此时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有最小值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为</a:t>
                </a:r>
                <a:r>
                  <a:rPr lang="en-US" altLang="zh-CN" sz="2600" i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</a:t>
                </a:r>
                <a:r>
                  <a:rPr lang="en-US" altLang="zh-CN" sz="2600" baseline="-250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min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  <m:sSup>
                          <m:sSup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sSub>
                              <m:sSubPr>
                                <m:ctrlPr>
                                  <a:rPr lang="zh-CN" altLang="zh-CN" sz="2600" i="1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𝒗</m:t>
                                </m:r>
                              </m:e>
                              <m:sub>
                                <m:r>
                                  <a:rPr lang="en-US" altLang="zh-CN" sz="2600" b="1" i="1">
                                    <a:effectLst/>
                                    <a:latin typeface="Cambria Math" panose="02040503050406030204" pitchFamily="18" charset="0"/>
                                    <a:ea typeface="微软雅黑" panose="020B0503020204020204" pitchFamily="34" charset="-122"/>
                                    <a:cs typeface="Times New Roman" panose="02020603050405020304" pitchFamily="18" charset="0"/>
                                  </a:rPr>
                                  <m:t>𝟎</m:t>
                                </m:r>
                              </m:sub>
                            </m:sSub>
                          </m:e>
                          <m:sup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𝟐</m:t>
                            </m:r>
                          </m:sup>
                        </m:sSup>
                      </m:num>
                      <m:den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𝟓</m:t>
                        </m:r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𝒈</m:t>
                        </m:r>
                      </m:den>
                    </m:f>
                  </m:oMath>
                </a14:m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=0.16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故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、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D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错误</a:t>
                </a:r>
                <a:r>
                  <a:rPr lang="en-US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en-US" altLang="zh-CN" sz="260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正确</a:t>
                </a:r>
                <a:r>
                  <a:rPr lang="zh-CN" altLang="zh-CN" sz="260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374" y="836527"/>
                <a:ext cx="8758861" cy="4829311"/>
              </a:xfrm>
              <a:prstGeom prst="rect">
                <a:avLst/>
              </a:prstGeom>
              <a:blipFill rotWithShape="0">
                <a:blip r:embed="rId2"/>
                <a:stretch>
                  <a:fillRect l="-905" r="-765" b="-189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image90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0653" y="1052703"/>
            <a:ext cx="2421255" cy="198437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-35838" y="553465"/>
            <a:ext cx="12289994" cy="3486892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2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300" dirty="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9.(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2026·</a:t>
            </a:r>
            <a:r>
              <a:rPr lang="zh-CN" altLang="zh-CN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广东实验中学高三月考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一位雪橇运动员坐在雪橇上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以初速度</a:t>
            </a:r>
            <a:r>
              <a:rPr lang="en-US" altLang="zh-CN" sz="2300" i="1" dirty="0" err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3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从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滑道上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点出发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并双手接触冰面向后用力划拨冰面若干次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6.5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点有一长度不计的弧形轨道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该弧形轨道平滑连接倾角为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的滑道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与水平滑道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雪橇及人过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点时速度的大小不变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方向变为水平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到达水平轨道后雪橇及人自由滑行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水平滑道上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、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两点间距离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L</a:t>
            </a:r>
            <a:r>
              <a:rPr lang="en-US" altLang="zh-CN" sz="2300" i="1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BC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=80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zh-CN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雪橇和人的总质量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=90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kg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经过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点的速度大小</a:t>
            </a:r>
            <a:r>
              <a:rPr lang="en-US" altLang="zh-CN" sz="2300" i="1" dirty="0" err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300" i="1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=9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雪橇和人在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ABC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滑道上滑行时所受冰面及空气的总阻力大小恒为</a:t>
            </a:r>
            <a:r>
              <a:rPr lang="en-US" altLang="zh-CN" sz="23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300" baseline="-250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=45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方向与运动方向相反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人在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滑道上每次划拨冰面时双手与冰面的接触时间</a:t>
            </a:r>
            <a:r>
              <a:rPr lang="en-US" altLang="zh-CN" sz="23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300" i="1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=0.5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每划拨一次速度大小增加</a:t>
            </a:r>
            <a:r>
              <a:rPr lang="en-US" altLang="zh-CN" sz="2300" dirty="0" err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300" i="1" dirty="0" err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在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滑道上不用手划时雪橇和人的加速度大小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300" baseline="-25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3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重力加速度</a:t>
            </a:r>
            <a:r>
              <a:rPr lang="en-US" altLang="zh-CN" sz="2300" i="1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=10</a:t>
            </a:r>
            <a:r>
              <a:rPr lang="en-US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m/s</a:t>
            </a:r>
            <a:r>
              <a:rPr lang="en-US" altLang="zh-CN" sz="2300" baseline="300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2</a:t>
            </a:r>
            <a:r>
              <a:rPr lang="zh-CN" altLang="zh-CN" sz="2300" dirty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求</a:t>
            </a:r>
            <a:r>
              <a:rPr lang="en-US" altLang="zh-CN" sz="2300" dirty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:</a:t>
            </a:r>
            <a:endParaRPr lang="zh-CN" altLang="zh-CN" sz="23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7" name="image64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4333" y="4208018"/>
            <a:ext cx="3457575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332167" y="3957339"/>
            <a:ext cx="7406690" cy="227989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(1)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雪橇经过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点时的速度大小</a:t>
            </a:r>
            <a:r>
              <a:rPr lang="en-US" altLang="zh-CN" sz="24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400" i="1" baseline="-250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24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(2)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滑道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的倾角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的正弦值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sin</a:t>
            </a:r>
            <a:r>
              <a:rPr lang="en-US" altLang="zh-CN" sz="24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θ</a:t>
            </a: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endParaRPr lang="zh-CN" altLang="zh-CN" sz="24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运动员在滑道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4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上运动时双手接触冰面向后用力划拨的次数</a:t>
            </a:r>
            <a:r>
              <a:rPr lang="en-US" altLang="zh-CN" sz="24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zh-CN" altLang="zh-CN" sz="24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24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6162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1"/>
          <p:cNvSpPr>
            <a:spLocks noChangeArrowheads="1"/>
          </p:cNvSpPr>
          <p:nvPr/>
        </p:nvSpPr>
        <p:spPr bwMode="auto">
          <a:xfrm>
            <a:off x="228964" y="648229"/>
            <a:ext cx="11772834" cy="597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1pPr>
            <a:lvl2pPr marL="742950" indent="-28575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2pPr>
            <a:lvl3pPr marL="11430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3pPr>
            <a:lvl4pPr marL="16002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4pPr>
            <a:lvl5pPr marL="2057400" indent="-228600" eaLnBrk="0" hangingPunct="0"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2609850" algn="l"/>
              </a:tabLst>
              <a:defRPr>
                <a:solidFill>
                  <a:schemeClr val="tx1"/>
                </a:solidFill>
                <a:latin typeface="Calibri" pitchFamily="34" charset="0"/>
                <a:ea typeface="宋体" pitchFamily="2" charset="-122"/>
              </a:defRPr>
            </a:lvl9pPr>
          </a:lstStyle>
          <a:p>
            <a:pPr algn="ctr">
              <a:lnSpc>
                <a:spcPct val="130000"/>
              </a:lnSpc>
              <a:spcBef>
                <a:spcPts val="1200"/>
              </a:spcBef>
              <a:spcAft>
                <a:spcPts val="300"/>
              </a:spcAft>
            </a:pPr>
            <a:r>
              <a:rPr lang="zh-CN" altLang="en-US" sz="2800" kern="1400">
                <a:latin typeface="Cambria"/>
                <a:ea typeface="微软雅黑"/>
                <a:cs typeface="Times New Roman"/>
              </a:rPr>
              <a:t>考点一　动力学图像问题</a:t>
            </a:r>
            <a:endParaRPr lang="zh-CN" altLang="zh-CN" sz="1800" b="1" kern="1400" dirty="0">
              <a:effectLst/>
              <a:latin typeface="Cambria"/>
              <a:ea typeface="宋体"/>
              <a:cs typeface="Times New Roman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106615" y="1472438"/>
            <a:ext cx="11810444" cy="654707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常见动力学图像及应用方法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0117387"/>
              </p:ext>
            </p:extLst>
          </p:nvPr>
        </p:nvGraphicFramePr>
        <p:xfrm>
          <a:off x="262477" y="2132838"/>
          <a:ext cx="11233404" cy="3961390"/>
        </p:xfrm>
        <a:graphic>
          <a:graphicData uri="http://schemas.openxmlformats.org/drawingml/2006/table">
            <a:tbl>
              <a:tblPr firstRow="1" firstCol="1" bandRow="1"/>
              <a:tblGrid>
                <a:gridCol w="1356996"/>
                <a:gridCol w="9876408"/>
              </a:tblGrid>
              <a:tr h="6579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 i="1">
                          <a:effectLst/>
                          <a:latin typeface="Book Antiqua" panose="0204060205030503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v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9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根据图像的斜率判断加速度的大小和方向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进而根据牛顿第二定律求解合力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7787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9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首先要根据具体的物理情景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对物体进行受力分析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然后根据牛顿第二定律推导出</a:t>
                      </a:r>
                      <a:r>
                        <a:rPr lang="en-US" sz="19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、</a:t>
                      </a:r>
                      <a:r>
                        <a:rPr lang="en-US" sz="1900" i="1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两个量间的函数关系式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根据函数关系式结合图像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明确图像的斜率、截距或面积的意义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从而由图像给出的信息求出未知量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792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 i="1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900" smtClean="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900" i="1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zh-CN" sz="19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要注意加速度的正、负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正确分析每一段的运动情况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然后结合物体受力情况并根据牛顿第二定律列方程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669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en-US" sz="1900" i="1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F</a:t>
                      </a:r>
                      <a:r>
                        <a:rPr lang="en-US" sz="1900" smtClean="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900" i="1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t</a:t>
                      </a:r>
                      <a:r>
                        <a:rPr lang="zh-CN" sz="1900" smtClean="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图像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  <a:tabLst>
                          <a:tab pos="3870960" algn="l"/>
                        </a:tabLst>
                      </a:pP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要结合物体受到的力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根据牛顿第二定律求出加速度</a:t>
                      </a:r>
                      <a:r>
                        <a:rPr lang="en-US" sz="1900">
                          <a:effectLst/>
                          <a:latin typeface="宋体" panose="02010600030101010101" pitchFamily="2" charset="-122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zh-CN" sz="1900">
                          <a:effectLst/>
                          <a:latin typeface="Times New Roman" panose="02020603050405020304" pitchFamily="18" charset="0"/>
                          <a:ea typeface="微软雅黑" panose="020B0503020204020204" pitchFamily="34" charset="-122"/>
                          <a:cs typeface="Times New Roman" panose="02020603050405020304" pitchFamily="18" charset="0"/>
                        </a:rPr>
                        <a:t>分析每一时间段的运动性质</a:t>
                      </a:r>
                      <a:endParaRPr lang="zh-CN" sz="7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52383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554229" y="680785"/>
                <a:ext cx="7238728" cy="4133223"/>
              </a:xfrm>
              <a:prstGeom prst="rect">
                <a:avLst/>
              </a:prstGeom>
            </p:spPr>
            <p:txBody>
              <a:bodyPr wrap="square" lIns="121898" tIns="60948" rIns="121898" bIns="60948">
                <a:spAutoFit/>
              </a:bodyPr>
              <a:lstStyle/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>
                    <a:solidFill>
                      <a:srgbClr val="C00000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答案</a:t>
                </a:r>
                <a:r>
                  <a:rPr lang="zh-CN" altLang="zh-CN" sz="2600">
                    <a:solidFill>
                      <a:srgbClr val="C00000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(1)1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(2)0.15</a:t>
                </a:r>
                <a:r>
                  <a:rPr lang="zh-CN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(3)3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</a:rPr>
                  <a:t>解析</a:t>
                </a:r>
                <a:r>
                  <a:rPr lang="zh-CN" altLang="zh-CN" sz="2600" dirty="0">
                    <a:solidFill>
                      <a:srgbClr val="0000FF"/>
                    </a:solidFill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　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(1)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雪橇从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根据牛顿第二定律有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=0.5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en-US" altLang="zh-CN" sz="2600" baseline="30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雪橇从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点的过程中做匀减速直线运动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根据速度与位移关系式有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𝑪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CN" altLang="zh-CN" sz="26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sSub>
                          <m:sSubPr>
                            <m:ctrlPr>
                              <a:rPr lang="zh-CN" altLang="zh-CN" sz="26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𝒗</m:t>
                            </m:r>
                          </m:e>
                          <m:sub>
                            <m:r>
                              <a:rPr lang="en-US" altLang="zh-CN" sz="2600" b="1" i="1">
                                <a:effectLst/>
                                <a:latin typeface="Cambria Math" panose="02040503050406030204" pitchFamily="18" charset="0"/>
                                <a:ea typeface="微软雅黑" panose="020B0503020204020204" pitchFamily="34" charset="-122"/>
                                <a:cs typeface="Times New Roman" panose="02020603050405020304" pitchFamily="18" charset="0"/>
                              </a:rPr>
                              <m:t>𝑩</m:t>
                            </m:r>
                          </m:sub>
                        </m:sSub>
                      </m:e>
                      <m:sup>
                        <m:r>
                          <a:rPr lang="en-US" altLang="zh-CN" sz="2600" b="1" i="1">
                            <a:effectLst/>
                            <a:latin typeface="Cambria Math" panose="02040503050406030204" pitchFamily="18" charset="0"/>
                            <a:ea typeface="微软雅黑" panose="020B0503020204020204" pitchFamily="34" charset="-122"/>
                            <a:cs typeface="Times New Roman" panose="020206030504050203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2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L</a:t>
                </a:r>
                <a:r>
                  <a:rPr lang="en-US" altLang="zh-CN" sz="2600" i="1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BC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i="1" dirty="0" err="1">
                    <a:effectLst/>
                    <a:latin typeface="Book Antiqua" panose="0204060205030503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v</a:t>
                </a:r>
                <a:r>
                  <a:rPr lang="en-US" altLang="zh-CN" sz="2600" i="1" baseline="-25000" dirty="0" err="1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C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=1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m/s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(2)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雪橇和人从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A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点运动到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B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点的过程中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手不划拨冰面时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,</a:t>
                </a: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根据牛顿第二定律</a:t>
                </a:r>
                <a:r>
                  <a:rPr lang="zh-CN" altLang="zh-CN" sz="2600" b="1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有</a:t>
                </a:r>
                <a:r>
                  <a:rPr lang="en-US" altLang="zh-CN" sz="2600" i="1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mg</a:t>
                </a:r>
                <a:r>
                  <a:rPr lang="en-US" altLang="zh-CN" sz="2600" dirty="0" err="1" smtClean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dirty="0" smtClean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-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f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ma</a:t>
                </a:r>
                <a:r>
                  <a:rPr lang="en-US" altLang="zh-CN" sz="2600" baseline="-250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1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>
                  <a:spcAft>
                    <a:spcPts val="0"/>
                  </a:spcAft>
                  <a:tabLst>
                    <a:tab pos="3870960" algn="l"/>
                  </a:tabLst>
                </a:pPr>
                <a:r>
                  <a:rPr lang="zh-CN" altLang="zh-CN" sz="2600" b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解得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sin</a:t>
                </a:r>
                <a:r>
                  <a:rPr lang="en-US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 </a:t>
                </a:r>
                <a:r>
                  <a:rPr lang="en-US" altLang="zh-CN" sz="2600" i="1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θ</a:t>
                </a:r>
                <a:r>
                  <a:rPr lang="en-US" altLang="zh-CN" sz="2600" dirty="0">
                    <a:effectLst/>
                    <a:latin typeface="Times New Roman" panose="02020603050405020304" pitchFamily="18" charset="0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=0.15</a:t>
                </a:r>
                <a:r>
                  <a:rPr lang="zh-CN" altLang="zh-CN" sz="2600" dirty="0">
                    <a:effectLst/>
                    <a:latin typeface="宋体" panose="02010600030101010101" pitchFamily="2" charset="-122"/>
                    <a:ea typeface="微软雅黑" panose="020B0503020204020204" pitchFamily="34" charset="-122"/>
                    <a:cs typeface="Times New Roman" panose="02020603050405020304" pitchFamily="18" charset="0"/>
                  </a:rPr>
                  <a:t>。</a:t>
                </a:r>
                <a:endParaRPr lang="zh-CN" altLang="zh-CN" sz="10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229" y="680785"/>
                <a:ext cx="7238728" cy="4133223"/>
              </a:xfrm>
              <a:prstGeom prst="rect">
                <a:avLst/>
              </a:prstGeom>
              <a:blipFill rotWithShape="0">
                <a:blip r:embed="rId2"/>
                <a:stretch>
                  <a:fillRect l="-1095" t="-1475" r="-421" b="-236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image64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0360" y="836676"/>
            <a:ext cx="3457575" cy="11652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519448" y="4818357"/>
            <a:ext cx="7238728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(3)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设运动员在滑道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上运动时双手接触冰面向后用力划拨的次数为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有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i="1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smtClean="0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+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en-US" altLang="zh-CN" sz="2600" baseline="-250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Δ</a:t>
            </a:r>
            <a:r>
              <a:rPr lang="en-US" altLang="zh-CN" sz="2600" i="1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解得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n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=3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6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2" name="Picture 4" descr="F:\image-asset.jp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332" b="21"/>
          <a:stretch/>
        </p:blipFill>
        <p:spPr bwMode="auto">
          <a:xfrm>
            <a:off x="636" y="0"/>
            <a:ext cx="121904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6351" y="4239260"/>
            <a:ext cx="12184699" cy="2618740"/>
          </a:xfrm>
          <a:prstGeom prst="rect">
            <a:avLst/>
          </a:prstGeom>
          <a:solidFill>
            <a:schemeClr val="tx2">
              <a:lumMod val="7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2" rIns="91426" bIns="45712" rtlCol="0" anchor="ctr"/>
          <a:lstStyle/>
          <a:p>
            <a:pPr algn="ctr"/>
            <a:endParaRPr lang="zh-CN" altLang="en-US"/>
          </a:p>
        </p:txBody>
      </p:sp>
      <p:sp>
        <p:nvSpPr>
          <p:cNvPr id="33" name="文本框 32">
            <a:hlinkClick r:id="rId3" action="ppaction://hlinksldjump"/>
          </p:cNvPr>
          <p:cNvSpPr txBox="1"/>
          <p:nvPr/>
        </p:nvSpPr>
        <p:spPr>
          <a:xfrm>
            <a:off x="3695220" y="4721154"/>
            <a:ext cx="5193624" cy="1938020"/>
          </a:xfrm>
          <a:prstGeom prst="rect">
            <a:avLst/>
          </a:prstGeom>
          <a:noFill/>
        </p:spPr>
        <p:txBody>
          <a:bodyPr wrap="square" lIns="91426" tIns="45712" rIns="91426" bIns="45712" rtlCol="0">
            <a:spAutoFit/>
          </a:bodyPr>
          <a:lstStyle/>
          <a:p>
            <a:pPr defTabSz="914377">
              <a:defRPr/>
            </a:pPr>
            <a:r>
              <a:rPr lang="zh-CN" altLang="en-US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本节内容结束</a:t>
            </a:r>
          </a:p>
          <a:p>
            <a:pPr defTabSz="914377">
              <a:defRPr/>
            </a:pPr>
            <a:r>
              <a:rPr lang="en-US" altLang="zh-CN" sz="6000" dirty="0">
                <a:solidFill>
                  <a:schemeClr val="tx2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THANKS</a:t>
            </a:r>
          </a:p>
        </p:txBody>
      </p:sp>
      <p:pic>
        <p:nvPicPr>
          <p:cNvPr id="8" name="图片 7" descr="创新设计字体-01"/>
          <p:cNvPicPr>
            <a:picLocks noChangeAspect="1"/>
          </p:cNvPicPr>
          <p:nvPr/>
        </p:nvPicPr>
        <p:blipFill>
          <a:blip r:embed="rId4">
            <a:lum bright="100000"/>
          </a:blip>
          <a:stretch>
            <a:fillRect/>
          </a:stretch>
        </p:blipFill>
        <p:spPr>
          <a:xfrm>
            <a:off x="-199889" y="11262"/>
            <a:ext cx="1682751" cy="1682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1371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58435" y="620649"/>
            <a:ext cx="11810444" cy="305972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marL="355600" indent="-355600">
              <a:lnSpc>
                <a:spcPct val="150000"/>
              </a:lnSpc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例</a:t>
            </a:r>
            <a:r>
              <a:rPr lang="en-US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1</a:t>
            </a:r>
            <a:r>
              <a:rPr lang="en-US" altLang="zh-CN" sz="2600">
                <a:solidFill>
                  <a:srgbClr val="0000FF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 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(2024·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广东卷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7)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轻质弹簧竖直放置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下端固定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木块从弹簧正上方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高度处由静止释放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以木块释放点为原点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取竖直向下为正方向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木块的位移为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所受合外力为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运动时间为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忽略空气阻力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弹簧在弹性限度内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关于木块从释放到第一次回到原点的过程中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其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图像或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图像可能正确的是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zh-CN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　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855966" y="3145621"/>
            <a:ext cx="50389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000" b="1" smtClean="0">
                <a:solidFill>
                  <a:srgbClr val="C00000"/>
                </a:solidFill>
                <a:latin typeface="Times New Roman" pitchFamily="18" charset="0"/>
                <a:ea typeface="华文细黑" pitchFamily="2" charset="-122"/>
                <a:cs typeface="Times New Roman" pitchFamily="18" charset="0"/>
              </a:rPr>
              <a:t>B</a:t>
            </a:r>
            <a:endParaRPr lang="zh-CN" altLang="en-US" sz="3000" b="1" dirty="0">
              <a:solidFill>
                <a:srgbClr val="C00000"/>
              </a:solidFill>
              <a:latin typeface="Times New Roman" pitchFamily="18" charset="0"/>
              <a:ea typeface="华文细黑" pitchFamily="2" charset="-122"/>
              <a:cs typeface="Times New Roman" pitchFamily="18" charset="0"/>
            </a:endParaRPr>
          </a:p>
        </p:txBody>
      </p:sp>
      <p:pic>
        <p:nvPicPr>
          <p:cNvPr id="4" name="image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3888105"/>
            <a:ext cx="18211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5" name="image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866" y="4383278"/>
            <a:ext cx="691388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614310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7491" y="3585637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>
                <a:solidFill>
                  <a:srgbClr val="0000FF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解析</a:t>
            </a:r>
            <a:r>
              <a:rPr lang="zh-CN" altLang="zh-CN" sz="2600">
                <a:solidFill>
                  <a:srgbClr val="0000FF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　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在木块下落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高度之前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木块所受合外力为木块的重力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保持不变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即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当木块接触弹簧后到合力为零前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随着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均匀减小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当弹簧弹力大于木块的重力后到最低点过程中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木块所受合外力向上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随着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的增大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均匀增大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则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图像如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项所示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B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正确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A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在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木块下落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高度之前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木块做匀加速直线运动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根据</a:t>
            </a:r>
            <a:r>
              <a:rPr lang="en-US" altLang="zh-CN" sz="2600" i="1">
                <a:latin typeface="Book Antiqua" panose="0204060205030503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v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gt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速度逐渐增大</a:t>
            </a:r>
            <a:r>
              <a:rPr lang="en-US" altLang="zh-CN" sz="2600" smtClean="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>
              <a:spcAft>
                <a:spcPts val="0"/>
              </a:spcAft>
              <a:tabLst>
                <a:tab pos="3870960" algn="l"/>
              </a:tabLst>
            </a:pP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图像斜率逐渐增大</a:t>
            </a:r>
            <a:r>
              <a:rPr lang="en-US" altLang="zh-CN" sz="2600" smtClean="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5" name="image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647700"/>
            <a:ext cx="18211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6" name="image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866" y="1265705"/>
            <a:ext cx="691388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2537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17491" y="3544693"/>
            <a:ext cx="11810444" cy="2523744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当木块接触弹簧后到合力为零前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根据牛顿第二定律有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)=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ma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lvl="0"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木块的速度继续增大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做加速度减小的加速运动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图像斜率继续增大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</a:p>
          <a:p>
            <a:pPr lvl="0"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当弹簧弹力等于重力时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速度达到最大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图像中斜率最大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;</a:t>
            </a:r>
          </a:p>
          <a:p>
            <a:pPr lvl="0"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当弹簧弹力大于木块的重力后到最低点的过程中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F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=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k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(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H</a:t>
            </a:r>
            <a:r>
              <a:rPr lang="en-US" altLang="zh-CN" sz="2600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)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mg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lvl="0"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木块所受合外力向上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木块做加速度增大的减速运动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</a:p>
          <a:p>
            <a:pPr lvl="0"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所以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图斜率减小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到达最低点时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木块的速度为零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solidFill>
                  <a:prstClr val="black"/>
                </a:solidFill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图像的斜率为零</a:t>
            </a:r>
            <a:r>
              <a:rPr lang="zh-CN" altLang="zh-CN" sz="2600" smtClean="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en-US" altLang="zh-CN" sz="2600">
              <a:solidFill>
                <a:prstClr val="black"/>
              </a:solidFill>
              <a:latin typeface="宋体" panose="02010600030101010101" pitchFamily="2" charset="-122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pic>
        <p:nvPicPr>
          <p:cNvPr id="5" name="image65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531" y="647700"/>
            <a:ext cx="1821180" cy="27813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pic>
        <p:nvPicPr>
          <p:cNvPr id="6" name="image66.jpeg"/>
          <p:cNvPicPr/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866" y="1265705"/>
            <a:ext cx="6913880" cy="2070100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1880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262477" y="836676"/>
            <a:ext cx="8758861" cy="1323415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lnSpc>
                <a:spcPct val="150000"/>
              </a:lnSpc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综上分析可知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木块先做自由落体运动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后做加速度减小的加速运动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再做加速度增大的减速运动到最低点</a:t>
            </a:r>
            <a:r>
              <a:rPr lang="zh-CN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同理可知</a:t>
            </a:r>
            <a:r>
              <a:rPr lang="en-US" altLang="zh-CN" sz="2600" smtClean="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endParaRPr lang="zh-CN" altLang="zh-CN" sz="1000">
              <a:solidFill>
                <a:prstClr val="black"/>
              </a:solidFill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image67.jpeg"/>
          <p:cNvPicPr/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638" y="1268730"/>
            <a:ext cx="2505075" cy="2155825"/>
          </a:xfrm>
          <a:prstGeom prst="rect">
            <a:avLst/>
          </a:prstGeom>
          <a:solidFill>
            <a:scrgbClr r="0" g="0" b="0">
              <a:alpha val="0"/>
            </a:scrgbClr>
          </a:solidFill>
          <a:ln>
            <a:noFill/>
          </a:ln>
        </p:spPr>
      </p:pic>
      <p:sp>
        <p:nvSpPr>
          <p:cNvPr id="7" name="矩形 6"/>
          <p:cNvSpPr/>
          <p:nvPr/>
        </p:nvSpPr>
        <p:spPr>
          <a:xfrm>
            <a:off x="262477" y="2180798"/>
            <a:ext cx="8758861" cy="1923579"/>
          </a:xfrm>
          <a:prstGeom prst="rect">
            <a:avLst/>
          </a:prstGeom>
        </p:spPr>
        <p:txBody>
          <a:bodyPr wrap="square" lIns="121898" tIns="60948" rIns="121898" bIns="60948">
            <a:spAutoFit/>
          </a:bodyPr>
          <a:lstStyle/>
          <a:p>
            <a:pPr lvl="0">
              <a:lnSpc>
                <a:spcPct val="150000"/>
              </a:lnSpc>
              <a:tabLst>
                <a:tab pos="3870960" algn="l"/>
              </a:tabLst>
            </a:pP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木块在上升过程中</a:t>
            </a:r>
            <a:r>
              <a:rPr lang="en-US" altLang="zh-CN" sz="2600">
                <a:solidFill>
                  <a:prstClr val="black"/>
                </a:solidFill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先做加速度</a:t>
            </a:r>
            <a:r>
              <a:rPr lang="zh-CN" altLang="zh-CN" sz="2600" b="1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减小</a:t>
            </a:r>
            <a:r>
              <a:rPr lang="zh-CN" altLang="zh-CN" sz="2600" b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的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加速运动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后做加速度增大的减速运动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再做匀减速直线运动到最高点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y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-</a:t>
            </a:r>
            <a:r>
              <a:rPr lang="en-US" altLang="zh-CN" sz="2600" i="1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t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图像大致如图所示</a:t>
            </a:r>
            <a:r>
              <a:rPr lang="en-US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,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故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C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、</a:t>
            </a:r>
            <a:r>
              <a:rPr lang="en-US" altLang="zh-CN" sz="2600"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D</a:t>
            </a:r>
            <a:r>
              <a:rPr lang="zh-CN" altLang="zh-CN" sz="2600" b="1">
                <a:latin typeface="Times New Roman" panose="02020603050405020304" pitchFamily="18" charset="0"/>
                <a:cs typeface="Times New Roman" panose="02020603050405020304" pitchFamily="18" charset="0"/>
              </a:rPr>
              <a:t>错误</a:t>
            </a:r>
            <a:r>
              <a:rPr lang="zh-CN" altLang="zh-CN" sz="2600">
                <a:latin typeface="宋体" panose="02010600030101010101" pitchFamily="2" charset="-122"/>
                <a:ea typeface="微软雅黑" panose="020B0503020204020204" pitchFamily="34" charset="-122"/>
                <a:cs typeface="Times New Roman" panose="02020603050405020304" pitchFamily="18" charset="0"/>
              </a:rPr>
              <a:t>。</a:t>
            </a:r>
            <a:endParaRPr lang="zh-CN" altLang="zh-CN" sz="100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1573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B7E8BD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348</TotalTime>
  <Words>2839</Words>
  <Application>Microsoft Office PowerPoint</Application>
  <PresentationFormat>自定义</PresentationFormat>
  <Paragraphs>230</Paragraphs>
  <Slides>51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51</vt:i4>
      </vt:variant>
    </vt:vector>
  </HeadingPairs>
  <TitlesOfParts>
    <vt:vector size="66" baseType="lpstr">
      <vt:lpstr>等线</vt:lpstr>
      <vt:lpstr>黑体</vt:lpstr>
      <vt:lpstr>华文细黑</vt:lpstr>
      <vt:lpstr>宋体</vt:lpstr>
      <vt:lpstr>微软雅黑</vt:lpstr>
      <vt:lpstr>Arial</vt:lpstr>
      <vt:lpstr>Book Antiqua</vt:lpstr>
      <vt:lpstr>Calibri</vt:lpstr>
      <vt:lpstr>Calibri Light</vt:lpstr>
      <vt:lpstr>Cambria</vt:lpstr>
      <vt:lpstr>Cambria Math</vt:lpstr>
      <vt:lpstr>Courier New</vt:lpstr>
      <vt:lpstr>Impact</vt:lpstr>
      <vt:lpstr>Times New Roman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微软中国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微软用户</dc:creator>
  <cp:lastModifiedBy>JBY</cp:lastModifiedBy>
  <cp:revision>69</cp:revision>
  <dcterms:created xsi:type="dcterms:W3CDTF">2024-01-15T03:14:15Z</dcterms:created>
  <dcterms:modified xsi:type="dcterms:W3CDTF">2026-03-20T05:41:34Z</dcterms:modified>
</cp:coreProperties>
</file>