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handoutMasterIdLst>
    <p:handoutMasterId r:id="rId54"/>
  </p:handoutMasterIdLst>
  <p:sldIdLst>
    <p:sldId id="340" r:id="rId2"/>
    <p:sldId id="341" r:id="rId3"/>
    <p:sldId id="342" r:id="rId4"/>
    <p:sldId id="343" r:id="rId5"/>
    <p:sldId id="344" r:id="rId6"/>
    <p:sldId id="581" r:id="rId7"/>
    <p:sldId id="355" r:id="rId8"/>
    <p:sldId id="356" r:id="rId9"/>
    <p:sldId id="357" r:id="rId10"/>
    <p:sldId id="582" r:id="rId11"/>
    <p:sldId id="492" r:id="rId12"/>
    <p:sldId id="583" r:id="rId13"/>
    <p:sldId id="359" r:id="rId14"/>
    <p:sldId id="584" r:id="rId15"/>
    <p:sldId id="586" r:id="rId16"/>
    <p:sldId id="585" r:id="rId17"/>
    <p:sldId id="493" r:id="rId18"/>
    <p:sldId id="587" r:id="rId19"/>
    <p:sldId id="588" r:id="rId20"/>
    <p:sldId id="589" r:id="rId21"/>
    <p:sldId id="367" r:id="rId22"/>
    <p:sldId id="591" r:id="rId23"/>
    <p:sldId id="592" r:id="rId24"/>
    <p:sldId id="596" r:id="rId25"/>
    <p:sldId id="502" r:id="rId26"/>
    <p:sldId id="594" r:id="rId27"/>
    <p:sldId id="378" r:id="rId28"/>
    <p:sldId id="597" r:id="rId29"/>
    <p:sldId id="598" r:id="rId30"/>
    <p:sldId id="599" r:id="rId31"/>
    <p:sldId id="600" r:id="rId32"/>
    <p:sldId id="519" r:id="rId33"/>
    <p:sldId id="602" r:id="rId34"/>
    <p:sldId id="400" r:id="rId35"/>
    <p:sldId id="402" r:id="rId36"/>
    <p:sldId id="617" r:id="rId37"/>
    <p:sldId id="618" r:id="rId38"/>
    <p:sldId id="619" r:id="rId39"/>
    <p:sldId id="404" r:id="rId40"/>
    <p:sldId id="405" r:id="rId41"/>
    <p:sldId id="607" r:id="rId42"/>
    <p:sldId id="608" r:id="rId43"/>
    <p:sldId id="406" r:id="rId44"/>
    <p:sldId id="407" r:id="rId45"/>
    <p:sldId id="609" r:id="rId46"/>
    <p:sldId id="610" r:id="rId47"/>
    <p:sldId id="408" r:id="rId48"/>
    <p:sldId id="409" r:id="rId49"/>
    <p:sldId id="614" r:id="rId50"/>
    <p:sldId id="615" r:id="rId51"/>
    <p:sldId id="428" r:id="rId52"/>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2</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7</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D7603B-E5D8-42A3-B21E-4A6C6E9A9061}" type="slidenum">
              <a:rPr lang="zh-CN" altLang="en-US" smtClean="0"/>
              <a:t>22</a:t>
            </a:fld>
            <a:endParaRPr lang="zh-CN" altLang="en-US"/>
          </a:p>
        </p:txBody>
      </p:sp>
    </p:spTree>
    <p:extLst>
      <p:ext uri="{BB962C8B-B14F-4D97-AF65-F5344CB8AC3E}">
        <p14:creationId xmlns:p14="http://schemas.microsoft.com/office/powerpoint/2010/main" val="20069904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 Target="../slides/slide35.xml"/><Relationship Id="rId7" Type="http://schemas.openxmlformats.org/officeDocument/2006/relationships/slide" Target="../slides/slide2.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47.xml"/><Relationship Id="rId5" Type="http://schemas.openxmlformats.org/officeDocument/2006/relationships/slide" Target="../slides/slide43.xml"/><Relationship Id="rId4" Type="http://schemas.openxmlformats.org/officeDocument/2006/relationships/slide" Target="../slides/slide3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1" name="圆角矩形 50">
            <a:hlinkClick r:id="rId3"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4"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5"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6"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7"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4.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3.emf"/><Relationship Id="rId5" Type="http://schemas.openxmlformats.org/officeDocument/2006/relationships/package" Target="../embeddings/Microsoft_Word___1.docx"/><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slideLayout" Target="../slideLayouts/slideLayout2.xml"/><Relationship Id="rId4" Type="http://schemas.openxmlformats.org/officeDocument/2006/relationships/tags" Target="../tags/tag14.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NUL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NUL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NULL"/><Relationship Id="rId1" Type="http://schemas.openxmlformats.org/officeDocument/2006/relationships/slideLayout" Target="../slideLayouts/slideLayout5.xml"/><Relationship Id="rId4" Type="http://schemas.openxmlformats.org/officeDocument/2006/relationships/image" Target="NULL"/></Relationships>
</file>

<file path=ppt/slides/_rels/slide49.xml.rels><?xml version="1.0" encoding="UTF-8" standalone="yes"?>
<Relationships xmlns="http://schemas.openxmlformats.org/package/2006/relationships"><Relationship Id="rId3" Type="http://schemas.openxmlformats.org/officeDocument/2006/relationships/image" Target="NULL"/><Relationship Id="rId1" Type="http://schemas.openxmlformats.org/officeDocument/2006/relationships/slideLayout" Target="../slideLayouts/slideLayout5.xml"/><Relationship Id="rId5" Type="http://schemas.openxmlformats.org/officeDocument/2006/relationships/image" Target="../media/image46.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NUL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7.jpeg"/><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tags" Target="../tags/tag9.xml"/><Relationship Id="rId7" Type="http://schemas.openxmlformats.org/officeDocument/2006/relationships/slide" Target="slide21.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0.xml"/><Relationship Id="rId9" Type="http://schemas.openxmlformats.org/officeDocument/2006/relationships/slide" Target="slide2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157216"/>
            <a:ext cx="10684970"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实验四　探究加速度与物体受力、物体质量的关系</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67988" y="836676"/>
            <a:ext cx="4713224" cy="3241702"/>
          </a:xfrm>
          <a:prstGeom prst="rect">
            <a:avLst/>
          </a:prstGeom>
          <a:solidFill>
            <a:scrgbClr r="0" g="0" b="0">
              <a:alpha val="0"/>
            </a:scrgbClr>
          </a:solidFill>
          <a:ln>
            <a:noFill/>
          </a:ln>
        </p:spPr>
      </p:pic>
      <p:sp>
        <p:nvSpPr>
          <p:cNvPr id="5" name="矩形 4"/>
          <p:cNvSpPr/>
          <p:nvPr/>
        </p:nvSpPr>
        <p:spPr>
          <a:xfrm>
            <a:off x="262477" y="620649"/>
            <a:ext cx="6818891" cy="252374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将小车自轨道右端由静止释放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从数字毫秒计分别读取遮光片经过光电门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、光电门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时的速度</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以及从遮光片开始遮住光电门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到开始遮住光电门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计算小车的加速度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62477" y="3281553"/>
                <a:ext cx="6818891" cy="2055282"/>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smtClean="0">
                    <a:latin typeface="Times New Roman" panose="02020603050405020304" pitchFamily="18" charset="0"/>
                    <a:cs typeface="Times New Roman" panose="02020603050405020304" pitchFamily="18" charset="0"/>
                  </a:rPr>
                  <a:t>根据</a:t>
                </a:r>
                <a:r>
                  <a:rPr lang="zh-CN" altLang="zh-CN" sz="2600" b="1">
                    <a:latin typeface="Times New Roman" panose="02020603050405020304" pitchFamily="18" charset="0"/>
                    <a:cs typeface="Times New Roman" panose="02020603050405020304" pitchFamily="18" charset="0"/>
                  </a:rPr>
                  <a:t>题意可得</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小车的加速度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0.41</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62477" y="3281553"/>
                <a:ext cx="6818891" cy="2055282"/>
              </a:xfrm>
              <a:prstGeom prst="rect">
                <a:avLst/>
              </a:prstGeom>
              <a:blipFill rotWithShape="0">
                <a:blip r:embed="rId3"/>
                <a:stretch>
                  <a:fillRect l="-1162" b="-59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2157070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7321" y="620649"/>
            <a:ext cx="7333356" cy="212363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将托盘及砝码的重力视为小车受到的合力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改变砝码质量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重复上述步骤</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根据数据拟合出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若要得到一条过原点的直线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减小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轨道的倾角</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19921" y="620649"/>
            <a:ext cx="4326255" cy="4054475"/>
          </a:xfrm>
          <a:prstGeom prst="rect">
            <a:avLst/>
          </a:prstGeom>
          <a:solidFill>
            <a:scrgbClr r="0" g="0" b="0">
              <a:alpha val="0"/>
            </a:scrgbClr>
          </a:solidFill>
          <a:ln>
            <a:noFill/>
          </a:ln>
        </p:spPr>
      </p:pic>
      <p:sp>
        <p:nvSpPr>
          <p:cNvPr id="5" name="矩形 4"/>
          <p:cNvSpPr/>
          <p:nvPr/>
        </p:nvSpPr>
        <p:spPr>
          <a:xfrm>
            <a:off x="262477" y="2817555"/>
            <a:ext cx="6666687"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由题图乙可知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小车受到的拉力大于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后才有加速度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原因是未完全平衡阻力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故应增大轨道的倾角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270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7321" y="620649"/>
            <a:ext cx="7333356"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图乙中直线斜率的单位为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baseline="300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19921" y="620649"/>
            <a:ext cx="4326255" cy="40544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39721" y="1958102"/>
                <a:ext cx="7333356" cy="391944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对小车由牛顿第二定律有</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题图乙中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图线斜率表示小车质量的倒数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则其单位为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39721" y="1958102"/>
                <a:ext cx="7333356" cy="3919447"/>
              </a:xfrm>
              <a:prstGeom prst="rect">
                <a:avLst/>
              </a:prstGeom>
              <a:blipFill rotWithShape="0">
                <a:blip r:embed="rId3"/>
                <a:stretch>
                  <a:fillRect l="-1081" r="-83" b="-264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512798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12373" y="620649"/>
            <a:ext cx="6666687" cy="1259488"/>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陕、晋、青、宁卷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图甲为探究加速度与力、质量关系的部分实验装置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0649"/>
            <a:ext cx="4762500" cy="1790700"/>
          </a:xfrm>
          <a:prstGeom prst="rect">
            <a:avLst/>
          </a:prstGeom>
          <a:solidFill>
            <a:scrgbClr r="0" g="0" b="0">
              <a:alpha val="0"/>
            </a:scrgbClr>
          </a:solidFill>
          <a:ln>
            <a:noFill/>
          </a:ln>
        </p:spPr>
      </p:pic>
      <p:sp>
        <p:nvSpPr>
          <p:cNvPr id="5" name="矩形 4"/>
          <p:cNvSpPr/>
          <p:nvPr/>
        </p:nvSpPr>
        <p:spPr>
          <a:xfrm>
            <a:off x="477507" y="1878329"/>
            <a:ext cx="6666687"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实验中应将木板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保持水平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一端垫高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478504" y="3212973"/>
            <a:ext cx="10736767" cy="202909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探究加速度与力、质量关系的实验时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将槽码与槽码盘的重力近似为绳子拉力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则需平衡摩擦阻力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实验中应将木板一端垫高</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一端</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垫高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71837" y="652910"/>
            <a:ext cx="5008781" cy="4240047"/>
          </a:xfrm>
          <a:prstGeom prst="rect">
            <a:avLst/>
          </a:prstGeom>
        </p:spPr>
        <p:txBody>
          <a:bodyPr wrap="square" lIns="121898" tIns="60948" rIns="121898" bIns="60948">
            <a:spAutoFit/>
          </a:bodyPr>
          <a:lstStyle/>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为探究加速度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某小组依据实验数据绘制的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很难直观看出图线是否为双曲线</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如果采用作图法判断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是否成反比关系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以下选项可以直观判断的有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多选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填正确答案标号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1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98052" y="620649"/>
            <a:ext cx="6645910" cy="43986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62477" y="4714099"/>
                <a:ext cx="6060625" cy="204835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262477" y="4714099"/>
                <a:ext cx="6060625" cy="2048357"/>
              </a:xfrm>
              <a:prstGeom prst="rect">
                <a:avLst/>
              </a:prstGeom>
              <a:blipFill rotWithShape="0">
                <a:blip r:embed="rId3"/>
                <a:stretch>
                  <a:fillRect l="-130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67435252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71837" y="690488"/>
                <a:ext cx="5008781" cy="5902489"/>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该实验采取控制变量法</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探究加速度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与质量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的关系时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小车受到的力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保持不变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利用图像法处理数据时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需使图线拟合为直线更直观</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即图像斜率为定值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b="1">
                    <a:latin typeface="Times New Roman" panose="02020603050405020304" pitchFamily="18" charset="0"/>
                    <a:cs typeface="Times New Roman" panose="02020603050405020304" pitchFamily="18" charset="0"/>
                  </a:rPr>
                  <a:t>图像的斜率不变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无论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怎么变化</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am</a:t>
                </a:r>
                <a:r>
                  <a:rPr lang="zh-CN" altLang="zh-CN" sz="2600" b="1">
                    <a:latin typeface="Times New Roman" panose="02020603050405020304" pitchFamily="18" charset="0"/>
                    <a:cs typeface="Times New Roman" panose="02020603050405020304" pitchFamily="18" charset="0"/>
                  </a:rPr>
                  <a:t>为定值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图线为平行于横轴的直线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也可判断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成反比关系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30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图线均为曲线</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无法直观判断</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成反比关系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71837" y="690488"/>
                <a:ext cx="5008781" cy="5902489"/>
              </a:xfrm>
              <a:prstGeom prst="rect">
                <a:avLst/>
              </a:prstGeom>
              <a:blipFill rotWithShape="0">
                <a:blip r:embed="rId2"/>
                <a:stretch>
                  <a:fillRect l="-1583" t="-826" r="-1705" b="-1342"/>
                </a:stretch>
              </a:blipFill>
            </p:spPr>
            <p:txBody>
              <a:bodyPr/>
              <a:lstStyle/>
              <a:p>
                <a:r>
                  <a:rPr lang="zh-CN" altLang="en-US">
                    <a:noFill/>
                  </a:rPr>
                  <a:t> </a:t>
                </a:r>
              </a:p>
            </p:txBody>
          </p:sp>
        </mc:Fallback>
      </mc:AlternateContent>
      <p:pic>
        <p:nvPicPr>
          <p:cNvPr id="6" name="image13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98052" y="620649"/>
            <a:ext cx="6645910" cy="4398645"/>
          </a:xfrm>
          <a:prstGeom prst="rect">
            <a:avLst/>
          </a:prstGeom>
          <a:solidFill>
            <a:scrgbClr r="0" g="0" b="0">
              <a:alpha val="0"/>
            </a:scrgbClr>
          </a:solidFill>
          <a:ln>
            <a:noFill/>
          </a:ln>
        </p:spPr>
      </p:pic>
    </p:spTree>
    <p:extLst>
      <p:ext uri="{BB962C8B-B14F-4D97-AF65-F5344CB8AC3E}">
        <p14:creationId xmlns:p14="http://schemas.microsoft.com/office/powerpoint/2010/main" val="278615535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12373" y="620649"/>
            <a:ext cx="6666687" cy="2969699"/>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探究加速度与力的关系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在改变作用力时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甲同学将放置在实验桌上的槽码依次放在槽码盘上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乙同学将事先放置在小车上的槽码依次移到槽码盘上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在其他实验操作相同的情况下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同学的方法可以更好地减小误差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75341" y="620649"/>
            <a:ext cx="4762500" cy="17907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83414" y="3574447"/>
                <a:ext cx="11810444" cy="2172815"/>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甲同学的实验中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增大了槽码和槽码盘的总质量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可能无法满足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远小于小车的质量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故实验误差较大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乙同学的实验中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系统加速度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altLang="zh-CN" sz="2600" b="1">
                    <a:latin typeface="Times New Roman" panose="02020603050405020304" pitchFamily="18" charset="0"/>
                    <a:cs typeface="Times New Roman" panose="02020603050405020304" pitchFamily="18" charset="0"/>
                  </a:rPr>
                  <a:t>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故误差较小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乙</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83414" y="3574447"/>
                <a:ext cx="11810444" cy="2172815"/>
              </a:xfrm>
              <a:prstGeom prst="rect">
                <a:avLst/>
              </a:prstGeom>
              <a:blipFill rotWithShape="0">
                <a:blip r:embed="rId3"/>
                <a:stretch>
                  <a:fillRect l="-671" t="-560" r="-2012" b="-53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383440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linds(horizontal)">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65083" y="587991"/>
            <a:ext cx="11693509" cy="192357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dirty="0">
              <a:latin typeface="Calibri" panose="020F0502020204030204" pitchFamily="34" charset="0"/>
              <a:cs typeface="Times New Roman" panose="02020603050405020304" pitchFamily="18" charset="0"/>
            </a:endParaRPr>
          </a:p>
          <a:p>
            <a:pPr marL="252000">
              <a:lnSpc>
                <a:spcPct val="150000"/>
              </a:lnSpc>
              <a:spcAft>
                <a:spcPts val="0"/>
              </a:spcAft>
              <a:tabLst>
                <a:tab pos="387096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在</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与所受合力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的关系时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某同学采用如图甲所示的实验装置进行实验探究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控制小车质量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不变</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寻找其加速度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与所受合力</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的关系</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4"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2569337"/>
            <a:ext cx="4140200" cy="2155825"/>
          </a:xfrm>
          <a:prstGeom prst="rect">
            <a:avLst/>
          </a:prstGeom>
          <a:solidFill>
            <a:scrgbClr r="0" g="0" b="0">
              <a:alpha val="0"/>
            </a:scrgbClr>
          </a:solidFill>
          <a:ln>
            <a:noFill/>
          </a:ln>
        </p:spPr>
      </p:pic>
      <p:pic>
        <p:nvPicPr>
          <p:cNvPr id="5"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8277" y="2602564"/>
            <a:ext cx="6913880" cy="1703070"/>
          </a:xfrm>
          <a:prstGeom prst="rect">
            <a:avLst/>
          </a:prstGeom>
          <a:solidFill>
            <a:scrgbClr r="0" g="0" b="0">
              <a:alpha val="0"/>
            </a:scrgbClr>
          </a:solidFill>
          <a:ln>
            <a:noFill/>
          </a:ln>
        </p:spPr>
      </p:pic>
      <p:sp>
        <p:nvSpPr>
          <p:cNvPr id="6" name="矩形 5"/>
          <p:cNvSpPr/>
          <p:nvPr/>
        </p:nvSpPr>
        <p:spPr>
          <a:xfrm>
            <a:off x="259015" y="4774619"/>
            <a:ext cx="11810444" cy="125923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在平衡摩擦力的操作过程中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需要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不需要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通过细绳把砂桶挂在小车上</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836676"/>
            <a:ext cx="4140200" cy="2155825"/>
          </a:xfrm>
          <a:prstGeom prst="rect">
            <a:avLst/>
          </a:prstGeom>
          <a:solidFill>
            <a:scrgbClr r="0" g="0" b="0">
              <a:alpha val="0"/>
            </a:scrgbClr>
          </a:solidFill>
          <a:ln>
            <a:noFill/>
          </a:ln>
        </p:spPr>
      </p:pic>
      <p:pic>
        <p:nvPicPr>
          <p:cNvPr id="5"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8277" y="836676"/>
            <a:ext cx="6913880" cy="1703070"/>
          </a:xfrm>
          <a:prstGeom prst="rect">
            <a:avLst/>
          </a:prstGeom>
          <a:solidFill>
            <a:scrgbClr r="0" g="0" b="0">
              <a:alpha val="0"/>
            </a:scrgbClr>
          </a:solidFill>
          <a:ln>
            <a:noFill/>
          </a:ln>
        </p:spPr>
      </p:pic>
      <p:sp>
        <p:nvSpPr>
          <p:cNvPr id="6" name="矩形 5"/>
          <p:cNvSpPr/>
          <p:nvPr/>
        </p:nvSpPr>
        <p:spPr>
          <a:xfrm>
            <a:off x="259015" y="3033877"/>
            <a:ext cx="11810444"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该同学得到的一条如图乙所示的纸带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他每隔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个点取一计数点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在纸带上做好</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的标记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用毫米刻度尺测量出各计数点的距离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在图中已经标出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已知电火花计时器的打点周期为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则该小车运动的加速度大小为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采用图像处理数据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画出如图丙所示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发现图线上端弯曲</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并不是直线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出现这一问题的可能原因是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______________________________________________________________________</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60402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836676"/>
            <a:ext cx="4140200" cy="2155825"/>
          </a:xfrm>
          <a:prstGeom prst="rect">
            <a:avLst/>
          </a:prstGeom>
          <a:solidFill>
            <a:scrgbClr r="0" g="0" b="0">
              <a:alpha val="0"/>
            </a:scrgbClr>
          </a:solidFill>
          <a:ln>
            <a:noFill/>
          </a:ln>
        </p:spPr>
      </p:pic>
      <p:pic>
        <p:nvPicPr>
          <p:cNvPr id="5"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8277" y="836676"/>
            <a:ext cx="6913880" cy="17030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59015" y="3058929"/>
                <a:ext cx="11810444" cy="3009261"/>
              </a:xfrm>
              <a:prstGeom prst="rect">
                <a:avLst/>
              </a:prstGeom>
            </p:spPr>
            <p:txBody>
              <a:bodyPr wrap="square" lIns="121898" tIns="60948" rIns="121898" bIns="60948">
                <a:spAutoFit/>
              </a:bodyPr>
              <a:lstStyle/>
              <a:p>
                <a:pPr>
                  <a:lnSpc>
                    <a:spcPct val="11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不需要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(2)0.88</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小车质量没有远远大于砂和砂桶的总质量</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该实验必须要平衡阻力</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在平衡阻力的操作过程中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利用小车重力沿木板向下的分力平衡阻力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不需要通过细绳把砂桶挂在小车上</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由题可知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相邻计数点之间的</a:t>
                </a:r>
                <a:r>
                  <a:rPr lang="zh-CN" altLang="zh-CN" sz="2600" b="1" smtClean="0">
                    <a:latin typeface="Times New Roman" panose="02020603050405020304" pitchFamily="18" charset="0"/>
                    <a:cs typeface="Times New Roman" panose="02020603050405020304" pitchFamily="18" charset="0"/>
                  </a:rPr>
                  <a:t>时间间隔</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0.02</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s=0.1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endParaRPr lang="zh-CN" altLang="zh-CN" sz="1000">
                  <a:latin typeface="Calibri" panose="020F0502020204030204" pitchFamily="34" charset="0"/>
                  <a:cs typeface="Times New Roman" panose="02020603050405020304" pitchFamily="18" charset="0"/>
                </a:endParaRPr>
              </a:p>
              <a:p>
                <a:pPr>
                  <a:lnSpc>
                    <a:spcPct val="11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根据逐差法可得小车的</a:t>
                </a:r>
                <a:r>
                  <a:rPr lang="zh-CN" altLang="zh-CN" sz="2600" b="1" smtClean="0">
                    <a:latin typeface="Times New Roman" panose="02020603050405020304" pitchFamily="18" charset="0"/>
                    <a:cs typeface="Times New Roman" panose="02020603050405020304" pitchFamily="18" charset="0"/>
                  </a:rPr>
                  <a:t>加速度</a:t>
                </a:r>
                <a:endParaRPr lang="en-US" altLang="zh-CN" sz="2600" b="1" smtClean="0">
                  <a:latin typeface="Times New Roman" panose="02020603050405020304" pitchFamily="18" charset="0"/>
                  <a:cs typeface="Times New Roman" panose="02020603050405020304" pitchFamily="18" charset="0"/>
                </a:endParaRPr>
              </a:p>
              <a:p>
                <a:pPr>
                  <a:lnSpc>
                    <a:spcPct val="11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𝟐𝟒</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𝟎𝟐</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=0.88</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3058929"/>
                <a:ext cx="11810444" cy="3009261"/>
              </a:xfrm>
              <a:prstGeom prst="rect">
                <a:avLst/>
              </a:prstGeom>
              <a:blipFill rotWithShape="0">
                <a:blip r:embed="rId4"/>
                <a:stretch>
                  <a:fillRect l="-671" t="-1623" r="-206" b="-8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454074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836676"/>
            <a:ext cx="3935221" cy="2049091"/>
          </a:xfrm>
          <a:prstGeom prst="rect">
            <a:avLst/>
          </a:prstGeom>
          <a:solidFill>
            <a:scrgbClr r="0" g="0" b="0">
              <a:alpha val="0"/>
            </a:scrgbClr>
          </a:solidFill>
          <a:ln>
            <a:noFill/>
          </a:ln>
        </p:spPr>
      </p:pic>
      <p:pic>
        <p:nvPicPr>
          <p:cNvPr id="5"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08277" y="836676"/>
            <a:ext cx="6571577" cy="1618752"/>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6" name="矩形 5"/>
              <p:cNvSpPr/>
              <p:nvPr/>
            </p:nvSpPr>
            <p:spPr>
              <a:xfrm>
                <a:off x="262477" y="2793445"/>
                <a:ext cx="11810444" cy="3589228"/>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设小车的质量为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砂和砂桶的总质量为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根据牛顿第二定律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对小车有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对砂和砂桶有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在数据处理环节</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把砂和砂桶的总重力当成小车的合力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当小车质量远远大于砂和砂桶的总质量时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图像的斜率近似等于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图线近似是直线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随着砂和砂桶的总质量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逐渐增大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当小车质量没有远远大于砂和砂桶的总质量时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图像上点与原点连线的斜率</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b="1">
                    <a:latin typeface="Times New Roman" panose="02020603050405020304" pitchFamily="18" charset="0"/>
                    <a:cs typeface="Times New Roman" panose="02020603050405020304" pitchFamily="18" charset="0"/>
                  </a:rPr>
                  <a:t>逐渐减小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图线开始变弯曲</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62477" y="2793445"/>
                <a:ext cx="11810444" cy="3589228"/>
              </a:xfrm>
              <a:prstGeom prst="rect">
                <a:avLst/>
              </a:prstGeom>
              <a:blipFill rotWithShape="0">
                <a:blip r:embed="rId4"/>
                <a:stretch>
                  <a:fillRect l="-671" t="-1698" r="-3459" b="-50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71397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考点二　创新拓展实验</a:t>
            </a:r>
            <a:endParaRPr lang="zh-CN" altLang="zh-CN" sz="2800" b="1" kern="1400">
              <a:latin typeface="Calibri Light" panose="020F03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005467637"/>
              </p:ext>
            </p:extLst>
          </p:nvPr>
        </p:nvGraphicFramePr>
        <p:xfrm>
          <a:off x="838200" y="1269206"/>
          <a:ext cx="10514013" cy="4281170"/>
        </p:xfrm>
        <a:graphic>
          <a:graphicData uri="http://schemas.openxmlformats.org/drawingml/2006/table">
            <a:tbl>
              <a:tblPr firstRow="1" firstCol="1" bandRow="1"/>
              <a:tblGrid>
                <a:gridCol w="2115419"/>
                <a:gridCol w="8398594"/>
              </a:tblGrid>
              <a:tr h="20510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创新角度</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实验举例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0005">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实验</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器材</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创新</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位移传感器</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速度传感器</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拉力传感器</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气垫导轨</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光电门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097" name="image412.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9044" y="2348865"/>
            <a:ext cx="4410075" cy="2066925"/>
          </a:xfrm>
          <a:prstGeom prst="rect">
            <a:avLst/>
          </a:prstGeom>
          <a:solidFill>
            <a:srgbClr val="000000">
              <a:alpha val="0"/>
            </a:srgbClr>
          </a:solidFill>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986033356"/>
              </p:ext>
            </p:extLst>
          </p:nvPr>
        </p:nvGraphicFramePr>
        <p:xfrm>
          <a:off x="694531" y="595597"/>
          <a:ext cx="10514013" cy="3383280"/>
        </p:xfrm>
        <a:graphic>
          <a:graphicData uri="http://schemas.openxmlformats.org/drawingml/2006/table">
            <a:tbl>
              <a:tblPr firstRow="1" firstCol="1" bandRow="1"/>
              <a:tblGrid>
                <a:gridCol w="1728216"/>
                <a:gridCol w="8785797"/>
              </a:tblGrid>
              <a:tr h="205105">
                <a:tc>
                  <a:txBody>
                    <a:bodyPr/>
                    <a:lstStyle/>
                    <a:p>
                      <a:pPr algn="ctr">
                        <a:lnSpc>
                          <a:spcPct val="15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创新角度</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实验举例</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48815">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创新</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altLang="zh-CN"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zh-CN" sz="2000" smtClean="0">
                          <a:effectLst/>
                          <a:latin typeface="Times New Roman" panose="02020603050405020304" pitchFamily="18" charset="0"/>
                          <a:ea typeface="微软雅黑" panose="020B0503020204020204" pitchFamily="34" charset="-122"/>
                          <a:cs typeface="Times New Roman" panose="02020603050405020304" pitchFamily="18" charset="0"/>
                        </a:rPr>
                        <a:t>挂</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上托盘和砝码</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改变木板的倾角</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使质量为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的小车拖着纸带沿木板匀速下滑</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取下托盘和砝码</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测出其总质量为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让小车沿木板下滑</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可知小车所受合力为</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改变砝码质量</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多次重复实验探究加速度与物体受力的关系</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121" name="image413.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63152" y="1115333"/>
            <a:ext cx="2678009" cy="1512188"/>
          </a:xfrm>
          <a:prstGeom prst="rect">
            <a:avLst/>
          </a:prstGeom>
          <a:solidFill>
            <a:srgbClr val="000000">
              <a:alpha val="0"/>
            </a:srgbClr>
          </a:solidFill>
        </p:spPr>
      </p:pic>
      <p:graphicFrame>
        <p:nvGraphicFramePr>
          <p:cNvPr id="3" name="对象 2"/>
          <p:cNvGraphicFramePr>
            <a:graphicFrameLocks noChangeAspect="1"/>
          </p:cNvGraphicFramePr>
          <p:nvPr>
            <p:extLst>
              <p:ext uri="{D42A27DB-BD31-4B8C-83A1-F6EECF244321}">
                <p14:modId xmlns:p14="http://schemas.microsoft.com/office/powerpoint/2010/main" val="2348671778"/>
              </p:ext>
            </p:extLst>
          </p:nvPr>
        </p:nvGraphicFramePr>
        <p:xfrm>
          <a:off x="609600" y="4071938"/>
          <a:ext cx="11595100" cy="2011362"/>
        </p:xfrm>
        <a:graphic>
          <a:graphicData uri="http://schemas.openxmlformats.org/presentationml/2006/ole">
            <mc:AlternateContent xmlns:mc="http://schemas.openxmlformats.org/markup-compatibility/2006">
              <mc:Choice xmlns:v="urn:schemas-microsoft-com:vml" Requires="v">
                <p:oleObj spid="_x0000_s5133" name="文档" r:id="rId5" imgW="9058798" imgH="1570435" progId="Word.Document.12">
                  <p:embed/>
                </p:oleObj>
              </mc:Choice>
              <mc:Fallback>
                <p:oleObj name="文档" r:id="rId5" imgW="9058798" imgH="1570435" progId="Word.Document.12">
                  <p:embed/>
                  <p:pic>
                    <p:nvPicPr>
                      <p:cNvPr id="0" name=""/>
                      <p:cNvPicPr/>
                      <p:nvPr/>
                    </p:nvPicPr>
                    <p:blipFill>
                      <a:blip r:embed="rId6"/>
                      <a:stretch>
                        <a:fillRect/>
                      </a:stretch>
                    </p:blipFill>
                    <p:spPr>
                      <a:xfrm>
                        <a:off x="609600" y="4071938"/>
                        <a:ext cx="11595100" cy="2011362"/>
                      </a:xfrm>
                      <a:prstGeom prst="rect">
                        <a:avLst/>
                      </a:prstGeom>
                    </p:spPr>
                  </p:pic>
                </p:oleObj>
              </mc:Fallback>
            </mc:AlternateContent>
          </a:graphicData>
        </a:graphic>
      </p:graphicFrame>
    </p:spTree>
    <p:extLst>
      <p:ext uri="{BB962C8B-B14F-4D97-AF65-F5344CB8AC3E}">
        <p14:creationId xmlns:p14="http://schemas.microsoft.com/office/powerpoint/2010/main" val="21418820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6799659" cy="1923579"/>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河北石家庄模拟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在某次探究加速度与力、质量的关系实验中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某同学设计了如图甲所示的实验装置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5486" y="1052703"/>
            <a:ext cx="4171652" cy="2469187"/>
          </a:xfrm>
          <a:prstGeom prst="rect">
            <a:avLst/>
          </a:prstGeom>
          <a:solidFill>
            <a:scrgbClr r="0" g="0" b="0">
              <a:alpha val="0"/>
            </a:scrgbClr>
          </a:solidFill>
          <a:ln>
            <a:noFill/>
          </a:ln>
        </p:spPr>
      </p:pic>
      <p:pic>
        <p:nvPicPr>
          <p:cNvPr id="5" name="image14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68899" y="3645027"/>
            <a:ext cx="3725499" cy="2276563"/>
          </a:xfrm>
          <a:prstGeom prst="rect">
            <a:avLst/>
          </a:prstGeom>
          <a:solidFill>
            <a:scrgbClr r="0" g="0" b="0">
              <a:alpha val="0"/>
            </a:scrgbClr>
          </a:solidFill>
          <a:ln>
            <a:noFill/>
          </a:ln>
        </p:spPr>
      </p:pic>
      <p:sp>
        <p:nvSpPr>
          <p:cNvPr id="7" name="矩形 6"/>
          <p:cNvSpPr/>
          <p:nvPr/>
        </p:nvSpPr>
        <p:spPr>
          <a:xfrm>
            <a:off x="400734" y="2407107"/>
            <a:ext cx="6799659" cy="3930219"/>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改变小车质量时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不需要重新平衡摩擦力</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在实验过程中需满足小车的质量远大于重物的质量</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利用该实验装置还可以探究小车速度随时间的变化关系</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利用该实验装置还可以验证小车的机械能守恒</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862077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6799659" cy="5846128"/>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平衡摩擦力时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改变小车质量时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上述方程仍然成立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所以改变小车质量时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不需要重新平衡摩擦力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本实验中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用拉力传感器直接获取细绳拉力的大小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所以在实验过程中不需要满足小车的质量远大于重物的质量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利用该实验装置还可以探究小车速度随时间的变化关系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由于小车运动过程中存在拉力和阻力做功</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重力以外的力做功不一定为零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小车的机械能不一定守恒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所以不能用该装置验证机械能守恒定律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AC </a:t>
            </a:r>
            <a:endParaRPr lang="zh-CN" altLang="zh-CN" sz="1000">
              <a:latin typeface="Calibri" panose="020F0502020204030204" pitchFamily="34" charset="0"/>
              <a:cs typeface="Times New Roman" panose="02020603050405020304" pitchFamily="18" charset="0"/>
            </a:endParaRPr>
          </a:p>
        </p:txBody>
      </p:sp>
      <p:pic>
        <p:nvPicPr>
          <p:cNvPr id="4" name="image1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75486" y="1052703"/>
            <a:ext cx="4171652" cy="2469187"/>
          </a:xfrm>
          <a:prstGeom prst="rect">
            <a:avLst/>
          </a:prstGeom>
          <a:solidFill>
            <a:scrgbClr r="0" g="0" b="0">
              <a:alpha val="0"/>
            </a:scrgbClr>
          </a:solidFill>
          <a:ln>
            <a:noFill/>
          </a:ln>
        </p:spPr>
      </p:pic>
      <p:pic>
        <p:nvPicPr>
          <p:cNvPr id="5" name="image14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68899" y="3645027"/>
            <a:ext cx="3725499" cy="2276563"/>
          </a:xfrm>
          <a:prstGeom prst="rect">
            <a:avLst/>
          </a:prstGeom>
          <a:solidFill>
            <a:scrgbClr r="0" g="0" b="0">
              <a:alpha val="0"/>
            </a:scrgbClr>
          </a:solidFill>
          <a:ln>
            <a:noFill/>
          </a:ln>
        </p:spPr>
      </p:pic>
    </p:spTree>
    <p:extLst>
      <p:ext uri="{BB962C8B-B14F-4D97-AF65-F5344CB8AC3E}">
        <p14:creationId xmlns:p14="http://schemas.microsoft.com/office/powerpoint/2010/main" val="8491494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28400" y="620649"/>
            <a:ext cx="8873361" cy="2523744"/>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图乙是某次正确操作时得到的一条纸带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为连续的几个计数点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相邻两个计数点之间还有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个计时点没有画出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已知交变电流的频率为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则小车运动的加速度大小为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6337" y="836676"/>
            <a:ext cx="2587625" cy="30619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80800" y="3065526"/>
                <a:ext cx="8873361" cy="348952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相邻两个计数点之间还有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个计时点没有画出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=0.08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小车的加速度</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𝟕𝟒</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1.05 </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80800" y="3065526"/>
                <a:ext cx="8873361" cy="3489521"/>
              </a:xfrm>
              <a:prstGeom prst="rect">
                <a:avLst/>
              </a:prstGeom>
              <a:blipFill rotWithShape="0">
                <a:blip r:embed="rId3"/>
                <a:stretch>
                  <a:fillRect l="-893" b="-314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012586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90822" y="658227"/>
            <a:ext cx="8873361" cy="1969746"/>
          </a:xfrm>
          <a:prstGeom prst="rect">
            <a:avLst/>
          </a:prstGeom>
        </p:spPr>
        <p:txBody>
          <a:bodyPr wrap="square" lIns="121898" tIns="60948" rIns="121898" bIns="60948">
            <a:spAutoFit/>
          </a:bodyPr>
          <a:lstStyle/>
          <a:p>
            <a:pPr>
              <a:spcAft>
                <a:spcPts val="0"/>
              </a:spcAft>
              <a:tabLst>
                <a:tab pos="3870960" algn="l"/>
              </a:tabLst>
            </a:pP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在探究质量一定</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加速度与力的关系时</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改变重物的质量</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记录拉力传感器的示数</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根据纸带计算小车的加速度</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根据数据作出</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如图丙所示</a:t>
            </a:r>
            <a:r>
              <a:rPr lang="en-US" altLang="zh-CN" sz="2400">
                <a:latin typeface="宋体" panose="02010600030101010101" pitchFamily="2" charset="-122"/>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则小车的质量为</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图像未过坐标原点的原因</a:t>
            </a:r>
            <a:r>
              <a:rPr lang="zh-CN" altLang="zh-CN" sz="240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4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a:t>
            </a:r>
            <a:r>
              <a:rPr lang="zh-CN" altLang="zh-CN" sz="2400">
                <a:latin typeface="Times New Roman" panose="02020603050405020304" pitchFamily="18" charset="0"/>
                <a:ea typeface="微软雅黑" panose="020B0503020204020204" pitchFamily="34" charset="-122"/>
                <a:cs typeface="Times New Roman" panose="02020603050405020304" pitchFamily="18" charset="0"/>
              </a:rPr>
              <a:t>写出一条即可</a:t>
            </a:r>
            <a:r>
              <a:rPr lang="en-US" altLang="zh-CN" sz="24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400">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p:txBody>
      </p:sp>
      <p:pic>
        <p:nvPicPr>
          <p:cNvPr id="4" name="image1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6337" y="836676"/>
            <a:ext cx="2587625" cy="306197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25107" y="2718289"/>
                <a:ext cx="8873361" cy="3661234"/>
              </a:xfrm>
              <a:prstGeom prst="rect">
                <a:avLst/>
              </a:prstGeom>
            </p:spPr>
            <p:txBody>
              <a:bodyPr wrap="square" lIns="121898" tIns="60948" rIns="121898" bIns="60948">
                <a:spAutoFit/>
              </a:bodyPr>
              <a:lstStyle/>
              <a:p>
                <a:pPr>
                  <a:spcAft>
                    <a:spcPts val="0"/>
                  </a:spcAft>
                  <a:tabLst>
                    <a:tab pos="3870960" algn="l"/>
                  </a:tabLst>
                </a:pPr>
                <a:r>
                  <a:rPr lang="zh-CN" altLang="zh-CN" sz="24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4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400" b="1">
                    <a:latin typeface="Times New Roman" panose="02020603050405020304" pitchFamily="18" charset="0"/>
                    <a:cs typeface="Times New Roman" panose="02020603050405020304" pitchFamily="18" charset="0"/>
                  </a:rPr>
                  <a:t>平衡摩擦力后</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挂重物前</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小车做匀速运动</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根据平衡条件得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400" b="1">
                    <a:latin typeface="Times New Roman" panose="02020603050405020304" pitchFamily="18" charset="0"/>
                    <a:cs typeface="Times New Roman" panose="02020603050405020304" pitchFamily="18" charset="0"/>
                  </a:rPr>
                  <a:t>挂上重物后</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小车做加速运动</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根据牛顿第二定律</a:t>
                </a:r>
                <a:r>
                  <a:rPr lang="zh-CN" altLang="zh-CN" sz="2400" b="1" smtClean="0">
                    <a:latin typeface="Times New Roman" panose="02020603050405020304" pitchFamily="18" charset="0"/>
                    <a:cs typeface="Times New Roman" panose="02020603050405020304" pitchFamily="18" charset="0"/>
                  </a:rPr>
                  <a:t>得</a:t>
                </a:r>
                <a:r>
                  <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400" i="1" smtClean="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smtClean="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400" smtClean="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40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latin typeface="Times New Roman" panose="02020603050405020304" pitchFamily="18" charset="0"/>
                    <a:cs typeface="Times New Roman" panose="02020603050405020304" pitchFamily="18" charset="0"/>
                  </a:rPr>
                  <a:t>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latin typeface="Times New Roman" panose="02020603050405020304" pitchFamily="18" charset="0"/>
                    <a:cs typeface="Times New Roman" panose="02020603050405020304" pitchFamily="18" charset="0"/>
                  </a:rPr>
                  <a:t>根据图像得</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400" b="1">
                    <a:latin typeface="Times New Roman" panose="02020603050405020304" pitchFamily="18" charset="0"/>
                    <a:cs typeface="Times New Roman" panose="02020603050405020304" pitchFamily="18" charset="0"/>
                  </a:rPr>
                  <a:t>解得</a:t>
                </a:r>
                <a:r>
                  <a:rPr lang="en-US" altLang="zh-CN" sz="24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4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latin typeface="Times New Roman" panose="02020603050405020304" pitchFamily="18" charset="0"/>
                    <a:cs typeface="Times New Roman" panose="02020603050405020304" pitchFamily="18" charset="0"/>
                  </a:rPr>
                  <a:t>图像未过坐标原点的原因</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可能是木板的倾角太小</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b="1">
                    <a:latin typeface="Times New Roman" panose="02020603050405020304" pitchFamily="18" charset="0"/>
                    <a:cs typeface="Times New Roman" panose="02020603050405020304" pitchFamily="18" charset="0"/>
                  </a:rPr>
                  <a:t>或者是未平衡摩擦力</a:t>
                </a:r>
                <a:r>
                  <a:rPr lang="zh-CN" altLang="zh-CN" sz="24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24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4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4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𝟐</m:t>
                        </m:r>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sSub>
                          <m:sSubPr>
                            <m:ctrlPr>
                              <a:rPr lang="zh-CN" altLang="zh-CN" sz="24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4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　可能是木板的倾角太小</a:t>
                </a:r>
                <a:r>
                  <a:rPr lang="en-US" altLang="zh-CN" sz="24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400">
                    <a:effectLst/>
                    <a:latin typeface="Times New Roman" panose="02020603050405020304" pitchFamily="18" charset="0"/>
                    <a:ea typeface="微软雅黑" panose="020B0503020204020204" pitchFamily="34" charset="-122"/>
                    <a:cs typeface="Times New Roman" panose="02020603050405020304" pitchFamily="18" charset="0"/>
                  </a:rPr>
                  <a:t>或者是未平衡摩擦力</a:t>
                </a:r>
                <a:endParaRPr lang="zh-CN" altLang="zh-CN" sz="24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25107" y="2718289"/>
                <a:ext cx="8873361" cy="3661234"/>
              </a:xfrm>
              <a:prstGeom prst="rect">
                <a:avLst/>
              </a:prstGeom>
              <a:blipFill rotWithShape="0">
                <a:blip r:embed="rId3"/>
                <a:stretch>
                  <a:fillRect l="-687" t="-1498" r="-34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704091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8504" y="1302448"/>
            <a:ext cx="6666687" cy="3985619"/>
          </a:xfrm>
          <a:prstGeom prst="rect">
            <a:avLst/>
          </a:prstGeom>
        </p:spPr>
        <p:txBody>
          <a:bodyPr wrap="square" lIns="121898" tIns="60948" rIns="121898" bIns="60948">
            <a:spAutoFit/>
          </a:bodyPr>
          <a:lstStyle/>
          <a:p>
            <a:pPr marL="355600" indent="-355600">
              <a:lnSpc>
                <a:spcPct val="14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广东广州联考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小车通过细绳与钩码相连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遮光片固定在小车的最右端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光电门传感器固定在长木板上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小明研究组利用图中装置完成了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验证牛顿第二定律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小红研究组将长木板放平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并把小车换成木块</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完成了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测定长木板与木块间动摩擦因数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的实验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教材实验拓展</a:t>
            </a:r>
            <a:r>
              <a:rPr lang="en-US" altLang="zh-CN" sz="2800" kern="1400">
                <a:latin typeface="Calibri Light" panose="020F0302020204030204" pitchFamily="34" charset="0"/>
                <a:ea typeface="微软雅黑" panose="020B0503020204020204" pitchFamily="34" charset="-122"/>
                <a:cs typeface="Times New Roman" panose="02020603050405020304" pitchFamily="18" charset="0"/>
              </a:rPr>
              <a:t>——</a:t>
            </a: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测量动摩擦因数或物体的质量</a:t>
            </a:r>
            <a:endParaRPr lang="zh-CN" altLang="zh-CN" sz="2800" b="1" kern="1400">
              <a:latin typeface="Calibri Light" panose="020F0302020204030204" pitchFamily="34" charset="0"/>
              <a:cs typeface="Times New Roman" panose="02020603050405020304" pitchFamily="18" charset="0"/>
            </a:endParaRPr>
          </a:p>
        </p:txBody>
      </p:sp>
      <p:pic>
        <p:nvPicPr>
          <p:cNvPr id="6"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817" y="1399018"/>
            <a:ext cx="4574540" cy="3147695"/>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8504" y="836676"/>
            <a:ext cx="6666687" cy="4260053"/>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某同学在研究小车加速度与拉力关系的实验中</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把小车所受拉力当作合力</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_____________</a:t>
            </a:r>
            <a:r>
              <a:rPr lang="zh-CN" altLang="en-US"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需要平衡摩擦力</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不需要平衡摩擦力</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要求钩码的质量远小于小车质量</a:t>
            </a:r>
            <a:endParaRPr lang="zh-CN" altLang="zh-CN" sz="1000" dirty="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不要求钩码的质量远小于小车质量</a:t>
            </a:r>
            <a:endParaRPr lang="zh-CN" altLang="zh-CN" sz="1000" dirty="0">
              <a:latin typeface="Calibri" panose="020F0502020204030204" pitchFamily="34" charset="0"/>
              <a:cs typeface="Times New Roman" panose="02020603050405020304" pitchFamily="18" charset="0"/>
            </a:endParaRPr>
          </a:p>
        </p:txBody>
      </p:sp>
      <p:pic>
        <p:nvPicPr>
          <p:cNvPr id="6"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817" y="1399018"/>
            <a:ext cx="4574540" cy="3147695"/>
          </a:xfrm>
          <a:prstGeom prst="rect">
            <a:avLst/>
          </a:prstGeom>
          <a:solidFill>
            <a:scrgbClr r="0" g="0" b="0">
              <a:alpha val="0"/>
            </a:scrgbClr>
          </a:solidFill>
          <a:ln>
            <a:noFill/>
          </a:ln>
        </p:spPr>
      </p:pic>
    </p:spTree>
    <p:extLst>
      <p:ext uri="{BB962C8B-B14F-4D97-AF65-F5344CB8AC3E}">
        <p14:creationId xmlns:p14="http://schemas.microsoft.com/office/powerpoint/2010/main" val="32962587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8504" y="836676"/>
            <a:ext cx="6666687" cy="3123908"/>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把小车所受拉力当作合力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需要平衡摩擦力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可以根据弹簧测力计直接读出力的大小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不要求钩码的质量远小于小车质量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817" y="1399018"/>
            <a:ext cx="4574540" cy="3147695"/>
          </a:xfrm>
          <a:prstGeom prst="rect">
            <a:avLst/>
          </a:prstGeom>
          <a:solidFill>
            <a:scrgbClr r="0" g="0" b="0">
              <a:alpha val="0"/>
            </a:scrgbClr>
          </a:solidFill>
          <a:ln>
            <a:noFill/>
          </a:ln>
        </p:spPr>
      </p:pic>
    </p:spTree>
    <p:extLst>
      <p:ext uri="{BB962C8B-B14F-4D97-AF65-F5344CB8AC3E}">
        <p14:creationId xmlns:p14="http://schemas.microsoft.com/office/powerpoint/2010/main" val="2374854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478504" y="768673"/>
                <a:ext cx="6666687" cy="460457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在实验操作完全正确的情况下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小明研究组将小车从某一位置由静止释放</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测出遮光片的宽度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和它通过光电门的挡光时间</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小车静止时的位置到光电门的位移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小车的质量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弹簧测力计的示数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应满足的关系式为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可用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等字母表示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478504" y="768673"/>
                <a:ext cx="6666687" cy="4604570"/>
              </a:xfrm>
              <a:prstGeom prst="rect">
                <a:avLst/>
              </a:prstGeom>
              <a:blipFill rotWithShape="0">
                <a:blip r:embed="rId2"/>
                <a:stretch>
                  <a:fillRect l="-1188" r="-274" b="-1987"/>
                </a:stretch>
              </a:blipFill>
            </p:spPr>
            <p:txBody>
              <a:bodyPr/>
              <a:lstStyle/>
              <a:p>
                <a:r>
                  <a:rPr lang="zh-CN" altLang="en-US">
                    <a:noFill/>
                  </a:rPr>
                  <a:t> </a:t>
                </a:r>
              </a:p>
            </p:txBody>
          </p:sp>
        </mc:Fallback>
      </mc:AlternateContent>
      <p:pic>
        <p:nvPicPr>
          <p:cNvPr id="6" name="image14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817" y="1399018"/>
            <a:ext cx="4574540" cy="3147695"/>
          </a:xfrm>
          <a:prstGeom prst="rect">
            <a:avLst/>
          </a:prstGeom>
          <a:solidFill>
            <a:scrgbClr r="0" g="0" b="0">
              <a:alpha val="0"/>
            </a:scrgbClr>
          </a:solidFill>
          <a:ln>
            <a:noFill/>
          </a:ln>
        </p:spPr>
      </p:pic>
    </p:spTree>
    <p:extLst>
      <p:ext uri="{BB962C8B-B14F-4D97-AF65-F5344CB8AC3E}">
        <p14:creationId xmlns:p14="http://schemas.microsoft.com/office/powerpoint/2010/main" val="162799026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478504" y="836676"/>
                <a:ext cx="6666687" cy="418189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小车通过光电门的速度</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由</a:t>
                </a:r>
                <a:r>
                  <a:rPr lang="zh-CN" altLang="zh-CN" sz="2600" b="1">
                    <a:latin typeface="Times New Roman" panose="02020603050405020304" pitchFamily="18" charset="0"/>
                    <a:cs typeface="Times New Roman" panose="02020603050405020304" pitchFamily="18" charset="0"/>
                  </a:rPr>
                  <a:t>匀变速直线运动规律有</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若满足牛顿第二定律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478504" y="836676"/>
                <a:ext cx="6666687" cy="4181890"/>
              </a:xfrm>
              <a:prstGeom prst="rect">
                <a:avLst/>
              </a:prstGeom>
              <a:blipFill rotWithShape="0">
                <a:blip r:embed="rId2"/>
                <a:stretch>
                  <a:fillRect l="-1188"/>
                </a:stretch>
              </a:blipFill>
            </p:spPr>
            <p:txBody>
              <a:bodyPr/>
              <a:lstStyle/>
              <a:p>
                <a:r>
                  <a:rPr lang="zh-CN" altLang="en-US">
                    <a:noFill/>
                  </a:rPr>
                  <a:t> </a:t>
                </a:r>
              </a:p>
            </p:txBody>
          </p:sp>
        </mc:Fallback>
      </mc:AlternateContent>
      <p:pic>
        <p:nvPicPr>
          <p:cNvPr id="6" name="image14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15817" y="1399018"/>
            <a:ext cx="4574540" cy="3147695"/>
          </a:xfrm>
          <a:prstGeom prst="rect">
            <a:avLst/>
          </a:prstGeom>
          <a:solidFill>
            <a:scrgbClr r="0" g="0" b="0">
              <a:alpha val="0"/>
            </a:scrgbClr>
          </a:solidFill>
          <a:ln>
            <a:noFill/>
          </a:ln>
        </p:spPr>
      </p:pic>
    </p:spTree>
    <p:extLst>
      <p:ext uri="{BB962C8B-B14F-4D97-AF65-F5344CB8AC3E}">
        <p14:creationId xmlns:p14="http://schemas.microsoft.com/office/powerpoint/2010/main" val="26317023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78504" y="620649"/>
            <a:ext cx="8066692" cy="2679620"/>
          </a:xfrm>
          <a:prstGeom prst="rect">
            <a:avLst/>
          </a:prstGeom>
        </p:spPr>
        <p:txBody>
          <a:bodyPr wrap="square" lIns="121898" tIns="60948" rIns="121898" bIns="60948">
            <a:spAutoFit/>
          </a:bodyPr>
          <a:lstStyle/>
          <a:p>
            <a:pPr>
              <a:lnSpc>
                <a:spcPct val="13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小红研究组测出木块静止时遮光片右端距光电门左端的位移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由遮光片宽度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和挡光时间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求出滑块的速度大小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并算出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然后作出的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根据图像可求得动摩擦因数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等字母表示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4" name="image1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9943" y="836676"/>
            <a:ext cx="3021965"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618378" y="3304126"/>
                <a:ext cx="8066692" cy="314096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根据动能定理可得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结合图像可得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𝒈𝒔</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𝒈𝒔</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618378" y="3304126"/>
                <a:ext cx="8066692" cy="3140964"/>
              </a:xfrm>
              <a:prstGeom prst="rect">
                <a:avLst/>
              </a:prstGeom>
              <a:blipFill rotWithShape="0">
                <a:blip r:embed="rId3"/>
                <a:stretch>
                  <a:fillRect l="-98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09288" y="836676"/>
                <a:ext cx="7333356" cy="273085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结合图像可知</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𝟓𝟗</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g=8</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=0.40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09288" y="836676"/>
                <a:ext cx="7333356" cy="2730852"/>
              </a:xfrm>
              <a:prstGeom prst="rect">
                <a:avLst/>
              </a:prstGeom>
              <a:blipFill rotWithShape="0">
                <a:blip r:embed="rId2"/>
                <a:stretch>
                  <a:fillRect l="-1081" b="-4018"/>
                </a:stretch>
              </a:blipFill>
            </p:spPr>
            <p:txBody>
              <a:bodyPr/>
              <a:lstStyle/>
              <a:p>
                <a:r>
                  <a:rPr lang="zh-CN" altLang="en-US">
                    <a:noFill/>
                  </a:rPr>
                  <a:t> </a:t>
                </a:r>
              </a:p>
            </p:txBody>
          </p:sp>
        </mc:Fallback>
      </mc:AlternateContent>
      <p:pic>
        <p:nvPicPr>
          <p:cNvPr id="8" name="image1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36020" y="836676"/>
            <a:ext cx="3891915" cy="4312920"/>
          </a:xfrm>
          <a:prstGeom prst="rect">
            <a:avLst/>
          </a:prstGeom>
          <a:solidFill>
            <a:scrgbClr r="0" g="0" b="0">
              <a:alpha val="0"/>
            </a:scrgbClr>
          </a:solidFill>
          <a:ln>
            <a:noFill/>
          </a:ln>
        </p:spPr>
      </p:pic>
    </p:spTree>
    <p:extLst>
      <p:ext uri="{BB962C8B-B14F-4D97-AF65-F5344CB8AC3E}">
        <p14:creationId xmlns:p14="http://schemas.microsoft.com/office/powerpoint/2010/main" val="173015414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2049222" cy="654707"/>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广西卷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在用如图甲的装置做</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探究加速度与力、质量的关系</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sp>
        <p:nvSpPr>
          <p:cNvPr id="9" name="矩形 8"/>
          <p:cNvSpPr/>
          <p:nvPr/>
        </p:nvSpPr>
        <p:spPr>
          <a:xfrm>
            <a:off x="465978" y="1268730"/>
            <a:ext cx="10953838"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探究小车加速度与小车所受拉力的关系时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需保持小车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含加速度传感器</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质量不变</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这种实验方法是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________________________</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dirty="0">
              <a:latin typeface="Calibri" panose="020F0502020204030204" pitchFamily="34" charset="0"/>
              <a:cs typeface="Times New Roman" panose="02020603050405020304" pitchFamily="18" charset="0"/>
            </a:endParaRPr>
          </a:p>
        </p:txBody>
      </p:sp>
      <p:pic>
        <p:nvPicPr>
          <p:cNvPr id="10" name="image15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22747" y="2634996"/>
            <a:ext cx="6562090" cy="2522220"/>
          </a:xfrm>
          <a:prstGeom prst="rect">
            <a:avLst/>
          </a:prstGeom>
          <a:solidFill>
            <a:scrgbClr r="0" g="0" b="0">
              <a:alpha val="0"/>
            </a:scrgbClr>
          </a:solidFill>
          <a:ln>
            <a:noFill/>
          </a:ln>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3378747"/>
            <a:ext cx="11658044"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调节定滑轮高度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使连接小车的细绳与轨道平面保持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由该装置分别探究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和所受拉力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获得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通过图乙分析实验是否需要补偿阻力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即平衡阻力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如果需要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说明如何操作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如果不需要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说明理由</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_____________________________________________________________________</a:t>
            </a:r>
            <a:r>
              <a:rPr lang="zh-CN" altLang="zh-CN" sz="2600" smtClean="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悬挂重物让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两车从静止释放经过相同位移的时间比为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两车均未到达轨道末端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则两车加速度之比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3" name="image15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90753"/>
            <a:ext cx="6562090" cy="2522220"/>
          </a:xfrm>
          <a:prstGeom prst="rect">
            <a:avLst/>
          </a:prstGeom>
          <a:solidFill>
            <a:scrgbClr r="0" g="0" b="0">
              <a:alpha val="0"/>
            </a:scrgbClr>
          </a:solidFill>
          <a:ln>
            <a:noFill/>
          </a:ln>
        </p:spPr>
      </p:pic>
    </p:spTree>
    <p:extLst>
      <p:ext uri="{BB962C8B-B14F-4D97-AF65-F5344CB8AC3E}">
        <p14:creationId xmlns:p14="http://schemas.microsoft.com/office/powerpoint/2010/main" val="232785473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3250551"/>
            <a:ext cx="11658044" cy="305536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控制变量法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需要</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具体操作见</a:t>
            </a:r>
            <a:r>
              <a:rPr lang="zh-CN" altLang="zh-CN" sz="260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在研究两个物理量间的关系时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保持其他量不变</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所使用的方法为控制变量法</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为了使细绳拉力为小车所受的合力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需要让连接小车的细绳与轨道平面保持平行</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15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90753"/>
            <a:ext cx="6562090" cy="2522220"/>
          </a:xfrm>
          <a:prstGeom prst="rect">
            <a:avLst/>
          </a:prstGeom>
          <a:solidFill>
            <a:scrgbClr r="0" g="0" b="0">
              <a:alpha val="0"/>
            </a:scrgbClr>
          </a:solidFill>
          <a:ln>
            <a:noFill/>
          </a:ln>
        </p:spPr>
      </p:pic>
    </p:spTree>
    <p:extLst>
      <p:ext uri="{BB962C8B-B14F-4D97-AF65-F5344CB8AC3E}">
        <p14:creationId xmlns:p14="http://schemas.microsoft.com/office/powerpoint/2010/main" val="123003384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矩形 3"/>
              <p:cNvSpPr/>
              <p:nvPr/>
            </p:nvSpPr>
            <p:spPr>
              <a:xfrm>
                <a:off x="247140" y="3391273"/>
                <a:ext cx="11658044" cy="2712193"/>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力传感器上显示的示数为细绳的拉力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要以该拉力作为小车所受的合力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需要平衡小车所受的阻力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具体操作为撤去细绳连接的力传感器和重物</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将木板左端用垫块垫起适当高度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使小车能沿木板匀速下滑</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根据初速度为零的匀加速直线运动的位移与时间公式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𝐌</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𝐍</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p:sp>
            <p:nvSpPr>
              <p:cNvPr id="4" name="矩形 3"/>
              <p:cNvSpPr>
                <a:spLocks noRot="1" noChangeAspect="1" noMove="1" noResize="1" noEditPoints="1" noAdjustHandles="1" noChangeArrowheads="1" noChangeShapeType="1" noTextEdit="1"/>
              </p:cNvSpPr>
              <p:nvPr/>
            </p:nvSpPr>
            <p:spPr>
              <a:xfrm>
                <a:off x="247140" y="3391273"/>
                <a:ext cx="11658044" cy="2712193"/>
              </a:xfrm>
              <a:prstGeom prst="rect">
                <a:avLst/>
              </a:prstGeom>
              <a:blipFill rotWithShape="0">
                <a:blip r:embed="rId2"/>
                <a:stretch>
                  <a:fillRect l="-680" t="-449" r="-157" b="-4045"/>
                </a:stretch>
              </a:blipFill>
            </p:spPr>
            <p:txBody>
              <a:bodyPr/>
              <a:lstStyle/>
              <a:p>
                <a:r>
                  <a:rPr lang="zh-CN" altLang="en-US">
                    <a:noFill/>
                  </a:rPr>
                  <a:t> </a:t>
                </a:r>
              </a:p>
            </p:txBody>
          </p:sp>
        </mc:Fallback>
      </mc:AlternateContent>
      <p:pic>
        <p:nvPicPr>
          <p:cNvPr id="3" name="image15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690753"/>
            <a:ext cx="6562090" cy="2522220"/>
          </a:xfrm>
          <a:prstGeom prst="rect">
            <a:avLst/>
          </a:prstGeom>
          <a:solidFill>
            <a:scrgbClr r="0" g="0" b="0">
              <a:alpha val="0"/>
            </a:scrgbClr>
          </a:solidFill>
          <a:ln>
            <a:noFill/>
          </a:ln>
        </p:spPr>
      </p:pic>
    </p:spTree>
    <p:extLst>
      <p:ext uri="{BB962C8B-B14F-4D97-AF65-F5344CB8AC3E}">
        <p14:creationId xmlns:p14="http://schemas.microsoft.com/office/powerpoint/2010/main" val="25085246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94740" y="629665"/>
            <a:ext cx="11810444" cy="1859396"/>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云南大理模拟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物理实验小组采用如图甲所示的实验装置</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探究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当质量一定时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物体运动的加速度与它所受的合力成正比</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这一物理规律</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试回答下列问题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9" name="image1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7075" y="2807970"/>
            <a:ext cx="5610860" cy="2781300"/>
          </a:xfrm>
          <a:prstGeom prst="rect">
            <a:avLst/>
          </a:prstGeom>
          <a:solidFill>
            <a:scrgbClr r="0" g="0" b="0">
              <a:alpha val="0"/>
            </a:scrgbClr>
          </a:solidFill>
          <a:ln>
            <a:noFill/>
          </a:ln>
        </p:spPr>
      </p:pic>
      <p:sp>
        <p:nvSpPr>
          <p:cNvPr id="10" name="矩形 9"/>
          <p:cNvSpPr/>
          <p:nvPr/>
        </p:nvSpPr>
        <p:spPr>
          <a:xfrm>
            <a:off x="262477" y="2475082"/>
            <a:ext cx="6060625" cy="372407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关于该实验的操作</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_________</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dirty="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必须用天平测出重物的质量</a:t>
            </a:r>
            <a:endParaRPr lang="zh-CN" altLang="zh-CN" sz="1000" dirty="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必须保证小车的质量远大于重物的质量</a:t>
            </a:r>
            <a:endParaRPr lang="zh-CN" altLang="zh-CN" sz="1000" dirty="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每次改变小车的质量时</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需要重新平衡摩擦力</a:t>
            </a:r>
            <a:endParaRPr lang="zh-CN" altLang="zh-CN" sz="1000" dirty="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连接小车和重物的细线要与长木板保持平行</a:t>
            </a:r>
            <a:endParaRPr lang="zh-CN" altLang="zh-CN" sz="1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方案一</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用气垫导轨探究加速度与力、质量之间的关系</a:t>
            </a:r>
            <a:endParaRPr lang="zh-CN" altLang="zh-CN" sz="1000">
              <a:latin typeface="Calibri" panose="020F0502020204030204" pitchFamily="34" charset="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3483808720"/>
              </p:ext>
            </p:extLst>
          </p:nvPr>
        </p:nvGraphicFramePr>
        <p:xfrm>
          <a:off x="478503" y="1317294"/>
          <a:ext cx="11017377" cy="4657598"/>
        </p:xfrm>
        <a:graphic>
          <a:graphicData uri="http://schemas.openxmlformats.org/drawingml/2006/table">
            <a:tbl>
              <a:tblPr firstRow="1" firstCol="1" bandRow="1"/>
              <a:tblGrid>
                <a:gridCol w="7443340"/>
                <a:gridCol w="3574037"/>
              </a:tblGrid>
              <a:tr h="417629">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操作要求</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4347">
                <a:tc>
                  <a:txBody>
                    <a:bodyPr/>
                    <a:lstStyle/>
                    <a:p>
                      <a:pPr algn="ctr">
                        <a:lnSpc>
                          <a:spcPct val="15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sz="2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控制变量法</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保持小车质量不变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探究加速度与合力的关系</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保持小车所受合力不变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探究加速度与质量的关系</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使小桶与橡皮泥的质量远小于滑块与砝码的质量</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探究加速度与力的定量关系</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保持滑块质量不变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通过增减橡皮泥的质量来改变拉力</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的大小</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探究加速度与质量的定量关系</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保持橡皮泥及小桶的质量不变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即滑块所受拉力不变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通过在滑块上增加或减少砝码来改变滑块的质量</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5" name="image410.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26585" y="1916811"/>
            <a:ext cx="5832729" cy="2283148"/>
          </a:xfrm>
          <a:prstGeom prst="rect">
            <a:avLst/>
          </a:prstGeom>
          <a:solidFill>
            <a:srgbClr val="000000">
              <a:alpha val="0"/>
            </a:srgbClr>
          </a:solidFill>
        </p:spPr>
      </p:pic>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185503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实验中得到的一条纸带如图乙所示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为选取的连续计数点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相邻两计数点间还有四个点没有画出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相邻计数点间的距离如图乙所示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已知打点计时器电源的频率为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Hz</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则小车加速度的大小为</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15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720" y="3366262"/>
            <a:ext cx="6913880" cy="13589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84028" y="653489"/>
            <a:ext cx="8758861" cy="212363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某同学做实验时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未把木板的一侧垫高平衡摩擦力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就继续进行其他实验步骤</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该同学作出的小车加速度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与弹簧测力计示数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的图像如图丙所示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则实验中小车受到的摩擦力大小为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小车的质量为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__________________</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1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8892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223902" y="2779977"/>
                <a:ext cx="8758861" cy="3557103"/>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(2)1.11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因为有弹簧测力计测量拉力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则不需要用天平测出重物的质量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实验时有弹簧测力计测量拉力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则不需要满足小车质量远大于重物质量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平衡摩擦力时满足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两边质量消掉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则每次改变小车的质量时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不需要重新平衡摩擦力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要使小车前面细线的拉力等于小车所受到的合力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需调节滑轮的高度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使细线与长木板平行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23902" y="2779977"/>
                <a:ext cx="8758861" cy="3557103"/>
              </a:xfrm>
              <a:prstGeom prst="rect">
                <a:avLst/>
              </a:prstGeom>
              <a:blipFill rotWithShape="0">
                <a:blip r:embed="rId3"/>
                <a:stretch>
                  <a:fillRect l="-905" r="-278" b="-291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451068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6" y="653489"/>
                <a:ext cx="5832729" cy="5450057"/>
              </a:xfrm>
              <a:prstGeom prst="rect">
                <a:avLst/>
              </a:prstGeom>
            </p:spPr>
            <p:txBody>
              <a:bodyPr wrap="square" lIns="121898" tIns="60948" rIns="121898" bIns="60948">
                <a:spAutoFit/>
              </a:bodyPr>
              <a:lstStyle/>
              <a:p>
                <a:pPr>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小车的加速度</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𝟑𝟓</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𝟏𝟑</m:t>
                            </m:r>
                          </m:sub>
                        </m:sSub>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𝟔𝟔</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𝟒𝟒</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≈1.11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对小车根据牛顿第二定律</a:t>
                </a:r>
                <a:r>
                  <a:rPr lang="zh-CN" altLang="zh-CN" sz="2600" b="1" smtClean="0">
                    <a:latin typeface="Times New Roman" panose="02020603050405020304" pitchFamily="18" charset="0"/>
                    <a:cs typeface="Times New Roman" panose="02020603050405020304" pitchFamily="18" charset="0"/>
                  </a:rPr>
                  <a:t>有</a:t>
                </a:r>
                <a:endParaRPr lang="en-US" altLang="zh-CN" sz="2600" b="1" smtClean="0">
                  <a:latin typeface="Times New Roman" panose="02020603050405020304" pitchFamily="18" charset="0"/>
                  <a:cs typeface="Times New Roman" panose="02020603050405020304" pitchFamily="18" charset="0"/>
                </a:endParaRPr>
              </a:p>
              <a:p>
                <a:pPr>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6" y="653489"/>
                <a:ext cx="5832729" cy="5450057"/>
              </a:xfrm>
              <a:prstGeom prst="rect">
                <a:avLst/>
              </a:prstGeom>
              <a:blipFill rotWithShape="0">
                <a:blip r:embed="rId2"/>
                <a:stretch>
                  <a:fillRect l="-1358" t="-336"/>
                </a:stretch>
              </a:blipFill>
            </p:spPr>
            <p:txBody>
              <a:bodyPr/>
              <a:lstStyle/>
              <a:p>
                <a:r>
                  <a:rPr lang="zh-CN" altLang="en-US">
                    <a:noFill/>
                  </a:rPr>
                  <a:t> </a:t>
                </a:r>
              </a:p>
            </p:txBody>
          </p:sp>
        </mc:Fallback>
      </mc:AlternateContent>
      <p:pic>
        <p:nvPicPr>
          <p:cNvPr id="6" name="image1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5206" y="660175"/>
            <a:ext cx="5828030" cy="1145480"/>
          </a:xfrm>
          <a:prstGeom prst="rect">
            <a:avLst/>
          </a:prstGeom>
          <a:solidFill>
            <a:scrgbClr r="0" g="0" b="0">
              <a:alpha val="0"/>
            </a:scrgbClr>
          </a:solidFill>
          <a:ln>
            <a:noFill/>
          </a:ln>
        </p:spPr>
      </p:pic>
      <p:pic>
        <p:nvPicPr>
          <p:cNvPr id="7" name="image155.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2453269"/>
            <a:ext cx="2587625" cy="2889250"/>
          </a:xfrm>
          <a:prstGeom prst="rect">
            <a:avLst/>
          </a:prstGeom>
          <a:solidFill>
            <a:scrgbClr r="0" g="0" b="0">
              <a:alpha val="0"/>
            </a:scrgbClr>
          </a:solidFill>
          <a:ln>
            <a:noFill/>
          </a:ln>
        </p:spPr>
      </p:pic>
    </p:spTree>
    <p:extLst>
      <p:ext uri="{BB962C8B-B14F-4D97-AF65-F5344CB8AC3E}">
        <p14:creationId xmlns:p14="http://schemas.microsoft.com/office/powerpoint/2010/main" val="42887515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linds(horizont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linds(horizont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linds(horizont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linds(horizontal)">
                                      <p:cBhvr>
                                        <p:cTn id="37" dur="500"/>
                                        <p:tgtEl>
                                          <p:spTgt spid="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blinds(horizontal)">
                                      <p:cBhvr>
                                        <p:cTn id="4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94740" y="629665"/>
            <a:ext cx="11810444"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安徽卷</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某实验小组通过实验探究加速度与力、质量的关系</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marL="355600" indent="-355600">
              <a:lnSpc>
                <a:spcPct val="150000"/>
              </a:lnSpc>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利用图甲装置进行实验</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要平衡小车受到的阻力</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平衡阻力的方法是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调整轨道的倾斜度</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使小车</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选填正确答案标号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dirty="0">
              <a:latin typeface="Calibri" panose="020F0502020204030204" pitchFamily="34" charset="0"/>
              <a:cs typeface="Times New Roman" panose="02020603050405020304" pitchFamily="18" charset="0"/>
            </a:endParaRPr>
          </a:p>
        </p:txBody>
      </p:sp>
      <p:pic>
        <p:nvPicPr>
          <p:cNvPr id="7" name="image15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32443" y="2547366"/>
            <a:ext cx="5879465" cy="2609850"/>
          </a:xfrm>
          <a:prstGeom prst="rect">
            <a:avLst/>
          </a:prstGeom>
          <a:solidFill>
            <a:scrgbClr r="0" g="0" b="0">
              <a:alpha val="0"/>
            </a:scrgbClr>
          </a:solidFill>
          <a:ln>
            <a:noFill/>
          </a:ln>
        </p:spPr>
      </p:pic>
      <p:sp>
        <p:nvSpPr>
          <p:cNvPr id="8" name="矩形 7"/>
          <p:cNvSpPr/>
          <p:nvPr/>
        </p:nvSpPr>
        <p:spPr>
          <a:xfrm>
            <a:off x="465978" y="2438073"/>
            <a:ext cx="5008781" cy="305998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能在轨道上保持静止</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受牵引时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能拖动纸带沿轨道做匀速运动</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不受牵引时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能拖动纸带沿轨道做匀速运动</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853607"/>
            <a:ext cx="5632039" cy="532451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利用图乙装置进行实验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箱体的水平底板上安装有力传感器和加速度传感器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将物体置于力传感器上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箱体沿竖直方向运动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利用传感器测得物体受到的支持力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和物体的加速度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并将数据实时传送到计算机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图丙是根据某次实验采集的数据生成的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变化的散点图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以竖直向上为正方向</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物体处于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超重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失重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为横轴、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为纵轴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根据实验数据拟合得到的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图像为图丁中的图线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6" name="image1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527312"/>
            <a:ext cx="5639281" cy="3981823"/>
          </a:xfrm>
          <a:prstGeom prst="rect">
            <a:avLst/>
          </a:prstGeom>
          <a:solidFill>
            <a:scrgbClr r="0" g="0" b="0">
              <a:alpha val="0"/>
            </a:scrgbClr>
          </a:solidFill>
          <a:ln>
            <a:noFill/>
          </a:ln>
        </p:spPr>
      </p:pic>
      <p:pic>
        <p:nvPicPr>
          <p:cNvPr id="7"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50102" y="4509135"/>
            <a:ext cx="2241677" cy="1883724"/>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62477" y="661312"/>
            <a:ext cx="5706984" cy="1323415"/>
          </a:xfrm>
          <a:prstGeom prst="rect">
            <a:avLst/>
          </a:prstGeom>
        </p:spPr>
        <p:txBody>
          <a:bodyPr wrap="square" lIns="121898" tIns="60948" rIns="121898" bIns="60948">
            <a:spAutoFit/>
          </a:bodyPr>
          <a:lstStyle/>
          <a:p>
            <a:pPr>
              <a:spcAft>
                <a:spcPts val="0"/>
              </a:spcAft>
              <a:tabLst>
                <a:tab pos="387096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若将物体质量增大一倍</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重新进行实验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图像为图丁中的</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图线</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pic>
        <p:nvPicPr>
          <p:cNvPr id="7" name="image15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527312"/>
            <a:ext cx="5639281" cy="3981823"/>
          </a:xfrm>
          <a:prstGeom prst="rect">
            <a:avLst/>
          </a:prstGeom>
          <a:solidFill>
            <a:scrgbClr r="0" g="0" b="0">
              <a:alpha val="0"/>
            </a:scrgbClr>
          </a:solidFill>
          <a:ln>
            <a:noFill/>
          </a:ln>
        </p:spPr>
      </p:pic>
      <p:pic>
        <p:nvPicPr>
          <p:cNvPr id="8" name="image15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50102" y="4509135"/>
            <a:ext cx="2241677" cy="1883724"/>
          </a:xfrm>
          <a:prstGeom prst="rect">
            <a:avLst/>
          </a:prstGeom>
          <a:solidFill>
            <a:scrgbClr r="0" g="0" b="0">
              <a:alpha val="0"/>
            </a:scrgbClr>
          </a:solidFill>
          <a:ln>
            <a:noFill/>
          </a:ln>
        </p:spPr>
      </p:pic>
      <p:sp>
        <p:nvSpPr>
          <p:cNvPr id="9" name="矩形 8"/>
          <p:cNvSpPr/>
          <p:nvPr/>
        </p:nvSpPr>
        <p:spPr>
          <a:xfrm>
            <a:off x="262477" y="2132838"/>
            <a:ext cx="5706984" cy="3925602"/>
          </a:xfrm>
          <a:prstGeom prst="rect">
            <a:avLst/>
          </a:prstGeom>
        </p:spPr>
        <p:txBody>
          <a:bodyPr wrap="square" lIns="121898" tIns="60948" rIns="121898" bIns="60948">
            <a:spAutoFit/>
          </a:bodyPr>
          <a:lstStyle/>
          <a:p>
            <a:pPr>
              <a:lnSpc>
                <a:spcPct val="120000"/>
              </a:lnSpc>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失重　</a:t>
            </a: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000">
              <a:latin typeface="Calibri" panose="020F0502020204030204" pitchFamily="34" charset="0"/>
              <a:cs typeface="Times New Roman" panose="02020603050405020304" pitchFamily="18" charset="0"/>
            </a:endParaRPr>
          </a:p>
          <a:p>
            <a:pPr>
              <a:lnSpc>
                <a:spcPct val="12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平衡阻力的原理是调整轨道的倾斜度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使小车重力沿斜面向下的分力来平衡小车运动时打点计时器对小车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含纸带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的阻力及其他阻力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故平衡阻力的方法应是调整轨道的倾斜度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使小车在不受牵引时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能拖动纸带沿轨道匀速运动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6060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62477" y="686364"/>
                <a:ext cx="5706984" cy="5055975"/>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b="1">
                    <a:latin typeface="Times New Roman" panose="02020603050405020304" pitchFamily="18" charset="0"/>
                    <a:cs typeface="Times New Roman" panose="02020603050405020304" pitchFamily="18" charset="0"/>
                  </a:rPr>
                  <a:t>由题图丙的</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物体的加速度取负值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又竖直向上为正方向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时物体的加速度竖直向下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则物体处于失重状态</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a:effectLst/>
                    <a:latin typeface="宋体" panose="02010600030101010101" pitchFamily="2" charset="-122"/>
                    <a:ea typeface="微软雅黑" panose="020B0503020204020204" pitchFamily="34" charset="-122"/>
                    <a:cs typeface="宋体" panose="02010600030101010101" pitchFamily="2" charset="-122"/>
                  </a:rPr>
                  <a:t>②</a:t>
                </a:r>
                <a:r>
                  <a:rPr lang="zh-CN" altLang="zh-CN" sz="2600" b="1">
                    <a:latin typeface="Times New Roman" panose="02020603050405020304" pitchFamily="18" charset="0"/>
                    <a:cs typeface="Times New Roman" panose="02020603050405020304" pitchFamily="18" charset="0"/>
                  </a:rPr>
                  <a:t>以竖直向上为正方向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对物体受力分析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变形得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图像的斜率为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纵截距为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若将物体的质量增大一倍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重新进行实验</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图像的斜率变为原来的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纵截距不变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应为题图丁中的图线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686364"/>
                <a:ext cx="5706984" cy="5055975"/>
              </a:xfrm>
              <a:prstGeom prst="rect">
                <a:avLst/>
              </a:prstGeom>
              <a:blipFill rotWithShape="0">
                <a:blip r:embed="rId2"/>
                <a:stretch>
                  <a:fillRect l="-1389" t="-1086" r="-2030" b="-1809"/>
                </a:stretch>
              </a:blipFill>
            </p:spPr>
            <p:txBody>
              <a:bodyPr/>
              <a:lstStyle/>
              <a:p>
                <a:r>
                  <a:rPr lang="zh-CN" altLang="en-US">
                    <a:noFill/>
                  </a:rPr>
                  <a:t> </a:t>
                </a:r>
              </a:p>
            </p:txBody>
          </p:sp>
        </mc:Fallback>
      </mc:AlternateContent>
      <p:pic>
        <p:nvPicPr>
          <p:cNvPr id="7" name="image15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11233" y="527312"/>
            <a:ext cx="5639281" cy="3981823"/>
          </a:xfrm>
          <a:prstGeom prst="rect">
            <a:avLst/>
          </a:prstGeom>
          <a:solidFill>
            <a:scrgbClr r="0" g="0" b="0">
              <a:alpha val="0"/>
            </a:scrgbClr>
          </a:solidFill>
          <a:ln>
            <a:noFill/>
          </a:ln>
        </p:spPr>
      </p:pic>
      <p:pic>
        <p:nvPicPr>
          <p:cNvPr id="8" name="image158.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50102" y="4509135"/>
            <a:ext cx="2241677" cy="1883724"/>
          </a:xfrm>
          <a:prstGeom prst="rect">
            <a:avLst/>
          </a:prstGeom>
          <a:solidFill>
            <a:scrgbClr r="0" g="0" b="0">
              <a:alpha val="0"/>
            </a:scrgbClr>
          </a:solidFill>
          <a:ln>
            <a:noFill/>
          </a:ln>
        </p:spPr>
      </p:pic>
    </p:spTree>
    <p:extLst>
      <p:ext uri="{BB962C8B-B14F-4D97-AF65-F5344CB8AC3E}">
        <p14:creationId xmlns:p14="http://schemas.microsoft.com/office/powerpoint/2010/main" val="282331737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92627" y="629665"/>
            <a:ext cx="6666687" cy="1323415"/>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辽宁丹东一模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某实验小组的同学设计了测量物体质量的实验</a:t>
            </a:r>
            <a:r>
              <a:rPr lang="en-US"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所用器材如图甲所示</a:t>
            </a:r>
            <a:r>
              <a:rPr lang="zh-CN" altLang="zh-CN" sz="2600" dirty="0">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主要步骤如下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p:pic>
        <p:nvPicPr>
          <p:cNvPr id="7" name="image15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00393" y="641956"/>
            <a:ext cx="4752594" cy="4110381"/>
          </a:xfrm>
          <a:prstGeom prst="rect">
            <a:avLst/>
          </a:prstGeom>
          <a:solidFill>
            <a:scrgbClr r="0" g="0" b="0">
              <a:alpha val="0"/>
            </a:scrgbClr>
          </a:solidFill>
          <a:ln>
            <a:noFill/>
          </a:ln>
        </p:spPr>
      </p:pic>
      <p:sp>
        <p:nvSpPr>
          <p:cNvPr id="8" name="矩形 7"/>
          <p:cNvSpPr/>
          <p:nvPr/>
        </p:nvSpPr>
        <p:spPr>
          <a:xfrm>
            <a:off x="394923" y="1954389"/>
            <a:ext cx="6666687" cy="372407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用游标卡尺测量滑块上遮光条的宽度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读数如图乙所示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=____________mm</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滑块在牵引力作用下先后通过两个光电门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配套的数字计时器记录了遮光条通过第一个光电门的时间为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通过第二个光电门的时间为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遮光条从开始遮住第一个光电门到开始遮住第二个光电门的时间为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则滑块的加速度大小的表达式为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=_____________(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矩形 6"/>
              <p:cNvSpPr/>
              <p:nvPr/>
            </p:nvSpPr>
            <p:spPr>
              <a:xfrm>
                <a:off x="262477" y="620649"/>
                <a:ext cx="7962601" cy="207926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依次增加所挂槽码的个数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记录每次实验槽码的总质量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并计算出滑块相应的加速度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为横轴、</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为纵轴</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建立直角坐标系</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通过描点连线得到</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图像如图丙中</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所示</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图线</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Ⅰ</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的斜率为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在纵轴上的截距为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620649"/>
                <a:ext cx="7962601" cy="2079263"/>
              </a:xfrm>
              <a:prstGeom prst="rect">
                <a:avLst/>
              </a:prstGeom>
              <a:blipFill rotWithShape="0">
                <a:blip r:embed="rId2"/>
                <a:stretch>
                  <a:fillRect l="-995" t="-2639" r="-4747" b="-5865"/>
                </a:stretch>
              </a:blipFill>
            </p:spPr>
            <p:txBody>
              <a:bodyPr/>
              <a:lstStyle/>
              <a:p>
                <a:r>
                  <a:rPr lang="zh-CN" altLang="en-US">
                    <a:noFill/>
                  </a:rPr>
                  <a:t> </a:t>
                </a:r>
              </a:p>
            </p:txBody>
          </p:sp>
        </mc:Fallback>
      </mc:AlternateContent>
      <p:pic>
        <p:nvPicPr>
          <p:cNvPr id="8" name="image16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992505"/>
            <a:ext cx="2587625" cy="243649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249951" y="2702678"/>
                <a:ext cx="7962601" cy="2940524"/>
              </a:xfrm>
              <a:prstGeom prst="rect">
                <a:avLst/>
              </a:prstGeom>
            </p:spPr>
            <p:txBody>
              <a:bodyPr wrap="square" lIns="121898" tIns="60948" rIns="121898" bIns="60948">
                <a:spAutoFit/>
              </a:bodyPr>
              <a:lstStyle/>
              <a:p>
                <a:pPr>
                  <a:spcAft>
                    <a:spcPts val="0"/>
                  </a:spcAft>
                  <a:tabLst>
                    <a:tab pos="3870960" algn="l"/>
                  </a:tabLst>
                </a:pPr>
                <a:r>
                  <a:rPr lang="zh-CN" altLang="zh-CN" sz="2600">
                    <a:latin typeface="Calibri" panose="020F0502020204030204" pitchFamily="34" charset="0"/>
                    <a:ea typeface="Times New Roman" panose="02020603050405020304" pitchFamily="18" charset="0"/>
                    <a:cs typeface="Times New Roman" panose="02020603050405020304" pitchFamily="18" charset="0"/>
                  </a:rPr>
                  <a:t> </a:t>
                </a:r>
                <a:r>
                  <a:rPr lang="en-US" altLang="zh-CN" sz="2600">
                    <a:effectLst/>
                    <a:latin typeface="Calibri" panose="020F0502020204030204" pitchFamily="34" charset="0"/>
                    <a:ea typeface="Times New Roman" panose="02020603050405020304" pitchFamily="18" charset="0"/>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将待测物体固定在滑块的凹槽内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重复上述实验步骤</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在图丙中画出新的</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图线</a:t>
                </a:r>
                <a:r>
                  <a:rPr lang="zh-CN" altLang="zh-CN" sz="2600" i="1">
                    <a:effectLst/>
                    <a:latin typeface="宋体" panose="02010600030101010101" pitchFamily="2" charset="-122"/>
                    <a:ea typeface="微软雅黑" panose="020B0503020204020204" pitchFamily="34" charset="-122"/>
                    <a:cs typeface="宋体" panose="02010600030101010101" pitchFamily="2" charset="-122"/>
                  </a:rPr>
                  <a:t>Ⅱ</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若图线</a:t>
                </a:r>
                <a:r>
                  <a:rPr lang="zh-CN" altLang="zh-CN" sz="2600" i="1">
                    <a:effectLst/>
                    <a:latin typeface="宋体" panose="02010600030101010101" pitchFamily="2" charset="-122"/>
                    <a:ea typeface="微软雅黑" panose="020B0503020204020204" pitchFamily="34" charset="-122"/>
                    <a:cs typeface="宋体" panose="02010600030101010101" pitchFamily="2" charset="-122"/>
                  </a:rPr>
                  <a:t>Ⅱ</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的斜率为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在纵轴上的截距也为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已知当地的重力加速度为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则下列关系式正确的是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10" name="矩形 9"/>
              <p:cNvSpPr>
                <a:spLocks noRot="1" noChangeAspect="1" noMove="1" noResize="1" noEditPoints="1" noAdjustHandles="1" noChangeArrowheads="1" noChangeShapeType="1" noTextEdit="1"/>
              </p:cNvSpPr>
              <p:nvPr/>
            </p:nvSpPr>
            <p:spPr>
              <a:xfrm>
                <a:off x="249951" y="2702678"/>
                <a:ext cx="7962601" cy="2940524"/>
              </a:xfrm>
              <a:prstGeom prst="rect">
                <a:avLst/>
              </a:prstGeom>
              <a:blipFill rotWithShape="0">
                <a:blip r:embed="rId4"/>
                <a:stretch>
                  <a:fillRect l="-995" t="-1863" b="-3313"/>
                </a:stretch>
              </a:blipFill>
            </p:spPr>
            <p:txBody>
              <a:bodyPr/>
              <a:lstStyle/>
              <a:p>
                <a:r>
                  <a:rPr lang="zh-CN" altLang="en-US">
                    <a:noFill/>
                  </a:rPr>
                  <a:t> </a:t>
                </a:r>
              </a:p>
            </p:txBody>
          </p:sp>
        </mc:Fallback>
      </mc:AlternateContent>
      <p:sp>
        <p:nvSpPr>
          <p:cNvPr id="10" name="矩形 9"/>
          <p:cNvSpPr/>
          <p:nvPr/>
        </p:nvSpPr>
        <p:spPr>
          <a:xfrm>
            <a:off x="232378" y="5671560"/>
            <a:ext cx="8758861" cy="523196"/>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则待测物体的质量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表示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117491" y="629665"/>
                <a:ext cx="7273877" cy="5492633"/>
              </a:xfrm>
              <a:prstGeom prst="rect">
                <a:avLst/>
              </a:prstGeom>
            </p:spPr>
            <p:txBody>
              <a:bodyPr wrap="square" lIns="121898" tIns="60948" rIns="121898" bIns="60948">
                <a:spAutoFit/>
              </a:bodyPr>
              <a:lstStyle/>
              <a:p>
                <a:pPr>
                  <a:lnSpc>
                    <a:spcPct val="130000"/>
                  </a:lnSpc>
                  <a:spcAft>
                    <a:spcPts val="0"/>
                  </a:spcAft>
                  <a:tabLst>
                    <a:tab pos="387096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dirty="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(1)5.30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(4)B   (5)</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den>
                    </m:f>
                  </m:oMath>
                </a14:m>
                <a:endParaRPr lang="zh-CN" altLang="zh-CN" sz="1000" dirty="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dirty="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(1)20</a:t>
                </a:r>
                <a:r>
                  <a:rPr lang="zh-CN" altLang="zh-CN" sz="2600" b="1" dirty="0">
                    <a:latin typeface="Times New Roman" panose="02020603050405020304" pitchFamily="18" charset="0"/>
                    <a:cs typeface="Times New Roman" panose="02020603050405020304" pitchFamily="18" charset="0"/>
                  </a:rPr>
                  <a:t>分度的游标卡尺精确度为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由题图乙可知读数</a:t>
                </a:r>
                <a:r>
                  <a:rPr lang="zh-CN" altLang="zh-CN" sz="2600" b="1" dirty="0" smtClean="0">
                    <a:latin typeface="Times New Roman" panose="02020603050405020304" pitchFamily="18" charset="0"/>
                    <a:cs typeface="Times New Roman" panose="02020603050405020304" pitchFamily="18" charset="0"/>
                  </a:rPr>
                  <a:t>为</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dirty="0" smtClean="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mm+6</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0.05</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mm=5.30</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在极短时间内的平均速度等于该时刻的瞬时速度</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则滑块通过光电门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的速度为</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endParaRPr lang="zh-CN" altLang="zh-CN" sz="1000" dirty="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zh-CN" altLang="zh-CN" sz="2600" b="1" dirty="0">
                    <a:latin typeface="Times New Roman" panose="02020603050405020304" pitchFamily="18" charset="0"/>
                    <a:cs typeface="Times New Roman" panose="02020603050405020304" pitchFamily="18" charset="0"/>
                  </a:rPr>
                  <a:t>滑块通过光电门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的速度为</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endParaRPr lang="zh-CN" altLang="zh-CN" sz="1000" dirty="0">
                  <a:latin typeface="Calibri" panose="020F0502020204030204" pitchFamily="34" charset="0"/>
                  <a:cs typeface="Times New Roman" panose="02020603050405020304" pitchFamily="18" charset="0"/>
                </a:endParaRPr>
              </a:p>
              <a:p>
                <a:pPr>
                  <a:lnSpc>
                    <a:spcPct val="130000"/>
                  </a:lnSpc>
                  <a:spcAft>
                    <a:spcPts val="0"/>
                  </a:spcAft>
                  <a:tabLst>
                    <a:tab pos="3870960" algn="l"/>
                  </a:tabLst>
                </a:pP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17491" y="629665"/>
                <a:ext cx="7273877" cy="5492633"/>
              </a:xfrm>
              <a:prstGeom prst="rect">
                <a:avLst/>
              </a:prstGeom>
              <a:blipFill rotWithShape="0">
                <a:blip r:embed="rId3"/>
                <a:stretch>
                  <a:fillRect l="-1090" r="-1090"/>
                </a:stretch>
              </a:blipFill>
            </p:spPr>
            <p:txBody>
              <a:bodyPr/>
              <a:lstStyle/>
              <a:p>
                <a:r>
                  <a:rPr lang="zh-CN" altLang="en-US">
                    <a:noFill/>
                  </a:rPr>
                  <a:t> </a:t>
                </a:r>
              </a:p>
            </p:txBody>
          </p:sp>
        </mc:Fallback>
      </mc:AlternateContent>
      <p:pic>
        <p:nvPicPr>
          <p:cNvPr id="9" name="image159.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42742" y="598585"/>
            <a:ext cx="4085193" cy="3533165"/>
          </a:xfrm>
          <a:prstGeom prst="rect">
            <a:avLst/>
          </a:prstGeom>
          <a:solidFill>
            <a:scrgbClr r="0" g="0" b="0">
              <a:alpha val="0"/>
            </a:scrgbClr>
          </a:solidFill>
          <a:ln>
            <a:noFill/>
          </a:ln>
        </p:spPr>
      </p:pic>
      <p:pic>
        <p:nvPicPr>
          <p:cNvPr id="10" name="image160.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4187736"/>
            <a:ext cx="2160270" cy="2034100"/>
          </a:xfrm>
          <a:prstGeom prst="rect">
            <a:avLst/>
          </a:prstGeom>
          <a:solidFill>
            <a:scrgbClr r="0" g="0" b="0">
              <a:alpha val="0"/>
            </a:scrgbClr>
          </a:solidFill>
          <a:ln>
            <a:noFill/>
          </a:ln>
        </p:spPr>
      </p:pic>
    </p:spTree>
    <p:extLst>
      <p:ext uri="{BB962C8B-B14F-4D97-AF65-F5344CB8AC3E}">
        <p14:creationId xmlns:p14="http://schemas.microsoft.com/office/powerpoint/2010/main" val="66457175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blinds(horizontal)">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blinds(horizontal)">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blinds(horizontal)">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21606" y="658227"/>
            <a:ext cx="9721215" cy="65906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方案二</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用打点计时器探究加速度与力、质量之间的关系</a:t>
            </a:r>
            <a:endParaRPr lang="zh-CN" altLang="zh-CN" sz="1000">
              <a:latin typeface="Calibri" panose="020F0502020204030204" pitchFamily="34" charset="0"/>
              <a:cs typeface="Times New Roman" panose="02020603050405020304" pitchFamily="18" charset="0"/>
            </a:endParaRPr>
          </a:p>
        </p:txBody>
      </p:sp>
      <p:graphicFrame>
        <p:nvGraphicFramePr>
          <p:cNvPr id="3" name="表格 2"/>
          <p:cNvGraphicFramePr>
            <a:graphicFrameLocks noGrp="1"/>
          </p:cNvGraphicFramePr>
          <p:nvPr>
            <p:extLst>
              <p:ext uri="{D42A27DB-BD31-4B8C-83A1-F6EECF244321}">
                <p14:modId xmlns:p14="http://schemas.microsoft.com/office/powerpoint/2010/main" val="4146651978"/>
              </p:ext>
            </p:extLst>
          </p:nvPr>
        </p:nvGraphicFramePr>
        <p:xfrm>
          <a:off x="262477" y="1317294"/>
          <a:ext cx="11665458" cy="4754880"/>
        </p:xfrm>
        <a:graphic>
          <a:graphicData uri="http://schemas.openxmlformats.org/drawingml/2006/table">
            <a:tbl>
              <a:tblPr firstRow="1" firstCol="1" bandRow="1"/>
              <a:tblGrid>
                <a:gridCol w="4180936"/>
                <a:gridCol w="4180936"/>
                <a:gridCol w="3303586"/>
              </a:tblGrid>
              <a:tr h="315568">
                <a:tc>
                  <a:txBody>
                    <a:bodyPr/>
                    <a:lstStyle/>
                    <a:p>
                      <a:pPr algn="ctr">
                        <a:lnSpc>
                          <a:spcPct val="10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原理装置图</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操作要求</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4112">
                <a:tc>
                  <a:txBody>
                    <a:bodyPr/>
                    <a:lstStyle/>
                    <a:p>
                      <a:pPr algn="ctr">
                        <a:lnSpc>
                          <a:spcPct val="100000"/>
                        </a:lnSpc>
                        <a:spcAft>
                          <a:spcPts val="0"/>
                        </a:spcAft>
                        <a:tabLst>
                          <a:tab pos="3870960" algn="l"/>
                        </a:tabLst>
                      </a:pPr>
                      <a:endParaRPr lang="en-US" sz="200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endParaRPr lang="en-US" sz="20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Aft>
                          <a:spcPts val="0"/>
                        </a:spcAft>
                        <a:tabLst>
                          <a:tab pos="3870960" algn="l"/>
                        </a:tabLst>
                      </a:pPr>
                      <a:r>
                        <a:rPr lang="en-US" sz="2000" smtClean="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控制变量法</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保持小车质量不变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探究加速度与合力的关系</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保持小车所受合力不变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探究加速度与质量的关系</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改变小车质量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或槽码质量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无需重新平衡摩擦力</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使用力传感器或弹簧测力计测出细绳拉力时</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无需满足</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Cambria Math" panose="02040503050406030204" pitchFamily="18" charset="0"/>
                          <a:ea typeface="微软雅黑" panose="020B0503020204020204" pitchFamily="34" charset="-122"/>
                          <a:cs typeface="Cambria Math" panose="02040503050406030204" pitchFamily="18" charset="0"/>
                        </a:rPr>
                        <a:t>≫</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用天平测量槽码的质量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和小车的质量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根据设计要求安装实验装置</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只是不把悬挂槽码的细绳系在小车上</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在长木板不带定滑轮的一端下面垫上一块薄木块</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使小车能匀速下滑</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槽码通过细绳绕过定滑轮系于小车上</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接通电源后放开小车</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断开电源取下纸带</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编写号码</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保持小车质量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改变槽码质量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重复实验得到纸带</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保持槽码的质量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不变</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改变小车的质量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重复实验得到纸带</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平衡阻力</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平衡摩擦力时</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不要把悬挂槽码的细绳系在小车上</a:t>
                      </a:r>
                      <a:r>
                        <a:rPr lang="en-US" sz="2000">
                          <a:effectLst/>
                          <a:latin typeface="宋体" panose="02010600030101010101" pitchFamily="2" charset="-122"/>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让小车连着纸带匀速运动</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质量</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槽码质量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远小于小车质量</a:t>
                      </a:r>
                      <a:r>
                        <a:rPr lang="en-US" sz="2000" i="1">
                          <a:effectLst/>
                          <a:latin typeface="Times New Roman" panose="02020603050405020304" pitchFamily="18" charset="0"/>
                          <a:ea typeface="微软雅黑" panose="020B0503020204020204" pitchFamily="34" charset="-122"/>
                          <a:cs typeface="Times New Roman" panose="02020603050405020304" pitchFamily="18" charset="0"/>
                        </a:rPr>
                        <a:t>M</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平行</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使细绳与长木板平行</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靠近</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小车从靠近打点计时器的位置释放</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p>
                      <a:pPr>
                        <a:lnSpc>
                          <a:spcPct val="100000"/>
                        </a:lnSpc>
                        <a:spcAft>
                          <a:spcPts val="0"/>
                        </a:spcAft>
                        <a:tabLst>
                          <a:tab pos="3870960" algn="l"/>
                        </a:tabLst>
                      </a:pP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先后</a:t>
                      </a:r>
                      <a:r>
                        <a:rPr lang="en-US" sz="20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000">
                          <a:effectLst/>
                          <a:latin typeface="Times New Roman" panose="02020603050405020304" pitchFamily="18" charset="0"/>
                          <a:ea typeface="微软雅黑" panose="020B0503020204020204" pitchFamily="34" charset="-122"/>
                          <a:cs typeface="Times New Roman" panose="02020603050405020304" pitchFamily="18" charset="0"/>
                        </a:rPr>
                        <a:t>实验时先接通电源后释放小车</a:t>
                      </a:r>
                      <a:r>
                        <a:rPr lang="zh-CN" sz="2000">
                          <a:effectLst/>
                          <a:latin typeface="宋体" panose="02010600030101010101" pitchFamily="2" charset="-122"/>
                          <a:ea typeface="微软雅黑" panose="020B0503020204020204" pitchFamily="34" charset="-122"/>
                          <a:cs typeface="Times New Roman" panose="02020603050405020304" pitchFamily="18" charset="0"/>
                        </a:rPr>
                        <a:t>。</a:t>
                      </a:r>
                      <a:endParaRPr lang="zh-CN" sz="2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49" name="image411.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7529" y="1891759"/>
            <a:ext cx="4104513" cy="1284454"/>
          </a:xfrm>
          <a:prstGeom prst="rect">
            <a:avLst/>
          </a:prstGeom>
          <a:solidFill>
            <a:srgbClr val="000000">
              <a:alpha val="0"/>
            </a:srgbClr>
          </a:solidFill>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矩形 6"/>
              <p:cNvSpPr/>
              <p:nvPr/>
            </p:nvSpPr>
            <p:spPr>
              <a:xfrm>
                <a:off x="117491" y="629665"/>
                <a:ext cx="7273877" cy="521159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设滑块的质量为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待测物体的质量为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滑块受到拉力为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由</a:t>
                </a:r>
                <a:r>
                  <a:rPr lang="zh-CN" altLang="zh-CN" sz="2600" b="1">
                    <a:latin typeface="Times New Roman" panose="02020603050405020304" pitchFamily="18" charset="0"/>
                    <a:cs typeface="Times New Roman" panose="02020603050405020304" pitchFamily="18" charset="0"/>
                  </a:rPr>
                  <a:t>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对槽码有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联立得</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纵轴截距为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由上述分析可知斜率为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𝒃</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117491" y="629665"/>
                <a:ext cx="7273877" cy="5211595"/>
              </a:xfrm>
              <a:prstGeom prst="rect">
                <a:avLst/>
              </a:prstGeom>
              <a:blipFill rotWithShape="0">
                <a:blip r:embed="rId2"/>
                <a:stretch>
                  <a:fillRect l="-1090" r="-1090"/>
                </a:stretch>
              </a:blipFill>
            </p:spPr>
            <p:txBody>
              <a:bodyPr/>
              <a:lstStyle/>
              <a:p>
                <a:r>
                  <a:rPr lang="zh-CN" altLang="en-US">
                    <a:noFill/>
                  </a:rPr>
                  <a:t> </a:t>
                </a:r>
              </a:p>
            </p:txBody>
          </p:sp>
        </mc:Fallback>
      </mc:AlternateContent>
      <p:pic>
        <p:nvPicPr>
          <p:cNvPr id="8" name="image15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42742" y="598585"/>
            <a:ext cx="4085193" cy="3533165"/>
          </a:xfrm>
          <a:prstGeom prst="rect">
            <a:avLst/>
          </a:prstGeom>
          <a:solidFill>
            <a:scrgbClr r="0" g="0" b="0">
              <a:alpha val="0"/>
            </a:scrgbClr>
          </a:solidFill>
          <a:ln>
            <a:noFill/>
          </a:ln>
        </p:spPr>
      </p:pic>
      <p:pic>
        <p:nvPicPr>
          <p:cNvPr id="9" name="image160.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4187736"/>
            <a:ext cx="2160270" cy="2034100"/>
          </a:xfrm>
          <a:prstGeom prst="rect">
            <a:avLst/>
          </a:prstGeom>
          <a:solidFill>
            <a:scrgbClr r="0" g="0" b="0">
              <a:alpha val="0"/>
            </a:scrgbClr>
          </a:solidFill>
          <a:ln>
            <a:noFill/>
          </a:ln>
        </p:spPr>
      </p:pic>
    </p:spTree>
    <p:extLst>
      <p:ext uri="{BB962C8B-B14F-4D97-AF65-F5344CB8AC3E}">
        <p14:creationId xmlns:p14="http://schemas.microsoft.com/office/powerpoint/2010/main" val="1948720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blinds(horizontal)">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blinds(horizontal)">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blinds(horizontal)">
                                      <p:cBhvr>
                                        <p:cTn id="2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1307742292"/>
                  </p:ext>
                </p:extLst>
              </p:nvPr>
            </p:nvGraphicFramePr>
            <p:xfrm>
              <a:off x="478504" y="1484757"/>
              <a:ext cx="10514013" cy="3324606"/>
            </p:xfrm>
            <a:graphic>
              <a:graphicData uri="http://schemas.openxmlformats.org/drawingml/2006/table">
                <a:tbl>
                  <a:tblPr firstRow="1" firstCol="1" bandRow="1"/>
                  <a:tblGrid>
                    <a:gridCol w="1448831"/>
                    <a:gridCol w="9065182"/>
                  </a:tblGrid>
                  <a:tr h="80518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利用</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aT</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及逐差法求</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以</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为纵坐标</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为横坐标</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描点、画线</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如果该线为过原点的直线</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说明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成正比</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以</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为纵坐标</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𝑴</m:t>
                                  </m:r>
                                </m:den>
                              </m:f>
                            </m:oMath>
                          </a14:m>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为横坐标</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描点、画线</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如果该线为过原点的直线</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就能判定</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成反比</a:t>
                          </a:r>
                          <a:r>
                            <a:rPr 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1307742292"/>
                  </p:ext>
                </p:extLst>
              </p:nvPr>
            </p:nvGraphicFramePr>
            <p:xfrm>
              <a:off x="478504" y="1484757"/>
              <a:ext cx="10514013" cy="3324606"/>
            </p:xfrm>
            <a:graphic>
              <a:graphicData uri="http://schemas.openxmlformats.org/drawingml/2006/table">
                <a:tbl>
                  <a:tblPr firstRow="1" firstCol="1" bandRow="1"/>
                  <a:tblGrid>
                    <a:gridCol w="1448831"/>
                    <a:gridCol w="9065182"/>
                  </a:tblGrid>
                  <a:tr h="3324606">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数据</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处理</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6062" t="-183" r="-134" b="-2564"/>
                          </a:stretch>
                        </a:blipFill>
                      </a:tcPr>
                    </a:tc>
                  </a:tr>
                </a:tbl>
              </a:graphicData>
            </a:graphic>
          </p:graphicFrame>
        </mc:Fallback>
      </mc:AlternateContent>
    </p:spTree>
    <p:extLst>
      <p:ext uri="{BB962C8B-B14F-4D97-AF65-F5344CB8AC3E}">
        <p14:creationId xmlns:p14="http://schemas.microsoft.com/office/powerpoint/2010/main" val="42407912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创新拓展实验</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教材原型实验</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8"/>
            <a:ext cx="7560000" cy="870853"/>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教材实验拓展</a:t>
            </a:r>
            <a:r>
              <a:rPr lang="en-US" altLang="zh-CN" sz="2600" b="1">
                <a:solidFill>
                  <a:schemeClr val="bg1"/>
                </a:solidFill>
                <a:latin typeface="微软雅黑" panose="020B0503020204020204" pitchFamily="34" charset="-122"/>
                <a:ea typeface="微软雅黑" panose="020B0503020204020204" pitchFamily="34" charset="-122"/>
              </a:rPr>
              <a:t>——</a:t>
            </a:r>
            <a:r>
              <a:rPr lang="zh-CN" altLang="en-US" sz="2600" b="1">
                <a:solidFill>
                  <a:schemeClr val="bg1"/>
                </a:solidFill>
                <a:latin typeface="微软雅黑" panose="020B0503020204020204" pitchFamily="34" charset="-122"/>
                <a:ea typeface="微软雅黑" panose="020B0503020204020204" pitchFamily="34" charset="-122"/>
              </a:rPr>
              <a:t>测量动摩擦因数或物体的质量</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教材原型实验</a:t>
            </a:r>
            <a:endParaRPr lang="zh-CN" altLang="zh-CN" sz="1800" b="1" kern="1400" dirty="0">
              <a:effectLst/>
              <a:latin typeface="Cambria"/>
              <a:ea typeface="宋体"/>
              <a:cs typeface="Times New Roman"/>
            </a:endParaRPr>
          </a:p>
        </p:txBody>
      </p:sp>
      <p:sp>
        <p:nvSpPr>
          <p:cNvPr id="4" name="矩形 3"/>
          <p:cNvSpPr/>
          <p:nvPr/>
        </p:nvSpPr>
        <p:spPr>
          <a:xfrm>
            <a:off x="106615" y="1472438"/>
            <a:ext cx="7500780" cy="132341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山东卷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某小组采用如图甲所示的装置验证牛顿第二定律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部分实验步骤如下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1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18092" y="1522335"/>
            <a:ext cx="4713224" cy="3241702"/>
          </a:xfrm>
          <a:prstGeom prst="rect">
            <a:avLst/>
          </a:prstGeom>
          <a:solidFill>
            <a:scrgbClr r="0" g="0" b="0">
              <a:alpha val="0"/>
            </a:scrgbClr>
          </a:solidFill>
          <a:ln>
            <a:noFill/>
          </a:ln>
        </p:spPr>
      </p:pic>
      <p:sp>
        <p:nvSpPr>
          <p:cNvPr id="6" name="矩形 5"/>
          <p:cNvSpPr/>
          <p:nvPr/>
        </p:nvSpPr>
        <p:spPr>
          <a:xfrm>
            <a:off x="375211" y="2718289"/>
            <a:ext cx="6818891" cy="3659888"/>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将两光电门安装在长直轨道上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选择宽度为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的遮光片固定在小车上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调整轨道倾角</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用跨过定滑轮的细线将小车与托盘及砝码相连</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=____________cm(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5.00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的遮光片</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可以较准确地测量遮光片运动到光电门时小车的瞬时速度</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3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67988" y="836676"/>
            <a:ext cx="4713224" cy="3241702"/>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62477" y="620649"/>
                <a:ext cx="6818891" cy="393137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该实验用遮光时间内的平均速度表示遮光片运动到光电门时小车的瞬时速度</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14:m>
                  <m:oMath xmlns:m="http://schemas.openxmlformats.org/officeDocument/2006/math">
                    <m:bar>
                      <m:barPr>
                        <m:pos m:val="top"/>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bar>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den>
                    </m:f>
                  </m:oMath>
                </a14:m>
                <a:r>
                  <a:rPr lang="zh-CN" altLang="zh-CN" sz="2600" b="1">
                    <a:latin typeface="Times New Roman" panose="02020603050405020304" pitchFamily="18" charset="0"/>
                    <a:cs typeface="Times New Roman" panose="02020603050405020304" pitchFamily="18" charset="0"/>
                  </a:rPr>
                  <a:t>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遮光片的宽度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越窄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越小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小车的瞬时速度测量越精准</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所以选用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cm</a:t>
                </a:r>
                <a:r>
                  <a:rPr lang="zh-CN" altLang="zh-CN" sz="2600" b="1">
                    <a:latin typeface="Times New Roman" panose="02020603050405020304" pitchFamily="18" charset="0"/>
                    <a:cs typeface="Times New Roman" panose="02020603050405020304" pitchFamily="18" charset="0"/>
                  </a:rPr>
                  <a:t>的遮光片</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b="1">
                    <a:solidFill>
                      <a:srgbClr val="C00000"/>
                    </a:solidFill>
                    <a:effectLst/>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1.00</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620649"/>
                <a:ext cx="6818891" cy="3931373"/>
              </a:xfrm>
              <a:prstGeom prst="rect">
                <a:avLst/>
              </a:prstGeom>
              <a:blipFill rotWithShape="0">
                <a:blip r:embed="rId3"/>
                <a:stretch>
                  <a:fillRect l="-1162" b="-248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314</TotalTime>
  <Words>2694</Words>
  <Application>Microsoft Office PowerPoint</Application>
  <PresentationFormat>自定义</PresentationFormat>
  <Paragraphs>240</Paragraphs>
  <Slides>51</Slides>
  <Notes>4</Notes>
  <HiddenSlides>0</HiddenSlides>
  <MMClips>0</MMClips>
  <ScaleCrop>false</ScaleCrop>
  <HeadingPairs>
    <vt:vector size="8" baseType="variant">
      <vt:variant>
        <vt:lpstr>已用的字体</vt:lpstr>
      </vt:variant>
      <vt:variant>
        <vt:i4>12</vt:i4>
      </vt:variant>
      <vt:variant>
        <vt:lpstr>主题</vt:lpstr>
      </vt:variant>
      <vt:variant>
        <vt:i4>1</vt:i4>
      </vt:variant>
      <vt:variant>
        <vt:lpstr>嵌入 OLE 服务器</vt:lpstr>
      </vt:variant>
      <vt:variant>
        <vt:i4>1</vt:i4>
      </vt:variant>
      <vt:variant>
        <vt:lpstr>幻灯片标题</vt:lpstr>
      </vt:variant>
      <vt:variant>
        <vt:i4>51</vt:i4>
      </vt:variant>
    </vt:vector>
  </HeadingPairs>
  <TitlesOfParts>
    <vt:vector size="65" baseType="lpstr">
      <vt:lpstr>等线</vt:lpstr>
      <vt:lpstr>黑体</vt:lpstr>
      <vt:lpstr>宋体</vt:lpstr>
      <vt:lpstr>微软雅黑</vt:lpstr>
      <vt:lpstr>Arial</vt:lpstr>
      <vt:lpstr>Book Antiqua</vt:lpstr>
      <vt:lpstr>Calibri</vt:lpstr>
      <vt:lpstr>Calibri Light</vt:lpstr>
      <vt:lpstr>Cambria</vt:lpstr>
      <vt:lpstr>Cambria Math</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72</cp:revision>
  <dcterms:created xsi:type="dcterms:W3CDTF">2024-01-15T03:14:15Z</dcterms:created>
  <dcterms:modified xsi:type="dcterms:W3CDTF">2026-03-20T05:56:39Z</dcterms:modified>
</cp:coreProperties>
</file>