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51" r:id="rId9"/>
    <p:sldId id="352" r:id="rId10"/>
    <p:sldId id="355" r:id="rId11"/>
    <p:sldId id="356" r:id="rId12"/>
    <p:sldId id="357" r:id="rId13"/>
    <p:sldId id="492" r:id="rId14"/>
    <p:sldId id="569" r:id="rId15"/>
    <p:sldId id="359" r:id="rId16"/>
    <p:sldId id="493" r:id="rId17"/>
    <p:sldId id="581" r:id="rId18"/>
    <p:sldId id="582" r:id="rId19"/>
    <p:sldId id="491" r:id="rId20"/>
    <p:sldId id="494" r:id="rId21"/>
    <p:sldId id="495" r:id="rId22"/>
    <p:sldId id="583" r:id="rId23"/>
    <p:sldId id="584" r:id="rId24"/>
    <p:sldId id="585" r:id="rId25"/>
    <p:sldId id="586" r:id="rId26"/>
    <p:sldId id="367" r:id="rId27"/>
    <p:sldId id="570" r:id="rId28"/>
    <p:sldId id="504" r:id="rId29"/>
    <p:sldId id="573" r:id="rId30"/>
    <p:sldId id="508" r:id="rId31"/>
    <p:sldId id="509" r:id="rId32"/>
    <p:sldId id="512" r:id="rId33"/>
    <p:sldId id="513" r:id="rId34"/>
    <p:sldId id="400" r:id="rId35"/>
    <p:sldId id="402" r:id="rId36"/>
    <p:sldId id="404" r:id="rId37"/>
    <p:sldId id="405" r:id="rId38"/>
    <p:sldId id="406" r:id="rId39"/>
    <p:sldId id="587" r:id="rId40"/>
    <p:sldId id="408" r:id="rId41"/>
    <p:sldId id="409" r:id="rId42"/>
    <p:sldId id="410" r:id="rId43"/>
    <p:sldId id="411" r:id="rId44"/>
    <p:sldId id="412" r:id="rId45"/>
    <p:sldId id="413" r:id="rId46"/>
    <p:sldId id="414" r:id="rId47"/>
    <p:sldId id="415" r:id="rId48"/>
    <p:sldId id="416" r:id="rId49"/>
    <p:sldId id="417" r:id="rId50"/>
    <p:sldId id="418" r:id="rId51"/>
    <p:sldId id="419" r:id="rId52"/>
    <p:sldId id="420" r:id="rId53"/>
    <p:sldId id="421" r:id="rId54"/>
    <p:sldId id="428" r:id="rId55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10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2.xml"/><Relationship Id="rId13" Type="http://schemas.openxmlformats.org/officeDocument/2006/relationships/slide" Target="../slides/slide52.xml"/><Relationship Id="rId3" Type="http://schemas.openxmlformats.org/officeDocument/2006/relationships/slide" Target="../slides/slide46.xml"/><Relationship Id="rId7" Type="http://schemas.openxmlformats.org/officeDocument/2006/relationships/slide" Target="../slides/slide40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8.xml"/><Relationship Id="rId11" Type="http://schemas.openxmlformats.org/officeDocument/2006/relationships/slide" Target="../slides/slide50.xml"/><Relationship Id="rId5" Type="http://schemas.openxmlformats.org/officeDocument/2006/relationships/slide" Target="../slides/slide36.xml"/><Relationship Id="rId10" Type="http://schemas.openxmlformats.org/officeDocument/2006/relationships/slide" Target="../slides/slide48.xml"/><Relationship Id="rId4" Type="http://schemas.openxmlformats.org/officeDocument/2006/relationships/slide" Target="../slides/slide35.xml"/><Relationship Id="rId9" Type="http://schemas.openxmlformats.org/officeDocument/2006/relationships/slide" Target="../slides/slide4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tags" Target="../tags/tag11.xml"/><Relationship Id="rId7" Type="http://schemas.openxmlformats.org/officeDocument/2006/relationships/slide" Target="slide26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4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721148" y="5242649"/>
            <a:ext cx="7182409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牛顿第二定律的基本应用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超重与失重现象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动力学的两类基本问题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动力学的两类基本问题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解决动力学两类基本问题的思路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4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2461641"/>
            <a:ext cx="656209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解题关键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262104"/>
            <a:ext cx="11810444" cy="185965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做好两类分析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受力分析和运动过程分析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搭建两个桥梁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联系运动和力的桥梁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联系各物理过程的桥梁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连接点的速度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上海卷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19)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在倾角为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4.8°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的斜坡上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有一辆向下滑动的小车在做匀变速直线运动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小车内部存在动能回收系统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即刹车时会将一部分动能回收转化为电能储存起来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时间内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速度从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减速到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km/h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运动过程中除回收作用力外的其他阻力的合力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4.8°=0.08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求这一过程中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203" y="3083156"/>
            <a:ext cx="2857500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04811" y="2753623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小车的位移大小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04811" y="3429000"/>
                <a:ext cx="8066692" cy="267673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小车的初速度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km/h=20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小车的末速度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km/h=5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小车的平均速度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小车的位移大小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62.5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3429000"/>
                <a:ext cx="8066692" cy="2676734"/>
              </a:xfrm>
              <a:prstGeom prst="rect">
                <a:avLst/>
              </a:prstGeom>
              <a:blipFill rotWithShape="0">
                <a:blip r:embed="rId3"/>
                <a:stretch>
                  <a:fillRect l="-982" t="-2506" r="-151" b="-41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4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203" y="751586"/>
            <a:ext cx="2857500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248829" y="825690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回收作用力大小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401229" y="1512053"/>
                <a:ext cx="8066692" cy="33310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小车的加速度为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4.8°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29" y="1512053"/>
                <a:ext cx="8066692" cy="3331016"/>
              </a:xfrm>
              <a:prstGeom prst="rect">
                <a:avLst/>
              </a:prstGeom>
              <a:blipFill rotWithShape="0">
                <a:blip r:embed="rId3"/>
                <a:stretch>
                  <a:fillRect l="-983" b="-32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6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广东广州调研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装载电线杆的货车由于刹车过急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导致货车上装载的电线杆直接贯穿了驾驶室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为研究这类交通事故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某同学建立了如图乙所示的物理模型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水平车厢内叠放三根完全相同的圆柱体电线杆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其横截面如图丙所示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设每根电线杆的重力为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相邻电线杆间的动摩擦因数为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最大静摩擦力等于滑动摩擦力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电线杆前端与驾驶室间的距离为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货车以速度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在平直公路上行驶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若紧急刹车过程中货车做匀减速运动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下方电线杆未分离且与车厢保持相对静止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26" y="4840900"/>
            <a:ext cx="672846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5181" y="781935"/>
            <a:ext cx="4553437" cy="248956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若货车制动距离为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制动时间为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且上、下电线杆间未发生相对滑动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求上方电线杆在此过程中所受摩擦力的合力大小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675241"/>
            <a:ext cx="672846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35181" y="3212824"/>
                <a:ext cx="8873361" cy="328478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设货车减速运动时加速度大小为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利用逆向思维法可得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上方电线杆所受摩擦力的合力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81" y="3212824"/>
                <a:ext cx="8873361" cy="3284786"/>
              </a:xfrm>
              <a:prstGeom prst="rect">
                <a:avLst/>
              </a:prstGeom>
              <a:blipFill rotWithShape="0">
                <a:blip r:embed="rId3"/>
                <a:stretch>
                  <a:fillRect l="-893" t="-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5181" y="781935"/>
            <a:ext cx="4553437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若要保持上、下电线杆间不发生相对滑动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求货车刹车时的最大加速度大小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675241"/>
            <a:ext cx="672846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04423" y="2780770"/>
            <a:ext cx="9292623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对上面电线杆受力分析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则其所受弹力大小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4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316" y="3212973"/>
            <a:ext cx="1443405" cy="3024378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56823" y="3474321"/>
                <a:ext cx="9292623" cy="28540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要保持电线杆不发生相对滑动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则货车刹车时的最大加速度大小满足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23" y="3474321"/>
                <a:ext cx="9292623" cy="2854027"/>
              </a:xfrm>
              <a:prstGeom prst="rect">
                <a:avLst/>
              </a:prstGeom>
              <a:blipFill rotWithShape="0">
                <a:blip r:embed="rId4"/>
                <a:stretch>
                  <a:fillRect l="-853" b="-2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690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5181" y="620649"/>
            <a:ext cx="4553437" cy="185965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若要使电线杆在刹车过程中不冲撞驾驶室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求货车的最小制动距离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675241"/>
            <a:ext cx="672846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780770"/>
                <a:ext cx="11810444" cy="330113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货车刹停瞬间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电线杆恰好不与驾驶室发生碰撞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则对电线杆有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则货车的最小制动距离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780770"/>
                <a:ext cx="11810444" cy="3301136"/>
              </a:xfrm>
              <a:prstGeom prst="rect">
                <a:avLst/>
              </a:prstGeom>
              <a:blipFill rotWithShape="0">
                <a:blip r:embed="rId3"/>
                <a:stretch>
                  <a:fillRect l="-671" r="-7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60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045000" y="620649"/>
            <a:ext cx="4086074" cy="5231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动力学问题的解题步骤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4" y="1268730"/>
            <a:ext cx="5315067" cy="5184648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157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478504" y="2132838"/>
            <a:ext cx="10686352" cy="15976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掌握动力学两类基本问题的求解方法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知道超重和失重现象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并会对相关的实际问题进行分析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56583" y="620649"/>
            <a:ext cx="8873361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公园的滑梯高低不等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斜面的长度也不同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假设有三个滑道的某一滑梯模型如图所示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三个滑道的最高点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和最低点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是在竖直面内的同一圆上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可视为质点的小孩从三个滑道的最高点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沿滑道由静止开始滑到最低点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所用的时间分别为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滑道光滑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即忽略滑梯摩擦的影响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202637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68" y="1052703"/>
            <a:ext cx="233934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08983" y="4509135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836527"/>
                <a:ext cx="8066692" cy="36764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设滑道与水平方向的夹角为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设圆周的直径为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则小孩沿滑道滑到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点的位移大小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可见小孩滑到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与滑道的倾角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即小孩沿三个滑道滑到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点所用的时间相等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836527"/>
                <a:ext cx="8066692" cy="3676495"/>
              </a:xfrm>
              <a:prstGeom prst="rect">
                <a:avLst/>
              </a:prstGeom>
              <a:blipFill rotWithShape="0">
                <a:blip r:embed="rId2"/>
                <a:stretch>
                  <a:fillRect l="-982" b="-28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4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68" y="1052703"/>
            <a:ext cx="233934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等时圆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模型的三种情况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732954"/>
                  </p:ext>
                </p:extLst>
              </p:nvPr>
            </p:nvGraphicFramePr>
            <p:xfrm>
              <a:off x="262477" y="1446607"/>
              <a:ext cx="10514013" cy="453656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80373"/>
                    <a:gridCol w="2750466"/>
                    <a:gridCol w="6283174"/>
                  </a:tblGrid>
                  <a:tr h="23762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同顶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各斜面的顶端都在竖直圆周的最高点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底端都落在该圆周上</a:t>
                          </a:r>
                          <a:r>
                            <a:rPr lang="zh-CN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·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30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可推得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1602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同底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各斜面的底端都在竖直圆周的最低点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顶端在该圆周上的不同点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可推得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732954"/>
                  </p:ext>
                </p:extLst>
              </p:nvPr>
            </p:nvGraphicFramePr>
            <p:xfrm>
              <a:off x="262477" y="1446607"/>
              <a:ext cx="10514013" cy="453656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80373"/>
                    <a:gridCol w="2750466"/>
                    <a:gridCol w="6283174"/>
                  </a:tblGrid>
                  <a:tr h="23762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同顶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7410" t="-256" r="-194" b="-91538"/>
                          </a:stretch>
                        </a:blipFill>
                      </a:tcPr>
                    </a:tc>
                  </a:tr>
                  <a:tr h="21602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同底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等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时圆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14605" marR="14605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各斜面的底端都在竖直圆周的最低点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顶端在该圆周上的不同点</a:t>
                          </a:r>
                          <a:r>
                            <a:rPr lang="en-US" sz="26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可推得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6" name="image381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1700784"/>
            <a:ext cx="1905000" cy="20669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1025" name="image382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4077081"/>
            <a:ext cx="1905000" cy="18954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56842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6672"/>
              </p:ext>
            </p:extLst>
          </p:nvPr>
        </p:nvGraphicFramePr>
        <p:xfrm>
          <a:off x="838200" y="1484757"/>
          <a:ext cx="10514013" cy="3456432"/>
        </p:xfrm>
        <a:graphic>
          <a:graphicData uri="http://schemas.openxmlformats.org/drawingml/2006/table">
            <a:tbl>
              <a:tblPr firstRow="1" firstCol="1" bandRow="1"/>
              <a:tblGrid>
                <a:gridCol w="1480373"/>
                <a:gridCol w="2750466"/>
                <a:gridCol w="6283174"/>
              </a:tblGrid>
              <a:tr h="3456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双圆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等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时圆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两圆心在同一竖直线上且两圆相切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各斜面过两圆的公共切点且顶端在上方圆周上某点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底端落在下方圆周上的相应位置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可推得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9" name="image383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01" y="1700784"/>
            <a:ext cx="1905000" cy="27813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397887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170" y="620649"/>
            <a:ext cx="8873361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有一半圆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其直径水平且与该圆的底部相切于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点恰好是下半圆的圆心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它们处在同一竖直平面内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现将三个滑道延长分别交于下半圆周上的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滑道与竖直直径的夹角关系为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现让一小物块先后从三条滑道顶端由静止下滑至底端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则小物块在每一条倾斜滑道上滑动时所经历的时间关系为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067910" y="438719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5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68" y="1484757"/>
            <a:ext cx="2339340" cy="34290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6223" y="4978120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BF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BF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52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21533" y="934549"/>
            <a:ext cx="8873361" cy="17450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点作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的垂线与竖直虚线交于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为直径作圆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可以看出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点在辅助圆内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点在辅助圆外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由等时圆结论可知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68" y="1052703"/>
            <a:ext cx="2339340" cy="36874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997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超重与失重现象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30599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对超重和失重的理解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不论超重、失重或完全失重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物体的重力都不变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在完全失重的状态下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一切由重力产生的物理现象都会完全消失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尽管物体的加速度方向不是竖直方向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但只要其加速度在竖直方向上有分量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物体就会处于超重或失重状态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超、失重现象的图像问题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6615" y="1256411"/>
            <a:ext cx="11389266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广东佛山市月考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某同学体重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乘电梯上行时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用手机内置传感器测得某段时间内电梯的加速度如图所示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竖直向上为正方向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关于该段时间下列说法正确的是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7134398" y="205329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5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248" y="2687218"/>
            <a:ext cx="6045200" cy="36017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517633" y="2592188"/>
            <a:ext cx="4830161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该同学处于失重状态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B.9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电梯向下加速运动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该同学受到的最小支持力约为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该同学受到的最大支持力约为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3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248" y="931706"/>
            <a:ext cx="6045200" cy="36017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17633" y="836676"/>
            <a:ext cx="4830161" cy="532451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的加速度为正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方向竖直向上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则该同学处于超重状态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;9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的加速度为负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方向竖直向下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时的速度是竖直向上的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则电梯向上减速运动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该同学受到的支持力最小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Nmin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=470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该同学受到的支持力最大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Nmax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Nmax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=530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超、失重现象的分析和计算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256411"/>
            <a:ext cx="9084806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全国甲卷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学生小组为了探究超重和失重现象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将弹簧测力计挂在电梯内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测力计下端挂一物体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已知当地重力加速度大小为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5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172" y="1484757"/>
            <a:ext cx="225679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354550" y="3103790"/>
            <a:ext cx="9084806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电梯静止时测力计示数如图所示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____________N(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位小数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6950" y="4509135"/>
            <a:ext cx="9084806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根据弹簧测力计的读数规则可知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0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747" y="884809"/>
            <a:ext cx="225679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76125" y="836676"/>
            <a:ext cx="9084806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电梯上行时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一段时间内测力计的示数为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则此段时间内物体处于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超重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失重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____________m/s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位小数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8525" y="2865766"/>
            <a:ext cx="908480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问结合力的平衡条件可知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电梯上行时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测力计示数为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故物体处于失重状态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代入数据解得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失重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判断超重和失重的方法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249956"/>
              </p:ext>
            </p:extLst>
          </p:nvPr>
        </p:nvGraphicFramePr>
        <p:xfrm>
          <a:off x="320081" y="1484757"/>
          <a:ext cx="9447584" cy="4351338"/>
        </p:xfrm>
        <a:graphic>
          <a:graphicData uri="http://schemas.openxmlformats.org/drawingml/2006/table">
            <a:tbl>
              <a:tblPr firstRow="1" firstCol="1" bandRow="1"/>
              <a:tblGrid>
                <a:gridCol w="1991551"/>
                <a:gridCol w="7456033"/>
              </a:tblGrid>
              <a:tr h="16284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从受力的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角度判断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124" marR="13124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当物体所受向上的拉力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或支持力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大于重力时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物体处于超重状态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小于重力时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物体处于失重状态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等于零时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物体处于完全失重状态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3965" marR="23965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4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从加速度的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角度判断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124" marR="13124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当物体具有向上的加速度时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物体处于超重状态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具有向下的加速度时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物体处于失重状态</a:t>
                      </a:r>
                      <a:r>
                        <a:rPr lang="en-US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向下的加速度等于重力加速度时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物体处于完全失重状态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3965" marR="23965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3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从速度变化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的角度判断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124" marR="13124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物体向上加速或向下减速时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超重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物体向下加速或向上减速时</a:t>
                      </a:r>
                      <a:r>
                        <a:rPr lang="en-US" sz="23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失重</a:t>
                      </a:r>
                      <a:endParaRPr lang="zh-CN" sz="9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3965" marR="23965" marT="13124" marB="1312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江苏扬州调研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智能手机安装软件后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可利用手机上的传感器测量手机运动的加速度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带塑胶软壳的手机从一定高度由静止释放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落到地面后反弹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手机传感器记录了加速度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变化的关系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则手机与地面第一次碰撞过程中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134883" y="314562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5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493" y="3886581"/>
            <a:ext cx="484441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3645027"/>
            <a:ext cx="6060625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时刻手机速度最大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时刻手机所受弹力最大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与地面作用时间为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手机先失重后超重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8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2930" y="634297"/>
            <a:ext cx="6666687" cy="605618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手机接触地面时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先向下做加速度减小的变加速运动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可知手机速度最大时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手机速度最大的时刻在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两时刻之间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时刻手机的加速度最大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时刻手机所受弹力最大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手机在与地面没有接触时只受到重力作用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加速度为重力加速度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由题图可知手机与地面第一次碰撞过程中与地面作用时间为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手机先失重后超重再失重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520" y="836676"/>
            <a:ext cx="4844415" cy="23507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868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00258" y="2442948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1266014"/>
                <a:ext cx="11810444" cy="42604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对点练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动力学的两类基本问题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四川泸州诊断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的物体静置于水平地面上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受到一竖直向上的恒力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从静止开始向上运动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后撤去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又经时间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物体刚好落回地面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不计空气阻力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则恒力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C.2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b="1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在第一个时间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根据匀变速直线运动的公式有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在第二个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根据位移与时间关系式有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266014"/>
                <a:ext cx="11810444" cy="4260437"/>
              </a:xfrm>
              <a:prstGeom prst="rect">
                <a:avLst/>
              </a:prstGeom>
              <a:blipFill rotWithShape="0">
                <a:blip r:embed="rId2"/>
                <a:stretch>
                  <a:fillRect l="-671" t="-1431" r="-361" b="-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757870" y="373911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)2025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神舟十九号载人飞船返回舱在东风着陆场成功着陆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当返回舱距离地面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返回舱的速度为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此时返回舱底部的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台反推火箭点火工作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使返回舱触地前瞬间速度降至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实现软着陆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若该过程中返回舱始终竖直向下做匀减速运动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返回舱的质量变化和受到的空气阻力均忽略不计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返回舱的总质量为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台反推火箭点火工作时提供的推力大小为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A.3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B.7.5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C.2.6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D.1.05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653489"/>
                <a:ext cx="11658044" cy="22936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由运动学公式可得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ah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𝒕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牛顿第二定律可得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293617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9977" y="620831"/>
            <a:ext cx="11892370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70000" indent="-457200">
              <a:lnSpc>
                <a:spcPct val="150000"/>
              </a:lnSpc>
              <a:spcAft>
                <a:spcPts val="0"/>
              </a:spcAft>
              <a:tabLst>
                <a:tab pos="2610485" algn="l"/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竖直平面内三个圆的半径之比为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它们的最低点相切于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有三根光滑细杆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CP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杆的最高点分别处于三个圆的圆周上的某一点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杆的最低点都处于圆的最低点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。现各有一小环分别套在细杆上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都从杆的最高点由静止开始沿杆自由下滑至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空气阻力不计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则小环在细杆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上运动的时间之比为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3212973"/>
            <a:ext cx="2592324" cy="284044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457253" y="3606068"/>
                <a:ext cx="11542618" cy="264069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610485" algn="l"/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	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610485" algn="l"/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610485" algn="l"/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C.3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	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610485" algn="l"/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53" y="3606068"/>
                <a:ext cx="11542618" cy="2640699"/>
              </a:xfrm>
              <a:prstGeom prst="rect">
                <a:avLst/>
              </a:prstGeom>
              <a:blipFill rotWithShape="0">
                <a:blip r:embed="rId3"/>
                <a:stretch>
                  <a:fillRect l="-687" b="-18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4"/>
          <p:cNvSpPr txBox="1"/>
          <p:nvPr/>
        </p:nvSpPr>
        <p:spPr>
          <a:xfrm>
            <a:off x="3470224" y="3112801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7140" y="599059"/>
            <a:ext cx="11658044" cy="65938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610485" algn="l"/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方正黑体_GBK" panose="03000509000000000000" pitchFamily="65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,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1283592"/>
            <a:ext cx="2376297" cy="293583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208048" y="4320049"/>
                <a:ext cx="11658044" cy="184278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610485" algn="l"/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根据等时圆模型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只需要求出沿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A'P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C'P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下滑的时间之比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设最小圆的直径为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A'P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B'P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C'P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48" y="4320049"/>
                <a:ext cx="11658044" cy="1842788"/>
              </a:xfrm>
              <a:prstGeom prst="rect">
                <a:avLst/>
              </a:prstGeom>
              <a:blipFill rotWithShape="0">
                <a:blip r:embed="rId3"/>
                <a:stretch>
                  <a:fillRect l="-680" r="-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5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8687530" y="196995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若滑雪运动员以初速度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沿倾角为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、足够长的滑雪轨道匀加速直线下滑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的时间内下滑的路程为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已知滑板和运动员的总质量为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5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16" y="2675763"/>
            <a:ext cx="302196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90065" y="2564892"/>
            <a:ext cx="733335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运动员下滑的加速度大小为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末的速度大小为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运动员受到的阻力大小为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运动员受到斜轨道支持力的大小为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94531" y="836527"/>
                <a:ext cx="6580662" cy="41367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运动员沿斜轨道向下做匀加速直线运动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根据匀变速直线运动规律有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末的速度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运动员在下滑过程中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沿斜轨道向下方向有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垂直于斜轨道方向有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=400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31" y="836527"/>
                <a:ext cx="6580662" cy="4136749"/>
              </a:xfrm>
              <a:prstGeom prst="rect">
                <a:avLst/>
              </a:prstGeom>
              <a:blipFill rotWithShape="0">
                <a:blip r:embed="rId2"/>
                <a:stretch>
                  <a:fillRect l="-1205" t="-442" r="-1019" b="-23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1052703"/>
            <a:ext cx="3021965" cy="16173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1747370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629665"/>
            <a:ext cx="118104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的速度匀速上升的气球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当升到离地面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从气球上落下一小球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小球的质量为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假设小球在运动过程中所受阻力大小满足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=(1+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=0.01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kg/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dirty="0" err="1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则小球从气球落下后大约经过多长时间到达地面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A.1.7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	B.1.9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C.2.6</a:t>
            </a: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	D.3.5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446042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因速度大小对阻力大小影响很小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在估算时可把阻力大小恒定为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进行计算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小球上升阶段的加速度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上升的时间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上升的高度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小球下降阶段的加速度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根据运动学公式有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解得下降的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时间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𝒂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𝟏𝟔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则共用时间为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项最接近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460428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366172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超重和失重现象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广东茂名高三阶段测试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一部电梯在竖直方向上运行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其简化模型如图甲所示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某学习小组利用智能手机在此运行的电梯中进行实验探究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实验过程中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手机水平放置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屏幕朝上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以竖直向上为正方向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手机软件记录下了电梯运行过程中的速度随时间变化的关系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关于记录时间内电梯的运动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5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79" y="3256508"/>
            <a:ext cx="5832729" cy="2756313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424696" y="3199325"/>
            <a:ext cx="5008781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A.35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电梯处于静止阶段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B.35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电梯处于超重状态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电梯向上运动到最高点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电梯回到了最初位置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3644878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时电梯处于匀速运动阶段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不超重也不失重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电梯向上运动速度减为零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即电梯到达最高点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5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836676"/>
            <a:ext cx="5832729" cy="2756313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822597" y="194834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7491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某同学站在水平放置于电梯内的电子秤上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电梯运行前电子秤的示数如图甲所示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电梯竖直上升过程中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某时刻电子秤的示数如图乙所示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则该时刻电梯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579" y="2587799"/>
            <a:ext cx="5261356" cy="1913007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398395" y="2488073"/>
            <a:ext cx="6060625" cy="24940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77051" y="3024092"/>
                <a:ext cx="10598222" cy="213312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该同学处于超重状态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加速度方向向上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𝟔𝟑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则电梯向上做加速运动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1" y="3024092"/>
                <a:ext cx="10598222" cy="2133124"/>
              </a:xfrm>
              <a:prstGeom prst="rect">
                <a:avLst/>
              </a:prstGeom>
              <a:blipFill rotWithShape="0">
                <a:blip r:embed="rId2"/>
                <a:stretch>
                  <a:fillRect l="-748" b="-5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5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836676"/>
            <a:ext cx="5261356" cy="1913007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1769496" y="325984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740" y="1108638"/>
            <a:ext cx="11810444" cy="2679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山西太原模拟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的物体放置在静止升降机的水平底板上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对物体施加一水平向右、大小为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的拉力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物体刚好不发生运动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由于升降机运动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发现物体沿升降机底板运动的水平加速度为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最大静摩擦力等于滑动摩擦力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则下列关于升降机运动的描述可能正确的是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5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145" y="3832934"/>
            <a:ext cx="225679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478504" y="3710343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的加速度向上加速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的加速度向上加速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的加速度向下加速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的加速度向下加速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583017" y="546138"/>
            <a:ext cx="2751073" cy="623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indent="-355600" algn="ctr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2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1208" y="653489"/>
            <a:ext cx="7962601" cy="51059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初始时物体恰好不发生运动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即物体在底板上所受摩擦力恰好为最大静摩擦力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等于滑动摩擦力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根据平衡条件有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由于升降机运动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使得物体相对底板向某方向做加速运动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受力分析如图所示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在水平方向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在竖直方向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方向竖直向下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即升降机以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的加速度向下加速或者向上减速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6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1052703"/>
            <a:ext cx="318770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65356" y="1848447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运动情况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31" y="1862219"/>
            <a:ext cx="10783413" cy="316110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79334" y="278091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受力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00485" y="3975765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83145" y="3964409"/>
            <a:ext cx="2185185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牛顿第二定律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4366990" y="194946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4740" y="629665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广东深圳模拟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一木箱置于升降机内的水平地板上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升降机从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时刻由静止开始竖直向上运动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的变化规律如图所示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6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041" y="2348865"/>
            <a:ext cx="329184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478504" y="2521348"/>
            <a:ext cx="6666687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木箱处于超重状态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木箱的速度为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木箱做减速运动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D.4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木箱到达最高点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78504" y="836527"/>
                <a:ext cx="7238728" cy="47835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升降机加速上升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木箱具有向上的加速度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处于超重状态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图像与横轴围成的面积表示速度变化量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木箱的速度为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木箱的速度为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则木箱未到达最高点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木箱加速度向上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木箱做加速运动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836527"/>
                <a:ext cx="7238728" cy="4783529"/>
              </a:xfrm>
              <a:prstGeom prst="rect">
                <a:avLst/>
              </a:prstGeom>
              <a:blipFill rotWithShape="0">
                <a:blip r:embed="rId2"/>
                <a:stretch>
                  <a:fillRect l="-1094" r="-2441" b="-1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6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068" y="1052703"/>
            <a:ext cx="329184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9665"/>
            <a:ext cx="118104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广东揭阳调研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工地电动物料运输车的左端有一个垂直底板的挡板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工人将一个质量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的物料放在车上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保持车底板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与水平面间的夹角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向左推车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已知车从静止开始做匀加速直线运动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车的速度大小为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物料与车保持相对静止且所受摩擦力不计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6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8" y="3800856"/>
            <a:ext cx="604520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356345" y="3729618"/>
            <a:ext cx="5008781" cy="185965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车前进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32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所用的时间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上述运动过程中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底板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对物料支持力的大小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2477" y="653489"/>
                <a:ext cx="7238728" cy="34555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(2)163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根据运动学公式有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根据运动学公式有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解得车的加速度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对物料受力分析如图所示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238728" cy="3455537"/>
              </a:xfrm>
              <a:prstGeom prst="rect">
                <a:avLst/>
              </a:prstGeom>
              <a:blipFill rotWithShape="0">
                <a:blip r:embed="rId2"/>
                <a:stretch>
                  <a:fillRect l="-1094" t="-1764" b="-24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836676"/>
            <a:ext cx="337375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314075" y="4036477"/>
            <a:ext cx="7238728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水平方向由牛顿第二定律</a:t>
            </a: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竖直方向有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联立解得底板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对物料支持力的大小为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=163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1423" y="1700784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03635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39" y="1378969"/>
            <a:ext cx="8101738" cy="492311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4065" y="2348865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向上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42367" y="3471210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34384" y="4010750"/>
            <a:ext cx="646303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向下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86356" y="5282580"/>
            <a:ext cx="761719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0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11821" y="5805297"/>
            <a:ext cx="300054" cy="36931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g</a:t>
            </a:r>
            <a:endParaRPr lang="zh-CN" altLang="en-US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898656" y="1868346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无关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1606" y="658227"/>
            <a:ext cx="9721215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0" y="1700784"/>
            <a:ext cx="10783413" cy="247844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216285" y="3178156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不等于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09393" y="2564892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504" y="1726675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1701" y="1269479"/>
            <a:ext cx="11658044" cy="44057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已知物体受力情况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求解运动学物理量时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应先根据牛顿第二定律求解加速度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运动物体的加速度可根据运动速度、位移、时间等信息求解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所以加速度由运动情况决定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加速度大小等于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的物体一定处于完全失重状态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减速上升的升降机内的物体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物体对地板的压力大于物体的重力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加速上升的物体处于超重状态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物体处于超重或失重状态时其重力并没有发生变化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根据物体处于超重或失重状态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可以判断物体运动的速度方向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111731" y="3153168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5746" y="359887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47125" y="401727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471503" y="4476626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055974" y="509741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9123" y="19168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某同学在一个力传感器上进行下蹲和站起的动作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在动作过程中力传感器的示数随时间的变化情况如图所示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则该同学在超重状态下加速度的最大值约为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956" y="2605591"/>
            <a:ext cx="476250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6223" y="5348635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2608</Words>
  <Application>Microsoft Office PowerPoint</Application>
  <PresentationFormat>自定义</PresentationFormat>
  <Paragraphs>243</Paragraphs>
  <Slides>54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9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64</cp:revision>
  <dcterms:created xsi:type="dcterms:W3CDTF">2024-01-15T03:14:15Z</dcterms:created>
  <dcterms:modified xsi:type="dcterms:W3CDTF">2026-03-20T04:06:40Z</dcterms:modified>
</cp:coreProperties>
</file>