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handoutMasterIdLst>
    <p:handoutMasterId r:id="rId55"/>
  </p:handoutMasterIdLst>
  <p:sldIdLst>
    <p:sldId id="340" r:id="rId2"/>
    <p:sldId id="257" r:id="rId3"/>
    <p:sldId id="341" r:id="rId4"/>
    <p:sldId id="355" r:id="rId5"/>
    <p:sldId id="356" r:id="rId6"/>
    <p:sldId id="357" r:id="rId7"/>
    <p:sldId id="490" r:id="rId8"/>
    <p:sldId id="491" r:id="rId9"/>
    <p:sldId id="492" r:id="rId10"/>
    <p:sldId id="493" r:id="rId11"/>
    <p:sldId id="494" r:id="rId12"/>
    <p:sldId id="495" r:id="rId13"/>
    <p:sldId id="496" r:id="rId14"/>
    <p:sldId id="497" r:id="rId15"/>
    <p:sldId id="498" r:id="rId16"/>
    <p:sldId id="499" r:id="rId17"/>
    <p:sldId id="430" r:id="rId18"/>
    <p:sldId id="431" r:id="rId19"/>
    <p:sldId id="432" r:id="rId20"/>
    <p:sldId id="367" r:id="rId21"/>
    <p:sldId id="437" r:id="rId22"/>
    <p:sldId id="500" r:id="rId23"/>
    <p:sldId id="501" r:id="rId24"/>
    <p:sldId id="502" r:id="rId25"/>
    <p:sldId id="503" r:id="rId26"/>
    <p:sldId id="504" r:id="rId27"/>
    <p:sldId id="505" r:id="rId28"/>
    <p:sldId id="506" r:id="rId29"/>
    <p:sldId id="378" r:id="rId30"/>
    <p:sldId id="454" r:id="rId31"/>
    <p:sldId id="507" r:id="rId32"/>
    <p:sldId id="508" r:id="rId33"/>
    <p:sldId id="509" r:id="rId34"/>
    <p:sldId id="510" r:id="rId35"/>
    <p:sldId id="511" r:id="rId36"/>
    <p:sldId id="400" r:id="rId37"/>
    <p:sldId id="402" r:id="rId38"/>
    <p:sldId id="403" r:id="rId39"/>
    <p:sldId id="404" r:id="rId40"/>
    <p:sldId id="405" r:id="rId41"/>
    <p:sldId id="406" r:id="rId42"/>
    <p:sldId id="407" r:id="rId43"/>
    <p:sldId id="512" r:id="rId44"/>
    <p:sldId id="408" r:id="rId45"/>
    <p:sldId id="409" r:id="rId46"/>
    <p:sldId id="513" r:id="rId47"/>
    <p:sldId id="514" r:id="rId48"/>
    <p:sldId id="412" r:id="rId49"/>
    <p:sldId id="413" r:id="rId50"/>
    <p:sldId id="518" r:id="rId51"/>
    <p:sldId id="519" r:id="rId52"/>
    <p:sldId id="428" r:id="rId53"/>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xml"/><Relationship Id="rId3" Type="http://schemas.openxmlformats.org/officeDocument/2006/relationships/slide" Target="../slides/slide37.xml"/><Relationship Id="rId7" Type="http://schemas.openxmlformats.org/officeDocument/2006/relationships/slide" Target="../slides/slide48.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4.xml"/><Relationship Id="rId5" Type="http://schemas.openxmlformats.org/officeDocument/2006/relationships/slide" Target="../slides/slide41.xml"/><Relationship Id="rId4" Type="http://schemas.openxmlformats.org/officeDocument/2006/relationships/slide" Target="../slides/slide3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7"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8"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3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xml"/><Relationship Id="rId7" Type="http://schemas.openxmlformats.org/officeDocument/2006/relationships/slide" Target="slide20.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slide" Target="slide29.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6.jpe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9261504"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实验十一　长度的测量及其测量工具的选用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4304383"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第九章　电路及其应用</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常用电表的读数</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1409587"/>
                <a:ext cx="11658044" cy="391867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先要弄清电表量程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即指针指到最大刻度时电表允许通过的最大电压或电流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然后根据表盘总的刻度数确定精确度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按照指针的实际位置进行读数。</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的电压表和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 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的电流表的读数方法相同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此量程下的精确度分别是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 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 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看清楚指针的实际位置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读到小数点后面两位。</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量程的电压表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精确度是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 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在读数时只要求读到小数点后面一位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这时要求</a:t>
                </a:r>
                <a:r>
                  <a:rPr lang="en-US" altLang="zh-CN" sz="2600" b="1">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格估读</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即读到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 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409587"/>
                <a:ext cx="11658044" cy="3918677"/>
              </a:xfrm>
              <a:prstGeom prst="rect">
                <a:avLst/>
              </a:prstGeom>
              <a:blipFill rotWithShape="0">
                <a:blip r:embed="rId2"/>
                <a:stretch>
                  <a:fillRect l="-680" r="-209" b="-3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39986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33615" y="709549"/>
                <a:ext cx="11658044" cy="5451276"/>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 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量程的电流表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精确度是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0.02 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在读数时只要求读到小数点后面两位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这时要求</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半格估读</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即读到最小刻度的一半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0.01 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注意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最小分度是</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估读到最小分度的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即估读到最小分度的下一位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最小分度是</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估读到最小分度的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即估读到最小分度的本位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最小分度是</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估读到最小分度的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即估读到最小分度的本位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33615" y="709549"/>
                <a:ext cx="11658044" cy="5451276"/>
              </a:xfrm>
              <a:prstGeom prst="rect">
                <a:avLst/>
              </a:prstGeom>
              <a:blipFill rotWithShape="0">
                <a:blip r:embed="rId2"/>
                <a:stretch>
                  <a:fillRect l="-680" r="-418" b="-145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42517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某同学利用三个不同规格的游标卡尺测量三个物体的长度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示数分别如图甲、乙、丙所示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则三个物体的长度分别为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309815" y="2496529"/>
            <a:ext cx="11658044"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题图甲中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游标卡尺的</a:t>
            </a:r>
            <a:r>
              <a:rPr lang="zh-CN" altLang="zh-CN" sz="2600" b="1" dirty="0" smtClean="0">
                <a:latin typeface="Times New Roman" panose="02020603050405020304" pitchFamily="18" charset="0"/>
                <a:cs typeface="Times New Roman" panose="02020603050405020304" pitchFamily="18" charset="0"/>
              </a:rPr>
              <a:t>读数</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17</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mm+7</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mm=17.7</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题</a:t>
            </a:r>
            <a:r>
              <a:rPr lang="zh-CN" altLang="zh-CN" sz="2600" b="1" dirty="0">
                <a:latin typeface="Times New Roman" panose="02020603050405020304" pitchFamily="18" charset="0"/>
                <a:cs typeface="Times New Roman" panose="02020603050405020304" pitchFamily="18" charset="0"/>
              </a:rPr>
              <a:t>图乙中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游标卡尺的读数</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42</a:t>
            </a:r>
            <a:r>
              <a:rPr lang="en-US" altLang="zh-CN" sz="2600" b="1" dirty="0" smtClean="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mm+8</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mm=42.40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题</a:t>
            </a:r>
            <a:r>
              <a:rPr lang="zh-CN" altLang="zh-CN" sz="2600" b="1" dirty="0">
                <a:latin typeface="Times New Roman" panose="02020603050405020304" pitchFamily="18" charset="0"/>
                <a:cs typeface="Times New Roman" panose="02020603050405020304" pitchFamily="18" charset="0"/>
              </a:rPr>
              <a:t>图丙中游标卡尺的读数为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mm+16</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mm=10.32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28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57887" y="2132838"/>
            <a:ext cx="6368004" cy="1363181"/>
          </a:xfrm>
          <a:prstGeom prst="rect">
            <a:avLst/>
          </a:prstGeom>
        </p:spPr>
      </p:pic>
      <p:pic>
        <p:nvPicPr>
          <p:cNvPr id="8" name="image2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03924" y="3861054"/>
            <a:ext cx="6021967" cy="1450066"/>
          </a:xfrm>
          <a:prstGeom prst="rect">
            <a:avLst/>
          </a:prstGeom>
        </p:spPr>
      </p:pic>
      <p:sp>
        <p:nvSpPr>
          <p:cNvPr id="2" name="矩形 1"/>
          <p:cNvSpPr/>
          <p:nvPr/>
        </p:nvSpPr>
        <p:spPr>
          <a:xfrm>
            <a:off x="364077" y="5519454"/>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17.7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42.40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10.32</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4665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linds(horizontal)">
                                      <p:cBhvr>
                                        <p:cTn id="15" dur="500"/>
                                        <p:tgtEl>
                                          <p:spTgt spid="5">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linds(horizontal)">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linds(horizontal)">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linds(horizont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96849"/>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某同学用如图丁所示的螺旋测微器测量小球的直径时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他应先</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转动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靠近小球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再转动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夹住小球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直至听到</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喀喀</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声音为止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拨动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u="sng"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固定后读数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填仪器部件字母符号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正确</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操作后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螺旋测微器的示数如</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图</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戊</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则小球的直径是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28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55512" y="2015783"/>
            <a:ext cx="5644976" cy="2320671"/>
          </a:xfrm>
          <a:prstGeom prst="rect">
            <a:avLst/>
          </a:prstGeom>
        </p:spPr>
      </p:pic>
      <p:sp>
        <p:nvSpPr>
          <p:cNvPr id="8" name="矩形 7"/>
          <p:cNvSpPr/>
          <p:nvPr/>
        </p:nvSpPr>
        <p:spPr>
          <a:xfrm>
            <a:off x="262477" y="5995924"/>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6.700</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262477" y="3645027"/>
            <a:ext cx="11561223" cy="2424446"/>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用螺旋测微器测量小球直径时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先</a:t>
            </a:r>
            <a:r>
              <a:rPr lang="zh-CN" altLang="zh-CN" sz="2600" b="1" dirty="0">
                <a:latin typeface="Times New Roman" panose="02020603050405020304" pitchFamily="18" charset="0"/>
                <a:cs typeface="Times New Roman" panose="02020603050405020304" pitchFamily="18" charset="0"/>
              </a:rPr>
              <a:t>转动粗调旋钮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使测微螺杆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靠近被测小球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再转动微调旋钮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dirty="0">
                <a:latin typeface="Times New Roman" panose="02020603050405020304" pitchFamily="18" charset="0"/>
                <a:cs typeface="Times New Roman" panose="02020603050405020304" pitchFamily="18" charset="0"/>
              </a:rPr>
              <a:t>使测微螺杆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夹住小球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直至听到</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喀喀</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声音为止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拨动止动旋钮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dirty="0">
                <a:latin typeface="Times New Roman" panose="02020603050405020304" pitchFamily="18" charset="0"/>
                <a:cs typeface="Times New Roman" panose="02020603050405020304" pitchFamily="18" charset="0"/>
              </a:rPr>
              <a:t>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固定后读数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图戊读数为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6.5</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mm+20.0</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mm=6.700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60202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68291" y="657580"/>
            <a:ext cx="11820510" cy="72325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读出下面各螺旋测微器的读数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己</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庚</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辛</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28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88552" y="1599184"/>
            <a:ext cx="6041939" cy="2269554"/>
          </a:xfrm>
          <a:prstGeom prst="rect">
            <a:avLst/>
          </a:prstGeom>
        </p:spPr>
      </p:pic>
      <p:sp>
        <p:nvSpPr>
          <p:cNvPr id="8" name="矩形 7"/>
          <p:cNvSpPr/>
          <p:nvPr/>
        </p:nvSpPr>
        <p:spPr>
          <a:xfrm>
            <a:off x="313277" y="3975354"/>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4.040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0.489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3.516</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262477" y="1433957"/>
            <a:ext cx="6092825" cy="2424446"/>
          </a:xfrm>
          <a:prstGeom prst="rect">
            <a:avLst/>
          </a:prstGeom>
        </p:spPr>
        <p:txBody>
          <a:bodyPr>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己图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:(4+4.0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b="1" dirty="0">
                <a:latin typeface="Times New Roman" panose="02020603050405020304" pitchFamily="18" charset="0"/>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mm</a:t>
            </a: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4.040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庚图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:(0+48.9</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mm=0.489</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辛图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:(3.5+1.6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mm=3.516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r>
              <a:rPr lang="zh-CN" altLang="zh-CN" sz="2600" b="1" dirty="0">
                <a:latin typeface="Calibri" panose="020F0502020204030204" pitchFamily="34" charset="0"/>
                <a:ea typeface="Times New Roman" panose="02020603050405020304" pitchFamily="18" charset="0"/>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6480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blinds(horizontal)">
                                      <p:cBhvr>
                                        <p:cTn id="20" dur="5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409587"/>
            <a:ext cx="11658044" cy="1259231"/>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游标卡尺的读数要</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三看</a:t>
            </a:r>
            <a:r>
              <a:rPr lang="en-US" altLang="zh-CN" sz="2600" b="1">
                <a:latin typeface="宋体" panose="02010600030101010101" pitchFamily="2"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精确度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2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3050826"/>
            <a:ext cx="5135757" cy="1332548"/>
          </a:xfrm>
          <a:prstGeom prst="rect">
            <a:avLst/>
          </a:prstGeom>
        </p:spPr>
      </p:pic>
      <p:sp>
        <p:nvSpPr>
          <p:cNvPr id="2" name="矩形 1"/>
          <p:cNvSpPr/>
          <p:nvPr/>
        </p:nvSpPr>
        <p:spPr>
          <a:xfrm>
            <a:off x="351504" y="4572635"/>
            <a:ext cx="10793813" cy="1292825"/>
          </a:xfrm>
          <a:prstGeom prst="rect">
            <a:avLst/>
          </a:prstGeom>
        </p:spPr>
        <p:txBody>
          <a:bodyPr>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易错读成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mm+4</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mm=11.40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正确读数为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11.4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游标卡尺不需要估读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后面不能随意加零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也不能随意去零。</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33314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760476"/>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游标尺上的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刻度线位置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刻度线与游标尺最前端的刻线不同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29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2132838"/>
            <a:ext cx="4861306" cy="1443795"/>
          </a:xfrm>
          <a:prstGeom prst="rect">
            <a:avLst/>
          </a:prstGeom>
        </p:spPr>
      </p:pic>
      <p:sp>
        <p:nvSpPr>
          <p:cNvPr id="8" name="矩形 7"/>
          <p:cNvSpPr/>
          <p:nvPr/>
        </p:nvSpPr>
        <p:spPr>
          <a:xfrm>
            <a:off x="271715" y="3653547"/>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易错读成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mm+9</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mm=11.45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正确读数为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mm+9</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mm</a:t>
            </a: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14.45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第三看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游标尺的哪个刻度线与主尺上的刻度线对齐。</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8141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河北卷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,3)1992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江苏扬州出土的古代铜卡尺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由固定尺和活动尺组成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现代游标卡尺的构件与其非常相似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已成为常用的测量工具。用游标卡尺测量某物体的长度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示数如图所示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220915" y="3249904"/>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A.14.20 mm	B.14.2 mm</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C.17.20 mm	D.17.2 mm</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4849844" y="26843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9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52446" y="2894980"/>
            <a:ext cx="5167108" cy="1153033"/>
          </a:xfrm>
          <a:prstGeom prst="rect">
            <a:avLst/>
          </a:prstGeom>
        </p:spPr>
      </p:pic>
      <p:sp>
        <p:nvSpPr>
          <p:cNvPr id="4" name="矩形 3"/>
          <p:cNvSpPr/>
          <p:nvPr/>
        </p:nvSpPr>
        <p:spPr>
          <a:xfrm>
            <a:off x="249777" y="4456573"/>
            <a:ext cx="11408823" cy="1824282"/>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由题图可知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主尺读数为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17</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游标尺上的第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dirty="0">
                <a:latin typeface="Times New Roman" panose="02020603050405020304" pitchFamily="18" charset="0"/>
                <a:cs typeface="Times New Roman" panose="02020603050405020304" pitchFamily="18" charset="0"/>
              </a:rPr>
              <a:t>条刻度线与主尺上的刻度线对齐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则游标尺的读数为</a:t>
            </a:r>
            <a:r>
              <a:rPr lang="zh-CN" altLang="zh-CN" sz="2600" b="1" dirty="0">
                <a:latin typeface="Calibri" panose="020F0502020204030204" pitchFamily="34" charset="0"/>
                <a:ea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mm=0.20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所以</a:t>
            </a:r>
            <a:r>
              <a:rPr lang="zh-CN" altLang="zh-CN" sz="2600" b="1" dirty="0">
                <a:latin typeface="Times New Roman" panose="02020603050405020304" pitchFamily="18" charset="0"/>
                <a:cs typeface="Times New Roman" panose="02020603050405020304" pitchFamily="18" charset="0"/>
              </a:rPr>
              <a:t>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17</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mm+0.20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mm=17.20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如图所示为电压表和电流表的刻度盘示意图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指针位置分别如图甲、乙所示。</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409587"/>
            <a:ext cx="11658044"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若使用的是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量程的电压表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读数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若使用的是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V</a:t>
            </a: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量程</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若使用的是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量程的电流表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读数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若使用的是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a:t>
            </a: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量程</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电阻箱的读数为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2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82783" y="1484757"/>
            <a:ext cx="4429125" cy="4019809"/>
          </a:xfrm>
          <a:prstGeom prst="rect">
            <a:avLst/>
          </a:prstGeom>
        </p:spPr>
      </p:pic>
    </p:spTree>
    <p:extLst>
      <p:ext uri="{BB962C8B-B14F-4D97-AF65-F5344CB8AC3E}">
        <p14:creationId xmlns:p14="http://schemas.microsoft.com/office/powerpoint/2010/main" val="472125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37580"/>
            <a:ext cx="11658044" cy="42556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(1)1.70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(2)0.46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2.30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(3)530.0 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对于电压表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当选取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量程时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每小格为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1.70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当选取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量程时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每小格为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对于电流表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当选取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量程时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每</a:t>
            </a:r>
            <a:r>
              <a:rPr lang="zh-CN" altLang="zh-CN" sz="2600" b="1" dirty="0">
                <a:latin typeface="Times New Roman" panose="02020603050405020304" pitchFamily="18" charset="0"/>
                <a:cs typeface="Times New Roman" panose="02020603050405020304" pitchFamily="18" charset="0"/>
              </a:rPr>
              <a:t>小格为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0.46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当</a:t>
            </a:r>
            <a:r>
              <a:rPr lang="zh-CN" altLang="zh-CN" sz="2600" b="1" dirty="0">
                <a:latin typeface="Times New Roman" panose="02020603050405020304" pitchFamily="18" charset="0"/>
                <a:cs typeface="Times New Roman" panose="02020603050405020304" pitchFamily="18" charset="0"/>
              </a:rPr>
              <a:t>选取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量程时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每小格为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2.30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电阻箱的读数为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530.0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2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8637" y="2014215"/>
            <a:ext cx="4429125" cy="4019809"/>
          </a:xfrm>
          <a:prstGeom prst="rect">
            <a:avLst/>
          </a:prstGeom>
        </p:spPr>
      </p:pic>
    </p:spTree>
    <p:extLst>
      <p:ext uri="{BB962C8B-B14F-4D97-AF65-F5344CB8AC3E}">
        <p14:creationId xmlns:p14="http://schemas.microsoft.com/office/powerpoint/2010/main" val="1843718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linds(horizontal)">
                                      <p:cBhvr>
                                        <p:cTn id="15" dur="500"/>
                                        <p:tgtEl>
                                          <p:spTgt spid="5">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blinds(horizontal)">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blinds(horizontal)">
                                      <p:cBhvr>
                                        <p:cTn id="23"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307772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掌握常用仪器的使用和读数方法。</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理解电流表内接法和外接法误差的产生原因</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能正确选择电流表的内、外接法。</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掌握滑动变阻器的两种接法</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会根据电路原理图连接实验器材。</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测量电路和控制电路的选择</a:t>
            </a:r>
            <a:endParaRPr lang="zh-CN" altLang="zh-CN" sz="1800" b="1" kern="1400" dirty="0">
              <a:effectLst/>
              <a:latin typeface="Cambria"/>
              <a:ea typeface="宋体"/>
              <a:cs typeface="Times New Roman"/>
            </a:endParaRPr>
          </a:p>
        </p:txBody>
      </p:sp>
      <p:sp>
        <p:nvSpPr>
          <p:cNvPr id="4" name="矩形 3"/>
          <p:cNvSpPr/>
          <p:nvPr/>
        </p:nvSpPr>
        <p:spPr>
          <a:xfrm>
            <a:off x="106615" y="1078103"/>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电流表的两种接法</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677098"/>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电流表内接法、外接法的比较</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464054085"/>
              </p:ext>
            </p:extLst>
          </p:nvPr>
        </p:nvGraphicFramePr>
        <p:xfrm>
          <a:off x="719931" y="2463292"/>
          <a:ext cx="10514012" cy="3769297"/>
        </p:xfrm>
        <a:graphic>
          <a:graphicData uri="http://schemas.openxmlformats.org/drawingml/2006/table">
            <a:tbl>
              <a:tblPr firstRow="1" firstCol="1" bandRow="1"/>
              <a:tblGrid>
                <a:gridCol w="2256758"/>
                <a:gridCol w="3527105"/>
                <a:gridCol w="4730149"/>
              </a:tblGrid>
              <a:tr h="217805">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内接法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外接法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770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电路图</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误差原因</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电流表分</a:t>
                      </a:r>
                      <a:r>
                        <a:rPr 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压</a:t>
                      </a:r>
                      <a:r>
                        <a:rPr lang="en-US"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测</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电压表</a:t>
                      </a:r>
                      <a:r>
                        <a:rPr 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分流</a:t>
                      </a:r>
                      <a:r>
                        <a:rPr lang="en-US"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测</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50" name="image321.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80927" y="3409907"/>
            <a:ext cx="2481166" cy="1823509"/>
          </a:xfrm>
          <a:prstGeom prst="rect">
            <a:avLst/>
          </a:prstGeom>
          <a:extLst>
            <a:ext uri="{909E8E84-426E-40DD-AFC4-6F175D3DCCD1}">
              <a14:hiddenFill xmlns:a14="http://schemas.microsoft.com/office/drawing/2010/main">
                <a:solidFill>
                  <a:srgbClr val="FFFFFF"/>
                </a:solidFill>
              </a14:hiddenFill>
            </a:ext>
          </a:extLst>
        </p:spPr>
      </p:pic>
      <p:pic>
        <p:nvPicPr>
          <p:cNvPr id="2049" name="image322.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6694" y="3475857"/>
            <a:ext cx="2554538" cy="1549031"/>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597468838"/>
                  </p:ext>
                </p:extLst>
              </p:nvPr>
            </p:nvGraphicFramePr>
            <p:xfrm>
              <a:off x="694531" y="836676"/>
              <a:ext cx="10514013" cy="4182555"/>
            </p:xfrm>
            <a:graphic>
              <a:graphicData uri="http://schemas.openxmlformats.org/drawingml/2006/table">
                <a:tbl>
                  <a:tblPr firstRow="1" firstCol="1" bandRow="1"/>
                  <a:tblGrid>
                    <a:gridCol w="2258410"/>
                    <a:gridCol w="3526400"/>
                    <a:gridCol w="4729203"/>
                  </a:tblGrid>
                  <a:tr h="217805">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内接法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外接法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711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测量值</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测</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zh-CN" sz="2600">
                                          <a:effectLst/>
                                          <a:latin typeface="Cambria Math" panose="02040503050406030204" pitchFamily="18" charset="0"/>
                                          <a:ea typeface="微软雅黑" panose="020B0503020204020204" pitchFamily="34" charset="-122"/>
                                          <a:cs typeface="Times New Roman" panose="02020603050405020304" pitchFamily="18" charset="0"/>
                                        </a:rPr>
                                        <m:t>测</m:t>
                                      </m:r>
                                    </m:sub>
                                  </m:sSub>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zh-CN" sz="2600">
                                          <a:effectLst/>
                                          <a:latin typeface="Cambria Math" panose="02040503050406030204" pitchFamily="18" charset="0"/>
                                          <a:ea typeface="微软雅黑" panose="020B0503020204020204" pitchFamily="34" charset="-122"/>
                                          <a:cs typeface="Times New Roman" panose="02020603050405020304" pitchFamily="18" charset="0"/>
                                        </a:rPr>
                                        <m:t>测</m:t>
                                      </m:r>
                                    </m:sub>
                                  </m:sSub>
                                </m:den>
                              </m:f>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测量值大于真实值</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测</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zh-CN" sz="2600">
                                          <a:effectLst/>
                                          <a:latin typeface="Cambria Math" panose="02040503050406030204" pitchFamily="18" charset="0"/>
                                          <a:ea typeface="微软雅黑" panose="020B0503020204020204" pitchFamily="34" charset="-122"/>
                                          <a:cs typeface="Times New Roman" panose="02020603050405020304" pitchFamily="18" charset="0"/>
                                        </a:rPr>
                                        <m:t>测</m:t>
                                      </m:r>
                                    </m:sub>
                                  </m:sSub>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zh-CN" sz="2600">
                                          <a:effectLst/>
                                          <a:latin typeface="Cambria Math" panose="02040503050406030204" pitchFamily="18" charset="0"/>
                                          <a:ea typeface="微软雅黑" panose="020B0503020204020204" pitchFamily="34" charset="-122"/>
                                          <a:cs typeface="Times New Roman" panose="02020603050405020304" pitchFamily="18" charset="0"/>
                                        </a:rPr>
                                        <m:t>测</m:t>
                                      </m:r>
                                    </m:sub>
                                  </m:sSub>
                                </m:den>
                              </m:f>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r>
                                    <a:rPr lang="en-US"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den>
                              </m:f>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测量值小于真实值</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适用条件</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Cambria Math" panose="02040503050406030204" pitchFamily="18" charset="0"/>
                              <a:ea typeface="微软雅黑" panose="020B0503020204020204" pitchFamily="34" charset="-122"/>
                              <a:cs typeface="Cambria Math" panose="020405030504060302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sz="2600">
                              <a:effectLst/>
                              <a:latin typeface="Cambria Math" panose="02040503050406030204" pitchFamily="18" charset="0"/>
                              <a:ea typeface="微软雅黑" panose="020B0503020204020204" pitchFamily="34" charset="-122"/>
                              <a:cs typeface="Cambria Math" panose="020405030504060302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适用于测量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大阻值电阻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小阻值电阻</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597468838"/>
                  </p:ext>
                </p:extLst>
              </p:nvPr>
            </p:nvGraphicFramePr>
            <p:xfrm>
              <a:off x="694531" y="836676"/>
              <a:ext cx="10514013" cy="4182555"/>
            </p:xfrm>
            <a:graphic>
              <a:graphicData uri="http://schemas.openxmlformats.org/drawingml/2006/table">
                <a:tbl>
                  <a:tblPr firstRow="1" firstCol="1" bandRow="1"/>
                  <a:tblGrid>
                    <a:gridCol w="2258410"/>
                    <a:gridCol w="3526400"/>
                    <a:gridCol w="4729203"/>
                  </a:tblGrid>
                  <a:tr h="685800">
                    <a:tc>
                      <a:txBody>
                        <a:bodyPr/>
                        <a:lstStyle/>
                        <a:p>
                          <a:pP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内接法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外接法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2515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测量值</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64249" t="-32665" r="-134370" b="-68195"/>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2552" t="-32665" r="-258" b="-68195"/>
                          </a:stretch>
                        </a:blipFill>
                      </a:tcPr>
                    </a:tc>
                  </a:tr>
                  <a:tr h="68580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适用条件</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Cambria Math" panose="02040503050406030204" pitchFamily="18" charset="0"/>
                              <a:ea typeface="微软雅黑" panose="020B0503020204020204" pitchFamily="34" charset="-122"/>
                              <a:cs typeface="Cambria Math" panose="020405030504060302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sz="2600">
                              <a:effectLst/>
                              <a:latin typeface="Cambria Math" panose="02040503050406030204" pitchFamily="18" charset="0"/>
                              <a:ea typeface="微软雅黑" panose="020B0503020204020204" pitchFamily="34" charset="-122"/>
                              <a:cs typeface="Cambria Math" panose="020405030504060302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适用于测量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大阻值电阻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小阻值电阻</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836676"/>
                <a:ext cx="11658044" cy="317757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电流表两种接法选择</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阻值比较法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先将待测电阻的估计值与电压表、电流表内阻进行比较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较小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宜采用电流表外接法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较大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宜采用电流表内接法。简单概括为</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大内偏大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小外偏小</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临界值计算法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用电流表外接法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用电流表内接法。</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836676"/>
                <a:ext cx="11658044" cy="3177577"/>
              </a:xfrm>
              <a:prstGeom prst="rect">
                <a:avLst/>
              </a:prstGeom>
              <a:blipFill rotWithShape="0">
                <a:blip r:embed="rId2"/>
                <a:stretch>
                  <a:fillRect l="-680" r="-993" b="-249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483594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试触法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按图所示接好电路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让连接电压表的导线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先后与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处接触一下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如果电压表的示数有较大的变化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而电流表的示数变化不大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说明电流表分压更明显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则可采用电流表外接法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如果电流表的示数有较大的变化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而电压表的示数变化不大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说明电压表分流更明显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则可采用电流表内接法。</a:t>
            </a:r>
            <a:endParaRPr lang="zh-CN" altLang="zh-CN" sz="1150">
              <a:latin typeface="Calibri" panose="020F0502020204030204" pitchFamily="34" charset="0"/>
              <a:cs typeface="Times New Roman" panose="02020603050405020304" pitchFamily="18" charset="0"/>
            </a:endParaRPr>
          </a:p>
        </p:txBody>
      </p:sp>
      <p:pic>
        <p:nvPicPr>
          <p:cNvPr id="7" name="image29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3645027"/>
            <a:ext cx="3620796" cy="1728216"/>
          </a:xfrm>
          <a:prstGeom prst="rect">
            <a:avLst/>
          </a:prstGeom>
        </p:spPr>
      </p:pic>
    </p:spTree>
    <p:extLst>
      <p:ext uri="{BB962C8B-B14F-4D97-AF65-F5344CB8AC3E}">
        <p14:creationId xmlns:p14="http://schemas.microsoft.com/office/powerpoint/2010/main" val="42252224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063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滑动变阻器的两种接法</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078230"/>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滑动变阻器两种接法的对比</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986520112"/>
                  </p:ext>
                </p:extLst>
              </p:nvPr>
            </p:nvGraphicFramePr>
            <p:xfrm>
              <a:off x="307278" y="1775868"/>
              <a:ext cx="11442857" cy="4407408"/>
            </p:xfrm>
            <a:graphic>
              <a:graphicData uri="http://schemas.openxmlformats.org/drawingml/2006/table">
                <a:tbl>
                  <a:tblPr firstRow="1" firstCol="1" bandRow="1"/>
                  <a:tblGrid>
                    <a:gridCol w="2960809"/>
                    <a:gridCol w="2412773"/>
                    <a:gridCol w="2982160"/>
                    <a:gridCol w="3087115"/>
                  </a:tblGrid>
                  <a:tr h="202614">
                    <a:tc>
                      <a:txBody>
                        <a:bodyPr/>
                        <a:lstStyle/>
                        <a:p>
                          <a:pPr algn="l">
                            <a:lnSpc>
                              <a:spcPct val="120000"/>
                            </a:lnSpc>
                            <a:spcAft>
                              <a:spcPts val="0"/>
                            </a:spcAft>
                            <a:tabLst>
                              <a:tab pos="2970530" algn="l"/>
                            </a:tabLst>
                          </a:pP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限流式接法</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分压式接法</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对比说明</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452">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电路图</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2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20000"/>
                            </a:lnSpc>
                            <a:spcAft>
                              <a:spcPts val="0"/>
                            </a:spcAft>
                            <a:tabLst>
                              <a:tab pos="2970530" algn="l"/>
                            </a:tabLst>
                          </a:pPr>
                          <a:endParaRPr lang="en-US" sz="24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串、并联关系不同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8861">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负载</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上电压调节范围</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不计电源内阻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𝑹𝑬</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分压电路调节</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范围大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8861">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负载</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上电流调节范围</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不计电源内阻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1">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1">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分压电路调节</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gn="l">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范围大</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614">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闭合</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前滑片位置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都是为保护电路元件</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986520112"/>
                  </p:ext>
                </p:extLst>
              </p:nvPr>
            </p:nvGraphicFramePr>
            <p:xfrm>
              <a:off x="307278" y="1775868"/>
              <a:ext cx="11442857" cy="4245166"/>
            </p:xfrm>
            <a:graphic>
              <a:graphicData uri="http://schemas.openxmlformats.org/drawingml/2006/table">
                <a:tbl>
                  <a:tblPr firstRow="1" firstCol="1" bandRow="1"/>
                  <a:tblGrid>
                    <a:gridCol w="2960809"/>
                    <a:gridCol w="2412773"/>
                    <a:gridCol w="2982160"/>
                    <a:gridCol w="3087115"/>
                  </a:tblGrid>
                  <a:tr h="499364">
                    <a:tc>
                      <a:txBody>
                        <a:bodyPr/>
                        <a:lstStyle/>
                        <a:p>
                          <a:pPr algn="l">
                            <a:lnSpc>
                              <a:spcPct val="120000"/>
                            </a:lnSpc>
                            <a:spcAft>
                              <a:spcPts val="0"/>
                            </a:spcAft>
                            <a:tabLst>
                              <a:tab pos="2970530" algn="l"/>
                            </a:tabLst>
                          </a:pP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限流式接法</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分压式接法</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对比说明</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9886">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电路图</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2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20000"/>
                            </a:lnSpc>
                            <a:spcAft>
                              <a:spcPts val="0"/>
                            </a:spcAft>
                            <a:tabLst>
                              <a:tab pos="2970530" algn="l"/>
                            </a:tabLst>
                          </a:pPr>
                          <a:endParaRPr lang="en-US" sz="24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串、并联关系不同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8276">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负载</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上电压调节范围</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不计电源内阻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2980" t="-200649" r="-252020" b="-167532"/>
                          </a:stretch>
                        </a:blipFill>
                      </a:tcPr>
                    </a:tc>
                    <a:tc>
                      <a:txBody>
                        <a:bodyPr/>
                        <a:lstStyle/>
                        <a:p>
                          <a:pPr algn="l">
                            <a:lnSpc>
                              <a:spcPct val="120000"/>
                            </a:lnSpc>
                            <a:spcAft>
                              <a:spcPts val="0"/>
                            </a:spcAft>
                            <a:tabLst>
                              <a:tab pos="297053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分压电路调节</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范围大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8276">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负载</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上电流调节范围</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不计电源内阻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2980" t="-300649" r="-252020" b="-67532"/>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80573" t="-300649" r="-104090" b="-67532"/>
                          </a:stretch>
                        </a:blipFill>
                      </a:tcPr>
                    </a:tc>
                    <a:tc>
                      <a:txBody>
                        <a:bodyPr/>
                        <a:lstStyle/>
                        <a:p>
                          <a:pPr algn="l">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分压电路调节</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gn="l">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范围大</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9364">
                    <a:tc>
                      <a:txBody>
                        <a:bodyPr/>
                        <a:lstStyle/>
                        <a:p>
                          <a:pPr algn="l">
                            <a:lnSpc>
                              <a:spcPct val="12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闭合</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前滑片位置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2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都是为保护电路元件</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pic>
        <p:nvPicPr>
          <p:cNvPr id="4098" name="image323.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7391" y="2440339"/>
            <a:ext cx="1481027" cy="1143578"/>
          </a:xfrm>
          <a:prstGeom prst="rect">
            <a:avLst/>
          </a:prstGeom>
          <a:extLst>
            <a:ext uri="{909E8E84-426E-40DD-AFC4-6F175D3DCCD1}">
              <a14:hiddenFill xmlns:a14="http://schemas.microsoft.com/office/drawing/2010/main">
                <a:solidFill>
                  <a:srgbClr val="FFFFFF"/>
                </a:solidFill>
              </a14:hiddenFill>
            </a:ext>
          </a:extLst>
        </p:spPr>
      </p:pic>
      <p:pic>
        <p:nvPicPr>
          <p:cNvPr id="4097" name="image324.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63291" y="2356300"/>
            <a:ext cx="1466363" cy="1262185"/>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6077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546063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滑动变阻器两种接法的选择</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滑动变阻器的最大阻值和用电器的阻值差不多且不要求电压从零开始变化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通常情况下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由于限流式接法结构简单、耗能少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优先使用限流式接法。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滑动变阻器必须接成分压电路的几种情况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要求电压表能从零开始读数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要求电压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测量范围尽可能大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当待测电阻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Cambria Math" panose="02040503050406030204" pitchFamily="18" charset="0"/>
                <a:ea typeface="微软雅黑" panose="020B0503020204020204" pitchFamily="34" charset="-122"/>
                <a:cs typeface="Cambria Math" panose="020405030504060302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滑动变阻器的最大阻值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限流式接法滑动变阻器几乎不起作用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若采用限流式接法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电路中的最小电流仍超过电路中电表、电阻允许的最大电流。</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42223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在一次实验中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有个同学选用下列器材设计电路并测出未知电阻的对应电压、电流若干组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同时画出该电阻的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请根据所给信息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完成下列问题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09815" y="1862871"/>
            <a:ext cx="11658044" cy="4260053"/>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未知电阻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较小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 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6 000 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最大阻值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最大阻值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 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开关、导线若干</a:t>
            </a:r>
            <a:endParaRPr lang="zh-CN" altLang="zh-CN" sz="1150">
              <a:latin typeface="Calibri" panose="020F0502020204030204" pitchFamily="34" charset="0"/>
              <a:cs typeface="Times New Roman" panose="02020603050405020304" pitchFamily="18" charset="0"/>
            </a:endParaRPr>
          </a:p>
        </p:txBody>
      </p:sp>
      <p:pic>
        <p:nvPicPr>
          <p:cNvPr id="7" name="image2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59575" y="1994181"/>
            <a:ext cx="5239633" cy="2425420"/>
          </a:xfrm>
          <a:prstGeom prst="rect">
            <a:avLst/>
          </a:prstGeom>
        </p:spPr>
      </p:pic>
    </p:spTree>
    <p:extLst>
      <p:ext uri="{BB962C8B-B14F-4D97-AF65-F5344CB8AC3E}">
        <p14:creationId xmlns:p14="http://schemas.microsoft.com/office/powerpoint/2010/main" val="38167935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该实验过程中滑动变阻器应选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选填写器材前字母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97250" y="1409587"/>
            <a:ext cx="5935250" cy="192357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因要从零开始测量多组数据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所以采用分压式电路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则滑动变阻器选小电阻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2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59575" y="1484757"/>
            <a:ext cx="5239633" cy="2425420"/>
          </a:xfrm>
          <a:prstGeom prst="rect">
            <a:avLst/>
          </a:prstGeom>
        </p:spPr>
      </p:pic>
      <p:sp>
        <p:nvSpPr>
          <p:cNvPr id="2" name="矩形 1"/>
          <p:cNvSpPr/>
          <p:nvPr/>
        </p:nvSpPr>
        <p:spPr>
          <a:xfrm>
            <a:off x="160877" y="3429000"/>
            <a:ext cx="1393330"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E</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0876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图甲画出了部分电路图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请根据实验器材在方框中合理补充完整实验电路图。</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170115" y="1333387"/>
            <a:ext cx="11361485"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因电流表内阻很小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所以电流表采用内接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实验应采用分压式接法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实验电路图如图所示。</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62477" y="5328827"/>
            <a:ext cx="2523448"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见</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解析图</a:t>
            </a:r>
            <a:endParaRPr lang="zh-CN" altLang="zh-CN" sz="1150" dirty="0">
              <a:latin typeface="Calibri" panose="020F0502020204030204" pitchFamily="34" charset="0"/>
              <a:cs typeface="Times New Roman" panose="02020603050405020304" pitchFamily="18" charset="0"/>
            </a:endParaRPr>
          </a:p>
        </p:txBody>
      </p:sp>
      <p:pic>
        <p:nvPicPr>
          <p:cNvPr id="9" name="image29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2442970"/>
            <a:ext cx="3221291" cy="2585488"/>
          </a:xfrm>
          <a:prstGeom prst="rect">
            <a:avLst/>
          </a:prstGeom>
        </p:spPr>
      </p:pic>
    </p:spTree>
    <p:extLst>
      <p:ext uri="{BB962C8B-B14F-4D97-AF65-F5344CB8AC3E}">
        <p14:creationId xmlns:p14="http://schemas.microsoft.com/office/powerpoint/2010/main" val="3345382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实验器材选择的技巧</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实验器材的选取与实物的连接</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sp>
            <p:nvSpPr>
              <p:cNvPr id="4" name="矩形 3"/>
              <p:cNvSpPr/>
              <p:nvPr/>
            </p:nvSpPr>
            <p:spPr>
              <a:xfrm>
                <a:off x="271715" y="2056638"/>
                <a:ext cx="11658044" cy="3881936"/>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电压表、电流表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不超过量程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且要超过满偏刻度的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。有时也可以从测量数据来确定选择的电表。</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分压式接法选阻值小的且不超过其额定电流的滑动变阻器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限流式接法选最大阻值为待测电阻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倍的滑动变阻器。电流表半偏法测电阻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滑动变阻器选阻值大的。</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若用于电表改装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阻值与改装后的量程匹配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若用于保护电路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应使电流表、电压表读数在满偏刻度的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以上且不超过电流表、电压表量程。</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71715" y="2056638"/>
                <a:ext cx="11658044" cy="3881936"/>
              </a:xfrm>
              <a:prstGeom prst="rect">
                <a:avLst/>
              </a:prstGeom>
              <a:blipFill rotWithShape="0">
                <a:blip r:embed="rId2"/>
                <a:stretch>
                  <a:fillRect l="-680" b="-31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4799044" y="2501265"/>
            <a:ext cx="3824288" cy="907941"/>
            <a:chOff x="4999990" y="2962216"/>
            <a:chExt cx="3824585" cy="908344"/>
          </a:xfrm>
        </p:grpSpPr>
        <p:sp>
          <p:nvSpPr>
            <p:cNvPr id="23562" name="TextBox 15">
              <a:hlinkClick r:id="rId3"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999990" y="2962216"/>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511833" y="3648762"/>
            <a:ext cx="3743325" cy="899904"/>
            <a:chOff x="5713655" y="4109972"/>
            <a:chExt cx="3743838" cy="900304"/>
          </a:xfrm>
        </p:grpSpPr>
        <p:sp>
          <p:nvSpPr>
            <p:cNvPr id="23560" name="TextBox 18">
              <a:hlinkClick r:id="rId4"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实物图连接的注意事项</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259015" y="1433957"/>
            <a:ext cx="11658044" cy="4410094"/>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画线连接各元件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一般先从电源正极开始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按照电路原理图依次到开关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再到滑动变阻器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按顺序以单线连接方式将主电路中串联的元件依次串联起来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再将要并联的元件并联到电路中去。</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连线时要将导线接在接线柱上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两条导线不能交叉。</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要注意电表的量程和正、负接线柱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要使电流从电表的正接线柱流入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从负接线柱流出。</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滑动变阻器的接法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限流式接法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导线分别连接到上、下各一个接线柱上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两个接线柱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分压式接法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导线分别连接到上边一个接线柱和下边两个接线柱上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一上两下共三个接线柱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44449"/>
            <a:ext cx="11810444" cy="5820480"/>
          </a:xfrm>
          <a:prstGeom prst="rect">
            <a:avLst/>
          </a:prstGeom>
        </p:spPr>
        <p:txBody>
          <a:bodyPr wrap="square" lIns="121898" tIns="60948" rIns="121898" bIns="60948">
            <a:spAutoFit/>
          </a:bodyPr>
          <a:lstStyle/>
          <a:p>
            <a:pPr marL="252000" indent="-457200">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高</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精度电阻测温仪的核心部件是热敏电阻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热敏电阻是一种传感器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其阻值随着温度的变化而改变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实验小组利用下列仪器探究传感器电阻随环境温度变化的规律。</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传感器电阻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800 Ω)</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Ω)</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J</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开关、导线若干</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75985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4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为准确测量传感器电阻在不同温度下的电阻值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设计如图甲所示测量电路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将如图乙实物连线成测量电路。</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132015" y="1922885"/>
            <a:ext cx="116580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连接实物图如图所示。</a:t>
            </a:r>
            <a:endParaRPr lang="zh-CN" altLang="zh-CN" sz="1150">
              <a:latin typeface="Calibri" panose="020F0502020204030204" pitchFamily="34" charset="0"/>
              <a:cs typeface="Times New Roman" panose="02020603050405020304" pitchFamily="18" charset="0"/>
            </a:endParaRPr>
          </a:p>
        </p:txBody>
      </p:sp>
      <p:pic>
        <p:nvPicPr>
          <p:cNvPr id="7" name="image29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48341" y="1484757"/>
            <a:ext cx="4447540" cy="2856626"/>
          </a:xfrm>
          <a:prstGeom prst="rect">
            <a:avLst/>
          </a:prstGeom>
        </p:spPr>
      </p:pic>
      <p:sp>
        <p:nvSpPr>
          <p:cNvPr id="2" name="矩形 1"/>
          <p:cNvSpPr/>
          <p:nvPr/>
        </p:nvSpPr>
        <p:spPr>
          <a:xfrm>
            <a:off x="262477" y="5716270"/>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见</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解析</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图</a:t>
            </a:r>
            <a:endParaRPr lang="zh-CN" altLang="zh-CN" sz="1150" dirty="0">
              <a:latin typeface="Calibri" panose="020F0502020204030204" pitchFamily="34" charset="0"/>
              <a:cs typeface="Times New Roman" panose="02020603050405020304" pitchFamily="18" charset="0"/>
            </a:endParaRPr>
          </a:p>
        </p:txBody>
      </p:sp>
      <p:pic>
        <p:nvPicPr>
          <p:cNvPr id="8" name="image29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2788476"/>
            <a:ext cx="3024378" cy="3105814"/>
          </a:xfrm>
          <a:prstGeom prst="rect">
            <a:avLst/>
          </a:prstGeom>
        </p:spPr>
      </p:pic>
    </p:spTree>
    <p:extLst>
      <p:ext uri="{BB962C8B-B14F-4D97-AF65-F5344CB8AC3E}">
        <p14:creationId xmlns:p14="http://schemas.microsoft.com/office/powerpoint/2010/main" val="2285010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电路中电压表应选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电流表应选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定值电阻应选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均填写仪器前字母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32015" y="1893879"/>
                <a:ext cx="6827585" cy="4061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由于电动势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则电路中电压表应选量程为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的</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并将定值电阻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a:latin typeface="Times New Roman" panose="02020603050405020304" pitchFamily="18" charset="0"/>
                    <a:cs typeface="Times New Roman" panose="02020603050405020304" pitchFamily="18" charset="0"/>
                  </a:rPr>
                  <a:t>与</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串联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改装成量程为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的电压表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则电路中电压表应选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定值电阻应选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dirty="0">
                    <a:latin typeface="Times New Roman" panose="02020603050405020304" pitchFamily="18" charset="0"/>
                    <a:cs typeface="Times New Roman" panose="02020603050405020304" pitchFamily="18" charset="0"/>
                  </a:rPr>
                  <a:t>根据欧姆定律可得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𝐦𝐚𝐱</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𝟐𝟎𝟎</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A=0.03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A=30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可知电流表应选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32015" y="1893879"/>
                <a:ext cx="6827585" cy="4061857"/>
              </a:xfrm>
              <a:prstGeom prst="rect">
                <a:avLst/>
              </a:prstGeom>
              <a:blipFill rotWithShape="0">
                <a:blip r:embed="rId2"/>
                <a:stretch>
                  <a:fillRect l="-1161" r="-982" b="-901"/>
                </a:stretch>
              </a:blipFill>
            </p:spPr>
            <p:txBody>
              <a:bodyPr/>
              <a:lstStyle/>
              <a:p>
                <a:r>
                  <a:rPr lang="zh-CN" altLang="en-US">
                    <a:noFill/>
                  </a:rPr>
                  <a:t> </a:t>
                </a:r>
              </a:p>
            </p:txBody>
          </p:sp>
        </mc:Fallback>
      </mc:AlternateContent>
      <p:pic>
        <p:nvPicPr>
          <p:cNvPr id="7" name="image29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48341" y="1484757"/>
            <a:ext cx="4447540" cy="2856626"/>
          </a:xfrm>
          <a:prstGeom prst="rect">
            <a:avLst/>
          </a:prstGeom>
        </p:spPr>
      </p:pic>
      <p:sp>
        <p:nvSpPr>
          <p:cNvPr id="8" name="矩形 7"/>
          <p:cNvSpPr/>
          <p:nvPr/>
        </p:nvSpPr>
        <p:spPr>
          <a:xfrm>
            <a:off x="249777" y="5846897"/>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29656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在正确连接电路后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当环境温度为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27 </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=2.6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此时传感器电阻的阻值为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57415" y="1911045"/>
                <a:ext cx="6713285" cy="219031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当环境温度为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b="1">
                    <a:latin typeface="Times New Roman" panose="02020603050405020304" pitchFamily="18" charset="0"/>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电压表读数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=2.6</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电流表读数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13.0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a:latin typeface="Times New Roman" panose="02020603050405020304" pitchFamily="18" charset="0"/>
                    <a:cs typeface="Times New Roman" panose="02020603050405020304" pitchFamily="18" charset="0"/>
                  </a:rPr>
                  <a:t>则此时传感器电阻的阻值为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Ω=400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a:latin typeface="Times New Roman" panose="02020603050405020304" pitchFamily="18" charset="0"/>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57415" y="1911045"/>
                <a:ext cx="6713285" cy="2190319"/>
              </a:xfrm>
              <a:prstGeom prst="rect">
                <a:avLst/>
              </a:prstGeom>
              <a:blipFill rotWithShape="0">
                <a:blip r:embed="rId2"/>
                <a:stretch>
                  <a:fillRect l="-1181" r="-636"/>
                </a:stretch>
              </a:blipFill>
            </p:spPr>
            <p:txBody>
              <a:bodyPr/>
              <a:lstStyle/>
              <a:p>
                <a:r>
                  <a:rPr lang="zh-CN" altLang="en-US">
                    <a:noFill/>
                  </a:rPr>
                  <a:t> </a:t>
                </a:r>
              </a:p>
            </p:txBody>
          </p:sp>
        </mc:Fallback>
      </mc:AlternateContent>
      <p:pic>
        <p:nvPicPr>
          <p:cNvPr id="7" name="image29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48341" y="1484757"/>
            <a:ext cx="4447540" cy="2856626"/>
          </a:xfrm>
          <a:prstGeom prst="rect">
            <a:avLst/>
          </a:prstGeom>
        </p:spPr>
      </p:pic>
      <p:sp>
        <p:nvSpPr>
          <p:cNvPr id="8" name="矩形 7"/>
          <p:cNvSpPr/>
          <p:nvPr/>
        </p:nvSpPr>
        <p:spPr>
          <a:xfrm>
            <a:off x="237077" y="4127881"/>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400</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881253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不断改变环境温度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测出对应电阻值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作出电阻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随摄氏温度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的关系图像如图丙所示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则传感器电阻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随摄氏温度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变化关系的表达式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22650" y="1776969"/>
                <a:ext cx="11658044" cy="460020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设传感器电阻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随摄氏温度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变化关系的表达式为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图像的斜率为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𝟒𝟎𝟎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𝟐𝟕</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Ω=0.4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=389.2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则传感器电阻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随摄氏温度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变化关系的表达式为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+389.2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22650" y="1776969"/>
                <a:ext cx="11658044" cy="4600209"/>
              </a:xfrm>
              <a:prstGeom prst="rect">
                <a:avLst/>
              </a:prstGeom>
              <a:blipFill rotWithShape="0">
                <a:blip r:embed="rId2"/>
                <a:stretch>
                  <a:fillRect l="-680" b="-1987"/>
                </a:stretch>
              </a:blipFill>
            </p:spPr>
            <p:txBody>
              <a:bodyPr/>
              <a:lstStyle/>
              <a:p>
                <a:r>
                  <a:rPr lang="zh-CN" altLang="en-US">
                    <a:noFill/>
                  </a:rPr>
                  <a:t> </a:t>
                </a:r>
              </a:p>
            </p:txBody>
          </p:sp>
        </mc:Fallback>
      </mc:AlternateContent>
      <p:pic>
        <p:nvPicPr>
          <p:cNvPr id="7" name="image29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9409" y="2679041"/>
            <a:ext cx="2720418" cy="2274798"/>
          </a:xfrm>
          <a:prstGeom prst="rect">
            <a:avLst/>
          </a:prstGeom>
        </p:spPr>
      </p:pic>
      <p:sp>
        <p:nvSpPr>
          <p:cNvPr id="8" name="矩形 7"/>
          <p:cNvSpPr/>
          <p:nvPr/>
        </p:nvSpPr>
        <p:spPr>
          <a:xfrm>
            <a:off x="3251200" y="5722781"/>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+389.2</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82612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6" name="矩形 5"/>
          <p:cNvSpPr/>
          <p:nvPr/>
        </p:nvSpPr>
        <p:spPr>
          <a:xfrm>
            <a:off x="94740" y="134975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山西临汾模拟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实验室有一种游标卡尺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其主尺的最小分度值为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它的游标尺上有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个等分刻度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刻度总长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则该游标卡尺的精确度为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。如图甲是用该游标卡尺测量某圆柱直径的示意图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。用螺旋测微器再测量该圆柱的直径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刻度部分如图乙所示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8" name="image30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9850" y="4064381"/>
            <a:ext cx="5877290" cy="1925574"/>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42556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3.610(3.609</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3.611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游标尺的每小格长度为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与主尺上两个小格相差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可知该游标卡尺的精确度为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用该游标卡尺测量某圆柱直径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读数为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mm+6</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mm=3.6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用螺旋测微器测量该圆柱的直径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读数为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mm+11.0</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mm=3.610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3" name="image30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29979" y="2158238"/>
            <a:ext cx="5877290" cy="1925574"/>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当电流表使用的量程为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对应刻度盘上每一小格</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代</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图中表针所指位置的示数为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当电流表使用的量程为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对应刻度盘中每一小格代表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图中表针所指位置的示数为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当电压表使用的量程为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每一小格代表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图中表针所指位置的示数为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当电压表使用的量程为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则表盘刻度每一小格代表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图中表针所指位置的示数为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3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4458335"/>
            <a:ext cx="4968621" cy="162786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测量电路和控制电路的选择</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常用仪器的使用和读数</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实验器材的选取与实物的连接</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0.36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1.80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2.10   0.5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10.5</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当电流表使用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量程时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刻度盘上的每一小格代表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表针所指位置的示数为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A+3</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0.02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A=0.36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当电流表使用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量程时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每一小格代表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表针所指位置的示数为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A+8.0</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A=1.80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当电压表使用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量程时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每一小格代表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表针所指位置的示数为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smtClean="0">
                <a:latin typeface="宋体" panose="02010600030101010101" pitchFamily="2"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smtClean="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V=2.10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当电压表使用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量程时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每一小格代表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表针所指位置的示数为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V+1</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V=10.5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3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27260" y="4356608"/>
            <a:ext cx="4968621" cy="162786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某校课外兴趣小组要测量一均匀新材料制成的圆柱体的电阻率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部分实验步骤如下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47140" y="4114012"/>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用游标卡尺测量其长度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由图可知其长度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用螺旋测微器测量其直径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由图可知其直径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3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1984111"/>
            <a:ext cx="5329745" cy="187694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6737860" cy="552456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实验小组决定使用伏安法测量圆柱体的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已知其电阻约为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实验所用直流</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电源的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、内阻可忽略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量程</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阻值</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的变化范围为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允许通过的最大</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为减小测量误差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实验中实验电路应</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采用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下列图中的</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代表圆柱体的电阻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30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9314" y="836676"/>
            <a:ext cx="4752594" cy="4250615"/>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58272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(1)5.015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(2)4.700(4.699</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4.701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由题图甲可知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游标卡尺是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b="1" dirty="0" smtClean="0">
                    <a:latin typeface="Times New Roman" panose="02020603050405020304" pitchFamily="18" charset="0"/>
                    <a:cs typeface="Times New Roman" panose="02020603050405020304" pitchFamily="18" charset="0"/>
                  </a:rPr>
                  <a:t>分</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度</a:t>
                </a:r>
                <a:r>
                  <a:rPr lang="zh-CN" altLang="zh-CN" sz="2600" b="1" dirty="0">
                    <a:latin typeface="Times New Roman" panose="02020603050405020304" pitchFamily="18" charset="0"/>
                    <a:cs typeface="Times New Roman" panose="02020603050405020304" pitchFamily="18" charset="0"/>
                  </a:rPr>
                  <a:t>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游标卡尺的精确度是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smtClean="0">
                    <a:latin typeface="Times New Roman" panose="02020603050405020304" pitchFamily="18" charset="0"/>
                    <a:cs typeface="Times New Roman" panose="02020603050405020304" pitchFamily="18" charset="0"/>
                  </a:rPr>
                  <a:t>。</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游标卡尺</a:t>
                </a:r>
                <a:r>
                  <a:rPr lang="zh-CN" altLang="zh-CN" sz="2600" b="1" dirty="0">
                    <a:latin typeface="Times New Roman" panose="02020603050405020304" pitchFamily="18" charset="0"/>
                    <a:cs typeface="Times New Roman" panose="02020603050405020304" pitchFamily="18" charset="0"/>
                  </a:rPr>
                  <a:t>的示数为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mm+3</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mm=50.15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mm=5.015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螺旋测微器的示数为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mm+20.0</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mm=4.700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因为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𝐕</m:t>
                            </m:r>
                          </m:sub>
                        </m:sSub>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所以电流表应采用外接法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待测电阻阻值远大于滑动变阻器的最大阻值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为测量多组实验数据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滑动变阻器应采用分压式接法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因此应选择图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所示电路图。</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582723"/>
              </a:xfrm>
              <a:prstGeom prst="rect">
                <a:avLst/>
              </a:prstGeom>
              <a:blipFill rotWithShape="0">
                <a:blip r:embed="rId2"/>
                <a:stretch>
                  <a:fillRect l="-680" b="-1201"/>
                </a:stretch>
              </a:blipFill>
            </p:spPr>
            <p:txBody>
              <a:bodyPr/>
              <a:lstStyle/>
              <a:p>
                <a:r>
                  <a:rPr lang="zh-CN" altLang="en-US">
                    <a:noFill/>
                  </a:rPr>
                  <a:t> </a:t>
                </a:r>
              </a:p>
            </p:txBody>
          </p:sp>
        </mc:Fallback>
      </mc:AlternateContent>
      <p:pic>
        <p:nvPicPr>
          <p:cNvPr id="4" name="image30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75439" y="1191244"/>
            <a:ext cx="5329745" cy="1876943"/>
          </a:xfrm>
          <a:prstGeom prst="rect">
            <a:avLst/>
          </a:prstGeom>
        </p:spPr>
      </p:pic>
    </p:spTree>
    <p:extLst>
      <p:ext uri="{BB962C8B-B14F-4D97-AF65-F5344CB8AC3E}">
        <p14:creationId xmlns:p14="http://schemas.microsoft.com/office/powerpoint/2010/main" val="8529561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4860217"/>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dirty="0">
                <a:latin typeface="Times New Roman" panose="02020603050405020304" pitchFamily="18" charset="0"/>
                <a:cs typeface="Times New Roman" panose="02020603050405020304" pitchFamily="18" charset="0"/>
              </a:rPr>
              <a:t>陕西汉中模拟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某实验小组同学要测量阻值约为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的定值电阻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现备有下列器材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Ω);</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阻值范围为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额定电流为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A);</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750 Ω);</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直流电源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和导线若干。</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实验小组设计了如图甲、乙所示的两种测量电路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则应选择图</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所示的电路测量。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4" name="image30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2132838"/>
            <a:ext cx="5173286" cy="1469713"/>
          </a:xfrm>
          <a:prstGeom prst="rect">
            <a:avLst/>
          </a:prstGeom>
        </p:spPr>
      </p:pic>
      <p:sp>
        <p:nvSpPr>
          <p:cNvPr id="2" name="矩形 1"/>
          <p:cNvSpPr/>
          <p:nvPr/>
        </p:nvSpPr>
        <p:spPr>
          <a:xfrm>
            <a:off x="249777" y="3632454"/>
            <a:ext cx="6735223" cy="2492990"/>
          </a:xfrm>
          <a:prstGeom prst="rect">
            <a:avLst/>
          </a:prstGeom>
        </p:spPr>
        <p:txBody>
          <a:bodyPr wrap="square">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若采用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中所选电路进行测量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得到电压表和电流表的示数如图丙所示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则电压表的示数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电流表的示数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由此组数据可得待测电阻的测量值</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5" name="image3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3099" y="3942345"/>
            <a:ext cx="4862127" cy="187565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小组内一同学用所给的器材组成如图丁所示的实验电路来测量电压表的内阻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实验记录电压表、电流表的示数分别为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则电压表的内阻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用题中所给字母表示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4" name="image30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3099" y="2132838"/>
            <a:ext cx="4862127" cy="1875652"/>
          </a:xfrm>
          <a:prstGeom prst="rect">
            <a:avLst/>
          </a:prstGeom>
        </p:spPr>
      </p:pic>
    </p:spTree>
    <p:extLst>
      <p:ext uri="{BB962C8B-B14F-4D97-AF65-F5344CB8AC3E}">
        <p14:creationId xmlns:p14="http://schemas.microsoft.com/office/powerpoint/2010/main" val="16088865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704289"/>
                <a:ext cx="11658044" cy="5324062"/>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甲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(2)1.60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290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因电流表内阻已知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zh-CN" altLang="zh-CN" sz="2600" b="1" dirty="0" smtClean="0">
                    <a:latin typeface="Times New Roman" panose="02020603050405020304" pitchFamily="18" charset="0"/>
                    <a:cs typeface="Times New Roman" panose="02020603050405020304" pitchFamily="18" charset="0"/>
                  </a:rPr>
                  <a:t>电流表</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采用</a:t>
                </a:r>
                <a:r>
                  <a:rPr lang="zh-CN" altLang="zh-CN" sz="2600" b="1" dirty="0">
                    <a:latin typeface="Times New Roman" panose="02020603050405020304" pitchFamily="18" charset="0"/>
                    <a:cs typeface="Times New Roman" panose="02020603050405020304" pitchFamily="18" charset="0"/>
                  </a:rPr>
                  <a:t>内接法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故采用题图甲所示电路测量。</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由题图丙可知电压表的示数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=1.60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电流表</a:t>
                </a:r>
                <a:r>
                  <a:rPr lang="zh-CN" altLang="zh-CN" sz="2600" b="1" dirty="0">
                    <a:latin typeface="Times New Roman" panose="02020603050405020304" pitchFamily="18" charset="0"/>
                    <a:cs typeface="Times New Roman" panose="02020603050405020304" pitchFamily="18" charset="0"/>
                  </a:rPr>
                  <a:t>的示数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可得待测电阻</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测量值</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=290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根据欧姆定律知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被测电压表的内阻</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704289"/>
                <a:ext cx="11658044" cy="5324062"/>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30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666197"/>
            <a:ext cx="4799702" cy="1289611"/>
          </a:xfrm>
          <a:prstGeom prst="rect">
            <a:avLst/>
          </a:prstGeom>
        </p:spPr>
      </p:pic>
      <p:pic>
        <p:nvPicPr>
          <p:cNvPr id="5" name="image30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87477" y="2123202"/>
            <a:ext cx="4862127" cy="1875652"/>
          </a:xfrm>
          <a:prstGeom prst="rect">
            <a:avLst/>
          </a:prstGeom>
        </p:spPr>
      </p:pic>
    </p:spTree>
    <p:extLst>
      <p:ext uri="{BB962C8B-B14F-4D97-AF65-F5344CB8AC3E}">
        <p14:creationId xmlns:p14="http://schemas.microsoft.com/office/powerpoint/2010/main" val="30724061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578865"/>
            <a:ext cx="11810444" cy="5800474"/>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东北三省四市联考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请同学设计一个测量电阻的电路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待测电阻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。要求用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图像来处理数据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滑动变阻器可在较大范围内调节。可供选择的器材如下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 Ω;</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 Ω;</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V1</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V2</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保护电阻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Ω;</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额定电流为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A;</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电池组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内阻很小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开关及导线若干。</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电流表应选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电压表应选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填器材前面的字母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设计电路时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电流表应采用</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内接</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外接</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滑动变阻器应采用</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分压</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限流</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式接法。根据所设计的实验电路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用笔画线代替导线连接实物图。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4" name="image30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4349" y="2692892"/>
            <a:ext cx="3832733" cy="2896378"/>
          </a:xfrm>
          <a:prstGeom prst="rect">
            <a:avLst/>
          </a:prstGeom>
        </p:spPr>
      </p:pic>
      <p:sp>
        <p:nvSpPr>
          <p:cNvPr id="2" name="矩形 1"/>
          <p:cNvSpPr/>
          <p:nvPr/>
        </p:nvSpPr>
        <p:spPr>
          <a:xfrm>
            <a:off x="286003" y="3200890"/>
            <a:ext cx="7372319" cy="1892826"/>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若在所测量数据中选一组数据</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及已知量计算</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则其表达式为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用所给字母表示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常用仪器的使用和读数</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游标卡尺</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构造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主尺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游标尺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主尺和游标尺上各有一个内、外测量爪</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游标尺上还有一个深度尺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2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3479800"/>
            <a:ext cx="6264783" cy="2887408"/>
          </a:xfrm>
          <a:prstGeom prst="rect">
            <a:avLst/>
          </a:prstGeom>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58527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内接　分压　见解析图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如果选电流表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满偏时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两端的电压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=0.002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V=0.03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远小于给出电压表的量程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在电流表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达到满偏时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电压表示数约为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电压表选择</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也接近满偏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这样读数引起的误差较小。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因电流表内阻已知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用电流表内接法时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不会因</a:t>
                </a:r>
                <a:r>
                  <a:rPr lang="zh-CN" altLang="zh-CN" sz="2600" b="1" dirty="0" smtClean="0">
                    <a:latin typeface="Times New Roman" panose="02020603050405020304" pitchFamily="18" charset="0"/>
                    <a:cs typeface="Times New Roman" panose="02020603050405020304" pitchFamily="18" charset="0"/>
                  </a:rPr>
                  <a:t>电路设计</a:t>
                </a:r>
                <a:r>
                  <a:rPr lang="zh-CN" altLang="zh-CN" sz="2600" b="1" dirty="0">
                    <a:latin typeface="Times New Roman" panose="02020603050405020304" pitchFamily="18" charset="0"/>
                    <a:cs typeface="Times New Roman" panose="02020603050405020304" pitchFamily="18" charset="0"/>
                  </a:rPr>
                  <a:t>引起系统误差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故电流表应采用内接法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因为题</a:t>
                </a:r>
                <a:r>
                  <a:rPr lang="zh-CN" altLang="zh-CN" sz="2600" b="1" dirty="0" smtClean="0">
                    <a:latin typeface="Times New Roman" panose="02020603050405020304" pitchFamily="18" charset="0"/>
                    <a:cs typeface="Times New Roman" panose="02020603050405020304" pitchFamily="18" charset="0"/>
                  </a:rPr>
                  <a:t>中要求</a:t>
                </a:r>
                <a:r>
                  <a:rPr lang="zh-CN" altLang="zh-CN" sz="2600" b="1" dirty="0">
                    <a:latin typeface="Times New Roman" panose="02020603050405020304" pitchFamily="18" charset="0"/>
                    <a:cs typeface="Times New Roman" panose="02020603050405020304" pitchFamily="18" charset="0"/>
                  </a:rPr>
                  <a:t>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dirty="0">
                    <a:latin typeface="Times New Roman" panose="02020603050405020304" pitchFamily="18" charset="0"/>
                    <a:cs typeface="Times New Roman" panose="02020603050405020304" pitchFamily="18" charset="0"/>
                  </a:rPr>
                  <a:t>图像处理数据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需要测量大量数据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而且</a:t>
                </a:r>
                <a:r>
                  <a:rPr lang="zh-CN" altLang="zh-CN" sz="2600" b="1" dirty="0" smtClean="0">
                    <a:latin typeface="Times New Roman" panose="02020603050405020304" pitchFamily="18" charset="0"/>
                    <a:cs typeface="Times New Roman" panose="02020603050405020304" pitchFamily="18" charset="0"/>
                  </a:rPr>
                  <a:t>滑动变阻器</a:t>
                </a:r>
                <a:r>
                  <a:rPr lang="zh-CN" altLang="zh-CN" sz="2600" b="1" dirty="0">
                    <a:latin typeface="Times New Roman" panose="02020603050405020304" pitchFamily="18" charset="0"/>
                    <a:cs typeface="Times New Roman" panose="02020603050405020304" pitchFamily="18" charset="0"/>
                  </a:rPr>
                  <a:t>阻值较小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故滑动变阻器应采用分压式接法。</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585270"/>
              </a:xfrm>
              <a:prstGeom prst="rect">
                <a:avLst/>
              </a:prstGeom>
              <a:blipFill rotWithShape="0">
                <a:blip r:embed="rId2"/>
                <a:stretch>
                  <a:fillRect l="-680" r="-157" b="-66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962426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551889"/>
                <a:ext cx="11658044" cy="418015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又因电动势为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而电压表最大示数约为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如果不做任何处理而直接用分压接法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滑动变阻器滑片只能在约</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b="1" dirty="0">
                    <a:latin typeface="Times New Roman" panose="02020603050405020304" pitchFamily="18" charset="0"/>
                    <a:cs typeface="Times New Roman" panose="02020603050405020304" pitchFamily="18" charset="0"/>
                  </a:rPr>
                  <a:t>范围内滑动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不便于调节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又因滑动变阻器额定电流为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若不做处理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会损坏器材。因此将保护电阻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串联在供电电路的干路上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的分压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滑动变阻器的滑片可大范围滑动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且不损坏器材。实物图如图所示。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由欧姆定律有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A1</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551889"/>
                <a:ext cx="11658044" cy="4180159"/>
              </a:xfrm>
              <a:prstGeom prst="rect">
                <a:avLst/>
              </a:prstGeom>
              <a:blipFill rotWithShape="0">
                <a:blip r:embed="rId2"/>
                <a:stretch>
                  <a:fillRect l="-680" r="-262" b="-438"/>
                </a:stretch>
              </a:blipFill>
            </p:spPr>
            <p:txBody>
              <a:bodyPr/>
              <a:lstStyle/>
              <a:p>
                <a:r>
                  <a:rPr lang="zh-CN" altLang="en-US">
                    <a:noFill/>
                  </a:rPr>
                  <a:t> </a:t>
                </a:r>
              </a:p>
            </p:txBody>
          </p:sp>
        </mc:Fallback>
      </mc:AlternateContent>
      <p:pic>
        <p:nvPicPr>
          <p:cNvPr id="4" name="image3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79276" y="3280574"/>
            <a:ext cx="3649708" cy="2905977"/>
          </a:xfrm>
          <a:prstGeom prst="rect">
            <a:avLst/>
          </a:prstGeom>
        </p:spPr>
      </p:pic>
    </p:spTree>
    <p:extLst>
      <p:ext uri="{BB962C8B-B14F-4D97-AF65-F5344CB8AC3E}">
        <p14:creationId xmlns:p14="http://schemas.microsoft.com/office/powerpoint/2010/main" val="2754422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测量厚度、长度、深度、内径、外径。</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利用主尺的最小分度与游标尺的最小分度的差值制成。</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不管游标尺上有多少个小等分刻度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它的刻度部分的总长度比主尺上的同样多的小等分刻度少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。常见的游标卡尺的游标尺上小等分刻度有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格的、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格的、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格的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其精确度见下表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396888302"/>
              </p:ext>
            </p:extLst>
          </p:nvPr>
        </p:nvGraphicFramePr>
        <p:xfrm>
          <a:off x="838200" y="3745865"/>
          <a:ext cx="10514012" cy="2407666"/>
        </p:xfrm>
        <a:graphic>
          <a:graphicData uri="http://schemas.openxmlformats.org/drawingml/2006/table">
            <a:tbl>
              <a:tblPr firstRow="1" firstCol="1" bandRow="1"/>
              <a:tblGrid>
                <a:gridCol w="2448655"/>
                <a:gridCol w="1944243"/>
                <a:gridCol w="3456432"/>
                <a:gridCol w="2664682"/>
              </a:tblGrid>
              <a:tr h="405130">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刻度格数</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分度</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dirty="0">
                          <a:effectLst/>
                          <a:latin typeface="Times New Roman" panose="02020603050405020304" pitchFamily="18" charset="0"/>
                          <a:ea typeface="微软雅黑" panose="020B0503020204020204" pitchFamily="34" charset="-122"/>
                          <a:cs typeface="Times New Roman" panose="02020603050405020304" pitchFamily="18" charset="0"/>
                        </a:rPr>
                        <a:t>刻度总长度</a:t>
                      </a:r>
                      <a:endParaRPr lang="zh-CN" sz="25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每小格与</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1 mm</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的差值</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精确度</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500">
                          <a:effectLst/>
                          <a:latin typeface="Times New Roman" panose="02020603050405020304" pitchFamily="18" charset="0"/>
                          <a:ea typeface="微软雅黑" panose="020B0503020204020204" pitchFamily="34" charset="-122"/>
                          <a:cs typeface="Times New Roman" panose="02020603050405020304" pitchFamily="18" charset="0"/>
                        </a:rPr>
                        <a:t>可准确到</a:t>
                      </a: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10</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9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0.1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0.1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20</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19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0.05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0.05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50</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49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a:effectLst/>
                          <a:latin typeface="Times New Roman" panose="02020603050405020304" pitchFamily="18" charset="0"/>
                          <a:ea typeface="微软雅黑" panose="020B0503020204020204" pitchFamily="34" charset="-122"/>
                          <a:cs typeface="Times New Roman" panose="02020603050405020304" pitchFamily="18" charset="0"/>
                        </a:rPr>
                        <a:t>0.02 mm</a:t>
                      </a:r>
                      <a:endParaRPr lang="zh-CN" sz="25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500" dirty="0">
                          <a:effectLst/>
                          <a:latin typeface="Times New Roman" panose="02020603050405020304" pitchFamily="18" charset="0"/>
                          <a:ea typeface="微软雅黑" panose="020B0503020204020204" pitchFamily="34" charset="-122"/>
                          <a:cs typeface="Times New Roman" panose="02020603050405020304" pitchFamily="18" charset="0"/>
                        </a:rPr>
                        <a:t>0.02 mm</a:t>
                      </a:r>
                      <a:endParaRPr lang="zh-CN" sz="25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表示从主尺上读出的整毫米数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表示从游标尺上读出与主尺上某一刻度线对齐的游标尺上的刻度线数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则记录结果表示为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精确度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注意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对于游标卡尺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无论哪种规格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均不需要估读到下一位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后面不能随意加零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也不能随意去零。</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37463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螺旋测微器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构造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为固定刻度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为可动刻度。</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338677" y="1916811"/>
            <a:ext cx="7890923"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测微螺杆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与固定刻度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之间的精密螺纹的螺距为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即旋钮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每旋转一周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前进或后退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而可动刻度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上的刻度为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每转动一小格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前进或后退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0.01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即螺旋测微器的精确度为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0.01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。读数时估读到毫米的千分位上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螺旋测微器又叫千分尺。</a:t>
            </a:r>
            <a:endParaRPr lang="zh-CN" altLang="zh-CN" sz="1150">
              <a:latin typeface="Calibri" panose="020F0502020204030204" pitchFamily="34" charset="0"/>
              <a:cs typeface="Times New Roman" panose="02020603050405020304" pitchFamily="18" charset="0"/>
            </a:endParaRPr>
          </a:p>
        </p:txBody>
      </p:sp>
      <p:pic>
        <p:nvPicPr>
          <p:cNvPr id="7" name="image28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195350"/>
            <a:ext cx="3154856" cy="1369060"/>
          </a:xfrm>
          <a:prstGeom prst="rect">
            <a:avLst/>
          </a:prstGeom>
        </p:spPr>
      </p:pic>
    </p:spTree>
    <p:extLst>
      <p:ext uri="{BB962C8B-B14F-4D97-AF65-F5344CB8AC3E}">
        <p14:creationId xmlns:p14="http://schemas.microsoft.com/office/powerpoint/2010/main" val="3726240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固定刻度数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注意半毫米刻度线是否露出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可动刻度数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估读一位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0.01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固定刻度示数为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半毫米刻度线未露出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从可动刻度上读的示数为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最后的读数为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mm+15.0</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0.01 mm=2.150 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28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3645027"/>
            <a:ext cx="2862707" cy="2001279"/>
          </a:xfrm>
          <a:prstGeom prst="rect">
            <a:avLst/>
          </a:prstGeom>
        </p:spPr>
      </p:pic>
    </p:spTree>
    <p:extLst>
      <p:ext uri="{BB962C8B-B14F-4D97-AF65-F5344CB8AC3E}">
        <p14:creationId xmlns:p14="http://schemas.microsoft.com/office/powerpoint/2010/main" val="30650151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2496</Words>
  <Application>Microsoft Office PowerPoint</Application>
  <PresentationFormat>自定义</PresentationFormat>
  <Paragraphs>281</Paragraphs>
  <Slides>52</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52</vt:i4>
      </vt:variant>
    </vt:vector>
  </HeadingPairs>
  <TitlesOfParts>
    <vt:vector size="66" baseType="lpstr">
      <vt:lpstr>等线</vt:lpstr>
      <vt:lpstr>方正黑体_GBK</vt:lpstr>
      <vt:lpstr>黑体</vt:lpstr>
      <vt:lpstr>华文细黑</vt:lpstr>
      <vt:lpstr>宋体</vt:lpstr>
      <vt:lpstr>微软雅黑</vt:lpstr>
      <vt:lpstr>Arial</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54</cp:revision>
  <dcterms:created xsi:type="dcterms:W3CDTF">2024-01-15T03:14:15Z</dcterms:created>
  <dcterms:modified xsi:type="dcterms:W3CDTF">2026-03-10T09:01:32Z</dcterms:modified>
</cp:coreProperties>
</file>