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3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7"/>
  </p:notesMasterIdLst>
  <p:handoutMasterIdLst>
    <p:handoutMasterId r:id="rId58"/>
  </p:handoutMasterIdLst>
  <p:sldIdLst>
    <p:sldId id="340" r:id="rId2"/>
    <p:sldId id="257" r:id="rId3"/>
    <p:sldId id="341" r:id="rId4"/>
    <p:sldId id="342" r:id="rId5"/>
    <p:sldId id="343" r:id="rId6"/>
    <p:sldId id="344" r:id="rId7"/>
    <p:sldId id="490" r:id="rId8"/>
    <p:sldId id="355" r:id="rId9"/>
    <p:sldId id="356" r:id="rId10"/>
    <p:sldId id="357" r:id="rId11"/>
    <p:sldId id="491" r:id="rId12"/>
    <p:sldId id="492" r:id="rId13"/>
    <p:sldId id="430" r:id="rId14"/>
    <p:sldId id="431" r:id="rId15"/>
    <p:sldId id="432" r:id="rId16"/>
    <p:sldId id="433" r:id="rId17"/>
    <p:sldId id="493" r:id="rId18"/>
    <p:sldId id="367" r:id="rId19"/>
    <p:sldId id="437" r:id="rId20"/>
    <p:sldId id="494" r:id="rId21"/>
    <p:sldId id="495" r:id="rId22"/>
    <p:sldId id="496" r:id="rId23"/>
    <p:sldId id="497" r:id="rId24"/>
    <p:sldId id="498" r:id="rId25"/>
    <p:sldId id="499" r:id="rId26"/>
    <p:sldId id="500" r:id="rId27"/>
    <p:sldId id="501" r:id="rId28"/>
    <p:sldId id="502" r:id="rId29"/>
    <p:sldId id="503" r:id="rId30"/>
    <p:sldId id="506" r:id="rId31"/>
    <p:sldId id="507" r:id="rId32"/>
    <p:sldId id="438" r:id="rId33"/>
    <p:sldId id="439" r:id="rId34"/>
    <p:sldId id="440" r:id="rId35"/>
    <p:sldId id="441" r:id="rId36"/>
    <p:sldId id="400" r:id="rId37"/>
    <p:sldId id="402" r:id="rId38"/>
    <p:sldId id="403" r:id="rId39"/>
    <p:sldId id="508" r:id="rId40"/>
    <p:sldId id="404" r:id="rId41"/>
    <p:sldId id="405" r:id="rId42"/>
    <p:sldId id="509" r:id="rId43"/>
    <p:sldId id="510" r:id="rId44"/>
    <p:sldId id="511" r:id="rId45"/>
    <p:sldId id="406" r:id="rId46"/>
    <p:sldId id="407" r:id="rId47"/>
    <p:sldId id="512" r:id="rId48"/>
    <p:sldId id="513" r:id="rId49"/>
    <p:sldId id="408" r:id="rId50"/>
    <p:sldId id="409" r:id="rId51"/>
    <p:sldId id="514" r:id="rId52"/>
    <p:sldId id="515" r:id="rId53"/>
    <p:sldId id="516" r:id="rId54"/>
    <p:sldId id="517" r:id="rId55"/>
    <p:sldId id="428" r:id="rId56"/>
  </p:sldIdLst>
  <p:sldSz cx="12190413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1F4E79"/>
    <a:srgbClr val="3E6CA4"/>
    <a:srgbClr val="70AD47"/>
    <a:srgbClr val="548235"/>
    <a:srgbClr val="385723"/>
    <a:srgbClr val="C5E0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57" autoAdjust="0"/>
    <p:restoredTop sz="94660"/>
  </p:normalViewPr>
  <p:slideViewPr>
    <p:cSldViewPr>
      <p:cViewPr>
        <p:scale>
          <a:sx n="75" d="100"/>
          <a:sy n="75" d="100"/>
        </p:scale>
        <p:origin x="666" y="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2856" y="-90"/>
      </p:cViewPr>
      <p:guideLst>
        <p:guide orient="horz" pos="2880"/>
        <p:guide pos="2160"/>
      </p:guideLst>
    </p:cSldViewPr>
  </p:notesViewPr>
  <p:gridSpacing cx="216027" cy="216027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image" Target="../media/image40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image" Target="../media/image62.emf"/><Relationship Id="rId1" Type="http://schemas.openxmlformats.org/officeDocument/2006/relationships/image" Target="../media/image6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00445-E839-4BDF-8DF2-D8143818C84A}" type="datetimeFigureOut">
              <a:rPr lang="zh-CN" altLang="en-US" smtClean="0"/>
              <a:t>2026/3/10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11EFD-9855-4AE3-A504-77F50F4EB6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55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789916-5EC3-4590-8CB1-0934F6982E25}" type="datetimeFigureOut">
              <a:rPr lang="zh-CN" altLang="en-US" smtClean="0"/>
              <a:t>2026/3/10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603B-E5D8-42A3-B21E-4A6C6E9A90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0031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3DA328A3-5788-47D9-A28A-7D88FF43481A}" type="slidenum">
              <a:rPr lang="zh-CN" altLang="en-US">
                <a:cs typeface="等线"/>
              </a:rPr>
              <a:t>3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496191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0650B867-F795-4F84-A254-C0BFD5E58CCC}" type="slidenum">
              <a:rPr lang="zh-CN" altLang="en-US">
                <a:cs typeface="等线"/>
              </a:rPr>
              <a:t>4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953191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072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759BCA74-9CA6-4A6E-B197-DE8BBDA0A9DF}" type="slidenum">
              <a:rPr lang="zh-CN" altLang="en-US">
                <a:cs typeface="等线"/>
              </a:rPr>
              <a:t>8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2889084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7.xml"/><Relationship Id="rId7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49.xml"/><Relationship Id="rId5" Type="http://schemas.openxmlformats.org/officeDocument/2006/relationships/slide" Target="../slides/slide45.xml"/><Relationship Id="rId4" Type="http://schemas.openxmlformats.org/officeDocument/2006/relationships/slide" Target="../slides/slide4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53" y="-36669"/>
            <a:ext cx="12312541" cy="690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动作按钮: 后退或前一项 10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2" name="动作按钮: 前进或下一项 11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结束 12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54544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83"/>
            <a:ext cx="12190636" cy="6836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动作按钮: 后退或前一项 11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前进或下一项 12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动作按钮: 结束 13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6962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动作按钮: 后退或前一项 23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5" name="动作按钮: 前进或下一项 24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6" name="动作按钮: 结束 25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TextBox 26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夯实必备知识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0062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动作按钮: 后退或前一项 25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动作按钮: 前进或下一项 26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8" name="动作按钮: 结束 27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9" name="TextBox 28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研透核心</a:t>
            </a:r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251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圆角矩形 50">
            <a:hlinkClick r:id="rId3" action="ppaction://hlinksldjump"/>
          </p:cNvPr>
          <p:cNvSpPr/>
          <p:nvPr userDrawn="1"/>
        </p:nvSpPr>
        <p:spPr>
          <a:xfrm>
            <a:off x="1756751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</a:p>
        </p:txBody>
      </p:sp>
      <p:sp>
        <p:nvSpPr>
          <p:cNvPr id="52" name="圆角矩形 51">
            <a:hlinkClick r:id="rId4" action="ppaction://hlinksldjump"/>
          </p:cNvPr>
          <p:cNvSpPr/>
          <p:nvPr userDrawn="1"/>
        </p:nvSpPr>
        <p:spPr>
          <a:xfrm>
            <a:off x="2358018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</a:p>
        </p:txBody>
      </p:sp>
      <p:sp>
        <p:nvSpPr>
          <p:cNvPr id="53" name="圆角矩形 52">
            <a:hlinkClick r:id="rId5" action="ppaction://hlinksldjump"/>
          </p:cNvPr>
          <p:cNvSpPr/>
          <p:nvPr userDrawn="1"/>
        </p:nvSpPr>
        <p:spPr>
          <a:xfrm>
            <a:off x="2959284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</a:p>
        </p:txBody>
      </p:sp>
      <p:sp>
        <p:nvSpPr>
          <p:cNvPr id="54" name="圆角矩形 53">
            <a:hlinkClick r:id="rId6" action="ppaction://hlinksldjump"/>
          </p:cNvPr>
          <p:cNvSpPr/>
          <p:nvPr userDrawn="1"/>
        </p:nvSpPr>
        <p:spPr>
          <a:xfrm>
            <a:off x="3560551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</a:p>
        </p:txBody>
      </p:sp>
      <p:sp>
        <p:nvSpPr>
          <p:cNvPr id="59" name="动作按钮: 后退或前一项 58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0" name="动作按钮: 前进或下一项 59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1" name="动作按钮: 结束 60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2" name="TextBox 61">
            <a:hlinkClick r:id="rId7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0" name="矩形 29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TextBox 31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提升素养能力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4783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628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40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emf"/><Relationship Id="rId5" Type="http://schemas.openxmlformats.org/officeDocument/2006/relationships/package" Target="../embeddings/Microsoft_Word___1.docx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png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5.emf"/><Relationship Id="rId5" Type="http://schemas.openxmlformats.org/officeDocument/2006/relationships/package" Target="../embeddings/Microsoft_Word___2.docx"/><Relationship Id="rId4" Type="http://schemas.openxmlformats.org/officeDocument/2006/relationships/oleObject" Target="../embeddings/oleObject2.bin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6.xml"/><Relationship Id="rId4" Type="http://schemas.openxmlformats.org/officeDocument/2006/relationships/slide" Target="slide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2.png"/><Relationship Id="rId4" Type="http://schemas.openxmlformats.org/officeDocument/2006/relationships/image" Target="../media/image3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42.emf"/><Relationship Id="rId3" Type="http://schemas.openxmlformats.org/officeDocument/2006/relationships/image" Target="../media/image38.png"/><Relationship Id="rId7" Type="http://schemas.openxmlformats.org/officeDocument/2006/relationships/image" Target="../media/image40.emf"/><Relationship Id="rId12" Type="http://schemas.openxmlformats.org/officeDocument/2006/relationships/package" Target="../embeddings/Microsoft_Word___5.docx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6" Type="http://schemas.openxmlformats.org/officeDocument/2006/relationships/package" Target="../embeddings/Microsoft_Word___3.docx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3.bin"/><Relationship Id="rId10" Type="http://schemas.openxmlformats.org/officeDocument/2006/relationships/image" Target="../media/image41.emf"/><Relationship Id="rId4" Type="http://schemas.openxmlformats.org/officeDocument/2006/relationships/image" Target="../media/image43.png"/><Relationship Id="rId9" Type="http://schemas.openxmlformats.org/officeDocument/2006/relationships/package" Target="../embeddings/Microsoft_Word___4.docx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62.png"/><Relationship Id="rId7" Type="http://schemas.openxmlformats.org/officeDocument/2006/relationships/image" Target="../media/image60.emf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4.vml"/><Relationship Id="rId6" Type="http://schemas.openxmlformats.org/officeDocument/2006/relationships/package" Target="../embeddings/Microsoft_Word___6.docx"/><Relationship Id="rId5" Type="http://schemas.openxmlformats.org/officeDocument/2006/relationships/oleObject" Target="../embeddings/oleObject6.bin"/><Relationship Id="rId4" Type="http://schemas.openxmlformats.org/officeDocument/2006/relationships/image" Target="../media/image59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emf"/><Relationship Id="rId3" Type="http://schemas.openxmlformats.org/officeDocument/2006/relationships/oleObject" Target="../embeddings/oleObject7.bin"/><Relationship Id="rId7" Type="http://schemas.openxmlformats.org/officeDocument/2006/relationships/package" Target="../embeddings/Microsoft_Word___8.docx"/><Relationship Id="rId12" Type="http://schemas.openxmlformats.org/officeDocument/2006/relationships/image" Target="../media/image59.png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63.emf"/><Relationship Id="rId5" Type="http://schemas.openxmlformats.org/officeDocument/2006/relationships/image" Target="../media/image61.emf"/><Relationship Id="rId10" Type="http://schemas.openxmlformats.org/officeDocument/2006/relationships/package" Target="../embeddings/Microsoft_Word___9.docx"/><Relationship Id="rId4" Type="http://schemas.openxmlformats.org/officeDocument/2006/relationships/package" Target="../embeddings/Microsoft_Word___7.docx"/><Relationship Id="rId9" Type="http://schemas.openxmlformats.org/officeDocument/2006/relationships/oleObject" Target="../embeddings/oleObject9.bin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tags" Target="../tags/tag12.xml"/><Relationship Id="rId7" Type="http://schemas.openxmlformats.org/officeDocument/2006/relationships/slide" Target="slide18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/>
        </p:nvPicPr>
        <p:blipFill>
          <a:blip r:embed="rId5"/>
          <a:stretch>
            <a:fillRect/>
          </a:stretch>
        </p:blipFill>
        <p:spPr>
          <a:xfrm>
            <a:off x="-2598" y="-1"/>
            <a:ext cx="12195608" cy="6858001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1"/>
            </p:custDataLst>
          </p:nvPr>
        </p:nvSpPr>
        <p:spPr>
          <a:xfrm>
            <a:off x="1" y="4344238"/>
            <a:ext cx="12190413" cy="2502591"/>
          </a:xfrm>
          <a:prstGeom prst="rect">
            <a:avLst/>
          </a:prstGeom>
          <a:solidFill>
            <a:srgbClr val="2E75B6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TextBox 5"/>
          <p:cNvSpPr txBox="1"/>
          <p:nvPr>
            <p:custDataLst>
              <p:tags r:id="rId2"/>
            </p:custDataLst>
          </p:nvPr>
        </p:nvSpPr>
        <p:spPr>
          <a:xfrm>
            <a:off x="1054100" y="5719330"/>
            <a:ext cx="7838037" cy="705767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实验十三　测量电源的电动势和内阻</a:t>
            </a:r>
            <a:endParaRPr lang="zh-CN" altLang="en-US" sz="3700" b="1" dirty="0">
              <a:solidFill>
                <a:schemeClr val="bg1">
                  <a:lumMod val="95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26585" cy="1052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图片 8" descr="山东金榜苑"/>
          <p:cNvPicPr>
            <a:picLocks noChangeAspect="1"/>
          </p:cNvPicPr>
          <p:nvPr/>
        </p:nvPicPr>
        <p:blipFill>
          <a:blip r:embed="rId7">
            <a:lum bright="-8000" contrast="52000"/>
          </a:blip>
          <a:srcRect b="27240"/>
          <a:stretch>
            <a:fillRect/>
          </a:stretch>
        </p:blipFill>
        <p:spPr>
          <a:xfrm>
            <a:off x="-5195" y="105853"/>
            <a:ext cx="1113340" cy="810422"/>
          </a:xfrm>
          <a:prstGeom prst="rect">
            <a:avLst/>
          </a:prstGeom>
        </p:spPr>
      </p:pic>
      <p:sp>
        <p:nvSpPr>
          <p:cNvPr id="10" name="TextBox 2"/>
          <p:cNvSpPr txBox="1"/>
          <p:nvPr>
            <p:custDataLst>
              <p:tags r:id="rId3"/>
            </p:custDataLst>
          </p:nvPr>
        </p:nvSpPr>
        <p:spPr>
          <a:xfrm>
            <a:off x="1054736" y="5050195"/>
            <a:ext cx="430438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3200" b="1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方正黑体_GBK" panose="03000509000000000000" pitchFamily="65" charset="-122"/>
                <a:ea typeface="方正黑体_GBK" panose="03000509000000000000" pitchFamily="65" charset="-122"/>
              </a:rPr>
              <a:t>第九章　电路及其应用</a:t>
            </a:r>
            <a:endParaRPr lang="zh-CN" altLang="en-US" sz="3200" b="1" dirty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方正黑体_GBK" panose="03000509000000000000" pitchFamily="65" charset="-122"/>
              <a:ea typeface="方正黑体_GBK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639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根据提供的器材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设计电路如图甲所示。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182815" y="3162173"/>
                <a:ext cx="11658044" cy="282927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毫安表的满偏电压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=0.2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1.5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V=0.3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则改装后干路最大电流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𝐠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=1.2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则改装后的量程为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1.2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15" y="3162173"/>
                <a:ext cx="11658044" cy="2829276"/>
              </a:xfrm>
              <a:prstGeom prst="rect">
                <a:avLst/>
              </a:prstGeom>
              <a:blipFill rotWithShape="0">
                <a:blip r:embed="rId2"/>
                <a:stretch>
                  <a:fillRect l="-680" b="-387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2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8739" y="836676"/>
            <a:ext cx="5769196" cy="2591626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73577" y="1357630"/>
            <a:ext cx="6092825" cy="189282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将毫安表与定值电阻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并联改装成电流表</a:t>
            </a:r>
            <a:r>
              <a:rPr lang="en-US" altLang="zh-CN" sz="2600" dirty="0">
                <a:latin typeface="MS Mincho" panose="02020609040205080304" pitchFamily="49" charset="-128"/>
                <a:ea typeface="微软雅黑" panose="020B0503020204020204" pitchFamily="34" charset="-122"/>
                <a:cs typeface="MS Mincho" panose="02020609040205080304" pitchFamily="49" charset="-128"/>
              </a:rPr>
              <a:t>Ⓐ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则改装后的量程为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结果保留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位有效数字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37077" y="5945124"/>
            <a:ext cx="6092825" cy="6924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　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1.2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148050" y="2429542"/>
                <a:ext cx="11658044" cy="342655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根据闭合电路欧姆定律得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整理得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=-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)+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由题图乙可知图像的纵截距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=3.2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图像斜率的绝对值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|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|=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Ω≈1.333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≈0.083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Ω=83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mΩ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050" y="2429542"/>
                <a:ext cx="11658044" cy="3426555"/>
              </a:xfrm>
              <a:prstGeom prst="rect">
                <a:avLst/>
              </a:prstGeom>
              <a:blipFill rotWithShape="0">
                <a:blip r:embed="rId3"/>
                <a:stretch>
                  <a:fillRect l="-680" b="-30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8" name="对象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0982213"/>
              </p:ext>
            </p:extLst>
          </p:nvPr>
        </p:nvGraphicFramePr>
        <p:xfrm>
          <a:off x="262477" y="760476"/>
          <a:ext cx="11325225" cy="170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文档" r:id="rId5" imgW="11325824" imgH="1701910" progId="Word.Document.12">
                  <p:embed/>
                </p:oleObj>
              </mc:Choice>
              <mc:Fallback>
                <p:oleObj name="文档" r:id="rId5" imgW="11325824" imgH="170191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62477" y="760476"/>
                        <a:ext cx="11325225" cy="170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矩形 9"/>
          <p:cNvSpPr/>
          <p:nvPr/>
        </p:nvSpPr>
        <p:spPr>
          <a:xfrm>
            <a:off x="154908" y="5779897"/>
            <a:ext cx="6092825" cy="6924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　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83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image26.jpeg"/>
          <p:cNvPicPr/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447" y="2987968"/>
            <a:ext cx="5769196" cy="259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529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利用图甲进行测量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该磷酸铁锂电池的电动势测量值</a:t>
            </a:r>
            <a:r>
              <a:rPr lang="zh-CN" altLang="zh-CN" sz="2600" u="sng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偏大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偏小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不变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理由是</a:t>
            </a:r>
            <a:r>
              <a:rPr lang="zh-CN" altLang="zh-CN" sz="2600" u="sng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　　　　　　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132015" y="1866011"/>
                <a:ext cx="11658044" cy="409911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利用题图甲进行测量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磷酸铁锂电池的电动势测量值偏小。根据闭合电路欧姆定律得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num>
                          <m:den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𝐕</m:t>
                                </m:r>
                              </m:sub>
                            </m:sSub>
                          </m:den>
                        </m:f>
                      </m:e>
                    </m:d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整理得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𝐕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𝐕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𝐕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𝐕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图像的纵截距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测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𝐕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𝐕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测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015" y="1866011"/>
                <a:ext cx="11658044" cy="4099111"/>
              </a:xfrm>
              <a:prstGeom prst="rect">
                <a:avLst/>
              </a:prstGeom>
              <a:blipFill rotWithShape="0">
                <a:blip r:embed="rId2"/>
                <a:stretch>
                  <a:fillRect l="-680" r="-418" b="-237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矩形 6"/>
          <p:cNvSpPr/>
          <p:nvPr/>
        </p:nvSpPr>
        <p:spPr>
          <a:xfrm>
            <a:off x="142208" y="5964208"/>
            <a:ext cx="6092825" cy="6924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　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偏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　见解析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2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447" y="2564892"/>
            <a:ext cx="5769196" cy="259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93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1357608"/>
            <a:ext cx="11810444" cy="432423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1.(2024·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甘肃卷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,12)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精确测量干电池电动势和内阻需要考虑电表内阻的影响。可用器材有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电压表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量程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1.5 V,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内阻约为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1.5 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、电流表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量程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0.6 A)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、滑动变阻器、开关、干电池和导线若干。某小组开展了以下实验。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考虑电流表内阻影响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	</a:t>
            </a:r>
            <a:r>
              <a:rPr lang="zh-CN" altLang="zh-CN" sz="2600" dirty="0" smtClean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①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用图甲所示电路测量电流表的内阻。从图乙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压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表和电流表读数可得电流表内阻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Ω(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留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位有效数字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7250" y="620649"/>
            <a:ext cx="1627369" cy="6717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285"/>
              </a:spcAft>
              <a:tabLst>
                <a:tab pos="1710690" algn="l"/>
                <a:tab pos="3420745" algn="l"/>
              </a:tabLst>
            </a:pPr>
            <a:r>
              <a:rPr lang="zh-CN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2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2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476" y="2780919"/>
            <a:ext cx="3039573" cy="2153599"/>
          </a:xfrm>
          <a:prstGeom prst="rect">
            <a:avLst/>
          </a:prstGeom>
        </p:spPr>
      </p:pic>
      <p:pic>
        <p:nvPicPr>
          <p:cNvPr id="8" name="image2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0230" y="5097514"/>
            <a:ext cx="3953429" cy="121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413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8262685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②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用图丙所示电路测量干电池电动势和内阻。电压表读数、电流表读数、干电池内阻和电流表内阻分别用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表示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则干电池电动势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表示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3115" y="3174873"/>
            <a:ext cx="8402385" cy="192357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③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调节滑动变阻器测得多组电表读数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作出图丁所示的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图像。则待测干电池电动势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V(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保留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位有效数字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内阻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Ω(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保留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位小数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3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530" y="620649"/>
            <a:ext cx="3041650" cy="2853190"/>
          </a:xfrm>
          <a:prstGeom prst="rect">
            <a:avLst/>
          </a:prstGeom>
        </p:spPr>
      </p:pic>
      <p:pic>
        <p:nvPicPr>
          <p:cNvPr id="8" name="image3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5476" y="3645027"/>
            <a:ext cx="3041650" cy="2545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125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考虑电压表内阻影响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该小组也尝试用图戊所示电路测量电压表内阻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但发现实验无法完成。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原因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是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单选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填正确答案标号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46315" y="2489722"/>
            <a:ext cx="116580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电路设计会损坏仪器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滑动变阻器接法错误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电压太大无法读数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电流太小无法读数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32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395" y="2145538"/>
            <a:ext cx="3726561" cy="277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718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2996946"/>
                <a:ext cx="11658044" cy="332229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①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1.0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②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③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1.40(1.41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也可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   1.0(1.1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也可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(2)D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①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根据题图乙可知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电压表示数为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0.60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电流表示数为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0.58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根据欧姆定律得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𝟓𝟖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Ω≈1.0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②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根据闭合电路的欧姆定律得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2996946"/>
                <a:ext cx="11658044" cy="3322296"/>
              </a:xfrm>
              <a:prstGeom prst="rect">
                <a:avLst/>
              </a:prstGeom>
              <a:blipFill rotWithShape="0">
                <a:blip r:embed="rId2"/>
                <a:stretch>
                  <a:fillRect l="-680" r="-105" b="-31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693" y="836676"/>
            <a:ext cx="3039573" cy="2153599"/>
          </a:xfrm>
          <a:prstGeom prst="rect">
            <a:avLst/>
          </a:prstGeom>
        </p:spPr>
      </p:pic>
      <p:pic>
        <p:nvPicPr>
          <p:cNvPr id="8" name="image29.jpe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4236" y="1484757"/>
            <a:ext cx="3953429" cy="121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48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620649"/>
                <a:ext cx="7564185" cy="454936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dirty="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③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②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结合题图丁可知电源的电动势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=1.40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图线斜率的绝对值表示电流表内阻与电源内阻之和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.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𝟎𝟎</m:t>
                            </m:r>
                            <m:r>
                              <a:rPr lang="en-US" altLang="zh-CN" sz="2600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.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𝟒𝟎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.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𝟐𝟎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=1.0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由于电压表内阻很大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且串联接入电路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则回路中的电流会非常小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电流表示数会非常小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无论怎么移动滑动变阻器的滑片都无法读数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620649"/>
                <a:ext cx="7564185" cy="4549363"/>
              </a:xfrm>
              <a:prstGeom prst="rect">
                <a:avLst/>
              </a:prstGeom>
              <a:blipFill rotWithShape="0">
                <a:blip r:embed="rId2"/>
                <a:stretch>
                  <a:fillRect l="-1048" r="-967" b="-21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age3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476" y="620649"/>
            <a:ext cx="3041650" cy="2853190"/>
          </a:xfrm>
          <a:prstGeom prst="rect">
            <a:avLst/>
          </a:prstGeom>
        </p:spPr>
      </p:pic>
      <p:pic>
        <p:nvPicPr>
          <p:cNvPr id="10" name="image31.jpe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530" y="3689866"/>
            <a:ext cx="3041650" cy="2545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61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考点二　创新拓展实验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615" y="1472438"/>
            <a:ext cx="118104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安阻法测电源电动势和内阻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实验原理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闭合电路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的欧姆定律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IR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Ir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电路图如图所示。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86015" y="3391930"/>
            <a:ext cx="11658044" cy="125948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实验器材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电池、电流表、电阻箱、开关、导线、坐标纸和刻度尺。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3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557" y="1633808"/>
            <a:ext cx="2701607" cy="215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06615" y="671449"/>
                <a:ext cx="11810444" cy="398824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数据处理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①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计算法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由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altLang="zh-CN" sz="2600" b="1" i="1">
                                  <a:effectLst/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Times New Roman" panose="02020603050405020304" pitchFamily="18" charset="0"/>
                                </a:rPr>
                                <m:t>𝑬</m:t>
                              </m:r>
                              <m:r>
                                <a:rPr lang="en-US" altLang="zh-CN" sz="2600">
                                  <a:effectLst/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zh-CN" alt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𝑰</m:t>
                                  </m:r>
                                </m:e>
                                <m:sub>
                                  <m:r>
                                    <a:rPr lang="en-US" altLang="zh-CN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zh-CN" alt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US" altLang="zh-CN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altLang="zh-CN" sz="2600">
                                  <a:effectLst/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zh-CN" alt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𝑰</m:t>
                                  </m:r>
                                </m:e>
                                <m:sub>
                                  <m:r>
                                    <a:rPr lang="en-US" altLang="zh-CN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altLang="zh-CN" sz="2600" b="1" i="1">
                                  <a:effectLst/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Times New Roman" panose="02020603050405020304" pitchFamily="18" charset="0"/>
                                </a:rPr>
                                <m:t>𝒓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CN" sz="2600" b="1" i="1">
                                  <a:effectLst/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Times New Roman" panose="02020603050405020304" pitchFamily="18" charset="0"/>
                                </a:rPr>
                                <m:t>𝑬</m:t>
                              </m:r>
                              <m:r>
                                <a:rPr lang="en-US" altLang="zh-CN" sz="2600">
                                  <a:effectLst/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zh-CN" alt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𝑰</m:t>
                                  </m:r>
                                </m:e>
                                <m:sub>
                                  <m:r>
                                    <a:rPr lang="en-US" altLang="zh-CN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zh-CN" alt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US" altLang="zh-CN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  <m:r>
                                <a:rPr lang="en-US" altLang="zh-CN" sz="2600">
                                  <a:effectLst/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zh-CN" alt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𝑰</m:t>
                                  </m:r>
                                </m:e>
                                <m:sub>
                                  <m:r>
                                    <a:rPr lang="en-US" altLang="zh-CN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  <m:r>
                                <a:rPr lang="en-US" altLang="zh-CN" sz="2600" b="1" i="1">
                                  <a:effectLst/>
                                  <a:latin typeface="Cambria Math" panose="02040503050406030204" pitchFamily="18" charset="0"/>
                                  <a:ea typeface="微软雅黑" panose="020B0503020204020204" pitchFamily="34" charset="-122"/>
                                  <a:cs typeface="Times New Roman" panose="02020603050405020304" pitchFamily="18" charset="0"/>
                                </a:rPr>
                                <m:t>𝒓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解方程组求得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②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图像法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可得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可作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图像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如图甲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),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图像的斜率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纵轴截距为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den>
                    </m:f>
                  </m:oMath>
                </a14:m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也可写成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可作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图像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如图乙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图像的斜率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纵轴截距为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671449"/>
                <a:ext cx="11810444" cy="3988247"/>
              </a:xfrm>
              <a:prstGeom prst="rect">
                <a:avLst/>
              </a:prstGeom>
              <a:blipFill rotWithShape="0">
                <a:blip r:embed="rId2"/>
                <a:stretch>
                  <a:fillRect l="-671" b="-45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矩形 3"/>
          <p:cNvSpPr/>
          <p:nvPr/>
        </p:nvSpPr>
        <p:spPr>
          <a:xfrm>
            <a:off x="93915" y="4674362"/>
            <a:ext cx="11658044" cy="152930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(4)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误差分析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①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误差来源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电流表有电阻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导致电源的内阻测量不准确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②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结论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zh-CN" altLang="zh-CN" sz="2600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zh-CN" altLang="zh-CN" sz="2600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3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260" y="1116775"/>
            <a:ext cx="4752594" cy="1900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06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/>
          <p:cNvSpPr>
            <a:spLocks noChangeArrowheads="1"/>
          </p:cNvSpPr>
          <p:nvPr/>
        </p:nvSpPr>
        <p:spPr bwMode="auto">
          <a:xfrm>
            <a:off x="699770" y="2057695"/>
            <a:ext cx="10615930" cy="160039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878" tIns="60938" rIns="121878" bIns="6093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掌握伏安法、伏阻法、安阻法测量电源电动势和内阻的原理及实验操作。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2.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理解误差分析和实验改进。</a:t>
            </a:r>
            <a:endParaRPr lang="zh-CN" altLang="zh-CN" sz="14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1049338" y="-20638"/>
            <a:ext cx="2605087" cy="1719263"/>
          </a:xfrm>
          <a:prstGeom prst="rect">
            <a:avLst/>
          </a:prstGeom>
          <a:solidFill>
            <a:srgbClr val="2E75B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1050925" y="388938"/>
            <a:ext cx="2603500" cy="9731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1541463" y="608650"/>
            <a:ext cx="1620837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zh-CN" sz="2800" b="1" dirty="0">
                <a:solidFill>
                  <a:srgbClr val="222A3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学习目标</a:t>
            </a:r>
            <a:endParaRPr lang="zh-CN" altLang="en-US" sz="2800" dirty="0">
              <a:solidFill>
                <a:srgbClr val="222A35"/>
              </a:solidFill>
              <a:latin typeface="等线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0437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312390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湖北卷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,11)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某实验小组为测量一节干电池的电动势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和内阻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设计了如图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(a)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所示电路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所用器材如下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干电池、智能手机、电流传感器、定值电阻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、电阻箱、开关、导线等。按电路图连接电路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将智能手机与电流传感器通过蓝牙无线连接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闭合开关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逐次改变电阻箱的阻值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用智能手机记录对应的电流传感器测得的电流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。回答下列问题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3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125" y="3165286"/>
            <a:ext cx="5670232" cy="2873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244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在电路中起</a:t>
            </a:r>
            <a:r>
              <a:rPr lang="zh-CN" altLang="zh-CN" sz="2600" u="sng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保护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分流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作用。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22650" y="2780919"/>
            <a:ext cx="116580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　</a:t>
            </a:r>
            <a:r>
              <a:rPr lang="zh-CN" altLang="zh-CN" sz="260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保护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3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0794" y="1510411"/>
            <a:ext cx="5670232" cy="2873131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35477" y="1446657"/>
            <a:ext cx="6092825" cy="12926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能避免电路中的电流过大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起到保护作用。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87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06615" y="620649"/>
                <a:ext cx="11810444" cy="91516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的关系式为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zh-CN" altLang="zh-CN" sz="2600" u="sng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　　　　　　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 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620649"/>
                <a:ext cx="11810444" cy="915163"/>
              </a:xfrm>
              <a:prstGeom prst="rect">
                <a:avLst/>
              </a:prstGeom>
              <a:blipFill rotWithShape="0">
                <a:blip r:embed="rId2"/>
                <a:stretch>
                  <a:fillRect l="-671" b="-4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160750" y="1631136"/>
                <a:ext cx="11658044" cy="211549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若不考虑电流传感器的电阻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对整个回路由闭合电路欧姆定律有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整理得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750" y="1631136"/>
                <a:ext cx="11658044" cy="2115491"/>
              </a:xfrm>
              <a:prstGeom prst="rect">
                <a:avLst/>
              </a:prstGeom>
              <a:blipFill rotWithShape="0">
                <a:blip r:embed="rId3"/>
                <a:stretch>
                  <a:fillRect l="-680" b="-14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135350" y="3809999"/>
                <a:ext cx="11658044" cy="91516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350" y="3809999"/>
                <a:ext cx="11658044" cy="915163"/>
              </a:xfrm>
              <a:prstGeom prst="rect">
                <a:avLst/>
              </a:prstGeom>
              <a:blipFill rotWithShape="0">
                <a:blip r:embed="rId4"/>
                <a:stretch>
                  <a:fillRect l="-680" b="-4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35.jpeg"/>
          <p:cNvPicPr/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0794" y="2348865"/>
            <a:ext cx="5670232" cy="2873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712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06615" y="620649"/>
                <a:ext cx="11810444" cy="152315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根据记录数据作出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图像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(b)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所示。已知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=9.0 Ω,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zh-CN" altLang="zh-CN" sz="2600" u="sng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保留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位有效数字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zh-CN" altLang="zh-CN" sz="2600" u="sng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保留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位有效数字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 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620649"/>
                <a:ext cx="11810444" cy="1523150"/>
              </a:xfrm>
              <a:prstGeom prst="rect">
                <a:avLst/>
              </a:prstGeom>
              <a:blipFill rotWithShape="0">
                <a:blip r:embed="rId2"/>
                <a:stretch>
                  <a:fillRect l="-671" b="-8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93915" y="2197495"/>
                <a:ext cx="11658044" cy="298297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结合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中关系式与题图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(b)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𝟐𝟏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𝟐𝟏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-1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=7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-1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=1.50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=1.5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15" y="2197495"/>
                <a:ext cx="11658044" cy="2982972"/>
              </a:xfrm>
              <a:prstGeom prst="rect">
                <a:avLst/>
              </a:prstGeom>
              <a:blipFill rotWithShape="0">
                <a:blip r:embed="rId3"/>
                <a:stretch>
                  <a:fillRect l="-680" b="-34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矩形 6"/>
          <p:cNvSpPr/>
          <p:nvPr/>
        </p:nvSpPr>
        <p:spPr>
          <a:xfrm>
            <a:off x="71850" y="5298073"/>
            <a:ext cx="11658044" cy="72325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　</a:t>
            </a:r>
            <a:r>
              <a:rPr lang="en-US" altLang="zh-CN" sz="2600" dirty="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1.50(1.47</a:t>
            </a:r>
            <a:r>
              <a:rPr lang="en-US" altLang="zh-CN" sz="2600" i="1" dirty="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 dirty="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1.52</a:t>
            </a:r>
            <a:r>
              <a:rPr lang="zh-CN" altLang="zh-CN" sz="26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均可</a:t>
            </a:r>
            <a:r>
              <a:rPr lang="en-US" altLang="zh-CN" sz="26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1.5(1.3</a:t>
            </a:r>
            <a:r>
              <a:rPr lang="en-US" altLang="zh-CN" sz="2600" i="1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1.6</a:t>
            </a:r>
            <a:r>
              <a:rPr lang="zh-CN" altLang="zh-CN" sz="26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均可</a:t>
            </a:r>
            <a:r>
              <a:rPr lang="en-US" altLang="zh-CN" sz="2600" dirty="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35.jpe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0794" y="2348865"/>
            <a:ext cx="5670232" cy="2873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45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(4)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电流传感器的电阻对本实验干电池内阻的测量结果</a:t>
            </a:r>
            <a:r>
              <a:rPr lang="zh-CN" altLang="zh-CN" sz="2600" u="sng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有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无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影响。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9015" y="1916811"/>
            <a:ext cx="5240085" cy="312390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结合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(2)(3)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项分析可知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实验测量的内阻是干电池与电流传感器的总电阻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所以电流传感器的电阻对本实验干电池内阻的测量结果有影响。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24250" y="4915534"/>
            <a:ext cx="116580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　</a:t>
            </a:r>
            <a:r>
              <a:rPr lang="zh-CN" altLang="zh-CN" sz="2600" dirty="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有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3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37" y="1484757"/>
            <a:ext cx="5670232" cy="2873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270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06615" y="620649"/>
                <a:ext cx="11810444" cy="211286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2.</a:t>
                </a:r>
                <a:r>
                  <a:rPr lang="zh-CN" altLang="zh-CN" sz="2600" b="1" dirty="0"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伏阻法测电源电动势和内阻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(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实验原理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闭合电路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的欧姆定律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电路图如图所示。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620649"/>
                <a:ext cx="11810444" cy="2112862"/>
              </a:xfrm>
              <a:prstGeom prst="rect">
                <a:avLst/>
              </a:prstGeom>
              <a:blipFill rotWithShape="0">
                <a:blip r:embed="rId2"/>
                <a:stretch>
                  <a:fillRect l="-671" b="-173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3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433" y="2996946"/>
            <a:ext cx="3146807" cy="25552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0547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实验器材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电池、电压表、电阻箱、开关、导线、坐标纸和刻度尺。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数据处理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182815" y="3855223"/>
                <a:ext cx="8046785" cy="245430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解方程组可求得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②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图像法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故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图像的斜率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纵轴截距为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如图所示。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15" y="3855223"/>
                <a:ext cx="8046785" cy="2454302"/>
              </a:xfrm>
              <a:prstGeom prst="rect">
                <a:avLst/>
              </a:prstGeom>
              <a:blipFill rotWithShape="0">
                <a:blip r:embed="rId3"/>
                <a:stretch>
                  <a:fillRect l="-9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6662172"/>
              </p:ext>
            </p:extLst>
          </p:nvPr>
        </p:nvGraphicFramePr>
        <p:xfrm>
          <a:off x="262477" y="2577592"/>
          <a:ext cx="11325225" cy="1566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文档" r:id="rId5" imgW="11325824" imgH="1567416" progId="Word.Document.12">
                  <p:embed/>
                </p:oleObj>
              </mc:Choice>
              <mc:Fallback>
                <p:oleObj name="文档" r:id="rId5" imgW="11325824" imgH="156741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62477" y="2577592"/>
                        <a:ext cx="11325225" cy="1566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image37.jpeg"/>
          <p:cNvPicPr/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4026" y="3240960"/>
            <a:ext cx="3616833" cy="27465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6607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20915" y="836676"/>
            <a:ext cx="116580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(4)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误差分析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①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误差来源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电压表有内阻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干路电流表达式不准确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导致电动势测量不准确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②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结论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zh-CN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测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&lt;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zh-CN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测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&lt;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真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043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125948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云南昆明高三月考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为了测量铅蓄电池的电动势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和内阻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某同学用如下实验器材设计了如图甲所示的电路。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35215" y="1935275"/>
            <a:ext cx="116580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待测铅蓄电池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电压表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内阻很大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电阻箱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开关一个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导线若干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3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5660" y="1448068"/>
            <a:ext cx="5268795" cy="24129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5077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根据图甲中的电路图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用笔画线代替导线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完成图乙中的实物连线。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57415" y="2537639"/>
            <a:ext cx="6065585" cy="132341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en-US" altLang="zh-CN" sz="2600" b="1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(1)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根据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电路图可得实物连接图如图所示。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3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9561" y="2553906"/>
            <a:ext cx="5268795" cy="241298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矩形 1"/>
          <p:cNvSpPr/>
          <p:nvPr/>
        </p:nvSpPr>
        <p:spPr>
          <a:xfrm>
            <a:off x="224377" y="5989608"/>
            <a:ext cx="6092825" cy="6924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　</a:t>
            </a:r>
            <a:r>
              <a:rPr lang="zh-CN" altLang="zh-CN" sz="2600" dirty="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见</a:t>
            </a:r>
            <a:r>
              <a:rPr lang="zh-CN" altLang="zh-CN" sz="26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 dirty="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3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693" y="3301024"/>
            <a:ext cx="3888486" cy="278141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矩形 8"/>
          <p:cNvSpPr/>
          <p:nvPr/>
        </p:nvSpPr>
        <p:spPr>
          <a:xfrm>
            <a:off x="106615" y="1268730"/>
            <a:ext cx="11810444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闭合开关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当电阻箱的阻值为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记录电压表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的示数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22650" y="1905825"/>
            <a:ext cx="11810444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改变电阻箱的阻值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重复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中步骤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得到多组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数据。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149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8"/>
          <p:cNvSpPr/>
          <p:nvPr/>
        </p:nvSpPr>
        <p:spPr bwMode="auto">
          <a:xfrm>
            <a:off x="0" y="2393396"/>
            <a:ext cx="4838700" cy="2115648"/>
          </a:xfrm>
          <a:custGeom>
            <a:avLst/>
            <a:gdLst/>
            <a:ahLst/>
            <a:cxnLst/>
            <a:rect l="l" t="t" r="r" b="b"/>
            <a:pathLst>
              <a:path w="4310745" h="1283968">
                <a:moveTo>
                  <a:pt x="1089668" y="0"/>
                </a:moveTo>
                <a:lnTo>
                  <a:pt x="3526973" y="0"/>
                </a:lnTo>
                <a:lnTo>
                  <a:pt x="4310745" y="1269454"/>
                </a:lnTo>
                <a:lnTo>
                  <a:pt x="1089668" y="1283968"/>
                </a:lnTo>
                <a:close/>
                <a:moveTo>
                  <a:pt x="0" y="0"/>
                </a:moveTo>
                <a:lnTo>
                  <a:pt x="1089667" y="0"/>
                </a:lnTo>
                <a:lnTo>
                  <a:pt x="1089667" y="1283968"/>
                </a:lnTo>
                <a:lnTo>
                  <a:pt x="0" y="1283968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srgbClr val="0070C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1016000" y="2687016"/>
            <a:ext cx="2901950" cy="119828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目</a:t>
            </a:r>
            <a:r>
              <a:rPr lang="en-US" altLang="zh-CN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录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1108076" y="3677387"/>
            <a:ext cx="2098675" cy="5031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665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CONTENTS</a:t>
            </a:r>
            <a:endParaRPr lang="zh-CN" altLang="en-US" sz="2665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3556" name="组合 11"/>
          <p:cNvGrpSpPr/>
          <p:nvPr/>
        </p:nvGrpSpPr>
        <p:grpSpPr bwMode="auto">
          <a:xfrm>
            <a:off x="4308475" y="1709342"/>
            <a:ext cx="3830638" cy="899904"/>
            <a:chOff x="4308498" y="1709705"/>
            <a:chExt cx="3829698" cy="900304"/>
          </a:xfrm>
        </p:grpSpPr>
        <p:sp>
          <p:nvSpPr>
            <p:cNvPr id="23564" name="TextBox 12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202042" y="1752576"/>
              <a:ext cx="2936154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夯实必备知识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4" name="TextBox 13">
              <a:hlinkClick r:id="rId3" action="ppaction://hlinksldjump"/>
            </p:cNvPr>
            <p:cNvSpPr txBox="1"/>
            <p:nvPr/>
          </p:nvSpPr>
          <p:spPr>
            <a:xfrm>
              <a:off x="4308498" y="1709705"/>
              <a:ext cx="79990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01</a:t>
              </a:r>
            </a:p>
          </p:txBody>
        </p:sp>
      </p:grpSp>
      <p:grpSp>
        <p:nvGrpSpPr>
          <p:cNvPr id="23557" name="组合 14"/>
          <p:cNvGrpSpPr/>
          <p:nvPr/>
        </p:nvGrpSpPr>
        <p:grpSpPr bwMode="auto">
          <a:xfrm>
            <a:off x="5000625" y="2961590"/>
            <a:ext cx="3824288" cy="899905"/>
            <a:chOff x="4999990" y="2962216"/>
            <a:chExt cx="3824585" cy="900304"/>
          </a:xfrm>
        </p:grpSpPr>
        <p:sp>
          <p:nvSpPr>
            <p:cNvPr id="23562" name="TextBox 15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887472" y="3011439"/>
              <a:ext cx="2937103" cy="64148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研透核心考点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7" name="TextBox 16">
              <a:hlinkClick r:id="rId4" action="ppaction://hlinksldjump"/>
            </p:cNvPr>
            <p:cNvSpPr txBox="1"/>
            <p:nvPr/>
          </p:nvSpPr>
          <p:spPr>
            <a:xfrm>
              <a:off x="4999990" y="2962216"/>
              <a:ext cx="882719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02</a:t>
              </a:r>
            </a:p>
          </p:txBody>
        </p:sp>
      </p:grpSp>
      <p:grpSp>
        <p:nvGrpSpPr>
          <p:cNvPr id="23558" name="组合 17"/>
          <p:cNvGrpSpPr/>
          <p:nvPr/>
        </p:nvGrpSpPr>
        <p:grpSpPr bwMode="auto">
          <a:xfrm>
            <a:off x="5713414" y="4109086"/>
            <a:ext cx="3743325" cy="899904"/>
            <a:chOff x="5713655" y="4109972"/>
            <a:chExt cx="3743838" cy="900304"/>
          </a:xfrm>
        </p:grpSpPr>
        <p:sp>
          <p:nvSpPr>
            <p:cNvPr id="23560" name="TextBox 18">
              <a:hlinkClick r:id="rId5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6520216" y="4206830"/>
              <a:ext cx="2937277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提升素养能力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20" name="TextBox 19">
              <a:hlinkClick r:id="rId5" action="ppaction://hlinksldjump"/>
            </p:cNvPr>
            <p:cNvSpPr txBox="1"/>
            <p:nvPr/>
          </p:nvSpPr>
          <p:spPr>
            <a:xfrm>
              <a:off x="5713655" y="4109972"/>
              <a:ext cx="90182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03</a:t>
              </a:r>
            </a:p>
          </p:txBody>
        </p:sp>
      </p:grpSp>
      <p:sp>
        <p:nvSpPr>
          <p:cNvPr id="22" name="矩形 34"/>
          <p:cNvSpPr/>
          <p:nvPr/>
        </p:nvSpPr>
        <p:spPr bwMode="auto">
          <a:xfrm>
            <a:off x="9317039" y="2393396"/>
            <a:ext cx="2892425" cy="2115648"/>
          </a:xfrm>
          <a:custGeom>
            <a:avLst/>
            <a:gdLst>
              <a:gd name="connsiteX0" fmla="*/ 0 w 1055077"/>
              <a:gd name="connsiteY0" fmla="*/ 0 h 1283968"/>
              <a:gd name="connsiteX1" fmla="*/ 1055077 w 1055077"/>
              <a:gd name="connsiteY1" fmla="*/ 0 h 1283968"/>
              <a:gd name="connsiteX2" fmla="*/ 1055077 w 1055077"/>
              <a:gd name="connsiteY2" fmla="*/ 1283968 h 1283968"/>
              <a:gd name="connsiteX3" fmla="*/ 0 w 1055077"/>
              <a:gd name="connsiteY3" fmla="*/ 1283968 h 1283968"/>
              <a:gd name="connsiteX4" fmla="*/ 0 w 1055077"/>
              <a:gd name="connsiteY4" fmla="*/ 0 h 1283968"/>
              <a:gd name="connsiteX0-1" fmla="*/ 0 w 1606620"/>
              <a:gd name="connsiteY0-2" fmla="*/ 0 h 1283968"/>
              <a:gd name="connsiteX1-3" fmla="*/ 1606620 w 1606620"/>
              <a:gd name="connsiteY1-4" fmla="*/ 0 h 1283968"/>
              <a:gd name="connsiteX2-5" fmla="*/ 1606620 w 1606620"/>
              <a:gd name="connsiteY2-6" fmla="*/ 1283968 h 1283968"/>
              <a:gd name="connsiteX3-7" fmla="*/ 551543 w 1606620"/>
              <a:gd name="connsiteY3-8" fmla="*/ 1283968 h 1283968"/>
              <a:gd name="connsiteX4-9" fmla="*/ 0 w 1606620"/>
              <a:gd name="connsiteY4-10" fmla="*/ 0 h 1283968"/>
              <a:gd name="connsiteX0-11" fmla="*/ 0 w 1833140"/>
              <a:gd name="connsiteY0-12" fmla="*/ 9525 h 1293493"/>
              <a:gd name="connsiteX1-13" fmla="*/ 1833140 w 1833140"/>
              <a:gd name="connsiteY1-14" fmla="*/ 0 h 1293493"/>
              <a:gd name="connsiteX2-15" fmla="*/ 1606620 w 1833140"/>
              <a:gd name="connsiteY2-16" fmla="*/ 1293493 h 1293493"/>
              <a:gd name="connsiteX3-17" fmla="*/ 551543 w 1833140"/>
              <a:gd name="connsiteY3-18" fmla="*/ 1293493 h 1293493"/>
              <a:gd name="connsiteX4-19" fmla="*/ 0 w 1833140"/>
              <a:gd name="connsiteY4-20" fmla="*/ 9525 h 1293493"/>
              <a:gd name="connsiteX0-21" fmla="*/ 0 w 1833140"/>
              <a:gd name="connsiteY0-22" fmla="*/ 9525 h 1293493"/>
              <a:gd name="connsiteX1-23" fmla="*/ 1833140 w 1833140"/>
              <a:gd name="connsiteY1-24" fmla="*/ 0 h 1293493"/>
              <a:gd name="connsiteX2-25" fmla="*/ 1833140 w 1833140"/>
              <a:gd name="connsiteY2-26" fmla="*/ 1293493 h 1293493"/>
              <a:gd name="connsiteX3-27" fmla="*/ 551543 w 1833140"/>
              <a:gd name="connsiteY3-28" fmla="*/ 1293493 h 1293493"/>
              <a:gd name="connsiteX4-29" fmla="*/ 0 w 1833140"/>
              <a:gd name="connsiteY4-30" fmla="*/ 9525 h 1293493"/>
              <a:gd name="connsiteX0-31" fmla="*/ 0 w 1833140"/>
              <a:gd name="connsiteY0-32" fmla="*/ 0 h 1283968"/>
              <a:gd name="connsiteX1-33" fmla="*/ 1833140 w 1833140"/>
              <a:gd name="connsiteY1-34" fmla="*/ 8288 h 1283968"/>
              <a:gd name="connsiteX2-35" fmla="*/ 1833140 w 1833140"/>
              <a:gd name="connsiteY2-36" fmla="*/ 1283968 h 1283968"/>
              <a:gd name="connsiteX3-37" fmla="*/ 551543 w 1833140"/>
              <a:gd name="connsiteY3-38" fmla="*/ 1283968 h 1283968"/>
              <a:gd name="connsiteX4-39" fmla="*/ 0 w 1833140"/>
              <a:gd name="connsiteY4-40" fmla="*/ 0 h 1283968"/>
              <a:gd name="connsiteX0-41" fmla="*/ 0 w 1843227"/>
              <a:gd name="connsiteY0-42" fmla="*/ 3587 h 1287555"/>
              <a:gd name="connsiteX1-43" fmla="*/ 1843227 w 1843227"/>
              <a:gd name="connsiteY1-44" fmla="*/ 0 h 1287555"/>
              <a:gd name="connsiteX2-45" fmla="*/ 1833140 w 1843227"/>
              <a:gd name="connsiteY2-46" fmla="*/ 1287555 h 1287555"/>
              <a:gd name="connsiteX3-47" fmla="*/ 551543 w 1843227"/>
              <a:gd name="connsiteY3-48" fmla="*/ 1287555 h 1287555"/>
              <a:gd name="connsiteX4-49" fmla="*/ 0 w 1843227"/>
              <a:gd name="connsiteY4-50" fmla="*/ 3587 h 128755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843227" h="1287555">
                <a:moveTo>
                  <a:pt x="0" y="3587"/>
                </a:moveTo>
                <a:lnTo>
                  <a:pt x="1843227" y="0"/>
                </a:lnTo>
                <a:cubicBezTo>
                  <a:pt x="1839865" y="429185"/>
                  <a:pt x="1836502" y="858370"/>
                  <a:pt x="1833140" y="1287555"/>
                </a:cubicBezTo>
                <a:lnTo>
                  <a:pt x="551543" y="1287555"/>
                </a:lnTo>
                <a:lnTo>
                  <a:pt x="0" y="3587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prstClr val="black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6711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06615" y="607949"/>
                <a:ext cx="11810444" cy="152603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(4)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以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为纵坐标、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为横坐标作出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图像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描点得到一条斜率为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、纵截距为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的直线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则该铅蓄电池的电动势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zh-CN" altLang="zh-CN" sz="2600" u="sng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内阻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zh-CN" altLang="zh-CN" sz="2600" u="sng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　　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 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607949"/>
                <a:ext cx="11810444" cy="1526035"/>
              </a:xfrm>
              <a:prstGeom prst="rect">
                <a:avLst/>
              </a:prstGeom>
              <a:blipFill rotWithShape="0">
                <a:blip r:embed="rId2"/>
                <a:stretch>
                  <a:fillRect l="-671" b="-8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132015" y="2056511"/>
                <a:ext cx="11658044" cy="360519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电压表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的示数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与电阻箱的阻值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之间满足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整理得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𝒌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015" y="2056511"/>
                <a:ext cx="11658044" cy="3605193"/>
              </a:xfrm>
              <a:prstGeom prst="rect">
                <a:avLst/>
              </a:prstGeom>
              <a:blipFill rotWithShape="0">
                <a:blip r:embed="rId3"/>
                <a:stretch>
                  <a:fillRect l="-680" b="-3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38.jpe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5660" y="2768219"/>
            <a:ext cx="5268795" cy="2412986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198977" y="5459763"/>
                <a:ext cx="6092825" cy="96834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𝒌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977" y="5459763"/>
                <a:ext cx="6092825" cy="968342"/>
              </a:xfrm>
              <a:prstGeom prst="rect">
                <a:avLst/>
              </a:prstGeom>
              <a:blipFill rotWithShape="0">
                <a:blip r:embed="rId5"/>
                <a:stretch>
                  <a:fillRect l="-180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158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07949"/>
            <a:ext cx="11810444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(5)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该实验测得的电动势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真实值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测得的内阻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真实值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均选填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大于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小于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等于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3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5660" y="2515503"/>
            <a:ext cx="5268795" cy="241298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矩形 7"/>
          <p:cNvSpPr/>
          <p:nvPr/>
        </p:nvSpPr>
        <p:spPr>
          <a:xfrm>
            <a:off x="7408559" y="5284343"/>
            <a:ext cx="3439241" cy="6924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　</a:t>
            </a:r>
            <a:r>
              <a:rPr lang="zh-CN" altLang="zh-CN" sz="260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小于</a:t>
            </a:r>
            <a:r>
              <a:rPr lang="zh-CN" altLang="zh-CN" sz="26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小于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35477" y="1891411"/>
                <a:ext cx="6328823" cy="16480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电压表的分流会对实验产生影响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设电压表的内阻为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则有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真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den>
                        </m:f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num>
                          <m:den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𝐕</m:t>
                                </m:r>
                              </m:sub>
                            </m:sSub>
                          </m:den>
                        </m:f>
                      </m:e>
                    </m:d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真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477" y="1891411"/>
                <a:ext cx="6328823" cy="1648080"/>
              </a:xfrm>
              <a:prstGeom prst="rect">
                <a:avLst/>
              </a:prstGeom>
              <a:blipFill rotWithShape="0">
                <a:blip r:embed="rId4"/>
                <a:stretch>
                  <a:fillRect l="-1734" r="-5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1305196"/>
              </p:ext>
            </p:extLst>
          </p:nvPr>
        </p:nvGraphicFramePr>
        <p:xfrm>
          <a:off x="255588" y="3454400"/>
          <a:ext cx="11325225" cy="1173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1" name="文档" r:id="rId6" imgW="11325824" imgH="1173669" progId="Word.Document.12">
                  <p:embed/>
                </p:oleObj>
              </mc:Choice>
              <mc:Fallback>
                <p:oleObj name="文档" r:id="rId6" imgW="11325824" imgH="117366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55588" y="3454400"/>
                        <a:ext cx="11325225" cy="1173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5287404"/>
              </p:ext>
            </p:extLst>
          </p:nvPr>
        </p:nvGraphicFramePr>
        <p:xfrm>
          <a:off x="275177" y="4390707"/>
          <a:ext cx="11325225" cy="1173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" name="文档" r:id="rId9" imgW="11325824" imgH="1173669" progId="Word.Document.12">
                  <p:embed/>
                </p:oleObj>
              </mc:Choice>
              <mc:Fallback>
                <p:oleObj name="文档" r:id="rId9" imgW="11325824" imgH="117366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75177" y="4390707"/>
                        <a:ext cx="11325225" cy="1173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0988706"/>
              </p:ext>
            </p:extLst>
          </p:nvPr>
        </p:nvGraphicFramePr>
        <p:xfrm>
          <a:off x="275177" y="5347843"/>
          <a:ext cx="11325225" cy="101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3" name="文档" r:id="rId12" imgW="11325824" imgH="1012132" progId="Word.Document.12">
                  <p:embed/>
                </p:oleObj>
              </mc:Choice>
              <mc:Fallback>
                <p:oleObj name="文档" r:id="rId12" imgW="11325824" imgH="101213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75177" y="5347843"/>
                        <a:ext cx="11325225" cy="1012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矩形 9"/>
          <p:cNvSpPr/>
          <p:nvPr/>
        </p:nvSpPr>
        <p:spPr>
          <a:xfrm>
            <a:off x="148177" y="6002742"/>
            <a:ext cx="9812557" cy="60303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565"/>
              </a:spcAft>
              <a:tabLst>
                <a:tab pos="2970530" algn="l"/>
              </a:tabLst>
            </a:pP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所以该实验测得的电动势小于真实值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测得的内阻小于真实值。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05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1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1357608"/>
            <a:ext cx="118104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2.(2024·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黑吉辽卷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,11)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某探究小组要测量电池的电动势和内阻。可利用的器材有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电压表、电阻丝、定值电阻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阻值为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、金属夹、刻度尺、开关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、导线若干。他们设计了如图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(a)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(b)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所示的实验电路原理图。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7250" y="620649"/>
            <a:ext cx="1627369" cy="6717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285"/>
              </a:spcAft>
              <a:tabLst>
                <a:tab pos="1710690" algn="l"/>
                <a:tab pos="3420745" algn="l"/>
              </a:tabLst>
            </a:pPr>
            <a:r>
              <a:rPr lang="zh-CN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2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4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5446" y="3390899"/>
            <a:ext cx="6264783" cy="2687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162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33615" y="582549"/>
            <a:ext cx="11658044" cy="552456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实验步骤如下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①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将电阻丝拉直固定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按照图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(a)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连接电路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金属夹置于电阻丝的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②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闭合开关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快速滑动金属夹至适当位置并记录电压表示数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断开开关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记录金属夹与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端的距离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③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多次重复步骤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②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根据记录的若干组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的值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作出图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(c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中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图线</a:t>
            </a:r>
            <a:r>
              <a:rPr lang="zh-CN" altLang="zh-CN" sz="2600" dirty="0">
                <a:latin typeface="Calibri" panose="020F0502020204030204" pitchFamily="34" charset="0"/>
                <a:cs typeface="宋体" panose="02010600030101010101" pitchFamily="2" charset="-122"/>
              </a:rPr>
              <a:t>Ⅰ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④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按照图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(b)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将定值电阻接入电路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多次重复步骤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②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再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根据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记录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的若干组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的值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作出图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(c)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中图线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Ⅱ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4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9584" y="3326224"/>
            <a:ext cx="2485580" cy="2150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40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06615" y="620649"/>
                <a:ext cx="11810444" cy="220679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由图线得出纵轴截距为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则待测电池的电动势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zh-CN" altLang="zh-CN" sz="2600" u="sng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　　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 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由图线求得</a:t>
                </a:r>
                <a:r>
                  <a:rPr lang="zh-CN" altLang="zh-CN" sz="2600" dirty="0">
                    <a:latin typeface="Calibri" panose="020F0502020204030204" pitchFamily="34" charset="0"/>
                    <a:cs typeface="宋体" panose="02010600030101010101" pitchFamily="2" charset="-122"/>
                  </a:rPr>
                  <a:t>Ⅰ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Ⅱ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的斜率分别为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𝒌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𝒌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则待测电池的内阻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zh-CN" altLang="zh-CN" sz="2600" u="sng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　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表示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 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620649"/>
                <a:ext cx="11810444" cy="2206798"/>
              </a:xfrm>
              <a:prstGeom prst="rect">
                <a:avLst/>
              </a:prstGeom>
              <a:blipFill rotWithShape="0">
                <a:blip r:embed="rId2"/>
                <a:stretch>
                  <a:fillRect l="-671" r="-258" b="-52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9921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06615" y="582549"/>
                <a:ext cx="11810444" cy="508374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①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𝒏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①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闭合开关前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为了保护电路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应使电阻丝接入电路的阻值最大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故金属夹应置于电阻丝的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端。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设电阻丝单位长度的电阻为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对题图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(a),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由闭合电路的欧姆定律得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𝝀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𝝀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整理得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𝝀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对题图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(b),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由闭合电路的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欧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姆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定律得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𝝀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𝝀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整理得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𝝀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den>
                    </m:f>
                  </m:oMath>
                </a14:m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纵轴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截距为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中表达式可知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𝝀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𝝀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𝒌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𝒌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𝒏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582549"/>
                <a:ext cx="11810444" cy="5083740"/>
              </a:xfrm>
              <a:prstGeom prst="rect">
                <a:avLst/>
              </a:prstGeom>
              <a:blipFill rotWithShape="0">
                <a:blip r:embed="rId2"/>
                <a:stretch>
                  <a:fillRect l="-6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4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260" y="2780919"/>
            <a:ext cx="4979497" cy="2136397"/>
          </a:xfrm>
          <a:prstGeom prst="rect">
            <a:avLst/>
          </a:prstGeom>
        </p:spPr>
      </p:pic>
      <p:pic>
        <p:nvPicPr>
          <p:cNvPr id="8" name="image41.jpe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476" y="4712462"/>
            <a:ext cx="1913892" cy="1655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086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五边形 8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0" name="燕尾形 9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33796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提升素养能力</a:t>
            </a:r>
          </a:p>
        </p:txBody>
      </p:sp>
      <p:sp>
        <p:nvSpPr>
          <p:cNvPr id="33797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6399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94740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1.(2025·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浙江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月选考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,14-</a:t>
            </a:r>
            <a:r>
              <a:rPr lang="zh-CN" altLang="zh-CN" sz="2600" dirty="0">
                <a:latin typeface="Calibri" panose="020F0502020204030204" pitchFamily="34" charset="0"/>
                <a:cs typeface="宋体" panose="02010600030101010101" pitchFamily="2" charset="-122"/>
              </a:rPr>
              <a:t>Ⅰ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在测量一节干电池的电动势和内阻的实验中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47140" y="3609681"/>
            <a:ext cx="11658044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为了减小测量误差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如图所示的电路中应该选择的是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选填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乙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4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909" y="1440372"/>
            <a:ext cx="5277328" cy="2111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81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47140" y="653489"/>
            <a:ext cx="116580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通过调节滑动变阻器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测得多组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数据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记录于下表。试在方格纸中建立合适的标度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描点并作出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图像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由此求得电动势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内阻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结果均保留到小数点后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34965"/>
              </p:ext>
            </p:extLst>
          </p:nvPr>
        </p:nvGraphicFramePr>
        <p:xfrm>
          <a:off x="402304" y="2679192"/>
          <a:ext cx="6557010" cy="1870710"/>
        </p:xfrm>
        <a:graphic>
          <a:graphicData uri="http://schemas.openxmlformats.org/drawingml/2006/table">
            <a:tbl>
              <a:tblPr firstRow="1" firstCol="1" bandRow="1"/>
              <a:tblGrid>
                <a:gridCol w="1152492"/>
                <a:gridCol w="1080135"/>
                <a:gridCol w="1296162"/>
                <a:gridCol w="1083978"/>
                <a:gridCol w="1080135"/>
                <a:gridCol w="864108"/>
              </a:tblGrid>
              <a:tr h="62357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次数</a:t>
                      </a:r>
                      <a:endParaRPr lang="zh-CN" sz="1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</a:t>
                      </a:r>
                      <a:endParaRPr lang="zh-CN" sz="1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zh-CN" sz="1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</a:t>
                      </a:r>
                      <a:endParaRPr lang="zh-CN" sz="1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4</a:t>
                      </a:r>
                      <a:endParaRPr lang="zh-CN" sz="1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5</a:t>
                      </a:r>
                      <a:endParaRPr lang="zh-CN" sz="1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357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U/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V</a:t>
                      </a:r>
                      <a:endParaRPr lang="zh-CN" sz="1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1.35</a:t>
                      </a:r>
                      <a:endParaRPr lang="zh-CN" sz="1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1.30</a:t>
                      </a:r>
                      <a:endParaRPr lang="zh-CN" sz="1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1.25</a:t>
                      </a:r>
                      <a:endParaRPr lang="zh-CN" sz="1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1.20</a:t>
                      </a:r>
                      <a:endParaRPr lang="zh-CN" sz="1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1.15</a:t>
                      </a:r>
                      <a:endParaRPr lang="zh-CN" sz="1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357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I/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A</a:t>
                      </a:r>
                      <a:endParaRPr lang="zh-CN" sz="1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0.14</a:t>
                      </a:r>
                      <a:endParaRPr lang="zh-CN" sz="1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0.22</a:t>
                      </a:r>
                      <a:endParaRPr lang="zh-CN" sz="1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0.30</a:t>
                      </a:r>
                      <a:endParaRPr lang="zh-CN" sz="1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0.37</a:t>
                      </a:r>
                      <a:endParaRPr lang="zh-CN" sz="1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0.45</a:t>
                      </a:r>
                      <a:endParaRPr lang="zh-CN" sz="11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image44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444" y="2348865"/>
            <a:ext cx="4320540" cy="2662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57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47140" y="653489"/>
            <a:ext cx="11658044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见解析图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1.47(1.46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1.48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均可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0.62(0.61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0.63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均可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因乙电路中电流表内阻对电源内阻的测量影响较大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为了减小测量误差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电路应该选择的是甲。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根据实验数据作出电源的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图像如图所示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4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3148" y="3212973"/>
            <a:ext cx="4277506" cy="259232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364077" y="3191161"/>
                <a:ext cx="6092825" cy="155940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Ir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结合图像可知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=1.47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内阻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𝟒𝟕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Ω=0.62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077" y="3191161"/>
                <a:ext cx="6092825" cy="1559401"/>
              </a:xfrm>
              <a:prstGeom prst="rect">
                <a:avLst/>
              </a:prstGeom>
              <a:blipFill rotWithShape="0">
                <a:blip r:embed="rId3"/>
                <a:stretch>
                  <a:fillRect l="-180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4233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五边形 6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8" name="燕尾形 7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5604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夯实必备知识</a:t>
            </a:r>
          </a:p>
        </p:txBody>
      </p:sp>
      <p:sp>
        <p:nvSpPr>
          <p:cNvPr id="25605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1281997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94740" y="629665"/>
            <a:ext cx="11810444" cy="366014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2.(2026·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湖北武汉武昌实验中学月考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某实验小组为测量干电池的电动势和内阻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设计了如图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(a)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所示电路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所用器材如下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电压表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量程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 V,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内阻很大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电流表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量程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0.6 A);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电阻箱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阻值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999.9 Ω);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干电池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一节、开关一个和导线若干。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4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363" y="1522984"/>
            <a:ext cx="5329618" cy="298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47140" y="615389"/>
            <a:ext cx="11665460" cy="312390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根据图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(a),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完成图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(b)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中的实物图连线。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调节电阻箱到最大阻值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闭合开关。逐次改变电阻箱的电阻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记录其阻值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、相应的电流表示数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和电压表示数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。根据记录数据作出的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图像如图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(c)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则干电池的电动势为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保留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位有效数字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、内阻为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保留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位有效数字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4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8999" y="3123946"/>
            <a:ext cx="3889534" cy="3137154"/>
          </a:xfrm>
          <a:prstGeom prst="rect">
            <a:avLst/>
          </a:prstGeom>
        </p:spPr>
      </p:pic>
      <p:pic>
        <p:nvPicPr>
          <p:cNvPr id="5" name="image4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287" y="3219843"/>
            <a:ext cx="3619913" cy="2926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653489"/>
                <a:ext cx="7258560" cy="398799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该小组根据记录数据进一步探究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作出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图像如图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(d)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所示。利用图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(d)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中图像的纵轴截距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结合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问得到的电动势与内阻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还可以求出电流表内阻为</a:t>
                </a:r>
                <a:r>
                  <a:rPr lang="zh-CN" altLang="zh-CN" sz="2600" u="sng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保留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位有效数字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 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(4)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由于电压表内阻不是无穷大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本实验干电池内阻的测量值</a:t>
                </a:r>
                <a:r>
                  <a:rPr lang="zh-CN" altLang="zh-CN" sz="2600" u="sng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填</a:t>
                </a:r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“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偏大</a:t>
                </a:r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”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或</a:t>
                </a:r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“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偏小</a:t>
                </a:r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”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 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7258560" cy="3987991"/>
              </a:xfrm>
              <a:prstGeom prst="rect">
                <a:avLst/>
              </a:prstGeom>
              <a:blipFill rotWithShape="0">
                <a:blip r:embed="rId2"/>
                <a:stretch>
                  <a:fillRect l="-1092" b="-9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4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449" y="1045814"/>
            <a:ext cx="3619913" cy="2926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287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47140" y="653489"/>
            <a:ext cx="11658044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见解析图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(2)1.58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0.63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(3)2.5   (4)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偏小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实物连线如图所示。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4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476" y="1484757"/>
            <a:ext cx="3400679" cy="272348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262477" y="1993011"/>
                <a:ext cx="6092825" cy="216847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由闭合电路的欧姆定律可得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Ir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由题图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(c)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=1.58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内阻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𝟓𝟖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𝟑𝟔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𝟑𝟓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Ω=0.63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1993011"/>
                <a:ext cx="6092825" cy="2168479"/>
              </a:xfrm>
              <a:prstGeom prst="rect">
                <a:avLst/>
              </a:prstGeom>
              <a:blipFill rotWithShape="0">
                <a:blip r:embed="rId3"/>
                <a:stretch>
                  <a:fillRect l="-18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7658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653489"/>
                <a:ext cx="11658044" cy="418047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由题图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(d)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-1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=2.5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(4)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由于电压表内阻不是无穷大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则实验测得的是电压表内阻与电源内阻的并联值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即实验中测得的干电池内阻偏小。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4180479"/>
              </a:xfrm>
              <a:prstGeom prst="rect">
                <a:avLst/>
              </a:prstGeom>
              <a:blipFill rotWithShape="0">
                <a:blip r:embed="rId2"/>
                <a:stretch>
                  <a:fillRect l="-680" b="-233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5815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94740" y="629665"/>
            <a:ext cx="11810444" cy="132341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3.(2026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·</a:t>
            </a:r>
            <a:r>
              <a:rPr lang="zh-CN" alt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云南大理高三月考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小何同学用如图甲所示电路测量电源电动势和内阻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操作步骤如下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85240" y="1916811"/>
            <a:ext cx="11658044" cy="372407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按图甲连接好实验电路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已知电流表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阻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=0.5 Ω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、电阻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i="1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=2.5 Ω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i="1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=11 Ω;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闭合开关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调节电阻箱到合适阻值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记录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此时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电阻箱读数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和电流表读数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重复上一步操作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得到多组不同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的数据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…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i="1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en-US" altLang="zh-CN" sz="2600" i="1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);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适当处理实验数据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计算得到电源电动势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和内阻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5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677" y="1429523"/>
            <a:ext cx="5150231" cy="226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653489"/>
                <a:ext cx="11658044" cy="478352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为了处理实验数据时让数据更加直观易于分析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小何同学应当作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zh-CN" altLang="zh-CN" sz="2600" u="sng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　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选填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“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”“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”“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”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或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“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”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图像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数据单位都采用国际单位制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 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按照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中方式处理数据得到如图乙所示图像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根据图像可得电源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电动势</a:t>
                </a:r>
                <a:endParaRPr lang="en-US" altLang="zh-CN" sz="2600" dirty="0" smtClean="0"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zh-CN" altLang="zh-CN" sz="2600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测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zh-CN" altLang="zh-CN" sz="2600" u="sng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　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、内阻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测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zh-CN" altLang="zh-CN" sz="2600" u="sng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　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结果均保留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位有效数字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 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不考虑偶然误差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上述电动势的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测量</a:t>
                </a:r>
                <a:endParaRPr lang="en-US" altLang="zh-CN" sz="2600" dirty="0" smtClean="0"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值</a:t>
                </a:r>
                <a:r>
                  <a:rPr lang="zh-CN" altLang="zh-CN" sz="2600" u="sng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　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选填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“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大于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”“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等于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”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或</a:t>
                </a:r>
                <a:endParaRPr lang="en-US" altLang="zh-CN" sz="2600" dirty="0" smtClean="0">
                  <a:effectLst/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b="1" dirty="0" smtClean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“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小于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”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真实值。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 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4783529"/>
              </a:xfrm>
              <a:prstGeom prst="rect">
                <a:avLst/>
              </a:prstGeom>
              <a:blipFill rotWithShape="0">
                <a:blip r:embed="rId2"/>
                <a:stretch>
                  <a:fillRect l="-680" r="-575" b="-19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5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677" y="3752060"/>
            <a:ext cx="5150231" cy="226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653489"/>
                <a:ext cx="11658044" cy="242089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(2)1.5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1.0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等于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根据闭合电路欧姆定律有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测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i="1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)+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  <m:d>
                              <m:d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zh-CN" altLang="zh-CN" sz="2600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𝑴</m:t>
                                    </m:r>
                                  </m:sub>
                                </m:sSub>
                                <m:r>
                                  <a:rPr lang="en-US" altLang="zh-CN" sz="2600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zh-CN" altLang="zh-CN" sz="2600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𝐀</m:t>
                                    </m:r>
                                  </m:sub>
                                </m:sSub>
                              </m:e>
                            </m:d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i="1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测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2420895"/>
              </a:xfrm>
              <a:prstGeom prst="rect">
                <a:avLst/>
              </a:prstGeom>
              <a:blipFill rotWithShape="0">
                <a:blip r:embed="rId3"/>
                <a:stretch>
                  <a:fillRect l="-680" b="-7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50.jpe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677" y="727682"/>
            <a:ext cx="5150231" cy="2269264"/>
          </a:xfrm>
          <a:prstGeom prst="rect">
            <a:avLst/>
          </a:prstGeom>
        </p:spPr>
      </p:pic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6913647"/>
              </p:ext>
            </p:extLst>
          </p:nvPr>
        </p:nvGraphicFramePr>
        <p:xfrm>
          <a:off x="331788" y="3234372"/>
          <a:ext cx="11325225" cy="1223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name="文档" r:id="rId6" imgW="11325824" imgH="1223789" progId="Word.Document.12">
                  <p:embed/>
                </p:oleObj>
              </mc:Choice>
              <mc:Fallback>
                <p:oleObj name="文档" r:id="rId6" imgW="11325824" imgH="122378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31788" y="3234372"/>
                        <a:ext cx="11325225" cy="1223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275177" y="4293108"/>
                <a:ext cx="4296369" cy="9564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故小何同学应当作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图像。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177" y="4293108"/>
                <a:ext cx="4296369" cy="956416"/>
              </a:xfrm>
              <a:prstGeom prst="rect">
                <a:avLst/>
              </a:prstGeom>
              <a:blipFill rotWithShape="0">
                <a:blip r:embed="rId8"/>
                <a:stretch>
                  <a:fillRect l="-2553" r="-21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628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34440" y="4166289"/>
            <a:ext cx="11658044" cy="18550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联立解得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zh-CN" altLang="zh-CN" sz="2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=1.5</a:t>
            </a:r>
            <a:r>
              <a:rPr lang="en-US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V,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=1.0</a:t>
            </a:r>
            <a:r>
              <a:rPr lang="en-US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实验中所有数据都为真实值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若不考虑偶然误差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上述电动势的测量值等于真实值。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1242948"/>
              </p:ext>
            </p:extLst>
          </p:nvPr>
        </p:nvGraphicFramePr>
        <p:xfrm>
          <a:off x="386683" y="836676"/>
          <a:ext cx="11325225" cy="1223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9" name="文档" r:id="rId4" imgW="11325824" imgH="1223789" progId="Word.Document.12">
                  <p:embed/>
                </p:oleObj>
              </mc:Choice>
              <mc:Fallback>
                <p:oleObj name="文档" r:id="rId4" imgW="11325824" imgH="122378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86683" y="836676"/>
                        <a:ext cx="11325225" cy="1223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760948"/>
              </p:ext>
            </p:extLst>
          </p:nvPr>
        </p:nvGraphicFramePr>
        <p:xfrm>
          <a:off x="420688" y="1916811"/>
          <a:ext cx="11325225" cy="1203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0" name="文档" r:id="rId7" imgW="11325824" imgH="1203236" progId="Word.Document.12">
                  <p:embed/>
                </p:oleObj>
              </mc:Choice>
              <mc:Fallback>
                <p:oleObj name="文档" r:id="rId7" imgW="11325824" imgH="120323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20688" y="1916811"/>
                        <a:ext cx="11325225" cy="1203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974998"/>
              </p:ext>
            </p:extLst>
          </p:nvPr>
        </p:nvGraphicFramePr>
        <p:xfrm>
          <a:off x="331788" y="3119945"/>
          <a:ext cx="11325225" cy="1223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1" name="文档" r:id="rId10" imgW="11325824" imgH="1223789" progId="Word.Document.12">
                  <p:embed/>
                </p:oleObj>
              </mc:Choice>
              <mc:Fallback>
                <p:oleObj name="文档" r:id="rId10" imgW="11325824" imgH="122378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31788" y="3119945"/>
                        <a:ext cx="11325225" cy="1223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image50.jpeg"/>
          <p:cNvPicPr/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677" y="727682"/>
            <a:ext cx="5150231" cy="226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94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94740" y="629665"/>
            <a:ext cx="11810444" cy="552456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4.(2025·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山东枣庄模拟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某中学生课外科技活动小组的活动安排是测量橙汁电池的电动势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和内阻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。他们先查阅资料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了解到这种电池的电动势约为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 V,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内阻约为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1 000 Ω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。在准备好铜片、锌片和橙汁之后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又在实验室找到以下器材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A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电流表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量程为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200 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μA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内阻约为几十欧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B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电阻箱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(0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99.9 Ω)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C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电阻箱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(0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9 999.9 Ω)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D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学生电源一个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E.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开关两个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F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导线若干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5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629" y="3212973"/>
            <a:ext cx="5366258" cy="267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0465850"/>
              </p:ext>
            </p:extLst>
          </p:nvPr>
        </p:nvGraphicFramePr>
        <p:xfrm>
          <a:off x="338698" y="738441"/>
          <a:ext cx="11017356" cy="5580888"/>
        </p:xfrm>
        <a:graphic>
          <a:graphicData uri="http://schemas.openxmlformats.org/drawingml/2006/table">
            <a:tbl>
              <a:tblPr firstRow="1" firstCol="1" bandRow="1"/>
              <a:tblGrid>
                <a:gridCol w="3456411"/>
                <a:gridCol w="4676394"/>
                <a:gridCol w="2884551"/>
              </a:tblGrid>
              <a:tr h="173898"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实验原理</a:t>
                      </a:r>
                      <a:endParaRPr lang="zh-CN" sz="23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3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实验操作</a:t>
                      </a:r>
                      <a:endParaRPr lang="zh-CN" sz="23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3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注意事项</a:t>
                      </a:r>
                      <a:endParaRPr lang="zh-CN" sz="23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96276"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3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3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3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3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300" dirty="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zh-CN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电路图和实物图</a:t>
                      </a:r>
                      <a:r>
                        <a:rPr lang="en-US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如图甲、乙所示</a:t>
                      </a:r>
                      <a:r>
                        <a:rPr lang="en-US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)</a:t>
                      </a:r>
                      <a:endParaRPr lang="zh-CN" sz="23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zh-CN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原理</a:t>
                      </a:r>
                      <a:r>
                        <a:rPr lang="en-US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zh-CN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改变滑动变阻器的电阻</a:t>
                      </a:r>
                      <a:r>
                        <a:rPr lang="en-US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测多组</a:t>
                      </a:r>
                      <a:r>
                        <a:rPr lang="en-US" sz="2300" i="1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zh-CN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、</a:t>
                      </a:r>
                      <a:r>
                        <a:rPr lang="en-US" sz="2300" i="1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zh-CN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值</a:t>
                      </a:r>
                      <a:r>
                        <a:rPr lang="en-US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根据闭合电路欧姆定律</a:t>
                      </a:r>
                      <a:r>
                        <a:rPr lang="en-US" sz="2300" i="1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en-US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=</a:t>
                      </a:r>
                      <a:r>
                        <a:rPr lang="en-US" sz="2300" i="1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en-US" sz="2300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en-US" sz="2300" i="1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Ir</a:t>
                      </a:r>
                      <a:r>
                        <a:rPr lang="zh-CN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计算</a:t>
                      </a:r>
                      <a:r>
                        <a:rPr lang="en-US" sz="2300" i="1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zh-CN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、</a:t>
                      </a:r>
                      <a:r>
                        <a:rPr lang="en-US" sz="2300" i="1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r</a:t>
                      </a:r>
                      <a:r>
                        <a:rPr lang="zh-CN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。</a:t>
                      </a:r>
                      <a:endParaRPr lang="zh-CN" sz="23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zh-CN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选量程、连线路</a:t>
                      </a:r>
                      <a:r>
                        <a:rPr lang="en-US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zh-CN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电流表用</a:t>
                      </a:r>
                      <a:r>
                        <a:rPr lang="en-US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2300" i="1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~</a:t>
                      </a:r>
                      <a:r>
                        <a:rPr lang="en-US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0.6 A</a:t>
                      </a:r>
                      <a:r>
                        <a:rPr lang="zh-CN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量程</a:t>
                      </a:r>
                      <a:r>
                        <a:rPr lang="en-US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电压表用</a:t>
                      </a:r>
                      <a:r>
                        <a:rPr lang="en-US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2300" i="1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~</a:t>
                      </a:r>
                      <a:r>
                        <a:rPr lang="en-US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 V</a:t>
                      </a:r>
                      <a:r>
                        <a:rPr lang="zh-CN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量程</a:t>
                      </a:r>
                      <a:r>
                        <a:rPr lang="en-US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按原理图连接电路</a:t>
                      </a:r>
                      <a:r>
                        <a:rPr lang="en-US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注意电压表、电流表的正、负接线柱。</a:t>
                      </a:r>
                      <a:endParaRPr lang="zh-CN" sz="23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zh-CN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滑动变阻器滑片移到阻值最大一端。</a:t>
                      </a:r>
                      <a:endParaRPr lang="zh-CN" sz="23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zh-CN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测量</a:t>
                      </a:r>
                      <a:r>
                        <a:rPr lang="en-US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zh-CN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闭合开关</a:t>
                      </a:r>
                      <a:r>
                        <a:rPr lang="en-US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改变滑动变阻器阻值</a:t>
                      </a:r>
                      <a:r>
                        <a:rPr lang="en-US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测多组</a:t>
                      </a:r>
                      <a:r>
                        <a:rPr lang="en-US" sz="2300" i="1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zh-CN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、</a:t>
                      </a:r>
                      <a:r>
                        <a:rPr lang="en-US" sz="2300" i="1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zh-CN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值。</a:t>
                      </a:r>
                      <a:endParaRPr lang="zh-CN" sz="23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zh-CN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断开开关</a:t>
                      </a:r>
                      <a:r>
                        <a:rPr lang="en-US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拆除电路</a:t>
                      </a:r>
                      <a:r>
                        <a:rPr lang="en-US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整理好器材。</a:t>
                      </a:r>
                      <a:endParaRPr lang="zh-CN" sz="23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zh-CN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为了使路端电压变化明显</a:t>
                      </a:r>
                      <a:r>
                        <a:rPr lang="en-US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可使用内阻较大的旧电池。</a:t>
                      </a:r>
                      <a:endParaRPr lang="zh-CN" sz="23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zh-CN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电流不要过大</a:t>
                      </a:r>
                      <a:r>
                        <a:rPr lang="en-US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应小于</a:t>
                      </a:r>
                      <a:r>
                        <a:rPr lang="en-US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0.5 A,</a:t>
                      </a:r>
                      <a:r>
                        <a:rPr lang="zh-CN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读数要快。</a:t>
                      </a:r>
                      <a:endParaRPr lang="zh-CN" sz="23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4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zh-CN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要测出不少于</a:t>
                      </a:r>
                      <a:r>
                        <a:rPr lang="en-US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zh-CN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组的</a:t>
                      </a:r>
                      <a:r>
                        <a:rPr lang="en-US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300" i="1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2300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2300" i="1" dirty="0" err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en-US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zh-CN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数据</a:t>
                      </a:r>
                      <a:r>
                        <a:rPr lang="en-US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3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变化范围要大些。</a:t>
                      </a:r>
                      <a:endParaRPr lang="zh-CN" sz="23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9" name="image317.jpe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361" y="1754523"/>
            <a:ext cx="1153678" cy="124242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image318.jpe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964" y="1425384"/>
            <a:ext cx="1863633" cy="177488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104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47140" y="620649"/>
            <a:ext cx="11658044" cy="432423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他们认为电流表量程有点小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设计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了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个如图甲所示的电路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将电流表的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量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程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扩大。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①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电路中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应选择的电阻箱为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填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器材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前的字母序号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②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闭合开关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调节电阻箱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使电流表满偏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保持电阻箱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阻值不变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闭合开关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调节电阻箱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当电流表示数为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说明电流表量程扩大至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倍。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5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677" y="823976"/>
            <a:ext cx="5366258" cy="267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47140" y="653489"/>
            <a:ext cx="11658044" cy="492440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断开开关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移走学生电源。将做好的橙汁电池接入图甲的电路中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再次闭合两个开关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调节电阻箱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快速读取电流表示数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将记录的数据经过处理后得到如图乙所示的图像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根据图中的数据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可得到橙汁电池的电动势为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内阻为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均用字母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表示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在讨论实验误差时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小张同学认为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扩大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电流表量程时存在误差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从而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造成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本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实验中电动势的测量值</a:t>
            </a:r>
            <a:r>
              <a:rPr lang="zh-CN" altLang="zh-CN" sz="2600" u="sng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选</a:t>
            </a:r>
            <a:endParaRPr lang="en-US" altLang="zh-CN" sz="2600" dirty="0" smtClean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填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”“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&lt;</a:t>
            </a:r>
            <a:r>
              <a:rPr lang="en-US" altLang="zh-CN" sz="2600" b="1" dirty="0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真实值。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 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5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677" y="2780919"/>
            <a:ext cx="5366258" cy="267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208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653489"/>
                <a:ext cx="11658044" cy="490240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①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②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40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μA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𝒄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𝒃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𝒂𝒄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𝒃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(3)&lt;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①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为将电流表量程扩大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需并联小电阻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应选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B;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用于保护电路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橙汁电池内阻约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000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应选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②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闭合开关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调节电阻箱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使电流表满偏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干路电流为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保持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阻值不变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闭合开关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调节电阻箱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当电流表量程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扩大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至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倍时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此时电流表示数应为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𝐠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𝟐𝟎𝟎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𝛍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𝐀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40</a:t>
                </a:r>
                <a:r>
                  <a:rPr lang="en-US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4902408"/>
              </a:xfrm>
              <a:prstGeom prst="rect">
                <a:avLst/>
              </a:prstGeom>
              <a:blipFill rotWithShape="0">
                <a:blip r:embed="rId2"/>
                <a:stretch>
                  <a:fillRect l="-680" b="-49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5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677" y="3422497"/>
            <a:ext cx="5366258" cy="267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462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653489"/>
                <a:ext cx="11658044" cy="445459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将改装后的电流表视为理想表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电流表示数为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则流过电源的电流为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根据闭合电路欧姆定律得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变形得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𝒄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𝒃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𝒄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𝒃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𝒂𝒄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𝒃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4454593"/>
              </a:xfrm>
              <a:prstGeom prst="rect">
                <a:avLst/>
              </a:prstGeom>
              <a:blipFill rotWithShape="0">
                <a:blip r:embed="rId2"/>
                <a:stretch>
                  <a:fillRect l="-680" b="-1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5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677" y="2050135"/>
            <a:ext cx="5366258" cy="267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540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653489"/>
                <a:ext cx="11658044" cy="419067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扩大量程时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保持电阻箱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阻值不变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闭合开关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电阻箱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接入电路后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使得电路总阻值变小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总电流会变大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所以扩大的量程倍数大于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设实际扩大量程倍数为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&gt;5)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变形得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𝒏</m:t>
                        </m:r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所以电动势的实际值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真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𝒄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𝒃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4190675"/>
              </a:xfrm>
              <a:prstGeom prst="rect">
                <a:avLst/>
              </a:prstGeom>
              <a:blipFill rotWithShape="0">
                <a:blip r:embed="rId2"/>
                <a:stretch>
                  <a:fillRect l="-680" r="-418" b="-1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5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677" y="2050135"/>
            <a:ext cx="5366258" cy="267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5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F:\image-asset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2" b="21"/>
          <a:stretch/>
        </p:blipFill>
        <p:spPr bwMode="auto">
          <a:xfrm>
            <a:off x="636" y="0"/>
            <a:ext cx="12190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6351" y="4239260"/>
            <a:ext cx="12184699" cy="2618740"/>
          </a:xfrm>
          <a:prstGeom prst="rect">
            <a:avLst/>
          </a:prstGeom>
          <a:solidFill>
            <a:schemeClr val="tx2">
              <a:lumMod val="7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2" rIns="91426" bIns="45712"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hlinkClick r:id="rId3" action="ppaction://hlinksldjump"/>
          </p:cNvPr>
          <p:cNvSpPr txBox="1"/>
          <p:nvPr/>
        </p:nvSpPr>
        <p:spPr>
          <a:xfrm>
            <a:off x="3695220" y="4721154"/>
            <a:ext cx="5193624" cy="1938020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defTabSz="914377">
              <a:defRPr/>
            </a:pPr>
            <a:r>
              <a:rPr lang="zh-CN" altLang="en-US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本节内容结束</a:t>
            </a:r>
          </a:p>
          <a:p>
            <a:pPr defTabSz="914377">
              <a:defRPr/>
            </a:pPr>
            <a:r>
              <a:rPr lang="en-US" altLang="zh-CN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THANKS</a:t>
            </a:r>
          </a:p>
        </p:txBody>
      </p:sp>
      <p:pic>
        <p:nvPicPr>
          <p:cNvPr id="8" name="图片 7" descr="创新设计字体-01"/>
          <p:cNvPicPr>
            <a:picLocks noChangeAspect="1"/>
          </p:cNvPicPr>
          <p:nvPr/>
        </p:nvPicPr>
        <p:blipFill>
          <a:blip r:embed="rId4">
            <a:lum bright="100000"/>
          </a:blip>
          <a:stretch>
            <a:fillRect/>
          </a:stretch>
        </p:blipFill>
        <p:spPr>
          <a:xfrm>
            <a:off x="-199889" y="11262"/>
            <a:ext cx="1682751" cy="168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37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表格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52614678"/>
                  </p:ext>
                </p:extLst>
              </p:nvPr>
            </p:nvGraphicFramePr>
            <p:xfrm>
              <a:off x="478525" y="836676"/>
              <a:ext cx="11017356" cy="4326827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784557"/>
                    <a:gridCol w="10232799"/>
                  </a:tblGrid>
                  <a:tr h="74440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数据处理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方法一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: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公式法。取六组对应的</a:t>
                          </a:r>
                          <a:r>
                            <a:rPr lang="en-US" sz="24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U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、</a:t>
                          </a:r>
                          <a:r>
                            <a:rPr lang="en-US" sz="24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I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数据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列方程组求解电动势和内阻的大小。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(1)</a:t>
                          </a:r>
                          <a14:m>
                            <m:oMath xmlns:m="http://schemas.openxmlformats.org/officeDocument/2006/math">
                              <m:d>
                                <m:dPr>
                                  <m:begChr m:val="{"/>
                                  <m:endChr m:val=""/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m>
                                    <m:mPr>
                                      <m:plcHide m:val="on"/>
                                      <m:mcs>
                                        <m:mc>
                                          <m:mcPr>
                                            <m:count m:val="1"/>
                                            <m:mcJc m:val="center"/>
                                          </m:mcPr>
                                        </m:mc>
                                      </m:mcs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mPr>
                                    <m:mr>
                                      <m:e>
                                        <m:sSub>
                                          <m:sSubPr>
                                            <m:ctrlPr>
                                              <a:rPr lang="zh-CN" sz="24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4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微软雅黑" panose="020B0503020204020204" pitchFamily="34" charset="-122"/>
                                                <a:cs typeface="Times New Roman" panose="02020603050405020304" pitchFamily="18" charset="0"/>
                                              </a:rPr>
                                              <m:t>𝑼</m:t>
                                            </m:r>
                                          </m:e>
                                          <m:sub>
                                            <m:r>
                                              <a:rPr lang="en-US" sz="24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微软雅黑" panose="020B0503020204020204" pitchFamily="34" charset="-122"/>
                                                <a:cs typeface="Times New Roman" panose="02020603050405020304" pitchFamily="18" charset="0"/>
                                              </a:rPr>
                                              <m:t>𝟏</m:t>
                                            </m:r>
                                          </m:sub>
                                        </m:sSub>
                                        <m:r>
                                          <a:rPr lang="en-US" sz="2400" i="1">
                                            <a:effectLst/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  <a:cs typeface="Times New Roman" panose="02020603050405020304" pitchFamily="18" charset="0"/>
                                          </a:rPr>
                                          <m:t>=</m:t>
                                        </m:r>
                                        <m:r>
                                          <a:rPr lang="en-US" sz="2400" b="1" i="1">
                                            <a:effectLst/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  <a:cs typeface="Times New Roman" panose="02020603050405020304" pitchFamily="18" charset="0"/>
                                          </a:rPr>
                                          <m:t>𝑬</m:t>
                                        </m:r>
                                        <m:r>
                                          <a:rPr lang="en-US" sz="2400" i="1">
                                            <a:effectLst/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  <a:cs typeface="Times New Roman" panose="02020603050405020304" pitchFamily="18" charset="0"/>
                                          </a:rPr>
                                          <m:t>−</m:t>
                                        </m:r>
                                        <m:sSub>
                                          <m:sSubPr>
                                            <m:ctrlPr>
                                              <a:rPr lang="zh-CN" sz="24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4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微软雅黑" panose="020B0503020204020204" pitchFamily="34" charset="-122"/>
                                                <a:cs typeface="Times New Roman" panose="02020603050405020304" pitchFamily="18" charset="0"/>
                                              </a:rPr>
                                              <m:t>𝑰</m:t>
                                            </m:r>
                                          </m:e>
                                          <m:sub>
                                            <m:r>
                                              <a:rPr lang="en-US" sz="24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微软雅黑" panose="020B0503020204020204" pitchFamily="34" charset="-122"/>
                                                <a:cs typeface="Times New Roman" panose="02020603050405020304" pitchFamily="18" charset="0"/>
                                              </a:rPr>
                                              <m:t>𝟏</m:t>
                                            </m:r>
                                          </m:sub>
                                        </m:sSub>
                                        <m:r>
                                          <a:rPr lang="en-US" sz="2400" b="1" i="1">
                                            <a:effectLst/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  <a:cs typeface="Times New Roman" panose="02020603050405020304" pitchFamily="18" charset="0"/>
                                          </a:rPr>
                                          <m:t>𝒓</m:t>
                                        </m:r>
                                      </m:e>
                                    </m:mr>
                                    <m:mr>
                                      <m:e>
                                        <m:sSub>
                                          <m:sSubPr>
                                            <m:ctrlPr>
                                              <a:rPr lang="zh-CN" sz="24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4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微软雅黑" panose="020B0503020204020204" pitchFamily="34" charset="-122"/>
                                                <a:cs typeface="Times New Roman" panose="02020603050405020304" pitchFamily="18" charset="0"/>
                                              </a:rPr>
                                              <m:t>𝑼</m:t>
                                            </m:r>
                                          </m:e>
                                          <m:sub>
                                            <m:r>
                                              <a:rPr lang="en-US" sz="24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微软雅黑" panose="020B0503020204020204" pitchFamily="34" charset="-122"/>
                                                <a:cs typeface="Times New Roman" panose="02020603050405020304" pitchFamily="18" charset="0"/>
                                              </a:rPr>
                                              <m:t>𝟒</m:t>
                                            </m:r>
                                          </m:sub>
                                        </m:sSub>
                                        <m:r>
                                          <a:rPr lang="en-US" sz="2400" i="1">
                                            <a:effectLst/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  <a:cs typeface="Times New Roman" panose="02020603050405020304" pitchFamily="18" charset="0"/>
                                          </a:rPr>
                                          <m:t>=</m:t>
                                        </m:r>
                                        <m:r>
                                          <a:rPr lang="en-US" sz="2400" b="1" i="1">
                                            <a:effectLst/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  <a:cs typeface="Times New Roman" panose="02020603050405020304" pitchFamily="18" charset="0"/>
                                          </a:rPr>
                                          <m:t>𝑬</m:t>
                                        </m:r>
                                        <m:r>
                                          <a:rPr lang="en-US" sz="2400" i="1">
                                            <a:effectLst/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  <a:cs typeface="Times New Roman" panose="02020603050405020304" pitchFamily="18" charset="0"/>
                                          </a:rPr>
                                          <m:t>−</m:t>
                                        </m:r>
                                        <m:sSub>
                                          <m:sSubPr>
                                            <m:ctrlPr>
                                              <a:rPr lang="zh-CN" sz="24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4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微软雅黑" panose="020B0503020204020204" pitchFamily="34" charset="-122"/>
                                                <a:cs typeface="Times New Roman" panose="02020603050405020304" pitchFamily="18" charset="0"/>
                                              </a:rPr>
                                              <m:t>𝑰</m:t>
                                            </m:r>
                                          </m:e>
                                          <m:sub>
                                            <m:r>
                                              <a:rPr lang="en-US" sz="24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微软雅黑" panose="020B0503020204020204" pitchFamily="34" charset="-122"/>
                                                <a:cs typeface="Times New Roman" panose="02020603050405020304" pitchFamily="18" charset="0"/>
                                              </a:rPr>
                                              <m:t>𝟒</m:t>
                                            </m:r>
                                          </m:sub>
                                        </m:sSub>
                                        <m:r>
                                          <a:rPr lang="en-US" sz="2400" b="1" i="1">
                                            <a:effectLst/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  <a:cs typeface="Times New Roman" panose="02020603050405020304" pitchFamily="18" charset="0"/>
                                          </a:rPr>
                                          <m:t>𝒓</m:t>
                                        </m:r>
                                      </m:e>
                                    </m:mr>
                                  </m:m>
                                </m:e>
                              </m:d>
                            </m:oMath>
                          </a14:m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;(2)</a:t>
                          </a:r>
                          <a14:m>
                            <m:oMath xmlns:m="http://schemas.openxmlformats.org/officeDocument/2006/math">
                              <m:d>
                                <m:dPr>
                                  <m:begChr m:val="{"/>
                                  <m:endChr m:val=""/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m>
                                    <m:mPr>
                                      <m:plcHide m:val="on"/>
                                      <m:mcs>
                                        <m:mc>
                                          <m:mcPr>
                                            <m:count m:val="1"/>
                                            <m:mcJc m:val="center"/>
                                          </m:mcPr>
                                        </m:mc>
                                      </m:mcs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mPr>
                                    <m:mr>
                                      <m:e>
                                        <m:sSub>
                                          <m:sSubPr>
                                            <m:ctrlPr>
                                              <a:rPr lang="zh-CN" sz="24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4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微软雅黑" panose="020B0503020204020204" pitchFamily="34" charset="-122"/>
                                                <a:cs typeface="Times New Roman" panose="02020603050405020304" pitchFamily="18" charset="0"/>
                                              </a:rPr>
                                              <m:t>𝑼</m:t>
                                            </m:r>
                                          </m:e>
                                          <m:sub>
                                            <m:r>
                                              <a:rPr lang="en-US" sz="24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微软雅黑" panose="020B0503020204020204" pitchFamily="34" charset="-122"/>
                                                <a:cs typeface="Times New Roman" panose="02020603050405020304" pitchFamily="18" charset="0"/>
                                              </a:rPr>
                                              <m:t>𝟐</m:t>
                                            </m:r>
                                          </m:sub>
                                        </m:sSub>
                                        <m:r>
                                          <a:rPr lang="en-US" sz="2400" i="1">
                                            <a:effectLst/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  <a:cs typeface="Times New Roman" panose="02020603050405020304" pitchFamily="18" charset="0"/>
                                          </a:rPr>
                                          <m:t>=</m:t>
                                        </m:r>
                                        <m:r>
                                          <a:rPr lang="en-US" sz="2400" b="1" i="1">
                                            <a:effectLst/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  <a:cs typeface="Times New Roman" panose="02020603050405020304" pitchFamily="18" charset="0"/>
                                          </a:rPr>
                                          <m:t>𝑬</m:t>
                                        </m:r>
                                        <m:r>
                                          <a:rPr lang="en-US" sz="2400" i="1">
                                            <a:effectLst/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  <a:cs typeface="Times New Roman" panose="02020603050405020304" pitchFamily="18" charset="0"/>
                                          </a:rPr>
                                          <m:t>−</m:t>
                                        </m:r>
                                        <m:sSub>
                                          <m:sSubPr>
                                            <m:ctrlPr>
                                              <a:rPr lang="zh-CN" sz="24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4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微软雅黑" panose="020B0503020204020204" pitchFamily="34" charset="-122"/>
                                                <a:cs typeface="Times New Roman" panose="02020603050405020304" pitchFamily="18" charset="0"/>
                                              </a:rPr>
                                              <m:t>𝑰</m:t>
                                            </m:r>
                                          </m:e>
                                          <m:sub>
                                            <m:r>
                                              <a:rPr lang="en-US" sz="24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微软雅黑" panose="020B0503020204020204" pitchFamily="34" charset="-122"/>
                                                <a:cs typeface="Times New Roman" panose="02020603050405020304" pitchFamily="18" charset="0"/>
                                              </a:rPr>
                                              <m:t>𝟐</m:t>
                                            </m:r>
                                          </m:sub>
                                        </m:sSub>
                                        <m:r>
                                          <a:rPr lang="en-US" sz="2400" b="1" i="1">
                                            <a:effectLst/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  <a:cs typeface="Times New Roman" panose="02020603050405020304" pitchFamily="18" charset="0"/>
                                          </a:rPr>
                                          <m:t>𝒓</m:t>
                                        </m:r>
                                      </m:e>
                                    </m:mr>
                                    <m:mr>
                                      <m:e>
                                        <m:sSub>
                                          <m:sSubPr>
                                            <m:ctrlPr>
                                              <a:rPr lang="zh-CN" sz="24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4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微软雅黑" panose="020B0503020204020204" pitchFamily="34" charset="-122"/>
                                                <a:cs typeface="Times New Roman" panose="02020603050405020304" pitchFamily="18" charset="0"/>
                                              </a:rPr>
                                              <m:t>𝑼</m:t>
                                            </m:r>
                                          </m:e>
                                          <m:sub>
                                            <m:r>
                                              <a:rPr lang="en-US" sz="24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微软雅黑" panose="020B0503020204020204" pitchFamily="34" charset="-122"/>
                                                <a:cs typeface="Times New Roman" panose="02020603050405020304" pitchFamily="18" charset="0"/>
                                              </a:rPr>
                                              <m:t>𝟓</m:t>
                                            </m:r>
                                          </m:sub>
                                        </m:sSub>
                                        <m:r>
                                          <a:rPr lang="en-US" sz="2400" i="1">
                                            <a:effectLst/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  <a:cs typeface="Times New Roman" panose="02020603050405020304" pitchFamily="18" charset="0"/>
                                          </a:rPr>
                                          <m:t>=</m:t>
                                        </m:r>
                                        <m:r>
                                          <a:rPr lang="en-US" sz="2400" b="1" i="1">
                                            <a:effectLst/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  <a:cs typeface="Times New Roman" panose="02020603050405020304" pitchFamily="18" charset="0"/>
                                          </a:rPr>
                                          <m:t>𝑬</m:t>
                                        </m:r>
                                        <m:r>
                                          <a:rPr lang="en-US" sz="2400" i="1">
                                            <a:effectLst/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  <a:cs typeface="Times New Roman" panose="02020603050405020304" pitchFamily="18" charset="0"/>
                                          </a:rPr>
                                          <m:t>−</m:t>
                                        </m:r>
                                        <m:sSub>
                                          <m:sSubPr>
                                            <m:ctrlPr>
                                              <a:rPr lang="zh-CN" sz="24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4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微软雅黑" panose="020B0503020204020204" pitchFamily="34" charset="-122"/>
                                                <a:cs typeface="Times New Roman" panose="02020603050405020304" pitchFamily="18" charset="0"/>
                                              </a:rPr>
                                              <m:t>𝑰</m:t>
                                            </m:r>
                                          </m:e>
                                          <m:sub>
                                            <m:r>
                                              <a:rPr lang="en-US" sz="24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微软雅黑" panose="020B0503020204020204" pitchFamily="34" charset="-122"/>
                                                <a:cs typeface="Times New Roman" panose="02020603050405020304" pitchFamily="18" charset="0"/>
                                              </a:rPr>
                                              <m:t>𝟓</m:t>
                                            </m:r>
                                          </m:sub>
                                        </m:sSub>
                                        <m:r>
                                          <a:rPr lang="en-US" sz="2400" b="1" i="1">
                                            <a:effectLst/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  <a:cs typeface="Times New Roman" panose="02020603050405020304" pitchFamily="18" charset="0"/>
                                          </a:rPr>
                                          <m:t>𝒓</m:t>
                                        </m:r>
                                      </m:e>
                                    </m:mr>
                                  </m:m>
                                </m:e>
                              </m:d>
                            </m:oMath>
                          </a14:m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;(3)</a:t>
                          </a:r>
                          <a14:m>
                            <m:oMath xmlns:m="http://schemas.openxmlformats.org/officeDocument/2006/math">
                              <m:d>
                                <m:dPr>
                                  <m:begChr m:val="{"/>
                                  <m:endChr m:val=""/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m>
                                    <m:mPr>
                                      <m:plcHide m:val="on"/>
                                      <m:mcs>
                                        <m:mc>
                                          <m:mcPr>
                                            <m:count m:val="1"/>
                                            <m:mcJc m:val="center"/>
                                          </m:mcPr>
                                        </m:mc>
                                      </m:mcs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mPr>
                                    <m:mr>
                                      <m:e>
                                        <m:sSub>
                                          <m:sSubPr>
                                            <m:ctrlPr>
                                              <a:rPr lang="zh-CN" sz="24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4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微软雅黑" panose="020B0503020204020204" pitchFamily="34" charset="-122"/>
                                                <a:cs typeface="Times New Roman" panose="02020603050405020304" pitchFamily="18" charset="0"/>
                                              </a:rPr>
                                              <m:t>𝑼</m:t>
                                            </m:r>
                                          </m:e>
                                          <m:sub>
                                            <m:r>
                                              <a:rPr lang="en-US" sz="24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微软雅黑" panose="020B0503020204020204" pitchFamily="34" charset="-122"/>
                                                <a:cs typeface="Times New Roman" panose="02020603050405020304" pitchFamily="18" charset="0"/>
                                              </a:rPr>
                                              <m:t>𝟑</m:t>
                                            </m:r>
                                          </m:sub>
                                        </m:sSub>
                                        <m:r>
                                          <a:rPr lang="en-US" sz="2400" i="1">
                                            <a:effectLst/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  <a:cs typeface="Times New Roman" panose="02020603050405020304" pitchFamily="18" charset="0"/>
                                          </a:rPr>
                                          <m:t>=</m:t>
                                        </m:r>
                                        <m:r>
                                          <a:rPr lang="en-US" sz="2400" b="1" i="1">
                                            <a:effectLst/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  <a:cs typeface="Times New Roman" panose="02020603050405020304" pitchFamily="18" charset="0"/>
                                          </a:rPr>
                                          <m:t>𝑬</m:t>
                                        </m:r>
                                        <m:r>
                                          <a:rPr lang="en-US" sz="2400" i="1">
                                            <a:effectLst/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  <a:cs typeface="Times New Roman" panose="02020603050405020304" pitchFamily="18" charset="0"/>
                                          </a:rPr>
                                          <m:t>−</m:t>
                                        </m:r>
                                        <m:sSub>
                                          <m:sSubPr>
                                            <m:ctrlPr>
                                              <a:rPr lang="zh-CN" sz="24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4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微软雅黑" panose="020B0503020204020204" pitchFamily="34" charset="-122"/>
                                                <a:cs typeface="Times New Roman" panose="02020603050405020304" pitchFamily="18" charset="0"/>
                                              </a:rPr>
                                              <m:t>𝑰</m:t>
                                            </m:r>
                                          </m:e>
                                          <m:sub>
                                            <m:r>
                                              <a:rPr lang="en-US" sz="24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微软雅黑" panose="020B0503020204020204" pitchFamily="34" charset="-122"/>
                                                <a:cs typeface="Times New Roman" panose="02020603050405020304" pitchFamily="18" charset="0"/>
                                              </a:rPr>
                                              <m:t>𝟑</m:t>
                                            </m:r>
                                          </m:sub>
                                        </m:sSub>
                                        <m:r>
                                          <a:rPr lang="en-US" sz="2400" b="1" i="1">
                                            <a:effectLst/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  <a:cs typeface="Times New Roman" panose="02020603050405020304" pitchFamily="18" charset="0"/>
                                          </a:rPr>
                                          <m:t>𝒓</m:t>
                                        </m:r>
                                      </m:e>
                                    </m:mr>
                                    <m:mr>
                                      <m:e>
                                        <m:sSub>
                                          <m:sSubPr>
                                            <m:ctrlPr>
                                              <a:rPr lang="zh-CN" sz="24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4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微软雅黑" panose="020B0503020204020204" pitchFamily="34" charset="-122"/>
                                                <a:cs typeface="Times New Roman" panose="02020603050405020304" pitchFamily="18" charset="0"/>
                                              </a:rPr>
                                              <m:t>𝑼</m:t>
                                            </m:r>
                                          </m:e>
                                          <m:sub>
                                            <m:r>
                                              <a:rPr lang="en-US" sz="24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微软雅黑" panose="020B0503020204020204" pitchFamily="34" charset="-122"/>
                                                <a:cs typeface="Times New Roman" panose="02020603050405020304" pitchFamily="18" charset="0"/>
                                              </a:rPr>
                                              <m:t>𝟔</m:t>
                                            </m:r>
                                          </m:sub>
                                        </m:sSub>
                                        <m:r>
                                          <a:rPr lang="en-US" sz="2400" i="1">
                                            <a:effectLst/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  <a:cs typeface="Times New Roman" panose="02020603050405020304" pitchFamily="18" charset="0"/>
                                          </a:rPr>
                                          <m:t>=</m:t>
                                        </m:r>
                                        <m:r>
                                          <a:rPr lang="en-US" sz="2400" b="1" i="1">
                                            <a:effectLst/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  <a:cs typeface="Times New Roman" panose="02020603050405020304" pitchFamily="18" charset="0"/>
                                          </a:rPr>
                                          <m:t>𝑬</m:t>
                                        </m:r>
                                        <m:r>
                                          <a:rPr lang="en-US" sz="2400" i="1">
                                            <a:effectLst/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  <a:cs typeface="Times New Roman" panose="02020603050405020304" pitchFamily="18" charset="0"/>
                                          </a:rPr>
                                          <m:t>−</m:t>
                                        </m:r>
                                        <m:sSub>
                                          <m:sSubPr>
                                            <m:ctrlPr>
                                              <a:rPr lang="zh-CN" sz="2400" i="1">
                                                <a:effectLst/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4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微软雅黑" panose="020B0503020204020204" pitchFamily="34" charset="-122"/>
                                                <a:cs typeface="Times New Roman" panose="02020603050405020304" pitchFamily="18" charset="0"/>
                                              </a:rPr>
                                              <m:t>𝑰</m:t>
                                            </m:r>
                                          </m:e>
                                          <m:sub>
                                            <m:r>
                                              <a:rPr lang="en-US" sz="2400" b="1" i="1">
                                                <a:effectLst/>
                                                <a:latin typeface="Cambria Math" panose="02040503050406030204" pitchFamily="18" charset="0"/>
                                                <a:ea typeface="微软雅黑" panose="020B0503020204020204" pitchFamily="34" charset="-122"/>
                                                <a:cs typeface="Times New Roman" panose="02020603050405020304" pitchFamily="18" charset="0"/>
                                              </a:rPr>
                                              <m:t>𝟔</m:t>
                                            </m:r>
                                          </m:sub>
                                        </m:sSub>
                                        <m:r>
                                          <a:rPr lang="en-US" sz="2400" b="1" i="1">
                                            <a:effectLst/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  <a:cs typeface="Times New Roman" panose="02020603050405020304" pitchFamily="18" charset="0"/>
                                          </a:rPr>
                                          <m:t>𝒓</m:t>
                                        </m:r>
                                      </m:e>
                                    </m:mr>
                                  </m:m>
                                </m:e>
                              </m:d>
                            </m:oMath>
                          </a14:m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根据以上三组方程分别求出</a:t>
                          </a:r>
                          <a:r>
                            <a:rPr lang="en-US" sz="24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E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、</a:t>
                          </a:r>
                          <a:r>
                            <a:rPr lang="en-US" sz="24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再取其平均值作为电源的电动势</a:t>
                          </a:r>
                          <a:r>
                            <a:rPr lang="en-US" sz="24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E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和内阻</a:t>
                          </a:r>
                          <a:r>
                            <a:rPr lang="en-US" sz="24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。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方法二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: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图像法。用作图法处理数据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如图所示。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(1)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图线与纵轴交点为电动势</a:t>
                          </a:r>
                          <a:r>
                            <a:rPr lang="en-US" sz="24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E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。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(2)</a:t>
                          </a: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图线的斜率的绝对值表示内阻</a:t>
                          </a:r>
                          <a:r>
                            <a:rPr lang="en-US" sz="24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en-US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zh-CN" sz="2400" i="1" u="none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zh-CN" sz="2400" i="1" u="none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400" b="1" i="0" u="none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𝚫</m:t>
                                      </m:r>
                                      <m:r>
                                        <a:rPr lang="en-US" sz="2400" b="1" i="1" u="none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𝑼</m:t>
                                      </m:r>
                                    </m:num>
                                    <m:den>
                                      <m:r>
                                        <a:rPr lang="en-US" sz="2400" b="1" i="0" u="none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𝚫</m:t>
                                      </m:r>
                                      <m:r>
                                        <a:rPr lang="en-US" sz="2400" b="1" i="1" u="none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𝑰</m:t>
                                      </m:r>
                                    </m:den>
                                  </m:f>
                                </m:e>
                              </m:d>
                            </m:oMath>
                          </a14:m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。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表格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52614678"/>
                  </p:ext>
                </p:extLst>
              </p:nvPr>
            </p:nvGraphicFramePr>
            <p:xfrm>
              <a:off x="478525" y="836676"/>
              <a:ext cx="11017356" cy="4258755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784557"/>
                    <a:gridCol w="10232799"/>
                  </a:tblGrid>
                  <a:tr h="425875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4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数据处理</a:t>
                          </a:r>
                          <a:endParaRPr lang="zh-CN" sz="24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7743" t="-143" r="-119" b="-1144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5" name="image319.jpe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7249" y="3098282"/>
            <a:ext cx="2082605" cy="177633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273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表格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95788097"/>
                  </p:ext>
                </p:extLst>
              </p:nvPr>
            </p:nvGraphicFramePr>
            <p:xfrm>
              <a:off x="224398" y="608340"/>
              <a:ext cx="11449410" cy="5606352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784557"/>
                    <a:gridCol w="10664853"/>
                  </a:tblGrid>
                  <a:tr h="88967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误差分析</a:t>
                          </a:r>
                          <a:endParaRPr lang="zh-CN" sz="23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1.</a:t>
                          </a:r>
                          <a:r>
                            <a:rPr lang="zh-CN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电压表和电流表的读数不准确引起误差。</a:t>
                          </a:r>
                          <a:endParaRPr lang="zh-CN" sz="23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2.</a:t>
                          </a:r>
                          <a:r>
                            <a:rPr lang="zh-CN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用图像法求</a:t>
                          </a:r>
                          <a:r>
                            <a:rPr lang="en-US" sz="23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E</a:t>
                          </a:r>
                          <a:r>
                            <a:rPr lang="zh-CN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和</a:t>
                          </a:r>
                          <a:r>
                            <a:rPr lang="en-US" sz="23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zh-CN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时</a:t>
                          </a:r>
                          <a:r>
                            <a:rPr lang="en-US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由于作</a:t>
                          </a:r>
                          <a:r>
                            <a:rPr lang="en-US" sz="23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U</a:t>
                          </a:r>
                          <a:r>
                            <a:rPr lang="en-US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:r>
                            <a:rPr lang="en-US" sz="23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I</a:t>
                          </a:r>
                          <a:r>
                            <a:rPr lang="zh-CN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图像时描点不准确造成误差。</a:t>
                          </a:r>
                          <a:endParaRPr lang="zh-CN" sz="23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3.</a:t>
                          </a:r>
                          <a:r>
                            <a:rPr lang="zh-CN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实验时通电时间过长或电流过大</a:t>
                          </a:r>
                          <a:r>
                            <a:rPr lang="en-US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都会引起</a:t>
                          </a:r>
                          <a:r>
                            <a:rPr lang="en-US" sz="23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E</a:t>
                          </a:r>
                          <a:r>
                            <a:rPr lang="zh-CN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、</a:t>
                          </a:r>
                          <a:r>
                            <a:rPr lang="en-US" sz="23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zh-CN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变化。</a:t>
                          </a:r>
                          <a:endParaRPr lang="zh-CN" sz="23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4.</a:t>
                          </a:r>
                          <a:r>
                            <a:rPr lang="zh-CN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若采用图甲电路</a:t>
                          </a:r>
                          <a:r>
                            <a:rPr lang="en-US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由于电压表的分流作用造成误差</a:t>
                          </a:r>
                          <a:r>
                            <a:rPr lang="en-US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电压值越大</a:t>
                          </a:r>
                          <a:r>
                            <a:rPr lang="en-US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电压表的分流越多</a:t>
                          </a:r>
                          <a:r>
                            <a:rPr lang="en-US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对应的</a:t>
                          </a:r>
                          <a:r>
                            <a:rPr lang="en-US" sz="23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I</a:t>
                          </a:r>
                          <a:r>
                            <a:rPr lang="zh-CN" sz="2300" baseline="-25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真</a:t>
                          </a:r>
                          <a:r>
                            <a:rPr lang="zh-CN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与</a:t>
                          </a:r>
                          <a:r>
                            <a:rPr lang="en-US" sz="23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I</a:t>
                          </a:r>
                          <a:r>
                            <a:rPr lang="zh-CN" sz="2300" baseline="-25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测</a:t>
                          </a:r>
                          <a:r>
                            <a:rPr lang="zh-CN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的差值越大</a:t>
                          </a:r>
                          <a:r>
                            <a:rPr lang="en-US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其</a:t>
                          </a:r>
                          <a:r>
                            <a:rPr lang="en-US" sz="23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U</a:t>
                          </a:r>
                          <a:r>
                            <a:rPr lang="en-US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:r>
                            <a:rPr lang="en-US" sz="23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I</a:t>
                          </a:r>
                          <a:r>
                            <a:rPr lang="zh-CN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图像如图丙所示。结论</a:t>
                          </a:r>
                          <a:r>
                            <a:rPr lang="en-US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:</a:t>
                          </a:r>
                          <a:r>
                            <a:rPr lang="en-US" sz="23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E</a:t>
                          </a:r>
                          <a:r>
                            <a:rPr lang="zh-CN" sz="2300" baseline="-25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测</a:t>
                          </a:r>
                          <a:r>
                            <a:rPr lang="en-US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&lt;</a:t>
                          </a:r>
                          <a:r>
                            <a:rPr lang="en-US" sz="23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E</a:t>
                          </a:r>
                          <a:r>
                            <a:rPr lang="zh-CN" sz="2300" baseline="-25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真</a:t>
                          </a:r>
                          <a:r>
                            <a:rPr lang="en-US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en-US" sz="23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zh-CN" sz="2300" baseline="-25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测</a:t>
                          </a:r>
                          <a:r>
                            <a:rPr lang="en-US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&lt;</a:t>
                          </a:r>
                          <a:r>
                            <a:rPr lang="en-US" sz="23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zh-CN" sz="2300" baseline="-25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真</a:t>
                          </a:r>
                          <a:r>
                            <a:rPr lang="zh-CN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。</a:t>
                          </a:r>
                          <a:endParaRPr lang="zh-CN" sz="23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3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3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3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3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300" dirty="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5</a:t>
                          </a:r>
                          <a:r>
                            <a:rPr lang="en-US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.</a:t>
                          </a:r>
                          <a:r>
                            <a:rPr lang="zh-CN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若采用图乙电路</a:t>
                          </a:r>
                          <a:r>
                            <a:rPr lang="en-US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由于电流表的分压作用造成误差</a:t>
                          </a:r>
                          <a:r>
                            <a:rPr lang="en-US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电流值越大</a:t>
                          </a:r>
                          <a:r>
                            <a:rPr lang="en-US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电流表的分压越多</a:t>
                          </a:r>
                          <a:r>
                            <a:rPr lang="en-US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对应的</a:t>
                          </a:r>
                          <a:r>
                            <a:rPr lang="en-US" sz="23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U</a:t>
                          </a:r>
                          <a:r>
                            <a:rPr lang="zh-CN" sz="2300" baseline="-25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真</a:t>
                          </a:r>
                          <a:r>
                            <a:rPr lang="zh-CN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与</a:t>
                          </a:r>
                          <a:r>
                            <a:rPr lang="en-US" sz="23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U</a:t>
                          </a:r>
                          <a:r>
                            <a:rPr lang="zh-CN" sz="2300" baseline="-25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测</a:t>
                          </a:r>
                          <a:r>
                            <a:rPr lang="zh-CN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的差值越大</a:t>
                          </a:r>
                          <a:r>
                            <a:rPr lang="en-US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其</a:t>
                          </a:r>
                          <a:r>
                            <a:rPr lang="en-US" sz="23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U</a:t>
                          </a:r>
                          <a:r>
                            <a:rPr lang="en-US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:r>
                            <a:rPr lang="en-US" sz="23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I</a:t>
                          </a:r>
                          <a:r>
                            <a:rPr lang="zh-CN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图像如图丁所示。结论</a:t>
                          </a:r>
                          <a:r>
                            <a:rPr lang="en-US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:</a:t>
                          </a:r>
                          <a:r>
                            <a:rPr lang="en-US" sz="23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E</a:t>
                          </a:r>
                          <a:r>
                            <a:rPr lang="zh-CN" sz="2300" baseline="-25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测</a:t>
                          </a:r>
                          <a:r>
                            <a:rPr lang="en-US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3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E</a:t>
                          </a:r>
                          <a:r>
                            <a:rPr lang="zh-CN" sz="2300" baseline="-25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真</a:t>
                          </a:r>
                          <a:r>
                            <a:rPr lang="en-US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en-US" sz="23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I</a:t>
                          </a:r>
                          <a:r>
                            <a:rPr lang="zh-CN" sz="2300" baseline="-25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短测</a:t>
                          </a:r>
                          <a:r>
                            <a:rPr lang="en-US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&lt;</a:t>
                          </a:r>
                          <a:r>
                            <a:rPr lang="en-US" sz="23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I</a:t>
                          </a:r>
                          <a:r>
                            <a:rPr lang="zh-CN" sz="2300" baseline="-25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短真</a:t>
                          </a:r>
                          <a:r>
                            <a:rPr lang="en-US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因为</a:t>
                          </a:r>
                          <a:r>
                            <a:rPr lang="en-US" sz="23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zh-CN" sz="2300" baseline="-25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测</a:t>
                          </a:r>
                          <a:r>
                            <a:rPr lang="en-US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0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zh-CN" sz="20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𝑬</m:t>
                                      </m:r>
                                    </m:e>
                                    <m:sub>
                                      <m:r>
                                        <a:rPr lang="zh-CN" sz="2000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测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zh-CN" sz="20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𝑰</m:t>
                                      </m:r>
                                    </m:e>
                                    <m:sub>
                                      <m:r>
                                        <a:rPr lang="zh-CN" sz="2000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短测</m:t>
                                      </m:r>
                                    </m:sub>
                                  </m:sSub>
                                </m:den>
                              </m:f>
                            </m:oMath>
                          </a14:m>
                          <a:r>
                            <a:rPr lang="en-US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所以</a:t>
                          </a:r>
                          <a:r>
                            <a:rPr lang="en-US" sz="23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zh-CN" sz="2300" baseline="-25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测</a:t>
                          </a:r>
                          <a:r>
                            <a:rPr lang="en-US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&gt;</a:t>
                          </a:r>
                          <a:r>
                            <a:rPr lang="en-US" sz="23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zh-CN" sz="2300" baseline="-25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真</a:t>
                          </a:r>
                          <a:r>
                            <a:rPr lang="zh-CN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。</a:t>
                          </a:r>
                          <a:endParaRPr lang="zh-CN" sz="23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表格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95788097"/>
                  </p:ext>
                </p:extLst>
              </p:nvPr>
            </p:nvGraphicFramePr>
            <p:xfrm>
              <a:off x="224398" y="608340"/>
              <a:ext cx="11449410" cy="5606352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784557"/>
                    <a:gridCol w="10664853"/>
                  </a:tblGrid>
                  <a:tr h="5606352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2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3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误差分析</a:t>
                          </a:r>
                          <a:endParaRPr lang="zh-CN" sz="23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7429" t="-217" r="-171" b="-217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3" name="image321.jpe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8533" y="2814174"/>
            <a:ext cx="3169444" cy="157204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320.jpe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889" y="2770531"/>
            <a:ext cx="3068022" cy="162275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907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五边形 9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1" name="燕尾形 10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9700" name="文本框 44"/>
          <p:cNvSpPr txBox="1">
            <a:spLocks noChangeArrowheads="1"/>
          </p:cNvSpPr>
          <p:nvPr/>
        </p:nvSpPr>
        <p:spPr bwMode="auto">
          <a:xfrm>
            <a:off x="4368800" y="1269231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研透核心考点</a:t>
            </a:r>
          </a:p>
        </p:txBody>
      </p:sp>
      <p:sp>
        <p:nvSpPr>
          <p:cNvPr id="29701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10038" y="2349116"/>
            <a:ext cx="989786" cy="11794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</a:p>
        </p:txBody>
      </p:sp>
      <p:sp>
        <p:nvSpPr>
          <p:cNvPr id="14" name="圆角矩形 13">
            <a:hlinkClick r:id="rId7" action="ppaction://hlinksldjump"/>
          </p:cNvPr>
          <p:cNvSpPr/>
          <p:nvPr/>
        </p:nvSpPr>
        <p:spPr>
          <a:xfrm>
            <a:off x="4295613" y="3558921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考点二　创新拓展实验</a:t>
            </a:r>
            <a:endParaRPr lang="zh-CN" altLang="zh-CN" sz="2600" b="1" kern="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  <p:sp>
        <p:nvSpPr>
          <p:cNvPr id="15" name="圆角矩形 14">
            <a:hlinkClick r:id="rId8" action="ppaction://hlinksldjump"/>
          </p:cNvPr>
          <p:cNvSpPr/>
          <p:nvPr/>
        </p:nvSpPr>
        <p:spPr>
          <a:xfrm>
            <a:off x="4295613" y="2845871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考点一　教材原型实验</a:t>
            </a:r>
            <a:endParaRPr lang="zh-CN" altLang="en-US" sz="2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4638348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04685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考点一　教材原型实验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615" y="1199786"/>
            <a:ext cx="11810444" cy="516446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(2026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·</a:t>
            </a:r>
            <a:r>
              <a:rPr lang="zh-CN" alt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云南保山月考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磷酸铁锂电池具有较高的安全性和能量密度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广泛应用于我国的电动汽车。某同学利用以下器材测量单体磷酸铁锂电池的电动势和内阻。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A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磷酸铁锂电池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电动势约为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 V,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内阻为几十毫欧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B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电压表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量程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 V)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C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毫安表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mA(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量程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200 mA,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内阻为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1.5 Ω)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D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定值电阻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=0.3 Ω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E.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定值电阻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=1.25 Ω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F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滑动变阻器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最大阻值为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 Ω)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G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开关、导线若干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38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2157</Words>
  <Application>Microsoft Office PowerPoint</Application>
  <PresentationFormat>自定义</PresentationFormat>
  <Paragraphs>288</Paragraphs>
  <Slides>55</Slides>
  <Notes>3</Notes>
  <HiddenSlides>0</HiddenSlides>
  <MMClips>0</MMClips>
  <ScaleCrop>false</ScaleCrop>
  <HeadingPairs>
    <vt:vector size="8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55</vt:i4>
      </vt:variant>
    </vt:vector>
  </HeadingPairs>
  <TitlesOfParts>
    <vt:vector size="69" baseType="lpstr">
      <vt:lpstr>MS Mincho</vt:lpstr>
      <vt:lpstr>等线</vt:lpstr>
      <vt:lpstr>方正黑体_GBK</vt:lpstr>
      <vt:lpstr>黑体</vt:lpstr>
      <vt:lpstr>宋体</vt:lpstr>
      <vt:lpstr>微软雅黑</vt:lpstr>
      <vt:lpstr>Arial</vt:lpstr>
      <vt:lpstr>Calibri</vt:lpstr>
      <vt:lpstr>Cambria</vt:lpstr>
      <vt:lpstr>Cambria Math</vt:lpstr>
      <vt:lpstr>Impact</vt:lpstr>
      <vt:lpstr>Times New Roman</vt:lpstr>
      <vt:lpstr>Office 主题​​</vt:lpstr>
      <vt:lpstr>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JBY</cp:lastModifiedBy>
  <cp:revision>60</cp:revision>
  <dcterms:created xsi:type="dcterms:W3CDTF">2024-01-15T03:14:15Z</dcterms:created>
  <dcterms:modified xsi:type="dcterms:W3CDTF">2026-03-10T09:03:52Z</dcterms:modified>
</cp:coreProperties>
</file>