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5"/>
  </p:notesMasterIdLst>
  <p:handoutMasterIdLst>
    <p:handoutMasterId r:id="rId56"/>
  </p:handoutMasterIdLst>
  <p:sldIdLst>
    <p:sldId id="340" r:id="rId2"/>
    <p:sldId id="257" r:id="rId3"/>
    <p:sldId id="341" r:id="rId4"/>
    <p:sldId id="342" r:id="rId5"/>
    <p:sldId id="343" r:id="rId6"/>
    <p:sldId id="344" r:id="rId7"/>
    <p:sldId id="345" r:id="rId8"/>
    <p:sldId id="346" r:id="rId9"/>
    <p:sldId id="347" r:id="rId10"/>
    <p:sldId id="348" r:id="rId11"/>
    <p:sldId id="349" r:id="rId12"/>
    <p:sldId id="350" r:id="rId13"/>
    <p:sldId id="351" r:id="rId14"/>
    <p:sldId id="355" r:id="rId15"/>
    <p:sldId id="356" r:id="rId16"/>
    <p:sldId id="357" r:id="rId17"/>
    <p:sldId id="490" r:id="rId18"/>
    <p:sldId id="491" r:id="rId19"/>
    <p:sldId id="492" r:id="rId20"/>
    <p:sldId id="361" r:id="rId21"/>
    <p:sldId id="360" r:id="rId22"/>
    <p:sldId id="493" r:id="rId23"/>
    <p:sldId id="494" r:id="rId24"/>
    <p:sldId id="362" r:id="rId25"/>
    <p:sldId id="363" r:id="rId26"/>
    <p:sldId id="495" r:id="rId27"/>
    <p:sldId id="367" r:id="rId28"/>
    <p:sldId id="437" r:id="rId29"/>
    <p:sldId id="496" r:id="rId30"/>
    <p:sldId id="497" r:id="rId31"/>
    <p:sldId id="498" r:id="rId32"/>
    <p:sldId id="445" r:id="rId33"/>
    <p:sldId id="446" r:id="rId34"/>
    <p:sldId id="499" r:id="rId35"/>
    <p:sldId id="501" r:id="rId36"/>
    <p:sldId id="502" r:id="rId37"/>
    <p:sldId id="400" r:id="rId38"/>
    <p:sldId id="402" r:id="rId39"/>
    <p:sldId id="403" r:id="rId40"/>
    <p:sldId id="404" r:id="rId41"/>
    <p:sldId id="405" r:id="rId42"/>
    <p:sldId id="503" r:id="rId43"/>
    <p:sldId id="504" r:id="rId44"/>
    <p:sldId id="505" r:id="rId45"/>
    <p:sldId id="506" r:id="rId46"/>
    <p:sldId id="507" r:id="rId47"/>
    <p:sldId id="406" r:id="rId48"/>
    <p:sldId id="407" r:id="rId49"/>
    <p:sldId id="508" r:id="rId50"/>
    <p:sldId id="509" r:id="rId51"/>
    <p:sldId id="510" r:id="rId52"/>
    <p:sldId id="511" r:id="rId53"/>
    <p:sldId id="428" r:id="rId54"/>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p:scale>
          <a:sx n="75" d="100"/>
          <a:sy n="75" d="100"/>
        </p:scale>
        <p:origin x="666" y="33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2026/3/10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2026/3/10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14</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 Target="../slides/slide38.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xml"/><Relationship Id="rId5" Type="http://schemas.openxmlformats.org/officeDocument/2006/relationships/slide" Target="../slides/slide47.xml"/><Relationship Id="rId4" Type="http://schemas.openxmlformats.org/officeDocument/2006/relationships/slide" Target="../slides/slide4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1" name="圆角矩形 50">
            <a:hlinkClick r:id="rId3"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4"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5"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6"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tags" Target="../tags/tag12.xml"/><Relationship Id="rId7" Type="http://schemas.openxmlformats.org/officeDocument/2006/relationships/slide" Target="slide27.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37.xml"/><Relationship Id="rId4" Type="http://schemas.openxmlformats.org/officeDocument/2006/relationships/slide" Target="slide14.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45.jpeg"/><Relationship Id="rId1" Type="http://schemas.openxmlformats.org/officeDocument/2006/relationships/slideLayout" Target="../slideLayouts/slideLayout6.xml"/><Relationship Id="rId4" Type="http://schemas.openxmlformats.org/officeDocument/2006/relationships/image" Target="../media/image46.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19330"/>
            <a:ext cx="9261504"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实验十四　用多用电表测量电学中的物理量</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
        <p:nvSpPr>
          <p:cNvPr id="10" name="TextBox 2"/>
          <p:cNvSpPr txBox="1"/>
          <p:nvPr>
            <p:custDataLst>
              <p:tags r:id="rId3"/>
            </p:custDataLst>
          </p:nvPr>
        </p:nvSpPr>
        <p:spPr>
          <a:xfrm>
            <a:off x="1054736" y="5050195"/>
            <a:ext cx="4304383" cy="584775"/>
          </a:xfrm>
          <a:prstGeom prst="rect">
            <a:avLst/>
          </a:prstGeom>
          <a:noFill/>
        </p:spPr>
        <p:txBody>
          <a:bodyPr wrap="none">
            <a:spAutoFit/>
          </a:bodyPr>
          <a:lstStyle/>
          <a:p>
            <a:pPr>
              <a:defRPr/>
            </a:pPr>
            <a:r>
              <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第九章　电路及其应用</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⑤</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测量电阻时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待测电阻要与其他元件和电源断开</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否则不但影响测量结果</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甚至可能损坏电表。</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⑥</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测量电阻时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每换一次挡必须重新欧姆调零。</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⑦</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测电阻时应尽可能使指针指在刻度盘中央位置附近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指针偏角不能过大或过小。</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9652"/>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用多用电表测量二极管的正、反向电阻</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认识二极管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晶体二极管由半导体材料制成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它的符号如图所示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左端为正极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右端为负极。</a:t>
            </a:r>
            <a:endParaRPr lang="zh-CN" altLang="zh-CN" sz="1150" dirty="0">
              <a:latin typeface="Calibri" panose="020F0502020204030204" pitchFamily="34" charset="0"/>
              <a:cs typeface="Times New Roman" panose="02020603050405020304" pitchFamily="18" charset="0"/>
            </a:endParaRPr>
          </a:p>
        </p:txBody>
      </p:sp>
      <p:pic>
        <p:nvPicPr>
          <p:cNvPr id="4" name="image5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5611" y="2348865"/>
            <a:ext cx="1819529" cy="1060139"/>
          </a:xfrm>
          <a:prstGeom prst="rect">
            <a:avLst/>
          </a:prstGeom>
        </p:spPr>
      </p:pic>
      <p:sp>
        <p:nvSpPr>
          <p:cNvPr id="5" name="矩形 4"/>
          <p:cNvSpPr/>
          <p:nvPr/>
        </p:nvSpPr>
        <p:spPr>
          <a:xfrm>
            <a:off x="397749" y="2526792"/>
            <a:ext cx="8109551" cy="1292662"/>
          </a:xfrm>
          <a:prstGeom prst="rect">
            <a:avLst/>
          </a:prstGeom>
        </p:spPr>
        <p:txBody>
          <a:bodyPr>
            <a:spAutoFit/>
          </a:bodyPr>
          <a:lstStyle/>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特点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当给二极管加正向电压时电阻很小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当给二极管加反向电压时电阻很大。</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用电阻挡判断二极管的正、负极</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将多用电表电阻挡调零之后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若多用电表指针偏角很大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则黑表笔接触二极管的正极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红表笔接触二极管的负极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若多用电表指针偏角很小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则黑表笔接触二极管的负极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红表笔接触二极管的正极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4" name="image5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3302000"/>
            <a:ext cx="4283202" cy="2804478"/>
          </a:xfrm>
          <a:prstGeom prst="rect">
            <a:avLst/>
          </a:prstGeom>
        </p:spPr>
      </p:pic>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用多用电表探测黑箱内的电学元件</a:t>
            </a:r>
            <a:endParaRPr lang="zh-CN" altLang="zh-CN" sz="1150">
              <a:latin typeface="Calibri" panose="020F0502020204030204" pitchFamily="34" charset="0"/>
              <a:cs typeface="Times New Roman" panose="02020603050405020304" pitchFamily="18"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2316274275"/>
              </p:ext>
            </p:extLst>
          </p:nvPr>
        </p:nvGraphicFramePr>
        <p:xfrm>
          <a:off x="838201" y="1484757"/>
          <a:ext cx="10514011" cy="2743200"/>
        </p:xfrm>
        <a:graphic>
          <a:graphicData uri="http://schemas.openxmlformats.org/drawingml/2006/table">
            <a:tbl>
              <a:tblPr firstRow="1" firstCol="1" bandRow="1"/>
              <a:tblGrid>
                <a:gridCol w="2115842"/>
                <a:gridCol w="2115842"/>
                <a:gridCol w="6282327"/>
              </a:tblGrid>
              <a:tr h="205105">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元件</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应用挡位</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现象</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3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电源</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电压挡</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两接线柱正、反接时均无示数</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说明无电源</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105">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电阻</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电阻挡</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两接线柱正、反接时示数相同</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3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二极管</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电阻挡</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正接时示数很小</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反接时示数很大</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558921"/>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dirty="0">
                <a:solidFill>
                  <a:schemeClr val="bg1"/>
                </a:solidFill>
                <a:latin typeface="微软雅黑" panose="020B0503020204020204" pitchFamily="34" charset="-122"/>
                <a:ea typeface="微软雅黑" panose="020B0503020204020204" pitchFamily="34" charset="-122"/>
              </a:rPr>
              <a:t>考点二　故障检测和元件探测</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845871"/>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多用电表的使用和原理</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多用电表的使用和原理</a:t>
            </a:r>
            <a:endParaRPr lang="zh-CN" altLang="zh-CN" sz="1800" b="1" kern="1400" dirty="0">
              <a:effectLst/>
              <a:latin typeface="Cambria"/>
              <a:ea typeface="宋体"/>
              <a:cs typeface="Times New Roman"/>
            </a:endParaRPr>
          </a:p>
        </p:txBody>
      </p:sp>
      <p:sp>
        <p:nvSpPr>
          <p:cNvPr id="7" name="矩形 6"/>
          <p:cNvSpPr/>
          <p:nvPr/>
        </p:nvSpPr>
        <p:spPr>
          <a:xfrm>
            <a:off x="131852" y="1444555"/>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en-US" sz="2600" dirty="0">
                <a:latin typeface="Times New Roman"/>
                <a:ea typeface="微软雅黑"/>
                <a:cs typeface="Times New Roman"/>
              </a:rPr>
              <a:t>多用电表的使用与读数</a:t>
            </a:r>
            <a:endParaRPr lang="zh-CN" altLang="zh-CN" sz="1050" kern="100" dirty="0">
              <a:effectLst/>
              <a:latin typeface="宋体"/>
              <a:cs typeface="Courier New"/>
            </a:endParaRPr>
          </a:p>
        </p:txBody>
      </p:sp>
      <p:pic>
        <p:nvPicPr>
          <p:cNvPr id="8"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1655771"/>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矩形 8"/>
          <p:cNvSpPr/>
          <p:nvPr/>
        </p:nvSpPr>
        <p:spPr>
          <a:xfrm>
            <a:off x="106615" y="2132838"/>
            <a:ext cx="11810444" cy="245520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安徽卷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某同学设计了一个具有两种挡位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挡和</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的电阻表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其内部电路如图甲所示。电源为电池组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电动势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的标称值为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未知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电流表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的满偏电流</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 mA,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=45 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定值电阻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 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滑动变阻器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的最大阻值为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200 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。设计后表盘如图乙所示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中间刻度值为</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12" name="image6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2882" y="4711822"/>
            <a:ext cx="4968621" cy="1785739"/>
          </a:xfrm>
          <a:prstGeom prst="rect">
            <a:avLst/>
          </a:prstGeom>
        </p:spPr>
      </p:pic>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503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测量前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要进行欧姆调零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将滑动变阻器的阻值调至最大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闭合开关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此时电阻表处于</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将红表笔与黑表笔</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调节滑动变阻器的阻值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使指针指向</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刻度位置。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p:sp>
        <p:nvSpPr>
          <p:cNvPr id="4" name="矩形 3"/>
          <p:cNvSpPr/>
          <p:nvPr/>
        </p:nvSpPr>
        <p:spPr>
          <a:xfrm>
            <a:off x="119315" y="2564765"/>
            <a:ext cx="6560885" cy="1923579"/>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测量电阻之前应该先把两支表笔短接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或直接接触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调节滑动变阻器的阻值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使指针指向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刻度位置。</a:t>
            </a:r>
            <a:endParaRPr lang="zh-CN" altLang="zh-CN" sz="1150">
              <a:latin typeface="Calibri" panose="020F0502020204030204" pitchFamily="34" charset="0"/>
              <a:cs typeface="Times New Roman" panose="02020603050405020304" pitchFamily="18" charset="0"/>
            </a:endParaRPr>
          </a:p>
        </p:txBody>
      </p:sp>
      <p:pic>
        <p:nvPicPr>
          <p:cNvPr id="6" name="image6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08514" y="2043811"/>
            <a:ext cx="4968621" cy="1785739"/>
          </a:xfrm>
          <a:prstGeom prst="rect">
            <a:avLst/>
          </a:prstGeom>
        </p:spPr>
      </p:pic>
      <p:sp>
        <p:nvSpPr>
          <p:cNvPr id="2" name="矩形 1"/>
          <p:cNvSpPr/>
          <p:nvPr/>
        </p:nvSpPr>
        <p:spPr>
          <a:xfrm>
            <a:off x="173577" y="4490119"/>
            <a:ext cx="6092825" cy="692497"/>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短接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填</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直接接触</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也可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503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用该电阻表对阻值为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150 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的标准电阻进行试测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为减小测量误差、应选用电阻表的</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挡。进行欧姆调零后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将电阻接在两表笔间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指针指向图乙中的虚线位置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则该电阻的测量值为</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p:sp>
        <p:nvSpPr>
          <p:cNvPr id="4" name="矩形 3"/>
          <p:cNvSpPr/>
          <p:nvPr/>
        </p:nvSpPr>
        <p:spPr>
          <a:xfrm>
            <a:off x="97250" y="2412365"/>
            <a:ext cx="11658044" cy="3724072"/>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使用电阻表</a:t>
            </a:r>
            <a:r>
              <a:rPr lang="zh-CN" altLang="zh-CN" sz="2600" b="1" dirty="0" smtClean="0">
                <a:latin typeface="Times New Roman" panose="02020603050405020304" pitchFamily="18" charset="0"/>
                <a:cs typeface="Times New Roman" panose="02020603050405020304" pitchFamily="18" charset="0"/>
              </a:rPr>
              <a:t>测电阻</a:t>
            </a:r>
            <a:r>
              <a:rPr lang="zh-CN" altLang="zh-CN" sz="2600" b="1" dirty="0">
                <a:latin typeface="Times New Roman" panose="02020603050405020304" pitchFamily="18" charset="0"/>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指针偏转过大、</a:t>
            </a:r>
            <a:r>
              <a:rPr lang="zh-CN" altLang="zh-CN" sz="2600" b="1" dirty="0" smtClean="0">
                <a:latin typeface="Times New Roman" panose="02020603050405020304" pitchFamily="18" charset="0"/>
                <a:cs typeface="Times New Roman" panose="02020603050405020304" pitchFamily="18" charset="0"/>
              </a:rPr>
              <a:t>过</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测量误差都会比较大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为了减小测量误差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应</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该选择</a:t>
            </a:r>
            <a:r>
              <a:rPr lang="zh-CN" altLang="zh-CN" sz="2600" b="1" dirty="0">
                <a:latin typeface="Times New Roman" panose="02020603050405020304" pitchFamily="18" charset="0"/>
                <a:cs typeface="Times New Roman" panose="02020603050405020304" pitchFamily="18" charset="0"/>
              </a:rPr>
              <a:t>适当倍率</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使测量时指针指在刻度盘</a:t>
            </a:r>
            <a:r>
              <a:rPr lang="zh-CN" altLang="zh-CN" sz="2600" b="1" dirty="0" smtClean="0">
                <a:latin typeface="Times New Roman" panose="02020603050405020304" pitchFamily="18" charset="0"/>
                <a:cs typeface="Times New Roman" panose="02020603050405020304" pitchFamily="18" charset="0"/>
              </a:rPr>
              <a:t>的</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中间</a:t>
            </a:r>
            <a:r>
              <a:rPr lang="zh-CN" altLang="zh-CN" sz="2600" b="1" dirty="0">
                <a:latin typeface="Times New Roman" panose="02020603050405020304" pitchFamily="18" charset="0"/>
                <a:cs typeface="Times New Roman" panose="02020603050405020304" pitchFamily="18" charset="0"/>
              </a:rPr>
              <a:t>区域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又该电阻表刻度盘的中间刻度值为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而</a:t>
            </a:r>
            <a:r>
              <a:rPr lang="zh-CN" altLang="zh-CN" sz="2600" b="1" dirty="0">
                <a:latin typeface="Times New Roman" panose="02020603050405020304" pitchFamily="18" charset="0"/>
                <a:cs typeface="Times New Roman" panose="02020603050405020304" pitchFamily="18" charset="0"/>
              </a:rPr>
              <a:t>待测电阻的阻值为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所以应选用电阻表的</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挡。由题图乙与电阻表的读数规则可知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该电阻的测量值为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baseline="-25000" dirty="0">
                <a:latin typeface="Times New Roman" panose="02020603050405020304" pitchFamily="18" charset="0"/>
                <a:cs typeface="Times New Roman" panose="02020603050405020304" pitchFamily="18" charset="0"/>
              </a:rPr>
              <a:t>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=16</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Ω=160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6" name="image6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08514" y="2723396"/>
            <a:ext cx="4968621" cy="1785739"/>
          </a:xfrm>
          <a:prstGeom prst="rect">
            <a:avLst/>
          </a:prstGeom>
        </p:spPr>
      </p:pic>
      <p:sp>
        <p:nvSpPr>
          <p:cNvPr id="5" name="矩形 4"/>
          <p:cNvSpPr/>
          <p:nvPr/>
        </p:nvSpPr>
        <p:spPr>
          <a:xfrm>
            <a:off x="205708" y="5976908"/>
            <a:ext cx="6092825" cy="692497"/>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b="1" dirty="0" smtClean="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160</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2400969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65988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该同学猜想造成上述误差的原因是电源电动势的实际值与标称值不一致。为了测出电源电动势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该同学先将电阻箱以最大阻值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(9 999 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接在两表笔间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接着闭合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、断开</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将滑动变阻器的阻值调到零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再调节电阻箱的阻值。当电阻箱的阻值调为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228 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指针指向</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刻度位置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即电路中的电流为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 mA);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当电阻箱的阻值调为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88 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指针指向</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刻度位置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即电路中的电流为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 mA)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。由测量数据计算出电源电动势为</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结果保留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p:pic>
        <p:nvPicPr>
          <p:cNvPr id="6" name="image6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2882" y="4375412"/>
            <a:ext cx="5569692" cy="2001766"/>
          </a:xfrm>
          <a:prstGeom prst="rect">
            <a:avLst/>
          </a:prstGeom>
        </p:spPr>
      </p:pic>
    </p:spTree>
    <p:extLst>
      <p:ext uri="{BB962C8B-B14F-4D97-AF65-F5344CB8AC3E}">
        <p14:creationId xmlns:p14="http://schemas.microsoft.com/office/powerpoint/2010/main" val="27102734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97250" y="2996946"/>
            <a:ext cx="11866150" cy="1923579"/>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由题图甲可知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电阻箱接在两表笔间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闭合</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、断开</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将滑动变阻器的阻值调到零时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由闭合电路欧姆定律可得</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baseline="-25000" dirty="0">
                <a:latin typeface="Times New Roman" panose="02020603050405020304" pitchFamily="18" charset="0"/>
                <a:cs typeface="Times New Roman" panose="02020603050405020304" pitchFamily="18" charset="0"/>
              </a:rPr>
              <a:t>电阻箱</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=228</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=88</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联立解得</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=2.8</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5" name="矩形 4"/>
          <p:cNvSpPr/>
          <p:nvPr/>
        </p:nvSpPr>
        <p:spPr>
          <a:xfrm>
            <a:off x="116808" y="4890389"/>
            <a:ext cx="6092825" cy="692497"/>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2.8</a:t>
            </a:r>
            <a:endParaRPr lang="zh-CN" altLang="zh-CN" sz="1150" dirty="0">
              <a:latin typeface="Calibri" panose="020F0502020204030204" pitchFamily="34" charset="0"/>
              <a:cs typeface="Times New Roman" panose="02020603050405020304" pitchFamily="18" charset="0"/>
            </a:endParaRPr>
          </a:p>
        </p:txBody>
      </p:sp>
      <p:pic>
        <p:nvPicPr>
          <p:cNvPr id="7" name="image6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2882" y="836676"/>
            <a:ext cx="5569692" cy="2001766"/>
          </a:xfrm>
          <a:prstGeom prst="rect">
            <a:avLst/>
          </a:prstGeom>
        </p:spPr>
      </p:pic>
    </p:spTree>
    <p:extLst>
      <p:ext uri="{BB962C8B-B14F-4D97-AF65-F5344CB8AC3E}">
        <p14:creationId xmlns:p14="http://schemas.microsoft.com/office/powerpoint/2010/main" val="319643381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0580084" cy="2339057"/>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了解多用电表的构造和工作原理。</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会用多用电表测量电压、电流。</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3.</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会用多用电表测量定值电阻和判断二极管的正、负极。</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4.</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会用多用电表进行简单的电路故障分析。</a:t>
            </a:r>
            <a:endParaRPr lang="zh-CN" altLang="zh-CN" sz="140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r>
              <a:rPr lang="zh-CN" altLang="en-US" sz="2600">
                <a:latin typeface="Times New Roman"/>
                <a:ea typeface="微软雅黑"/>
                <a:cs typeface="Times New Roman"/>
              </a:rPr>
              <a:t>电阻表的原理</a:t>
            </a:r>
            <a:endParaRPr lang="zh-CN" altLang="zh-CN" sz="1050" kern="100" dirty="0">
              <a:effectLst/>
              <a:latin typeface="宋体"/>
              <a:cs typeface="Courier New"/>
            </a:endParaRPr>
          </a:p>
        </p:txBody>
      </p:sp>
      <p:pic>
        <p:nvPicPr>
          <p:cNvPr id="1026"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9338" y="79063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云南大理模拟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某物理兴趣小组设计了如图甲所示的电阻表电路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通过控制开关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和调节电阻箱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可使电阻表具有</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两种倍率。所用器材如下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8" name="矩形 7"/>
          <p:cNvSpPr/>
          <p:nvPr/>
        </p:nvSpPr>
        <p:spPr>
          <a:xfrm>
            <a:off x="309815" y="3022217"/>
            <a:ext cx="11658044" cy="3199762"/>
          </a:xfrm>
          <a:prstGeom prst="rect">
            <a:avLst/>
          </a:prstGeom>
        </p:spPr>
        <p:txBody>
          <a:bodyPr wrap="square" lIns="121898" tIns="60948" rIns="121898" bIns="60948">
            <a:spAutoFit/>
          </a:bodyPr>
          <a:lstStyle/>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干电池</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电动势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=0.3 Ω</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满偏电流</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=160 Ω</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定值电阻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=1 100 Ω</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电阻箱</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最大阻值均为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999.9 Ω</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电阻箱</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最大阻值为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9 999 Ω</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开关一个</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红、黑表笔各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导线若干</a:t>
            </a:r>
            <a:endParaRPr lang="zh-CN" altLang="zh-CN" sz="1150" dirty="0">
              <a:latin typeface="Calibri" panose="020F0502020204030204" pitchFamily="34" charset="0"/>
              <a:cs typeface="Times New Roman" panose="02020603050405020304" pitchFamily="18" charset="0"/>
            </a:endParaRPr>
          </a:p>
        </p:txBody>
      </p:sp>
      <p:pic>
        <p:nvPicPr>
          <p:cNvPr id="7" name="image6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42963" y="3532401"/>
            <a:ext cx="5388097" cy="2526983"/>
          </a:xfrm>
          <a:prstGeom prst="rect">
            <a:avLst/>
          </a:prstGeom>
        </p:spPr>
      </p:pic>
    </p:spTree>
    <p:extLst>
      <p:ext uri="{BB962C8B-B14F-4D97-AF65-F5344CB8AC3E}">
        <p14:creationId xmlns:p14="http://schemas.microsoft.com/office/powerpoint/2010/main" val="6360690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503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该实验小组按图甲正确连接好电路。当开关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断开时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将红、黑表笔短接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调节电阻箱</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使电流表达到满偏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此时闭合电路的总电阻叫作电阻表的内阻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则</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en-US" altLang="zh-CN" sz="2600" i="1" dirty="0" smtClean="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电阻表的倍率是</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157415" y="2421139"/>
                <a:ext cx="6129085" cy="232465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电阻表的内阻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baseline="-25000" dirty="0">
                    <a:latin typeface="Times New Roman" panose="02020603050405020304" pitchFamily="18" charset="0"/>
                    <a:cs typeface="Times New Roman" panose="02020603050405020304" pitchFamily="18" charset="0"/>
                  </a:rPr>
                  <a:t>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𝐠</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den>
                    </m:f>
                  </m:oMath>
                </a14:m>
                <a:r>
                  <a:rPr lang="en-US" altLang="zh-CN" sz="2600" b="1" dirty="0">
                    <a:latin typeface="Times New Roman" panose="02020603050405020304" pitchFamily="18" charset="0"/>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Ω</a:t>
                </a:r>
              </a:p>
              <a:p>
                <a:pPr>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该倍率为</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挡。</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57415" y="2421139"/>
                <a:ext cx="6129085" cy="2324651"/>
              </a:xfrm>
              <a:prstGeom prst="rect">
                <a:avLst/>
              </a:prstGeom>
              <a:blipFill rotWithShape="0">
                <a:blip r:embed="rId2"/>
                <a:stretch>
                  <a:fillRect l="-1294" b="-1832"/>
                </a:stretch>
              </a:blipFill>
            </p:spPr>
            <p:txBody>
              <a:bodyPr/>
              <a:lstStyle/>
              <a:p>
                <a:r>
                  <a:rPr lang="zh-CN" altLang="en-US">
                    <a:noFill/>
                  </a:rPr>
                  <a:t> </a:t>
                </a:r>
              </a:p>
            </p:txBody>
          </p:sp>
        </mc:Fallback>
      </mc:AlternateContent>
      <p:pic>
        <p:nvPicPr>
          <p:cNvPr id="7" name="image6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42963" y="2780919"/>
            <a:ext cx="5388097" cy="2526983"/>
          </a:xfrm>
          <a:prstGeom prst="rect">
            <a:avLst/>
          </a:prstGeom>
        </p:spPr>
      </p:pic>
      <p:sp>
        <p:nvSpPr>
          <p:cNvPr id="8" name="矩形 7"/>
          <p:cNvSpPr/>
          <p:nvPr/>
        </p:nvSpPr>
        <p:spPr>
          <a:xfrm>
            <a:off x="224377" y="4864989"/>
            <a:ext cx="6092825" cy="692497"/>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1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500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b="1" dirty="0" smtClean="0">
                <a:latin typeface="宋体" panose="02010600030101010101" pitchFamily="2"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linds(horizontal)">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blinds(horizontal)">
                                      <p:cBhvr>
                                        <p:cTn id="15" dur="500"/>
                                        <p:tgtEl>
                                          <p:spTgt spid="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linds(horizontal)">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3181987"/>
            <a:ext cx="11810444" cy="305536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闭合开关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第一步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调节电阻箱</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再将红、黑表笔短接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电流表再次满偏。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第二步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在电流表刻度上方标出两种倍率通用的电阻表刻度。如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 mA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的上方应该标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 mA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的上方应该标</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,0.6 mA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的上方应该标</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p:pic>
        <p:nvPicPr>
          <p:cNvPr id="7" name="image6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4801" y="884839"/>
            <a:ext cx="5388097" cy="2526983"/>
          </a:xfrm>
          <a:prstGeom prst="rect">
            <a:avLst/>
          </a:prstGeom>
        </p:spPr>
      </p:pic>
    </p:spTree>
    <p:extLst>
      <p:ext uri="{BB962C8B-B14F-4D97-AF65-F5344CB8AC3E}">
        <p14:creationId xmlns:p14="http://schemas.microsoft.com/office/powerpoint/2010/main" val="12041742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矩形 6"/>
              <p:cNvSpPr/>
              <p:nvPr/>
            </p:nvSpPr>
            <p:spPr>
              <a:xfrm>
                <a:off x="220915" y="620649"/>
                <a:ext cx="11658044" cy="5534504"/>
              </a:xfrm>
              <a:prstGeom prst="rect">
                <a:avLst/>
              </a:prstGeom>
            </p:spPr>
            <p:txBody>
              <a:bodyPr wrap="square" lIns="121898" tIns="60948" rIns="121898" bIns="60948">
                <a:spAutoFit/>
              </a:bodyPr>
              <a:lstStyle/>
              <a:p>
                <a:pPr>
                  <a:lnSpc>
                    <a:spcPct val="13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闭合开关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时为</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倍率挡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此时电阻表的内阻为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150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即</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𝐠</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𝐠</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=150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电流表再次满偏时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由闭合电路的</a:t>
                </a:r>
                <a:r>
                  <a:rPr lang="zh-CN" altLang="zh-CN" sz="2600" b="1" dirty="0" smtClean="0">
                    <a:latin typeface="Times New Roman" panose="02020603050405020304" pitchFamily="18" charset="0"/>
                    <a:cs typeface="Times New Roman" panose="02020603050405020304" pitchFamily="18" charset="0"/>
                  </a:rPr>
                  <a:t>欧姆</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定律</a:t>
                </a:r>
                <a:r>
                  <a:rPr lang="zh-CN" altLang="zh-CN" sz="2600" b="1" dirty="0">
                    <a:latin typeface="Times New Roman" panose="02020603050405020304" pitchFamily="18" charset="0"/>
                    <a:cs typeface="Times New Roman" panose="02020603050405020304" pitchFamily="18" charset="0"/>
                  </a:rPr>
                  <a:t>得</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𝐠</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𝐠</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联</a:t>
                </a:r>
                <a:r>
                  <a:rPr lang="zh-CN" altLang="zh-CN" sz="2600" b="1" dirty="0">
                    <a:latin typeface="Times New Roman" panose="02020603050405020304" pitchFamily="18" charset="0"/>
                    <a:cs typeface="Times New Roman" panose="02020603050405020304" pitchFamily="18" charset="0"/>
                  </a:rPr>
                  <a:t>立解得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=23.7</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=140.0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endParaRPr lang="zh-CN" altLang="zh-CN" sz="1150" dirty="0">
                  <a:latin typeface="Calibri" panose="020F0502020204030204" pitchFamily="34" charset="0"/>
                  <a:cs typeface="Times New Roman" panose="02020603050405020304" pitchFamily="18" charset="0"/>
                </a:endParaRPr>
              </a:p>
              <a:p>
                <a:pPr>
                  <a:lnSpc>
                    <a:spcPct val="130000"/>
                  </a:lnSpc>
                  <a:spcAft>
                    <a:spcPts val="565"/>
                  </a:spcAft>
                  <a:tabLst>
                    <a:tab pos="2970530" algn="l"/>
                  </a:tabLst>
                </a:pPr>
                <a:r>
                  <a:rPr lang="zh-CN" altLang="zh-CN" sz="2600" b="1" dirty="0">
                    <a:latin typeface="Times New Roman" panose="02020603050405020304" pitchFamily="18" charset="0"/>
                    <a:cs typeface="Times New Roman" panose="02020603050405020304" pitchFamily="18" charset="0"/>
                  </a:rPr>
                  <a:t>当</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断开时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倍率为</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内</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其中</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baseline="-25000" dirty="0">
                    <a:latin typeface="Times New Roman" panose="02020603050405020304" pitchFamily="18" charset="0"/>
                    <a:cs typeface="Times New Roman" panose="02020603050405020304" pitchFamily="18" charset="0"/>
                  </a:rPr>
                  <a:t>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的上方应该标</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220915" y="620649"/>
                <a:ext cx="11658044" cy="5534504"/>
              </a:xfrm>
              <a:prstGeom prst="rect">
                <a:avLst/>
              </a:prstGeom>
              <a:blipFill rotWithShape="0">
                <a:blip r:embed="rId2"/>
                <a:stretch>
                  <a:fillRect l="-680" b="-661"/>
                </a:stretch>
              </a:blipFill>
            </p:spPr>
            <p:txBody>
              <a:bodyPr/>
              <a:lstStyle/>
              <a:p>
                <a:r>
                  <a:rPr lang="zh-CN" altLang="en-US">
                    <a:noFill/>
                  </a:rPr>
                  <a:t> </a:t>
                </a:r>
              </a:p>
            </p:txBody>
          </p:sp>
        </mc:Fallback>
      </mc:AlternateContent>
      <p:sp>
        <p:nvSpPr>
          <p:cNvPr id="8" name="矩形 7"/>
          <p:cNvSpPr/>
          <p:nvPr/>
        </p:nvSpPr>
        <p:spPr>
          <a:xfrm>
            <a:off x="224377" y="5970524"/>
            <a:ext cx="6092825" cy="692497"/>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23.7</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140.0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endParaRPr lang="zh-CN" altLang="zh-CN" sz="1150" dirty="0">
              <a:latin typeface="Calibri" panose="020F0502020204030204" pitchFamily="34" charset="0"/>
              <a:cs typeface="Times New Roman" panose="02020603050405020304" pitchFamily="18" charset="0"/>
            </a:endParaRPr>
          </a:p>
        </p:txBody>
      </p:sp>
      <p:pic>
        <p:nvPicPr>
          <p:cNvPr id="9" name="image6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27260" y="1700784"/>
            <a:ext cx="5388097" cy="2526983"/>
          </a:xfrm>
          <a:prstGeom prst="rect">
            <a:avLst/>
          </a:prstGeom>
        </p:spPr>
      </p:pic>
    </p:spTree>
    <p:extLst>
      <p:ext uri="{BB962C8B-B14F-4D97-AF65-F5344CB8AC3E}">
        <p14:creationId xmlns:p14="http://schemas.microsoft.com/office/powerpoint/2010/main" val="21720016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blinds(horizontal)">
                                      <p:cBhvr>
                                        <p:cTn id="7" dur="500"/>
                                        <p:tgtEl>
                                          <p:spTgt spid="7">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7">
                                            <p:txEl>
                                              <p:pRg st="2" end="2"/>
                                            </p:txEl>
                                          </p:spTgt>
                                        </p:tgtEl>
                                        <p:attrNameLst>
                                          <p:attrName>style.visibility</p:attrName>
                                        </p:attrNameLst>
                                      </p:cBhvr>
                                      <p:to>
                                        <p:strVal val="visible"/>
                                      </p:to>
                                    </p:set>
                                    <p:animEffect transition="in" filter="blinds(horizontal)">
                                      <p:cBhvr>
                                        <p:cTn id="10" dur="500"/>
                                        <p:tgtEl>
                                          <p:spTgt spid="7">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animEffect transition="in" filter="blinds(horizontal)">
                                      <p:cBhvr>
                                        <p:cTn id="15" dur="500"/>
                                        <p:tgtEl>
                                          <p:spTgt spid="7">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7">
                                            <p:txEl>
                                              <p:pRg st="4" end="4"/>
                                            </p:txEl>
                                          </p:spTgt>
                                        </p:tgtEl>
                                        <p:attrNameLst>
                                          <p:attrName>style.visibility</p:attrName>
                                        </p:attrNameLst>
                                      </p:cBhvr>
                                      <p:to>
                                        <p:strVal val="visible"/>
                                      </p:to>
                                    </p:set>
                                    <p:animEffect transition="in" filter="blinds(horizontal)">
                                      <p:cBhvr>
                                        <p:cTn id="20" dur="500"/>
                                        <p:tgtEl>
                                          <p:spTgt spid="7">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7">
                                            <p:txEl>
                                              <p:pRg st="5" end="5"/>
                                            </p:txEl>
                                          </p:spTgt>
                                        </p:tgtEl>
                                        <p:attrNameLst>
                                          <p:attrName>style.visibility</p:attrName>
                                        </p:attrNameLst>
                                      </p:cBhvr>
                                      <p:to>
                                        <p:strVal val="visible"/>
                                      </p:to>
                                    </p:set>
                                    <p:animEffect transition="in" filter="blinds(horizontal)">
                                      <p:cBhvr>
                                        <p:cTn id="25" dur="500"/>
                                        <p:tgtEl>
                                          <p:spTgt spid="7">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linds(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r>
              <a:rPr lang="zh-CN" altLang="en-US" sz="2600">
                <a:latin typeface="Times New Roman"/>
                <a:ea typeface="微软雅黑"/>
                <a:cs typeface="Times New Roman"/>
              </a:rPr>
              <a:t>使用多用电表判断二极管的正、负极</a:t>
            </a:r>
            <a:endParaRPr lang="zh-CN" altLang="zh-CN" sz="1050" kern="100" dirty="0">
              <a:effectLst/>
              <a:latin typeface="宋体"/>
              <a:cs typeface="Courier New"/>
            </a:endParaRPr>
          </a:p>
        </p:txBody>
      </p:sp>
      <p:pic>
        <p:nvPicPr>
          <p:cNvPr id="3074" name="Picture 2" descr="3"/>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4827"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2735276"/>
          </a:xfrm>
          <a:prstGeom prst="rect">
            <a:avLst/>
          </a:prstGeom>
        </p:spPr>
        <p:txBody>
          <a:bodyPr wrap="square" lIns="121898" tIns="60948" rIns="121898" bIns="60948">
            <a:spAutoFit/>
          </a:bodyPr>
          <a:lstStyle/>
          <a:p>
            <a:pPr marL="252000" indent="-457200">
              <a:lnSpc>
                <a:spcPct val="11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dirty="0">
                <a:latin typeface="Times New Roman" panose="02020603050405020304" pitchFamily="18" charset="0"/>
                <a:cs typeface="Times New Roman" panose="02020603050405020304" pitchFamily="18" charset="0"/>
              </a:rPr>
              <a:t>浙江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b="1" dirty="0">
                <a:latin typeface="Times New Roman" panose="02020603050405020304" pitchFamily="18" charset="0"/>
                <a:cs typeface="Times New Roman" panose="02020603050405020304" pitchFamily="18" charset="0"/>
              </a:rPr>
              <a:t>月选考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,16-</a:t>
            </a:r>
            <a:r>
              <a:rPr lang="zh-CN" altLang="zh-CN" sz="2600" dirty="0">
                <a:latin typeface="宋体" panose="02010600030101010101" pitchFamily="2" charset="-122"/>
                <a:ea typeface="微软雅黑" panose="020B0503020204020204" pitchFamily="34" charset="-122"/>
                <a:cs typeface="宋体" panose="02010600030101010101" pitchFamily="2" charset="-122"/>
              </a:rPr>
              <a:t>Ⅱ</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在测绘发光二极管在导通状态下的伏安特性曲线实验中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1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用多用电表电阻挡判断发光二极管的正负极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选用</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挡时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变换表笔与二极管两极的连接方式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发现电表指针均不偏转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选用</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k</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重新测试</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指针仍不偏转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更换二极管极性后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发现指针偏转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此时与多用电表红色表笔相连的是二极管</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正极</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负极</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sp>
        <p:nvSpPr>
          <p:cNvPr id="2" name="矩形 1"/>
          <p:cNvSpPr/>
          <p:nvPr/>
        </p:nvSpPr>
        <p:spPr>
          <a:xfrm>
            <a:off x="389604" y="5429072"/>
            <a:ext cx="7582186" cy="692497"/>
          </a:xfrm>
          <a:prstGeom prst="rect">
            <a:avLst/>
          </a:prstGeom>
        </p:spPr>
        <p:txBody>
          <a:bodyPr wrap="squar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b="1" dirty="0" smtClean="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k</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负极</a:t>
            </a:r>
            <a:endParaRPr lang="zh-CN" altLang="zh-CN" sz="1150" dirty="0">
              <a:latin typeface="Calibri" panose="020F0502020204030204" pitchFamily="34" charset="0"/>
              <a:cs typeface="Times New Roman" panose="02020603050405020304" pitchFamily="18" charset="0"/>
            </a:endParaRPr>
          </a:p>
        </p:txBody>
      </p:sp>
      <p:sp>
        <p:nvSpPr>
          <p:cNvPr id="3" name="矩形 2"/>
          <p:cNvSpPr/>
          <p:nvPr/>
        </p:nvSpPr>
        <p:spPr>
          <a:xfrm>
            <a:off x="376904" y="4013581"/>
            <a:ext cx="10793813" cy="1384161"/>
          </a:xfrm>
          <a:prstGeom prst="rect">
            <a:avLst/>
          </a:prstGeom>
        </p:spPr>
        <p:txBody>
          <a:bodyPr>
            <a:spAutoFit/>
          </a:bodyPr>
          <a:lstStyle/>
          <a:p>
            <a:pPr>
              <a:lnSpc>
                <a:spcPct val="11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发现电表指针均不偏转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说明阻值过大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应选用更高倍率的挡位重新测试</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即换用</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挡重新测试</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根据电流</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红进黑出</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原则和二极管的单向导电性可知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导通情况下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红色表笔应与二极管负极相连。</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039931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8796085" cy="312390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图甲是已完成部分连线的实物图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为实现电压可从零开始调节</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并完成实验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应连接</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接线柱</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应连接</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接线柱</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。某次选用多用电表量程为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50 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挡测量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指针如图乙所示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则电流</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sp>
        <p:nvSpPr>
          <p:cNvPr id="5" name="矩形 4"/>
          <p:cNvSpPr/>
          <p:nvPr/>
        </p:nvSpPr>
        <p:spPr>
          <a:xfrm>
            <a:off x="59150" y="3662418"/>
            <a:ext cx="8653050" cy="1723525"/>
          </a:xfrm>
          <a:prstGeom prst="rect">
            <a:avLst/>
          </a:prstGeom>
        </p:spPr>
        <p:txBody>
          <a:bodyPr wrap="square" lIns="121898" tIns="60948" rIns="121898" bIns="60948">
            <a:spAutoFit/>
          </a:bodyPr>
          <a:lstStyle/>
          <a:p>
            <a:pPr>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要求电压可从零开始调节</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则滑动变阻器应采用分压式接法</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应接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接线柱</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根据题图甲中用两节干电池</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作电源可知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电压表应选用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量程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应接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接线柱。根据多用电表的读数规则结合题图乙可知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电流</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=45.0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7" name="image6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65515" y="836676"/>
            <a:ext cx="2669914" cy="3252724"/>
          </a:xfrm>
          <a:prstGeom prst="rect">
            <a:avLst/>
          </a:prstGeom>
        </p:spPr>
      </p:pic>
      <p:pic>
        <p:nvPicPr>
          <p:cNvPr id="8" name="image6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03265" y="4153789"/>
            <a:ext cx="3113794" cy="1908683"/>
          </a:xfrm>
          <a:prstGeom prst="rect">
            <a:avLst/>
          </a:prstGeom>
        </p:spPr>
      </p:pic>
      <p:sp>
        <p:nvSpPr>
          <p:cNvPr id="9" name="矩形 8"/>
          <p:cNvSpPr/>
          <p:nvPr/>
        </p:nvSpPr>
        <p:spPr>
          <a:xfrm>
            <a:off x="180308" y="5376743"/>
            <a:ext cx="6092825" cy="692497"/>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45.0(44.9</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45.1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均可</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416087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37518"/>
            <a:ext cx="11810444" cy="125487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根据测得数据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绘出伏安特性曲线如图丙所示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说明该二极管是</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元件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线性</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非线性</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正常发光时电压在</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范围。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157415" y="1958102"/>
            <a:ext cx="7716585" cy="1923579"/>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由题图丙可知二极管的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b="1">
                <a:latin typeface="Times New Roman" panose="02020603050405020304" pitchFamily="18" charset="0"/>
                <a:cs typeface="Times New Roman" panose="02020603050405020304" pitchFamily="18" charset="0"/>
              </a:rPr>
              <a:t>图线为曲线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说明该二极管为非线性元件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正常发光时有电流通过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电压在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1.9</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b="1">
                <a:latin typeface="Times New Roman" panose="02020603050405020304" pitchFamily="18" charset="0"/>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a:latin typeface="Times New Roman" panose="02020603050405020304" pitchFamily="18" charset="0"/>
                <a:cs typeface="Times New Roman" panose="02020603050405020304" pitchFamily="18" charset="0"/>
              </a:rPr>
              <a:t>范围。</a:t>
            </a:r>
            <a:endParaRPr lang="zh-CN" altLang="zh-CN" sz="1150">
              <a:latin typeface="Calibri" panose="020F0502020204030204" pitchFamily="34" charset="0"/>
              <a:cs typeface="Times New Roman" panose="02020603050405020304" pitchFamily="18" charset="0"/>
            </a:endParaRPr>
          </a:p>
        </p:txBody>
      </p:sp>
      <p:pic>
        <p:nvPicPr>
          <p:cNvPr id="5" name="image6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76" y="2120138"/>
            <a:ext cx="3721793" cy="2159572"/>
          </a:xfrm>
          <a:prstGeom prst="rect">
            <a:avLst/>
          </a:prstGeom>
        </p:spPr>
      </p:pic>
      <p:sp>
        <p:nvSpPr>
          <p:cNvPr id="8" name="矩形 7"/>
          <p:cNvSpPr/>
          <p:nvPr/>
        </p:nvSpPr>
        <p:spPr>
          <a:xfrm>
            <a:off x="193008" y="3950081"/>
            <a:ext cx="6092825" cy="692497"/>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非线性</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1.9</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2.5</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98371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101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故障检测和元件探测</a:t>
            </a:r>
            <a:endParaRPr lang="zh-CN" altLang="zh-CN" sz="1800" b="1" kern="1400" dirty="0">
              <a:effectLst/>
              <a:latin typeface="Cambria"/>
              <a:ea typeface="宋体"/>
              <a:cs typeface="Times New Roman"/>
            </a:endParaRPr>
          </a:p>
        </p:txBody>
      </p:sp>
      <p:sp>
        <p:nvSpPr>
          <p:cNvPr id="7" name="矩形 6"/>
          <p:cNvSpPr/>
          <p:nvPr/>
        </p:nvSpPr>
        <p:spPr>
          <a:xfrm>
            <a:off x="131852" y="1217930"/>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en-US" sz="2600" dirty="0">
                <a:latin typeface="Times New Roman"/>
                <a:ea typeface="微软雅黑"/>
                <a:cs typeface="Times New Roman"/>
              </a:rPr>
              <a:t>用多用电表检测电路故障</a:t>
            </a:r>
            <a:endParaRPr lang="zh-CN" altLang="zh-CN" sz="1050" kern="100" dirty="0">
              <a:effectLst/>
              <a:latin typeface="宋体"/>
              <a:cs typeface="Courier New"/>
            </a:endParaRPr>
          </a:p>
        </p:txBody>
      </p:sp>
      <p:pic>
        <p:nvPicPr>
          <p:cNvPr id="8"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1429146"/>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矩形 8"/>
          <p:cNvSpPr/>
          <p:nvPr/>
        </p:nvSpPr>
        <p:spPr>
          <a:xfrm>
            <a:off x="106615" y="1802511"/>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断路故障的检测方法</a:t>
            </a:r>
            <a:endParaRPr lang="zh-CN" altLang="zh-CN" sz="1150">
              <a:latin typeface="Calibri" panose="020F0502020204030204" pitchFamily="34" charset="0"/>
              <a:cs typeface="Times New Roman" panose="02020603050405020304" pitchFamily="18" charset="0"/>
            </a:endParaRPr>
          </a:p>
        </p:txBody>
      </p:sp>
      <p:sp>
        <p:nvSpPr>
          <p:cNvPr id="10" name="矩形 9"/>
          <p:cNvSpPr/>
          <p:nvPr/>
        </p:nvSpPr>
        <p:spPr>
          <a:xfrm>
            <a:off x="259015" y="2526792"/>
            <a:ext cx="11658044" cy="3724072"/>
          </a:xfrm>
          <a:prstGeom prst="rect">
            <a:avLst/>
          </a:prstGeom>
        </p:spPr>
        <p:txBody>
          <a:bodyPr wrap="square" lIns="121898" tIns="60948" rIns="121898" bIns="60948">
            <a:spAutoFit/>
          </a:bodyPr>
          <a:lstStyle/>
          <a:p>
            <a:pPr>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用直流电压挡</a:t>
            </a:r>
            <a:endParaRPr lang="zh-CN" altLang="zh-CN" sz="1150">
              <a:latin typeface="Calibri" panose="020F0502020204030204" pitchFamily="34" charset="0"/>
              <a:cs typeface="Times New Roman" panose="02020603050405020304" pitchFamily="18" charset="0"/>
            </a:endParaRPr>
          </a:p>
          <a:p>
            <a:pPr>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将电压表与电源并联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若电压表示数不为零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说明电源良好</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若电压表示数为零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说明电源损坏。</a:t>
            </a:r>
            <a:endParaRPr lang="zh-CN" altLang="zh-CN" sz="115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用直流电流挡</a:t>
            </a:r>
            <a:endParaRPr lang="zh-CN" altLang="zh-CN" sz="1150">
              <a:latin typeface="Calibri" panose="020F0502020204030204" pitchFamily="34" charset="0"/>
              <a:cs typeface="Times New Roman" panose="02020603050405020304" pitchFamily="18" charset="0"/>
            </a:endParaRPr>
          </a:p>
          <a:p>
            <a:pPr>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将电流表串联在电路中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若电流表的示数为零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则说明与电流表串联的部分电路断路。</a:t>
            </a:r>
            <a:endParaRPr lang="zh-CN" altLang="zh-CN" sz="115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用电阻挡检测</a:t>
            </a:r>
            <a:endParaRPr lang="zh-CN" altLang="zh-CN" sz="1150">
              <a:latin typeface="Calibri" panose="020F0502020204030204" pitchFamily="34" charset="0"/>
              <a:cs typeface="Times New Roman" panose="02020603050405020304" pitchFamily="18" charset="0"/>
            </a:endParaRPr>
          </a:p>
          <a:p>
            <a:pPr>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将各元件与电源断开</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然后接到红、黑表笔间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若有阻值说明元件完好</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若电阻无穷大说明此元件断路。</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短路故障的检测方法</a:t>
            </a:r>
            <a:endParaRPr lang="zh-CN" altLang="zh-CN" sz="1150">
              <a:latin typeface="Calibri" panose="020F0502020204030204" pitchFamily="34" charset="0"/>
              <a:cs typeface="Times New Roman" panose="02020603050405020304" pitchFamily="18" charset="0"/>
            </a:endParaRPr>
          </a:p>
        </p:txBody>
      </p:sp>
      <p:sp>
        <p:nvSpPr>
          <p:cNvPr id="4" name="矩形 3"/>
          <p:cNvSpPr/>
          <p:nvPr/>
        </p:nvSpPr>
        <p:spPr>
          <a:xfrm>
            <a:off x="259015" y="1395730"/>
            <a:ext cx="11658044" cy="185939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将电压表与电源并联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若电压表示数为零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说明电源被短路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若电压表示数不为零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则外电路的部分电路不被短路或不完全被短路。</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用电流表检测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若串联在电路中的电流表示数不为零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故障应是短路。</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550633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4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用多用电表的直流电压挡和电阻挡检查电路故障并测量小灯泡电阻。如图甲所示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节干电池串联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小灯泡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的规格均为</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 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 A</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合上开关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无论怎样移动滑动变阻器的滑片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都不亮。</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309815" y="2430702"/>
            <a:ext cx="11658044" cy="2159478"/>
          </a:xfrm>
          <a:prstGeom prst="rect">
            <a:avLst/>
          </a:prstGeom>
        </p:spPr>
        <p:txBody>
          <a:bodyPr wrap="square" lIns="121898" tIns="60948" rIns="121898" bIns="60948">
            <a:spAutoFit/>
          </a:bodyPr>
          <a:lstStyle/>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现用多用电表的电压挡检测故障</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则选择开关置于的量程</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最</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3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合适</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的是</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填正确选项前的字母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A.0</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V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B.0</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V</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C.0</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V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D.0</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250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V</a:t>
            </a:r>
            <a:endParaRPr lang="zh-CN" altLang="zh-CN" sz="1150" dirty="0">
              <a:latin typeface="Calibri" panose="020F0502020204030204" pitchFamily="34" charset="0"/>
              <a:cs typeface="Times New Roman" panose="02020603050405020304" pitchFamily="18" charset="0"/>
            </a:endParaRPr>
          </a:p>
        </p:txBody>
      </p:sp>
      <p:pic>
        <p:nvPicPr>
          <p:cNvPr id="7" name="image6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51638" y="2069592"/>
            <a:ext cx="2269553" cy="1963396"/>
          </a:xfrm>
          <a:prstGeom prst="rect">
            <a:avLst/>
          </a:prstGeom>
        </p:spPr>
      </p:pic>
      <p:sp>
        <p:nvSpPr>
          <p:cNvPr id="2" name="矩形 1"/>
          <p:cNvSpPr/>
          <p:nvPr/>
        </p:nvSpPr>
        <p:spPr>
          <a:xfrm>
            <a:off x="313277" y="5881497"/>
            <a:ext cx="1412566" cy="69249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150" dirty="0">
              <a:latin typeface="Calibri" panose="020F0502020204030204" pitchFamily="34" charset="0"/>
              <a:cs typeface="Times New Roman" panose="02020603050405020304" pitchFamily="18" charset="0"/>
            </a:endParaRPr>
          </a:p>
        </p:txBody>
      </p:sp>
      <p:sp>
        <p:nvSpPr>
          <p:cNvPr id="4" name="矩形 3"/>
          <p:cNvSpPr/>
          <p:nvPr/>
        </p:nvSpPr>
        <p:spPr>
          <a:xfrm>
            <a:off x="300577" y="4610735"/>
            <a:ext cx="11612023" cy="1292662"/>
          </a:xfrm>
          <a:prstGeom prst="rect">
            <a:avLst/>
          </a:prstGeom>
        </p:spPr>
        <p:txBody>
          <a:bodyPr wrap="square">
            <a:spAutoFit/>
          </a:bodyPr>
          <a:lstStyle/>
          <a:p>
            <a:pPr>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latin typeface="Times New Roman" panose="02020603050405020304" pitchFamily="18" charset="0"/>
                <a:cs typeface="Times New Roman" panose="02020603050405020304" pitchFamily="18" charset="0"/>
              </a:rPr>
              <a:t>节干电池串联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则电路中电动势约为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现用多用电表的电压挡检查电路故障</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为了保证安全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且使指针偏转角度合适</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则选择开关置于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量程较为合适</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3236385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65988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若测得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间电压为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5.8 V,</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间电压为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则故障可能是</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填正确选项前的字母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灯丝断开</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灯丝断开</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灯短路</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节干电池电压太低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无法使两灯亮起</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97250" y="4219972"/>
            <a:ext cx="11658044" cy="125487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测得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间的电压为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5.8</a:t>
            </a:r>
            <a:r>
              <a:rPr lang="en-US" altLang="zh-CN" sz="2600" b="1">
                <a:latin typeface="Times New Roman" panose="02020603050405020304" pitchFamily="18" charset="0"/>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间电压为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可知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端到正极间均是通路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端到负极间也是通路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则故障可能是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灯丝断开</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7" name="image6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51638" y="1484757"/>
            <a:ext cx="2269553" cy="1963396"/>
          </a:xfrm>
          <a:prstGeom prst="rect">
            <a:avLst/>
          </a:prstGeom>
        </p:spPr>
      </p:pic>
      <p:sp>
        <p:nvSpPr>
          <p:cNvPr id="8" name="矩形 7"/>
          <p:cNvSpPr/>
          <p:nvPr/>
        </p:nvSpPr>
        <p:spPr>
          <a:xfrm>
            <a:off x="186277" y="5544854"/>
            <a:ext cx="1430200" cy="69249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206975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520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灯泡从电路中拆除</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将多用电表选择开关打到电阻</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经过欧姆调零后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灯泡的电阻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某次测量结果如图乙所示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读数为</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。根据小灯泡的规格计算出电阻为</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它不等于测量值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原因是灯泡未正常工作时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温度低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其电阻</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122650" y="3114338"/>
                <a:ext cx="6913150" cy="2697766"/>
              </a:xfrm>
              <a:prstGeom prst="rect">
                <a:avLst/>
              </a:prstGeom>
            </p:spPr>
            <p:txBody>
              <a:bodyPr wrap="square" lIns="121898" tIns="60948" rIns="121898" bIns="60948">
                <a:spAutoFit/>
              </a:bodyPr>
              <a:lstStyle/>
              <a:p>
                <a:pPr>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将选择开关打到电阻</a:t>
                </a:r>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挡</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由题图乙可知读数为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7.0</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Ω,A</a:t>
                </a:r>
                <a:r>
                  <a:rPr lang="zh-CN" altLang="zh-CN" sz="2600" b="1">
                    <a:latin typeface="Times New Roman" panose="02020603050405020304" pitchFamily="18" charset="0"/>
                    <a:cs typeface="Times New Roman" panose="02020603050405020304" pitchFamily="18" charset="0"/>
                  </a:rPr>
                  <a:t>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的规格均为</a:t>
                </a:r>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根据欧姆定律求出灯泡正常发光时的电阻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a:latin typeface="Times New Roman" panose="02020603050405020304" pitchFamily="18" charset="0"/>
                    <a:cs typeface="Times New Roman" panose="02020603050405020304" pitchFamily="18" charset="0"/>
                  </a:rPr>
                  <a:t>它不等于测量值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原因是用多用电表测量灯泡电阻时灯泡未正常工作</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温度低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电阻率小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其电阻小。</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22650" y="3114338"/>
                <a:ext cx="6913150" cy="2697766"/>
              </a:xfrm>
              <a:prstGeom prst="rect">
                <a:avLst/>
              </a:prstGeom>
              <a:blipFill rotWithShape="0">
                <a:blip r:embed="rId2"/>
                <a:stretch>
                  <a:fillRect l="-1146" t="-2036" b="-4299"/>
                </a:stretch>
              </a:blipFill>
            </p:spPr>
            <p:txBody>
              <a:bodyPr/>
              <a:lstStyle/>
              <a:p>
                <a:r>
                  <a:rPr lang="zh-CN" altLang="en-US">
                    <a:noFill/>
                  </a:rPr>
                  <a:t> </a:t>
                </a:r>
              </a:p>
            </p:txBody>
          </p:sp>
        </mc:Fallback>
      </mc:AlternateContent>
      <p:pic>
        <p:nvPicPr>
          <p:cNvPr id="7" name="image7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1368" y="2641092"/>
            <a:ext cx="4320540" cy="2880713"/>
          </a:xfrm>
          <a:prstGeom prst="rect">
            <a:avLst/>
          </a:prstGeom>
        </p:spPr>
      </p:pic>
      <p:sp>
        <p:nvSpPr>
          <p:cNvPr id="8" name="矩形 7"/>
          <p:cNvSpPr/>
          <p:nvPr/>
        </p:nvSpPr>
        <p:spPr>
          <a:xfrm>
            <a:off x="198977" y="5767197"/>
            <a:ext cx="2940228" cy="69249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7.0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小</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2403737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en-US" sz="2600" dirty="0">
                <a:latin typeface="Times New Roman"/>
                <a:ea typeface="微软雅黑"/>
                <a:cs typeface="Times New Roman"/>
              </a:rPr>
              <a:t>用多用电表探测“黑箱问题”</a:t>
            </a:r>
            <a:endParaRPr lang="zh-CN" altLang="zh-CN" sz="1050" kern="100" dirty="0">
              <a:effectLst/>
              <a:latin typeface="宋体"/>
              <a:cs typeface="Courier New"/>
            </a:endParaRPr>
          </a:p>
        </p:txBody>
      </p:sp>
      <p:pic>
        <p:nvPicPr>
          <p:cNvPr id="1026"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9338" y="79063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31011"/>
            <a:ext cx="11810444" cy="2869672"/>
          </a:xfrm>
          <a:prstGeom prst="rect">
            <a:avLst/>
          </a:prstGeom>
        </p:spPr>
        <p:txBody>
          <a:bodyPr wrap="square" lIns="121898" tIns="60948" rIns="121898" bIns="60948">
            <a:spAutoFit/>
          </a:bodyPr>
          <a:lstStyle/>
          <a:p>
            <a:pPr marL="252000" indent="-457200">
              <a:lnSpc>
                <a:spcPct val="14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5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电学实验室的</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黑盒子</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表面有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三个接线柱</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盒内总共有两个电学元件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一只定值电阻和一只半导体二极管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为了探明盒内元件的连接方式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小华同学用多用电表进行了如下探测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用多用电表</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电阻</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挡</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进行测量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把红、黑表笔分别与接线柱</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连接</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marL="252000" indent="-457200">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测量</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结果如下表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7" name="image7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54357" y="2666492"/>
            <a:ext cx="2685985" cy="1342205"/>
          </a:xfrm>
          <a:prstGeom prst="rect">
            <a:avLst/>
          </a:prstGeom>
        </p:spPr>
      </p:pic>
      <p:graphicFrame>
        <p:nvGraphicFramePr>
          <p:cNvPr id="2" name="表格 1"/>
          <p:cNvGraphicFramePr>
            <a:graphicFrameLocks noGrp="1"/>
          </p:cNvGraphicFramePr>
          <p:nvPr>
            <p:extLst>
              <p:ext uri="{D42A27DB-BD31-4B8C-83A1-F6EECF244321}">
                <p14:modId xmlns:p14="http://schemas.microsoft.com/office/powerpoint/2010/main" val="579285963"/>
              </p:ext>
            </p:extLst>
          </p:nvPr>
        </p:nvGraphicFramePr>
        <p:xfrm>
          <a:off x="554704" y="4191508"/>
          <a:ext cx="10514014" cy="1944243"/>
        </p:xfrm>
        <a:graphic>
          <a:graphicData uri="http://schemas.openxmlformats.org/drawingml/2006/table">
            <a:tbl>
              <a:tblPr firstRow="1" firstCol="1" bandRow="1"/>
              <a:tblGrid>
                <a:gridCol w="1160747"/>
                <a:gridCol w="1171261"/>
                <a:gridCol w="2636613"/>
                <a:gridCol w="744694"/>
                <a:gridCol w="1057710"/>
                <a:gridCol w="1057710"/>
                <a:gridCol w="2685279"/>
              </a:tblGrid>
              <a:tr h="623570">
                <a:tc>
                  <a:txBody>
                    <a:bodyPr/>
                    <a:lstStyle/>
                    <a:p>
                      <a:pPr algn="ctr">
                        <a:lnSpc>
                          <a:spcPct val="15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红表笔</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C</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C</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3570">
                <a:tc>
                  <a:txBody>
                    <a:bodyPr/>
                    <a:lstStyle/>
                    <a:p>
                      <a:pPr algn="ctr">
                        <a:lnSpc>
                          <a:spcPct val="15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黑表笔</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C</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C</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7103">
                <a:tc>
                  <a:txBody>
                    <a:bodyPr/>
                    <a:lstStyle/>
                    <a:p>
                      <a:pPr algn="ctr">
                        <a:lnSpc>
                          <a:spcPct val="15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阻值</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有阻值</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阻值同</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测量值</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很大</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很小</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很大</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略大于</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间电阻</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6926602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在虚线框中画出黑箱内的电路结构图。</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97250" y="1409587"/>
            <a:ext cx="9021350"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间电阻相同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说明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间是定值电阻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在测量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之间电阻时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黑表笔接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时电阻很小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时电阻很大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说明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之间有二极管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而且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接二极管的正极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电路如图所示。</a:t>
            </a:r>
            <a:endParaRPr lang="zh-CN" altLang="zh-CN" sz="1150" dirty="0">
              <a:latin typeface="Calibri" panose="020F0502020204030204" pitchFamily="34" charset="0"/>
              <a:cs typeface="Times New Roman" panose="02020603050405020304" pitchFamily="18" charset="0"/>
            </a:endParaRPr>
          </a:p>
        </p:txBody>
      </p:sp>
      <p:pic>
        <p:nvPicPr>
          <p:cNvPr id="7" name="image7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51638" y="712882"/>
            <a:ext cx="2162810" cy="1432148"/>
          </a:xfrm>
          <a:prstGeom prst="rect">
            <a:avLst/>
          </a:prstGeom>
        </p:spPr>
      </p:pic>
      <p:sp>
        <p:nvSpPr>
          <p:cNvPr id="2" name="矩形 1"/>
          <p:cNvSpPr/>
          <p:nvPr/>
        </p:nvSpPr>
        <p:spPr>
          <a:xfrm>
            <a:off x="216926" y="5613398"/>
            <a:ext cx="2523448" cy="623953"/>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见</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解析</a:t>
            </a:r>
            <a:r>
              <a:rPr lang="zh-CN"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图</a:t>
            </a:r>
            <a:endParaRPr lang="zh-CN" altLang="zh-CN" sz="1150" dirty="0">
              <a:latin typeface="Calibri" panose="020F0502020204030204" pitchFamily="34" charset="0"/>
              <a:cs typeface="Times New Roman" panose="02020603050405020304" pitchFamily="18" charset="0"/>
            </a:endParaRPr>
          </a:p>
        </p:txBody>
      </p:sp>
      <p:pic>
        <p:nvPicPr>
          <p:cNvPr id="8" name="image7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4032605"/>
            <a:ext cx="2589379" cy="1556665"/>
          </a:xfrm>
          <a:prstGeom prst="rect">
            <a:avLst/>
          </a:prstGeom>
        </p:spPr>
      </p:pic>
    </p:spTree>
    <p:extLst>
      <p:ext uri="{BB962C8B-B14F-4D97-AF65-F5344CB8AC3E}">
        <p14:creationId xmlns:p14="http://schemas.microsoft.com/office/powerpoint/2010/main" val="42906001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05972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小华为了精确测量黑箱内二极管的正向电阻值和定值电阻阻值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又进行了如下实验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将电源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电动势未知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内阻不计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、电阻箱、开关连接如图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按照正确方式与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相连</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之间再接入一个电压表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闭合开关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改变电阻箱</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读出多组对应的电压表读数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记录为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7" name="image7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83017" y="3690827"/>
            <a:ext cx="3400806" cy="818308"/>
          </a:xfrm>
          <a:prstGeom prst="rect">
            <a:avLst/>
          </a:prstGeom>
        </p:spPr>
      </p:pic>
      <p:sp>
        <p:nvSpPr>
          <p:cNvPr id="8" name="矩形 7"/>
          <p:cNvSpPr/>
          <p:nvPr/>
        </p:nvSpPr>
        <p:spPr>
          <a:xfrm>
            <a:off x="106615" y="4509135"/>
            <a:ext cx="118104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按照正确方式与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相连</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电压表改接入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闭合开关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改变电阻箱</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读出对应的电压表读数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记录为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674458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219775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分别作出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发现两图像均为直线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若直线纵截距均为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斜率分别为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则电源电动势为</a:t>
                </a:r>
                <a:r>
                  <a:rPr lang="zh-CN" altLang="zh-CN" sz="2600" u="sng">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黑箱内定值电阻阻值为</a:t>
                </a:r>
                <a:r>
                  <a:rPr lang="zh-CN" altLang="zh-CN" sz="2600" u="sng">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二极管正向电阻值为</a:t>
                </a:r>
                <a:r>
                  <a:rPr lang="zh-CN" altLang="zh-CN" sz="2600" u="sng">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2197757"/>
              </a:xfrm>
              <a:prstGeom prst="rect">
                <a:avLst/>
              </a:prstGeom>
              <a:blipFill rotWithShape="0">
                <a:blip r:embed="rId2"/>
                <a:stretch>
                  <a:fillRect l="-671" b="-527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矩形 4"/>
              <p:cNvSpPr/>
              <p:nvPr/>
            </p:nvSpPr>
            <p:spPr>
              <a:xfrm>
                <a:off x="195515" y="2986387"/>
                <a:ext cx="8732585" cy="2523680"/>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将</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dirty="0">
                    <a:latin typeface="Times New Roman" panose="02020603050405020304" pitchFamily="18" charset="0"/>
                    <a:cs typeface="Times New Roman" panose="02020603050405020304" pitchFamily="18" charset="0"/>
                  </a:rPr>
                  <a:t>按照正确方式与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相连时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设电源电动势为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定值电阻为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即</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95515" y="2986387"/>
                <a:ext cx="8732585" cy="2523680"/>
              </a:xfrm>
              <a:prstGeom prst="rect">
                <a:avLst/>
              </a:prstGeom>
              <a:blipFill rotWithShape="0">
                <a:blip r:embed="rId3"/>
                <a:stretch>
                  <a:fillRect l="-907" r="-209"/>
                </a:stretch>
              </a:blipFill>
            </p:spPr>
            <p:txBody>
              <a:bodyPr/>
              <a:lstStyle/>
              <a:p>
                <a:r>
                  <a:rPr lang="zh-CN" altLang="en-US">
                    <a:noFill/>
                  </a:rPr>
                  <a:t> </a:t>
                </a:r>
              </a:p>
            </p:txBody>
          </p:sp>
        </mc:Fallback>
      </mc:AlternateContent>
      <p:pic>
        <p:nvPicPr>
          <p:cNvPr id="7" name="image75.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5611" y="2376907"/>
            <a:ext cx="2214626" cy="2132228"/>
          </a:xfrm>
          <a:prstGeom prst="rect">
            <a:avLst/>
          </a:prstGeom>
        </p:spPr>
      </p:pic>
    </p:spTree>
    <p:extLst>
      <p:ext uri="{BB962C8B-B14F-4D97-AF65-F5344CB8AC3E}">
        <p14:creationId xmlns:p14="http://schemas.microsoft.com/office/powerpoint/2010/main" val="23146059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148050" y="595249"/>
                <a:ext cx="11658044" cy="5121891"/>
              </a:xfrm>
              <a:prstGeom prst="rect">
                <a:avLst/>
              </a:prstGeom>
            </p:spPr>
            <p:txBody>
              <a:bodyPr wrap="square" lIns="121898" tIns="60948" rIns="121898" bIns="60948">
                <a:spAutoFit/>
              </a:bodyPr>
              <a:lstStyle/>
              <a:p>
                <a:pPr>
                  <a:lnSpc>
                    <a:spcPct val="13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将</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dirty="0">
                    <a:latin typeface="Times New Roman" panose="02020603050405020304" pitchFamily="18" charset="0"/>
                    <a:cs typeface="Times New Roman" panose="02020603050405020304" pitchFamily="18" charset="0"/>
                  </a:rPr>
                  <a:t>按照正确方式与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相连</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此时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之间的电压表测的是二极管和定值电阻两端的总电压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设二极管正向电阻为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则由题意得</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𝐃</m:t>
                            </m:r>
                          </m:sub>
                        </m:sSub>
                      </m:den>
                    </m:f>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𝐃</m:t>
                            </m:r>
                          </m:sub>
                        </m:sSub>
                      </m:e>
                    </m:d>
                  </m:oMath>
                </a14:m>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𝐃</m:t>
                                </m:r>
                              </m:sub>
                            </m:sSub>
                          </m:e>
                        </m:d>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den>
                    </m:f>
                  </m:oMath>
                </a14:m>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𝐃</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故电源电动势</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电阻</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二极管正向电阻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48050" y="595249"/>
                <a:ext cx="11658044" cy="5121891"/>
              </a:xfrm>
              <a:prstGeom prst="rect">
                <a:avLst/>
              </a:prstGeom>
              <a:blipFill rotWithShape="0">
                <a:blip r:embed="rId2"/>
                <a:stretch>
                  <a:fillRect l="-68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191026" y="5514475"/>
                <a:ext cx="2956002" cy="964303"/>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191026" y="5514475"/>
                <a:ext cx="2956002" cy="964303"/>
              </a:xfrm>
              <a:prstGeom prst="rect">
                <a:avLst/>
              </a:prstGeom>
              <a:blipFill rotWithShape="0">
                <a:blip r:embed="rId3"/>
                <a:stretch>
                  <a:fillRect l="-371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3490071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linds(horizontal)">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4740" y="633349"/>
            <a:ext cx="9303260"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dirty="0">
                <a:latin typeface="Times New Roman" panose="02020603050405020304" pitchFamily="18" charset="0"/>
                <a:cs typeface="Times New Roman" panose="02020603050405020304" pitchFamily="18" charset="0"/>
              </a:rPr>
              <a:t>广西卷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某小组将电流表改装成电阻表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所用器材有电源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电动势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内阻不计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满偏电流</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μA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=500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滑动变阻器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导线若干</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电路如图。</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285240" y="3182837"/>
            <a:ext cx="11658044" cy="1923579"/>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欧姆调零时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应先将</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再调节滑动变阻器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使电流表示数为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μA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此时滑动变阻器的阻值为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调零后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间接入电阻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当电流表示数为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60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μA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8" name="image7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51638" y="831551"/>
            <a:ext cx="2017014" cy="2017014"/>
          </a:xfrm>
          <a:prstGeom prst="rect">
            <a:avLst/>
          </a:prstGeom>
        </p:spPr>
      </p:pic>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653489"/>
                <a:ext cx="8630160" cy="5126379"/>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短接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14.4</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(2)10</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欧姆调零时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应先将红、黑表笔短接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即将</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短接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再调节滑动变阻器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使电流表达到满偏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即电流表示数为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μA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根据闭合电路欧姆定律得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𝐠</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代入数据解得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=14.4</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kΩ</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接入电阻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由闭合电路欧姆定律有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𝐠</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代入数据解得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kΩ</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47140" y="653489"/>
                <a:ext cx="8630160" cy="5126379"/>
              </a:xfrm>
              <a:prstGeom prst="rect">
                <a:avLst/>
              </a:prstGeom>
              <a:blipFill rotWithShape="0">
                <a:blip r:embed="rId2"/>
                <a:stretch>
                  <a:fillRect l="-919"/>
                </a:stretch>
              </a:blipFill>
            </p:spPr>
            <p:txBody>
              <a:bodyPr/>
              <a:lstStyle/>
              <a:p>
                <a:r>
                  <a:rPr lang="zh-CN" altLang="en-US">
                    <a:noFill/>
                  </a:rPr>
                  <a:t> </a:t>
                </a:r>
              </a:p>
            </p:txBody>
          </p:sp>
        </mc:Fallback>
      </mc:AlternateContent>
      <p:pic>
        <p:nvPicPr>
          <p:cNvPr id="3" name="image7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51638" y="831551"/>
            <a:ext cx="2017014" cy="2017014"/>
          </a:xfrm>
          <a:prstGeom prst="rect">
            <a:avLst/>
          </a:prstGeom>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4740" y="629665"/>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小白同学用多用电表的电阻挡粗略测量一定值电阻的阻值。</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234440" y="1399297"/>
            <a:ext cx="7283960" cy="432423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若选用倍率为</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的电阻挡测电阻时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表针如图甲所示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则所测电阻的阻值为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如果用此电阻挡立即测量一个阻值约为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测量时发现指针</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偏转</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过</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大</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。要准确测量这个电阻应适当使流过电阻表表头的</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电流</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变</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大</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7" name="image7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69295" y="1340421"/>
            <a:ext cx="4212971" cy="4585320"/>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40789"/>
            <a:ext cx="11658044" cy="552456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③</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接下来的操作顺序是</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将两表笔短接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调节欧姆调零旋钮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使指针对准</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刻</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度盘</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上电阻挡的零刻度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然后断开两表笔</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旋转选择开关至交流电压最高挡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OFF</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挡</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并</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拔出两表笔</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将选择开关旋到</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挡</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将选择开关旋到</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k</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挡</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将两表笔分别连接到被测电阻的两端</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读出</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阻值</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断开两表笔</a:t>
            </a:r>
            <a:endParaRPr lang="zh-CN" altLang="zh-CN" sz="1150" dirty="0">
              <a:latin typeface="Calibri" panose="020F0502020204030204" pitchFamily="34" charset="0"/>
              <a:cs typeface="Times New Roman" panose="02020603050405020304" pitchFamily="18" charset="0"/>
            </a:endParaRPr>
          </a:p>
        </p:txBody>
      </p:sp>
      <p:pic>
        <p:nvPicPr>
          <p:cNvPr id="4" name="image7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69295" y="787923"/>
            <a:ext cx="4212971" cy="4585320"/>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539189"/>
            <a:ext cx="11658044" cy="5800474"/>
          </a:xfrm>
          <a:prstGeom prst="rect">
            <a:avLst/>
          </a:prstGeom>
        </p:spPr>
        <p:txBody>
          <a:bodyPr wrap="square" lIns="121898" tIns="60948" rIns="121898" bIns="60948">
            <a:spAutoFit/>
          </a:bodyPr>
          <a:lstStyle/>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小敏同学测量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左右的交流电压</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下列操作步骤不合理的是</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先调节图乙中的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旋钮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使指针指向左侧零刻度</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将挡位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调至交流电压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50 V</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测量并读数</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当选用量程为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的直流电压挡测量电压时</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3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表针</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也指向甲图所示位置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则所测电压为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③</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用此多用电表进行测量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当选用量程为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50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mA</a:t>
            </a:r>
          </a:p>
          <a:p>
            <a:pPr>
              <a:lnSpc>
                <a:spcPct val="13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直流电流挡测量电流时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表针指向甲图所示</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位</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3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则所测电流为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当选用量程为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250 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的直流电流挡测量电流时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表针指向甲图所示位置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则所测电流为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4" name="image7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69295" y="660923"/>
            <a:ext cx="4212971" cy="4585320"/>
          </a:xfrm>
          <a:prstGeom prst="rect">
            <a:avLst/>
          </a:prstGeom>
        </p:spPr>
      </p:pic>
    </p:spTree>
    <p:extLst>
      <p:ext uri="{BB962C8B-B14F-4D97-AF65-F5344CB8AC3E}">
        <p14:creationId xmlns:p14="http://schemas.microsoft.com/office/powerpoint/2010/main" val="229135656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关于多用电表的使用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下列说法正确的有</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p:pic>
        <p:nvPicPr>
          <p:cNvPr id="4" name="image8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02711" y="1624584"/>
            <a:ext cx="5616702" cy="1725384"/>
          </a:xfrm>
          <a:prstGeom prst="rect">
            <a:avLst/>
          </a:prstGeom>
        </p:spPr>
      </p:pic>
      <p:sp>
        <p:nvSpPr>
          <p:cNvPr id="2" name="矩形 1"/>
          <p:cNvSpPr/>
          <p:nvPr/>
        </p:nvSpPr>
        <p:spPr>
          <a:xfrm>
            <a:off x="287877" y="3497410"/>
            <a:ext cx="9812557" cy="2511214"/>
          </a:xfrm>
          <a:prstGeom prst="rect">
            <a:avLst/>
          </a:prstGeom>
        </p:spPr>
        <p:txBody>
          <a:bodyPr>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图是用直流电压挡测量小灯泡两端的电压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表笔接法正确</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图是用直流电流挡测量电路中的电流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表笔接法错误</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图是用电阻挡测量二极管的正向电阻</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用电阻挡按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图接法测量二极管电阻时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测得的阻值很小</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849058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539189"/>
            <a:ext cx="11658044" cy="5844653"/>
          </a:xfrm>
          <a:prstGeom prst="rect">
            <a:avLst/>
          </a:prstGeom>
        </p:spPr>
        <p:txBody>
          <a:bodyPr wrap="square" lIns="121898" tIns="60948" rIns="121898" bIns="60948">
            <a:spAutoFit/>
          </a:bodyPr>
          <a:lstStyle/>
          <a:p>
            <a:pPr>
              <a:lnSpc>
                <a:spcPct val="11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　大　</a:t>
            </a:r>
            <a:r>
              <a:rPr lang="zh-CN" altLang="zh-CN" sz="2600" dirty="0">
                <a:latin typeface="宋体" panose="02010600030101010101" pitchFamily="2" charset="-122"/>
                <a:ea typeface="微软雅黑" panose="020B0503020204020204" pitchFamily="34" charset="-122"/>
                <a:cs typeface="宋体" panose="02010600030101010101" pitchFamily="2" charset="-122"/>
              </a:rPr>
              <a:t>③</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daeb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宋体" panose="02010600030101010101" pitchFamily="2" charset="-122"/>
                <a:ea typeface="微软雅黑" panose="020B0503020204020204" pitchFamily="34" charset="-122"/>
                <a:cs typeface="宋体" panose="02010600030101010101" pitchFamily="2" charset="-122"/>
              </a:rPr>
              <a:t>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30.8</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(3)C</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zh-CN" altLang="zh-CN" sz="2600" b="1" dirty="0">
                <a:latin typeface="Times New Roman" panose="02020603050405020304" pitchFamily="18" charset="0"/>
                <a:cs typeface="Times New Roman" panose="02020603050405020304" pitchFamily="18" charset="0"/>
              </a:rPr>
              <a:t>电阻表读数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对应最上面一行刻度</a:t>
            </a:r>
            <a:r>
              <a:rPr lang="zh-CN" altLang="zh-CN" sz="2600" b="1" dirty="0" smtClean="0">
                <a:latin typeface="Times New Roman" panose="02020603050405020304" pitchFamily="18" charset="0"/>
                <a:cs typeface="Times New Roman" panose="02020603050405020304" pitchFamily="18" charset="0"/>
              </a:rPr>
              <a:t>值</a:t>
            </a:r>
            <a:endParaRPr lang="en-US" altLang="zh-CN" sz="2600" b="1" dirty="0" smtClean="0">
              <a:latin typeface="Times New Roman" panose="02020603050405020304" pitchFamily="18" charset="0"/>
              <a:cs typeface="Times New Roman" panose="02020603050405020304" pitchFamily="18" charset="0"/>
            </a:endParaRPr>
          </a:p>
          <a:p>
            <a:pPr>
              <a:lnSpc>
                <a:spcPct val="11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a:t>
            </a:r>
            <a:r>
              <a:rPr lang="zh-CN" altLang="zh-CN" sz="2600" b="1" dirty="0">
                <a:latin typeface="Times New Roman" panose="02020603050405020304" pitchFamily="18" charset="0"/>
                <a:cs typeface="Times New Roman" panose="02020603050405020304" pitchFamily="18" charset="0"/>
              </a:rPr>
              <a:t>倍率为</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读数为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zh-CN" altLang="zh-CN" sz="2600" b="1" dirty="0">
                <a:latin typeface="Times New Roman" panose="02020603050405020304" pitchFamily="18" charset="0"/>
                <a:cs typeface="Times New Roman" panose="02020603050405020304" pitchFamily="18" charset="0"/>
              </a:rPr>
              <a:t>如果用此电阻挡立即测量一个阻值约为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b="1" dirty="0" smtClean="0">
                <a:latin typeface="宋体" panose="02010600030101010101" pitchFamily="2" charset="-122"/>
                <a:cs typeface="Times New Roman" panose="02020603050405020304" pitchFamily="18" charset="0"/>
              </a:rPr>
              <a:t>×</a:t>
            </a:r>
          </a:p>
          <a:p>
            <a:pPr>
              <a:lnSpc>
                <a:spcPct val="11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smtClean="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smtClean="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的电阻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测量时会发现指针偏转过小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r>
              <a:rPr lang="zh-CN" altLang="zh-CN" sz="2600" b="1" dirty="0" smtClean="0">
                <a:latin typeface="Times New Roman" panose="02020603050405020304" pitchFamily="18" charset="0"/>
                <a:cs typeface="Times New Roman" panose="02020603050405020304" pitchFamily="18" charset="0"/>
              </a:rPr>
              <a:t>流</a:t>
            </a:r>
            <a:endParaRPr lang="en-US" altLang="zh-CN" sz="2600" b="1" dirty="0" smtClean="0">
              <a:latin typeface="Times New Roman" panose="02020603050405020304" pitchFamily="18" charset="0"/>
              <a:cs typeface="Times New Roman" panose="02020603050405020304" pitchFamily="18" charset="0"/>
            </a:endParaRPr>
          </a:p>
          <a:p>
            <a:pPr>
              <a:lnSpc>
                <a:spcPct val="11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过</a:t>
            </a:r>
            <a:r>
              <a:rPr lang="zh-CN" altLang="zh-CN" sz="2600" b="1" dirty="0">
                <a:latin typeface="Times New Roman" panose="02020603050405020304" pitchFamily="18" charset="0"/>
                <a:cs typeface="Times New Roman" panose="02020603050405020304" pitchFamily="18" charset="0"/>
              </a:rPr>
              <a:t>电阻表表头的电流太小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应适当使流过</a:t>
            </a:r>
            <a:r>
              <a:rPr lang="zh-CN" altLang="zh-CN" sz="2600" b="1" dirty="0" smtClean="0">
                <a:latin typeface="Times New Roman" panose="02020603050405020304" pitchFamily="18" charset="0"/>
                <a:cs typeface="Times New Roman" panose="02020603050405020304" pitchFamily="18" charset="0"/>
              </a:rPr>
              <a:t>电阻表</a:t>
            </a:r>
            <a:endParaRPr lang="en-US" altLang="zh-CN" sz="2600" b="1" dirty="0" smtClean="0">
              <a:latin typeface="Times New Roman" panose="02020603050405020304" pitchFamily="18" charset="0"/>
              <a:cs typeface="Times New Roman" panose="02020603050405020304" pitchFamily="18" charset="0"/>
            </a:endParaRPr>
          </a:p>
          <a:p>
            <a:pPr>
              <a:lnSpc>
                <a:spcPct val="11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表</a:t>
            </a:r>
            <a:r>
              <a:rPr lang="zh-CN" altLang="zh-CN" sz="2600" b="1" dirty="0">
                <a:latin typeface="Times New Roman" panose="02020603050405020304" pitchFamily="18" charset="0"/>
                <a:cs typeface="Times New Roman" panose="02020603050405020304" pitchFamily="18" charset="0"/>
              </a:rPr>
              <a:t>头的电流变大。</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③</a:t>
            </a:r>
            <a:r>
              <a:rPr lang="zh-CN" altLang="zh-CN" sz="2600" b="1" dirty="0">
                <a:latin typeface="Times New Roman" panose="02020603050405020304" pitchFamily="18" charset="0"/>
                <a:cs typeface="Times New Roman" panose="02020603050405020304" pitchFamily="18" charset="0"/>
              </a:rPr>
              <a:t>应选择更大的挡位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将选择开关旋到</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1" dirty="0" smtClean="0">
                <a:latin typeface="宋体" panose="02010600030101010101" pitchFamily="2" charset="-122"/>
                <a:cs typeface="Times New Roman" panose="02020603050405020304" pitchFamily="18" charset="0"/>
              </a:rPr>
              <a:t>”</a:t>
            </a:r>
          </a:p>
          <a:p>
            <a:pPr>
              <a:lnSpc>
                <a:spcPct val="11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然后将两表笔短接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调节欧姆调零旋钮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使</a:t>
            </a:r>
            <a:r>
              <a:rPr lang="zh-CN" altLang="zh-CN" sz="2600" b="1" dirty="0" smtClean="0">
                <a:latin typeface="Times New Roman" panose="02020603050405020304" pitchFamily="18" charset="0"/>
                <a:cs typeface="Times New Roman" panose="02020603050405020304" pitchFamily="18" charset="0"/>
              </a:rPr>
              <a:t>指针</a:t>
            </a:r>
            <a:endParaRPr lang="en-US" altLang="zh-CN" sz="2600" b="1" dirty="0" smtClean="0">
              <a:latin typeface="Times New Roman" panose="02020603050405020304" pitchFamily="18" charset="0"/>
              <a:cs typeface="Times New Roman" panose="02020603050405020304" pitchFamily="18" charset="0"/>
            </a:endParaRPr>
          </a:p>
          <a:p>
            <a:pPr>
              <a:lnSpc>
                <a:spcPct val="11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对准</a:t>
            </a:r>
            <a:r>
              <a:rPr lang="zh-CN" altLang="zh-CN" sz="2600" b="1" dirty="0">
                <a:latin typeface="Times New Roman" panose="02020603050405020304" pitchFamily="18" charset="0"/>
                <a:cs typeface="Times New Roman" panose="02020603050405020304" pitchFamily="18" charset="0"/>
              </a:rPr>
              <a:t>刻度盘上电阻挡的零刻度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然后断开两表笔</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1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将</a:t>
            </a:r>
            <a:r>
              <a:rPr lang="zh-CN" altLang="zh-CN" sz="2600" b="1" dirty="0">
                <a:latin typeface="Times New Roman" panose="02020603050405020304" pitchFamily="18" charset="0"/>
                <a:cs typeface="Times New Roman" panose="02020603050405020304" pitchFamily="18" charset="0"/>
              </a:rPr>
              <a:t>两表笔分别连接到被测电阻的两端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读出阻值</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1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断开</a:t>
            </a:r>
            <a:r>
              <a:rPr lang="zh-CN" altLang="zh-CN" sz="2600" b="1" dirty="0">
                <a:latin typeface="Times New Roman" panose="02020603050405020304" pitchFamily="18" charset="0"/>
                <a:cs typeface="Times New Roman" panose="02020603050405020304" pitchFamily="18" charset="0"/>
              </a:rPr>
              <a:t>两表笔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最后选择开关旋转至交流电压最高</a:t>
            </a:r>
            <a:r>
              <a:rPr lang="zh-CN" altLang="zh-CN" sz="2600" b="1" dirty="0" smtClean="0">
                <a:latin typeface="Times New Roman" panose="02020603050405020304" pitchFamily="18" charset="0"/>
                <a:cs typeface="Times New Roman" panose="02020603050405020304" pitchFamily="18" charset="0"/>
              </a:rPr>
              <a:t>挡</a:t>
            </a:r>
            <a:endParaRPr lang="en-US" altLang="zh-CN" sz="2600" b="1" dirty="0" smtClean="0">
              <a:latin typeface="Times New Roman" panose="02020603050405020304" pitchFamily="18" charset="0"/>
              <a:cs typeface="Times New Roman" panose="02020603050405020304" pitchFamily="18" charset="0"/>
            </a:endParaRPr>
          </a:p>
          <a:p>
            <a:pPr>
              <a:lnSpc>
                <a:spcPct val="11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OFF</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并拔出两表笔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所以操作顺序是</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daeb</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4" name="image7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69295" y="1448704"/>
            <a:ext cx="4212971" cy="4585320"/>
          </a:xfrm>
          <a:prstGeom prst="rect">
            <a:avLst/>
          </a:prstGeom>
        </p:spPr>
      </p:pic>
    </p:spTree>
    <p:extLst>
      <p:ext uri="{BB962C8B-B14F-4D97-AF65-F5344CB8AC3E}">
        <p14:creationId xmlns:p14="http://schemas.microsoft.com/office/powerpoint/2010/main" val="268357925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linds(horizontal)">
                                      <p:cBhvr>
                                        <p:cTn id="18" dur="500"/>
                                        <p:tgtEl>
                                          <p:spTgt spid="3">
                                            <p:txEl>
                                              <p:pRg st="4" end="4"/>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linds(horizontal)">
                                      <p:cBhvr>
                                        <p:cTn id="24" dur="500"/>
                                        <p:tgtEl>
                                          <p:spTgt spid="3">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blinds(horizontal)">
                                      <p:cBhvr>
                                        <p:cTn id="29" dur="500"/>
                                        <p:tgtEl>
                                          <p:spTgt spid="3">
                                            <p:txEl>
                                              <p:pRg st="7" end="7"/>
                                            </p:txEl>
                                          </p:spTgt>
                                        </p:tgtEl>
                                      </p:cBhvr>
                                    </p:animEffect>
                                  </p:childTnLst>
                                </p:cTn>
                              </p:par>
                              <p:par>
                                <p:cTn id="30" presetID="3" presetClass="entr" presetSubtype="10" fill="hold"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blinds(horizontal)">
                                      <p:cBhvr>
                                        <p:cTn id="32" dur="500"/>
                                        <p:tgtEl>
                                          <p:spTgt spid="3">
                                            <p:txEl>
                                              <p:pRg st="8" end="8"/>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blinds(horizontal)">
                                      <p:cBhvr>
                                        <p:cTn id="35" dur="500"/>
                                        <p:tgtEl>
                                          <p:spTgt spid="3">
                                            <p:txEl>
                                              <p:pRg st="9" end="9"/>
                                            </p:txEl>
                                          </p:spTgt>
                                        </p:tgtEl>
                                      </p:cBhvr>
                                    </p:animEffect>
                                  </p:childTnLst>
                                </p:cTn>
                              </p:par>
                              <p:par>
                                <p:cTn id="36" presetID="3" presetClass="entr" presetSubtype="10" fill="hold" nodeType="withEffect">
                                  <p:stCondLst>
                                    <p:cond delay="0"/>
                                  </p:stCondLst>
                                  <p:childTnLst>
                                    <p:set>
                                      <p:cBhvr>
                                        <p:cTn id="37" dur="1" fill="hold">
                                          <p:stCondLst>
                                            <p:cond delay="0"/>
                                          </p:stCondLst>
                                        </p:cTn>
                                        <p:tgtEl>
                                          <p:spTgt spid="3">
                                            <p:txEl>
                                              <p:pRg st="10" end="10"/>
                                            </p:txEl>
                                          </p:spTgt>
                                        </p:tgtEl>
                                        <p:attrNameLst>
                                          <p:attrName>style.visibility</p:attrName>
                                        </p:attrNameLst>
                                      </p:cBhvr>
                                      <p:to>
                                        <p:strVal val="visible"/>
                                      </p:to>
                                    </p:set>
                                    <p:animEffect transition="in" filter="blinds(horizontal)">
                                      <p:cBhvr>
                                        <p:cTn id="38" dur="500"/>
                                        <p:tgtEl>
                                          <p:spTgt spid="3">
                                            <p:txEl>
                                              <p:pRg st="10" end="10"/>
                                            </p:txEl>
                                          </p:spTgt>
                                        </p:tgtEl>
                                      </p:cBhvr>
                                    </p:animEffect>
                                  </p:childTnLst>
                                </p:cTn>
                              </p:par>
                              <p:par>
                                <p:cTn id="39" presetID="3" presetClass="entr" presetSubtype="10" fill="hold" nodeType="with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animEffect transition="in" filter="blinds(horizontal)">
                                      <p:cBhvr>
                                        <p:cTn id="41" dur="500"/>
                                        <p:tgtEl>
                                          <p:spTgt spid="3">
                                            <p:txEl>
                                              <p:pRg st="11" end="11"/>
                                            </p:txEl>
                                          </p:spTgt>
                                        </p:tgtEl>
                                      </p:cBhvr>
                                    </p:animEffect>
                                  </p:childTnLst>
                                </p:cTn>
                              </p:par>
                              <p:par>
                                <p:cTn id="42" presetID="3" presetClass="entr" presetSubtype="10" fill="hold" nodeType="withEffect">
                                  <p:stCondLst>
                                    <p:cond delay="0"/>
                                  </p:stCondLst>
                                  <p:childTnLst>
                                    <p:set>
                                      <p:cBhvr>
                                        <p:cTn id="43" dur="1" fill="hold">
                                          <p:stCondLst>
                                            <p:cond delay="0"/>
                                          </p:stCondLst>
                                        </p:cTn>
                                        <p:tgtEl>
                                          <p:spTgt spid="3">
                                            <p:txEl>
                                              <p:pRg st="12" end="12"/>
                                            </p:txEl>
                                          </p:spTgt>
                                        </p:tgtEl>
                                        <p:attrNameLst>
                                          <p:attrName>style.visibility</p:attrName>
                                        </p:attrNameLst>
                                      </p:cBhvr>
                                      <p:to>
                                        <p:strVal val="visible"/>
                                      </p:to>
                                    </p:set>
                                    <p:animEffect transition="in" filter="blinds(horizontal)">
                                      <p:cBhvr>
                                        <p:cTn id="44"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526489"/>
                <a:ext cx="7410960" cy="5856131"/>
              </a:xfrm>
              <a:prstGeom prst="rect">
                <a:avLst/>
              </a:prstGeom>
            </p:spPr>
            <p:txBody>
              <a:bodyPr wrap="square" lIns="121898" tIns="60948" rIns="121898" bIns="60948">
                <a:spAutoFit/>
              </a:bodyPr>
              <a:lstStyle/>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b="1" dirty="0">
                    <a:latin typeface="Times New Roman" panose="02020603050405020304" pitchFamily="18" charset="0"/>
                    <a:cs typeface="Times New Roman" panose="02020603050405020304" pitchFamily="18" charset="0"/>
                  </a:rPr>
                  <a:t>先调节题图乙中的指针定位螺丝</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使指针指向左侧零刻度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待测量交流电压为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左右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应将挡位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dirty="0">
                    <a:latin typeface="Times New Roman" panose="02020603050405020304" pitchFamily="18" charset="0"/>
                    <a:cs typeface="Times New Roman" panose="02020603050405020304" pitchFamily="18" charset="0"/>
                  </a:rPr>
                  <a:t>调至交流电压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测量并读出数值</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合理</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不合理。</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b="1" dirty="0">
                    <a:latin typeface="Times New Roman" panose="02020603050405020304" pitchFamily="18" charset="0"/>
                    <a:cs typeface="Times New Roman" panose="02020603050405020304" pitchFamily="18" charset="0"/>
                  </a:rPr>
                  <a:t>选择</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直流电压挡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则每一小格表示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测量的精确度为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应估读到</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此时应为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b="1" dirty="0">
                    <a:latin typeface="Times New Roman" panose="02020603050405020304" pitchFamily="18" charset="0"/>
                    <a:cs typeface="Times New Roman" panose="02020603050405020304" pitchFamily="18" charset="0"/>
                  </a:rPr>
                  <a:t>估读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指针对应的读数为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③</a:t>
                </a:r>
                <a:r>
                  <a:rPr lang="zh-CN" altLang="zh-CN" sz="2600" b="1" dirty="0">
                    <a:latin typeface="Times New Roman" panose="02020603050405020304" pitchFamily="18" charset="0"/>
                    <a:cs typeface="Times New Roman" panose="02020603050405020304" pitchFamily="18" charset="0"/>
                  </a:rPr>
                  <a:t>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直流电流挡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则每一小格表示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测量的精确度为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应估读到</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此时为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den>
                    </m:f>
                  </m:oMath>
                </a14:m>
                <a:r>
                  <a:rPr lang="zh-CN" altLang="zh-CN" sz="2600" b="1" dirty="0">
                    <a:latin typeface="Times New Roman" panose="02020603050405020304" pitchFamily="18" charset="0"/>
                    <a:cs typeface="Times New Roman" panose="02020603050405020304" pitchFamily="18" charset="0"/>
                  </a:rPr>
                  <a:t>估读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指针对应的读数为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30.8</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选择量程为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250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的直流电流挡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则每一小格表示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测量的精确度为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应估读到</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此时为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zh-CN" altLang="zh-CN" sz="2600" b="1" dirty="0">
                    <a:latin typeface="Times New Roman" panose="02020603050405020304" pitchFamily="18" charset="0"/>
                    <a:cs typeface="Times New Roman" panose="02020603050405020304" pitchFamily="18" charset="0"/>
                  </a:rPr>
                  <a:t>估读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指针对应的读数为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154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526489"/>
                <a:ext cx="7410960" cy="5856131"/>
              </a:xfrm>
              <a:prstGeom prst="rect">
                <a:avLst/>
              </a:prstGeom>
              <a:blipFill rotWithShape="0">
                <a:blip r:embed="rId2"/>
                <a:stretch>
                  <a:fillRect l="-1070" t="-832" r="-988" b="-1353"/>
                </a:stretch>
              </a:blipFill>
            </p:spPr>
            <p:txBody>
              <a:bodyPr/>
              <a:lstStyle/>
              <a:p>
                <a:r>
                  <a:rPr lang="zh-CN" altLang="en-US">
                    <a:noFill/>
                  </a:rPr>
                  <a:t> </a:t>
                </a:r>
              </a:p>
            </p:txBody>
          </p:sp>
        </mc:Fallback>
      </mc:AlternateContent>
      <p:pic>
        <p:nvPicPr>
          <p:cNvPr id="4" name="image7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14964" y="836676"/>
            <a:ext cx="4212971" cy="4585320"/>
          </a:xfrm>
          <a:prstGeom prst="rect">
            <a:avLst/>
          </a:prstGeom>
        </p:spPr>
      </p:pic>
    </p:spTree>
    <p:extLst>
      <p:ext uri="{BB962C8B-B14F-4D97-AF65-F5344CB8AC3E}">
        <p14:creationId xmlns:p14="http://schemas.microsoft.com/office/powerpoint/2010/main" val="199097730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7233160" cy="492440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多用电表在使用的时候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电流应该从红表笔流进多用电表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而题图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中电流的流向与此相反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表笔接法错误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测电流时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多用电表应该串在电路中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题图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的接法正确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多用电表在使用的时候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电流应该从红表笔流进多用电表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从黑表笔流出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按照此电流流向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题图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测量二极管的正向电阻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题图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测量的是二极管的反向电阻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阻值很大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4" name="image7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14964" y="836676"/>
            <a:ext cx="4212971" cy="4585320"/>
          </a:xfrm>
          <a:prstGeom prst="rect">
            <a:avLst/>
          </a:prstGeom>
        </p:spPr>
      </p:pic>
    </p:spTree>
    <p:extLst>
      <p:ext uri="{BB962C8B-B14F-4D97-AF65-F5344CB8AC3E}">
        <p14:creationId xmlns:p14="http://schemas.microsoft.com/office/powerpoint/2010/main" val="111503898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82040" y="578865"/>
            <a:ext cx="11810444" cy="2309519"/>
          </a:xfrm>
          <a:prstGeom prst="rect">
            <a:avLst/>
          </a:prstGeom>
        </p:spPr>
        <p:txBody>
          <a:bodyPr wrap="square" lIns="121898" tIns="60948" rIns="121898" bIns="60948">
            <a:spAutoFit/>
          </a:bodyPr>
          <a:lstStyle/>
          <a:p>
            <a:pPr marL="252000" indent="-457200">
              <a:lnSpc>
                <a:spcPct val="14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3.(2025·</a:t>
            </a:r>
            <a:r>
              <a:rPr lang="zh-CN" altLang="zh-CN" sz="2600" b="1">
                <a:latin typeface="Times New Roman" panose="02020603050405020304" pitchFamily="18" charset="0"/>
                <a:cs typeface="Times New Roman" panose="02020603050405020304" pitchFamily="18" charset="0"/>
              </a:rPr>
              <a:t>云南丽江模拟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如图甲所示为某同学设计的多用电表的原理示意图。虚线框中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为一个单刀多掷开关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通过操作开关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接线柱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可以分别与触点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接通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从而实现使用多用电表测量不同物理量的不同功能。关于此多用电表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填选项前面的字母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362297" y="2908046"/>
            <a:ext cx="8465060" cy="3323963"/>
          </a:xfrm>
          <a:prstGeom prst="rect">
            <a:avLst/>
          </a:prstGeom>
        </p:spPr>
        <p:txBody>
          <a:bodyPr wrap="square" lIns="121898" tIns="60948" rIns="121898" bIns="60948">
            <a:spAutoFit/>
          </a:bodyPr>
          <a:lstStyle/>
          <a:p>
            <a:pPr>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接触点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多用电表处于测量电流的挡位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其中接线柱</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接的是黑表笔</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接触点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多用电表处于测量电压的挡位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其中接线柱</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接的是黑表笔</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接触点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多用电表处于测量电阻的挡位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其中接线柱</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接的是黑表笔</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接触点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多用电表处于测量电压的挡位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其中接线柱</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接的是红表笔</a:t>
            </a:r>
            <a:endParaRPr lang="zh-CN" altLang="zh-CN" sz="1150" dirty="0">
              <a:latin typeface="Calibri" panose="020F0502020204030204" pitchFamily="34" charset="0"/>
              <a:cs typeface="Times New Roman" panose="02020603050405020304" pitchFamily="18" charset="0"/>
            </a:endParaRPr>
          </a:p>
        </p:txBody>
      </p:sp>
      <p:pic>
        <p:nvPicPr>
          <p:cNvPr id="9" name="image8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94184" y="2638204"/>
            <a:ext cx="2536698" cy="3242243"/>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365988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用实验室的多用电表进行某次测量时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指针在表盘的位置如图乙所示。</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若所选挡位为直流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50 mA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则示数为</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若所选挡位为电阻</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则示数为</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用表盘为图乙所示的多用电表正确测量了一个约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 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的电阻后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需要继续测量一个阻值约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 kΩ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的电阻。在用红、黑表笔接触这个电阻两端之前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请选择以下必需的步骤</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并按操作顺序逐一写出步骤的序号</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p:pic>
        <p:nvPicPr>
          <p:cNvPr id="4" name="image8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45976" y="3746627"/>
            <a:ext cx="3239135" cy="2426968"/>
          </a:xfrm>
          <a:prstGeom prst="rect">
            <a:avLst/>
          </a:prstGeom>
        </p:spPr>
      </p:pic>
      <p:sp>
        <p:nvSpPr>
          <p:cNvPr id="2" name="矩形 1"/>
          <p:cNvSpPr/>
          <p:nvPr/>
        </p:nvSpPr>
        <p:spPr>
          <a:xfrm>
            <a:off x="313277" y="4267708"/>
            <a:ext cx="7372319" cy="1978683"/>
          </a:xfrm>
          <a:prstGeom prst="rect">
            <a:avLst/>
          </a:prstGeom>
        </p:spPr>
        <p:txBody>
          <a:bodyPr>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将红表笔和黑表笔接触</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把选择开关旋转到</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位置</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把选择开关旋转到</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k</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位置</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调节欧姆调零旋钮使表针指向欧姆零点</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5556760" cy="312390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某小组同学们发现电阻表的表盘刻线不均匀</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分析在同一个挡位下通过待测电阻的电流</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和它的阻值</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关系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他们分别画出了如图所示的几种图像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其中可能正确的是</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4" name="image8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95258" y="836676"/>
            <a:ext cx="6048756" cy="1965612"/>
          </a:xfrm>
          <a:prstGeom prst="rect">
            <a:avLst/>
          </a:prstGeom>
        </p:spPr>
      </p:pic>
      <p:sp>
        <p:nvSpPr>
          <p:cNvPr id="2" name="矩形 1"/>
          <p:cNvSpPr/>
          <p:nvPr/>
        </p:nvSpPr>
        <p:spPr>
          <a:xfrm>
            <a:off x="262477" y="3690678"/>
            <a:ext cx="9313323" cy="1892826"/>
          </a:xfrm>
          <a:prstGeom prst="rect">
            <a:avLst/>
          </a:prstGeom>
        </p:spPr>
        <p:txBody>
          <a:bodyPr wrap="square">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图丙为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图乙表盘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中多用电表电阻挡中某一挡位的原理示意图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其中电流表的满偏电流</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μA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电池的电动势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=0.5 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则此时电阻表为电阻</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5" name="image8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12229" y="3212973"/>
            <a:ext cx="2164906" cy="2575047"/>
          </a:xfrm>
          <a:prstGeom prst="rect">
            <a:avLst/>
          </a:prstGeom>
        </p:spPr>
      </p:pic>
    </p:spTree>
    <p:extLst>
      <p:ext uri="{BB962C8B-B14F-4D97-AF65-F5344CB8AC3E}">
        <p14:creationId xmlns:p14="http://schemas.microsoft.com/office/powerpoint/2010/main" val="42308103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31813"/>
            <a:ext cx="11810444" cy="5724620"/>
          </a:xfrm>
          <a:prstGeom prst="rect">
            <a:avLst/>
          </a:prstGeom>
        </p:spPr>
        <p:txBody>
          <a:bodyPr wrap="square" lIns="121898" tIns="60948" rIns="121898" bIns="60948">
            <a:spAutoFit/>
          </a:bodyPr>
          <a:lstStyle/>
          <a:p>
            <a:pPr marL="252000" indent="-457200">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认识多用电表</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多用电表可以用来测量电流、电压、电阻等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并且每一种测量项目都有几个量程。</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外形如图所示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上半部分为表盘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表盘上有</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电</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流</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、电压、电阻等多种量程的刻度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下半</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部分</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为</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选择开关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它的四周刻有多种测量项目和量程。</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多用电表</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面板上还有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电阻表的欧姆调零旋钮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使</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电表</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指针指在右端零欧姆处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、指针定位螺丝</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使</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电表</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指针指在左端的</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位置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、表笔的正、</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负</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插孔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红表笔插入</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插孔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黑表笔插入</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插孔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4" name="image5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7395" y="2209038"/>
            <a:ext cx="4320540" cy="3443098"/>
          </a:xfrm>
          <a:prstGeom prst="rect">
            <a:avLst/>
          </a:prstGeom>
        </p:spPr>
      </p:pic>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8680960" cy="552456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22.0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190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(3)BAD   (4)AC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k</a:t>
            </a:r>
            <a:r>
              <a:rPr lang="en-US" altLang="zh-CN" sz="2600" b="1" dirty="0">
                <a:latin typeface="宋体" panose="02010600030101010101" pitchFamily="2"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接触点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电阻与表头并联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则多用电表处于测量电流的挡位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其中接线柱</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接电源的正极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所以接的是黑表笔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接触点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内部接电源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则多用电表处于测量电阻的挡位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因黑表笔内部接电源的正极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则其中接线柱</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接的是黑表笔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接触点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表头与电阻串联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则多用电表处于测量电压的挡位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其中接线柱</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接的是黑表笔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p:pic>
        <p:nvPicPr>
          <p:cNvPr id="4" name="image8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94184" y="1484757"/>
            <a:ext cx="2536698" cy="3242243"/>
          </a:xfrm>
          <a:prstGeom prst="rect">
            <a:avLst/>
          </a:prstGeom>
        </p:spPr>
      </p:pic>
    </p:spTree>
    <p:extLst>
      <p:ext uri="{BB962C8B-B14F-4D97-AF65-F5344CB8AC3E}">
        <p14:creationId xmlns:p14="http://schemas.microsoft.com/office/powerpoint/2010/main" val="197346422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305536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zh-CN" altLang="zh-CN" sz="2600" b="1" dirty="0">
                <a:latin typeface="Times New Roman" panose="02020603050405020304" pitchFamily="18" charset="0"/>
                <a:cs typeface="Times New Roman" panose="02020603050405020304" pitchFamily="18" charset="0"/>
              </a:rPr>
              <a:t>若所选挡位为直流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则分度值为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示数为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22.0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zh-CN" altLang="zh-CN" sz="2600" b="1" dirty="0">
                <a:latin typeface="Times New Roman" panose="02020603050405020304" pitchFamily="18" charset="0"/>
                <a:cs typeface="Times New Roman" panose="02020603050405020304" pitchFamily="18" charset="0"/>
              </a:rPr>
              <a:t>若所选挡位为电阻</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则示数为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19</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Ω=190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用表盘为题图乙所示的多用电表正确测量了一个约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dirty="0">
                <a:latin typeface="Times New Roman" panose="02020603050405020304" pitchFamily="18" charset="0"/>
                <a:cs typeface="Times New Roman" panose="02020603050405020304" pitchFamily="18" charset="0"/>
              </a:rPr>
              <a:t>的电阻后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需要继续测量一个阻值约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kΩ</a:t>
            </a:r>
            <a:r>
              <a:rPr lang="zh-CN" altLang="zh-CN" sz="2600" b="1" dirty="0">
                <a:latin typeface="Times New Roman" panose="02020603050405020304" pitchFamily="18" charset="0"/>
                <a:cs typeface="Times New Roman" panose="02020603050405020304" pitchFamily="18" charset="0"/>
              </a:rPr>
              <a:t>的电阻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则必须要换成</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然后两表笔短接进行欧姆调零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其正确步骤是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BAD</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4" name="image8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45976" y="3212973"/>
            <a:ext cx="3239135" cy="2426968"/>
          </a:xfrm>
          <a:prstGeom prst="rect">
            <a:avLst/>
          </a:prstGeom>
        </p:spPr>
      </p:pic>
    </p:spTree>
    <p:extLst>
      <p:ext uri="{BB962C8B-B14F-4D97-AF65-F5344CB8AC3E}">
        <p14:creationId xmlns:p14="http://schemas.microsoft.com/office/powerpoint/2010/main" val="7580529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20649"/>
                <a:ext cx="11658044" cy="492042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latin typeface="Times New Roman" panose="02020603050405020304" pitchFamily="18" charset="0"/>
                    <a:cs typeface="Times New Roman" panose="02020603050405020304" pitchFamily="18" charset="0"/>
                  </a:rPr>
                  <a:t>根据闭合电路的欧姆定律可知</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内</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zh-CN" altLang="zh-CN" sz="2000">
                                <a:effectLst/>
                                <a:latin typeface="Cambria Math" panose="02040503050406030204" pitchFamily="18" charset="0"/>
                                <a:ea typeface="微软雅黑" panose="020B0503020204020204" pitchFamily="34" charset="-122"/>
                                <a:cs typeface="Times New Roman" panose="02020603050405020304" pitchFamily="18" charset="0"/>
                              </a:rPr>
                              <m:t>内</m:t>
                            </m:r>
                          </m:sub>
                        </m:sSub>
                      </m:num>
                      <m:den>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𝑬</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dirty="0">
                    <a:latin typeface="Times New Roman" panose="02020603050405020304" pitchFamily="18" charset="0"/>
                    <a:cs typeface="Times New Roman" panose="02020603050405020304" pitchFamily="18" charset="0"/>
                  </a:rPr>
                  <a:t>由闭合电路欧姆定律得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内</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将</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μA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b="1" dirty="0" smtClean="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代入解得</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baseline="-25000" dirty="0">
                    <a:latin typeface="Times New Roman" panose="02020603050405020304" pitchFamily="18" charset="0"/>
                    <a:cs typeface="Times New Roman" panose="02020603050405020304" pitchFamily="18" charset="0"/>
                  </a:rPr>
                  <a:t>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Ω</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结合表盘的中值电阻的意义分析可得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此时电阻表为</a:t>
                </a:r>
                <a:r>
                  <a:rPr lang="zh-CN" altLang="zh-CN" sz="2600" b="1" dirty="0" smtClean="0">
                    <a:latin typeface="Times New Roman" panose="02020603050405020304" pitchFamily="18" charset="0"/>
                    <a:cs typeface="Times New Roman" panose="02020603050405020304" pitchFamily="18" charset="0"/>
                  </a:rPr>
                  <a:t>电阻</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en-US" altLang="zh-CN" sz="2600" b="1" dirty="0" smtClean="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挡。</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20649"/>
                <a:ext cx="11658044" cy="4920425"/>
              </a:xfrm>
              <a:prstGeom prst="rect">
                <a:avLst/>
              </a:prstGeom>
              <a:blipFill rotWithShape="0">
                <a:blip r:embed="rId2"/>
                <a:stretch>
                  <a:fillRect l="-680" b="-496"/>
                </a:stretch>
              </a:blipFill>
            </p:spPr>
            <p:txBody>
              <a:bodyPr/>
              <a:lstStyle/>
              <a:p>
                <a:r>
                  <a:rPr lang="zh-CN" altLang="en-US">
                    <a:noFill/>
                  </a:rPr>
                  <a:t> </a:t>
                </a:r>
              </a:p>
            </p:txBody>
          </p:sp>
        </mc:Fallback>
      </mc:AlternateContent>
      <p:pic>
        <p:nvPicPr>
          <p:cNvPr id="4" name="image8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2132838"/>
            <a:ext cx="2164906" cy="2575047"/>
          </a:xfrm>
          <a:prstGeom prst="rect">
            <a:avLst/>
          </a:prstGeom>
        </p:spPr>
      </p:pic>
    </p:spTree>
    <p:extLst>
      <p:ext uri="{BB962C8B-B14F-4D97-AF65-F5344CB8AC3E}">
        <p14:creationId xmlns:p14="http://schemas.microsoft.com/office/powerpoint/2010/main" val="254694811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9652"/>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smtClean="0">
                <a:latin typeface="Times New Roman" panose="02020603050405020304" pitchFamily="18" charset="0"/>
                <a:ea typeface="黑体" panose="02010609060101010101" pitchFamily="49" charset="-122"/>
                <a:cs typeface="Times New Roman" panose="02020603050405020304" pitchFamily="18" charset="0"/>
              </a:rPr>
              <a:t>用多用电表测量小灯泡的电压和电流</a:t>
            </a:r>
            <a:endParaRPr lang="zh-CN" altLang="zh-CN" sz="1150" dirty="0" smtClean="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按如图甲所示的电路图连好电路</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将多用电表选择开关置于直流电压挡</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测小灯泡两端的电压。红表笔接电势高的点。</a:t>
            </a:r>
            <a:endParaRPr lang="zh-CN" altLang="zh-CN" sz="1150" dirty="0">
              <a:latin typeface="Calibri" panose="020F0502020204030204" pitchFamily="34" charset="0"/>
              <a:cs typeface="Times New Roman" panose="02020603050405020304" pitchFamily="18" charset="0"/>
            </a:endParaRPr>
          </a:p>
        </p:txBody>
      </p:sp>
      <p:pic>
        <p:nvPicPr>
          <p:cNvPr id="4" name="image5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43287" y="2120138"/>
            <a:ext cx="4682109" cy="3171466"/>
          </a:xfrm>
          <a:prstGeom prst="rect">
            <a:avLst/>
          </a:prstGeom>
        </p:spPr>
      </p:pic>
      <p:sp>
        <p:nvSpPr>
          <p:cNvPr id="5" name="矩形 4"/>
          <p:cNvSpPr/>
          <p:nvPr/>
        </p:nvSpPr>
        <p:spPr>
          <a:xfrm>
            <a:off x="402304" y="2596887"/>
            <a:ext cx="6092825" cy="1892826"/>
          </a:xfrm>
          <a:prstGeom prst="rect">
            <a:avLst/>
          </a:prstGeom>
        </p:spPr>
        <p:txBody>
          <a:bodyPr>
            <a:spAutoFit/>
          </a:bodyPr>
          <a:lstStyle/>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按如图乙所示的电路图连好电路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将选择开关置于直流电流挡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测量通过小灯泡的电流。此时电流从红表笔流入多用电表。</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用多用电表测量定值电阻的阻值</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原理</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4" name="表格 3"/>
              <p:cNvGraphicFramePr>
                <a:graphicFrameLocks noGrp="1"/>
              </p:cNvGraphicFramePr>
              <p:nvPr>
                <p:extLst>
                  <p:ext uri="{D42A27DB-BD31-4B8C-83A1-F6EECF244321}">
                    <p14:modId xmlns:p14="http://schemas.microsoft.com/office/powerpoint/2010/main" val="3047066562"/>
                  </p:ext>
                </p:extLst>
              </p:nvPr>
            </p:nvGraphicFramePr>
            <p:xfrm>
              <a:off x="478504" y="1962213"/>
              <a:ext cx="11438555" cy="4186555"/>
            </p:xfrm>
            <a:graphic>
              <a:graphicData uri="http://schemas.openxmlformats.org/drawingml/2006/table">
                <a:tbl>
                  <a:tblPr firstRow="1" firstCol="1" bandRow="1"/>
                  <a:tblGrid>
                    <a:gridCol w="1296162"/>
                    <a:gridCol w="3240405"/>
                    <a:gridCol w="3024378"/>
                    <a:gridCol w="3877610"/>
                  </a:tblGrid>
                  <a:tr h="548929">
                    <a:tc>
                      <a:txBody>
                        <a:bodyPr/>
                        <a:lstStyle/>
                        <a:p>
                          <a:pPr algn="ctr">
                            <a:lnSpc>
                              <a:spcPct val="10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电</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路</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图</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970530" algn="l"/>
                            </a:tabLst>
                          </a:pPr>
                          <a:endParaRPr lang="en-US" sz="22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00000"/>
                            </a:lnSpc>
                            <a:spcAft>
                              <a:spcPts val="0"/>
                            </a:spcAft>
                            <a:tabLst>
                              <a:tab pos="2970530" algn="l"/>
                            </a:tabLst>
                          </a:pPr>
                          <a:endParaRPr lang="en-US" sz="22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00000"/>
                            </a:lnSpc>
                            <a:spcAft>
                              <a:spcPts val="0"/>
                            </a:spcAft>
                            <a:tabLst>
                              <a:tab pos="2970530" algn="l"/>
                            </a:tabLst>
                          </a:pPr>
                          <a:endParaRPr lang="en-US" sz="22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00000"/>
                            </a:lnSpc>
                            <a:spcAft>
                              <a:spcPts val="0"/>
                            </a:spcAft>
                            <a:tabLst>
                              <a:tab pos="2970530" algn="l"/>
                            </a:tabLst>
                          </a:pPr>
                          <a:endParaRPr lang="en-US" sz="22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00000"/>
                            </a:lnSpc>
                            <a:spcAft>
                              <a:spcPts val="0"/>
                            </a:spcAft>
                            <a:tabLst>
                              <a:tab pos="2970530" algn="l"/>
                            </a:tabLst>
                          </a:pPr>
                          <a:endParaRPr lang="en-US" sz="22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970530" algn="l"/>
                            </a:tabLst>
                          </a:pPr>
                          <a:endParaRPr lang="en-US" sz="22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970530" algn="l"/>
                            </a:tabLst>
                          </a:pPr>
                          <a:endParaRPr lang="en-US" sz="22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9037">
                    <a:tc>
                      <a:txBody>
                        <a:bodyPr/>
                        <a:lstStyle/>
                        <a:p>
                          <a:pPr algn="ctr">
                            <a:lnSpc>
                              <a:spcPct val="100000"/>
                            </a:lnSpc>
                            <a:spcAft>
                              <a:spcPts val="0"/>
                            </a:spcAft>
                            <a:tabLst>
                              <a:tab pos="2970530" algn="l"/>
                            </a:tabLst>
                          </a:pP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I</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2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的对应关系</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相当于待测电阻</a:t>
                          </a:r>
                          <a:r>
                            <a:rPr lang="en-US" sz="22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2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调节</a:t>
                          </a:r>
                          <a:r>
                            <a:rPr lang="en-US" sz="22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使</a:t>
                          </a:r>
                          <a:r>
                            <a:rPr lang="en-US" sz="22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2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sSub>
                                    <m:sSub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𝐠</m:t>
                                      </m:r>
                                    </m:sub>
                                  </m:sSub>
                                  <m:r>
                                    <a:rPr lang="en-US" sz="2200">
                                      <a:effectLst/>
                                      <a:latin typeface="Cambria Math" panose="02040503050406030204" pitchFamily="18" charset="0"/>
                                      <a:ea typeface="微软雅黑" panose="020B0503020204020204" pitchFamily="34" charset="-122"/>
                                      <a:cs typeface="Times New Roman" panose="02020603050405020304" pitchFamily="18" charset="0"/>
                                    </a:rPr>
                                    <m:t>+</m:t>
                                  </m:r>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𝒓</m:t>
                                  </m:r>
                                  <m:r>
                                    <a:rPr lang="en-US" sz="2200">
                                      <a:effectLst/>
                                      <a:latin typeface="Cambria Math" panose="02040503050406030204" pitchFamily="18" charset="0"/>
                                      <a:ea typeface="微软雅黑" panose="020B0503020204020204" pitchFamily="34" charset="-122"/>
                                      <a:cs typeface="Times New Roman" panose="02020603050405020304" pitchFamily="18" charset="0"/>
                                    </a:rPr>
                                    <m:t>+</m:t>
                                  </m:r>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此时指针指在</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2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处</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2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2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2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2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相当于待测电阻</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2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b="1">
                              <a:effectLst/>
                              <a:latin typeface="宋体" panose="02010600030101010101" pitchFamily="2" charset="-122"/>
                              <a:ea typeface="宋体" panose="02010600030101010101" pitchFamily="2" charset="-122"/>
                              <a:cs typeface="Times New Roman" panose="02020603050405020304" pitchFamily="18" charset="0"/>
                            </a:rPr>
                            <a:t>∞</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此时</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指针不偏转</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待测电阻为</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2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sz="22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sSub>
                                    <m:sSub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𝛀</m:t>
                                      </m:r>
                                    </m:sub>
                                  </m:sSub>
                                  <m:r>
                                    <a:rPr lang="en-US" sz="22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𝒙</m:t>
                                      </m:r>
                                    </m:sub>
                                  </m:sSub>
                                </m:den>
                              </m:f>
                            </m:oMath>
                          </a14:m>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指针指到某确定位置</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此时</a:t>
                          </a:r>
                          <a:r>
                            <a:rPr lang="en-US" sz="22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2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𝑰</m:t>
                                  </m:r>
                                </m:den>
                              </m:f>
                            </m:oMath>
                          </a14:m>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2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Ω</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8956">
                    <a:tc>
                      <a:txBody>
                        <a:bodyPr/>
                        <a:lstStyle/>
                        <a:p>
                          <a:pPr algn="ctr">
                            <a:lnSpc>
                              <a:spcPct val="10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刻度特点</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表头电流满偏</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200" baseline="-25000">
                              <a:effectLst/>
                              <a:latin typeface="Times New Roman" panose="02020603050405020304" pitchFamily="18" charset="0"/>
                              <a:ea typeface="微软雅黑" panose="020B0503020204020204" pitchFamily="34" charset="-122"/>
                              <a:cs typeface="Times New Roman" panose="02020603050405020304" pitchFamily="18" charset="0"/>
                            </a:rPr>
                            <a:t>g</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处</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对应电阻表零刻度</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最右侧</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表头电流</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处</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对应电阻表</a:t>
                          </a:r>
                          <a:r>
                            <a:rPr lang="en-US" sz="2200" b="1">
                              <a:effectLst/>
                              <a:latin typeface="宋体" panose="02010600030101010101" pitchFamily="2" charset="-122"/>
                              <a:ea typeface="宋体" panose="02010600030101010101" pitchFamily="2"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刻度</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最左侧</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表头电流</a:t>
                          </a:r>
                          <a:r>
                            <a:rPr lang="en-US" sz="22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与电阻</a:t>
                          </a:r>
                          <a:r>
                            <a:rPr lang="en-US" sz="22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2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一一对应</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但不是线性关系</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表盘刻度不均匀</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4" name="表格 3"/>
              <p:cNvGraphicFramePr>
                <a:graphicFrameLocks noGrp="1"/>
              </p:cNvGraphicFramePr>
              <p:nvPr>
                <p:extLst>
                  <p:ext uri="{D42A27DB-BD31-4B8C-83A1-F6EECF244321}">
                    <p14:modId xmlns:p14="http://schemas.microsoft.com/office/powerpoint/2010/main" val="3047066562"/>
                  </p:ext>
                </p:extLst>
              </p:nvPr>
            </p:nvGraphicFramePr>
            <p:xfrm>
              <a:off x="478504" y="1962213"/>
              <a:ext cx="11438555" cy="4186555"/>
            </p:xfrm>
            <a:graphic>
              <a:graphicData uri="http://schemas.openxmlformats.org/drawingml/2006/table">
                <a:tbl>
                  <a:tblPr firstRow="1" firstCol="1" bandRow="1"/>
                  <a:tblGrid>
                    <a:gridCol w="1296162"/>
                    <a:gridCol w="3240405"/>
                    <a:gridCol w="3024378"/>
                    <a:gridCol w="3877610"/>
                  </a:tblGrid>
                  <a:tr h="1767840">
                    <a:tc>
                      <a:txBody>
                        <a:bodyPr/>
                        <a:lstStyle/>
                        <a:p>
                          <a:pPr algn="ctr">
                            <a:lnSpc>
                              <a:spcPct val="10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电</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路</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图</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970530" algn="l"/>
                            </a:tabLst>
                          </a:pPr>
                          <a:endParaRPr lang="en-US" sz="22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00000"/>
                            </a:lnSpc>
                            <a:spcAft>
                              <a:spcPts val="0"/>
                            </a:spcAft>
                            <a:tabLst>
                              <a:tab pos="2970530" algn="l"/>
                            </a:tabLst>
                          </a:pPr>
                          <a:endParaRPr lang="en-US" sz="22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00000"/>
                            </a:lnSpc>
                            <a:spcAft>
                              <a:spcPts val="0"/>
                            </a:spcAft>
                            <a:tabLst>
                              <a:tab pos="2970530" algn="l"/>
                            </a:tabLst>
                          </a:pPr>
                          <a:endParaRPr lang="en-US" sz="22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00000"/>
                            </a:lnSpc>
                            <a:spcAft>
                              <a:spcPts val="0"/>
                            </a:spcAft>
                            <a:tabLst>
                              <a:tab pos="2970530" algn="l"/>
                            </a:tabLst>
                          </a:pPr>
                          <a:endParaRPr lang="en-US" sz="22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00000"/>
                            </a:lnSpc>
                            <a:spcAft>
                              <a:spcPts val="0"/>
                            </a:spcAft>
                            <a:tabLst>
                              <a:tab pos="2970530" algn="l"/>
                            </a:tabLst>
                          </a:pPr>
                          <a:endParaRPr lang="en-US" sz="22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970530" algn="l"/>
                            </a:tabLst>
                          </a:pPr>
                          <a:endParaRPr lang="en-US" sz="22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2970530" algn="l"/>
                            </a:tabLst>
                          </a:pPr>
                          <a:endParaRPr lang="en-US" sz="22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1435">
                    <a:tc>
                      <a:txBody>
                        <a:bodyPr/>
                        <a:lstStyle/>
                        <a:p>
                          <a:pPr algn="ctr">
                            <a:lnSpc>
                              <a:spcPct val="100000"/>
                            </a:lnSpc>
                            <a:spcAft>
                              <a:spcPts val="0"/>
                            </a:spcAft>
                            <a:tabLst>
                              <a:tab pos="2970530" algn="l"/>
                            </a:tabLst>
                          </a:pP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I</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2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的对应关系</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40301" t="-134562" r="-213748" b="-91705"/>
                          </a:stretch>
                        </a:blipFill>
                      </a:tcPr>
                    </a:tc>
                    <a:tc>
                      <a:txBody>
                        <a:bodyPr/>
                        <a:lstStyle/>
                        <a:p>
                          <a:pPr>
                            <a:lnSpc>
                              <a:spcPct val="10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相当于待测电阻</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2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b="1">
                              <a:effectLst/>
                              <a:latin typeface="宋体" panose="02010600030101010101" pitchFamily="2" charset="-122"/>
                              <a:ea typeface="宋体" panose="02010600030101010101" pitchFamily="2" charset="-122"/>
                              <a:cs typeface="Times New Roman" panose="02020603050405020304" pitchFamily="18" charset="0"/>
                            </a:rPr>
                            <a:t>∞</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此时</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指针不偏转</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95283" t="-134562" r="-314" b="-91705"/>
                          </a:stretch>
                        </a:blipFill>
                      </a:tcPr>
                    </a:tc>
                  </a:tr>
                  <a:tr h="1097280">
                    <a:tc>
                      <a:txBody>
                        <a:bodyPr/>
                        <a:lstStyle/>
                        <a:p>
                          <a:pPr algn="ctr">
                            <a:lnSpc>
                              <a:spcPct val="10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刻度特点</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表头电流满偏</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200" baseline="-25000">
                              <a:effectLst/>
                              <a:latin typeface="Times New Roman" panose="02020603050405020304" pitchFamily="18" charset="0"/>
                              <a:ea typeface="微软雅黑" panose="020B0503020204020204" pitchFamily="34" charset="-122"/>
                              <a:cs typeface="Times New Roman" panose="02020603050405020304" pitchFamily="18" charset="0"/>
                            </a:rPr>
                            <a:t>g</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处</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对应电阻表零刻度</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最右侧</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表头电流</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处</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对应电阻表</a:t>
                          </a:r>
                          <a:r>
                            <a:rPr lang="en-US" sz="2200" b="1">
                              <a:effectLst/>
                              <a:latin typeface="宋体" panose="02010600030101010101" pitchFamily="2" charset="-122"/>
                              <a:ea typeface="宋体" panose="02010600030101010101" pitchFamily="2"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刻度</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最左侧</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表头电流</a:t>
                          </a:r>
                          <a:r>
                            <a:rPr lang="en-US" sz="22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与电阻</a:t>
                          </a:r>
                          <a:r>
                            <a:rPr lang="en-US" sz="22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2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一一对应</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但不是线性关系</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表盘刻度不均匀</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pic>
        <p:nvPicPr>
          <p:cNvPr id="1027" name="image322.jpe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05809" y="2006137"/>
            <a:ext cx="1213264" cy="1645576"/>
          </a:xfrm>
          <a:prstGeom prst="rect">
            <a:avLst/>
          </a:prstGeom>
          <a:extLst>
            <a:ext uri="{909E8E84-426E-40DD-AFC4-6F175D3DCCD1}">
              <a14:hiddenFill xmlns:a14="http://schemas.microsoft.com/office/drawing/2010/main">
                <a:solidFill>
                  <a:srgbClr val="FFFFFF"/>
                </a:solidFill>
              </a14:hiddenFill>
            </a:ext>
          </a:extLst>
        </p:spPr>
      </p:pic>
      <p:pic>
        <p:nvPicPr>
          <p:cNvPr id="1026" name="image323.jpe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29401" y="2012151"/>
            <a:ext cx="1213264" cy="1645576"/>
          </a:xfrm>
          <a:prstGeom prst="rect">
            <a:avLst/>
          </a:prstGeom>
          <a:extLst>
            <a:ext uri="{909E8E84-426E-40DD-AFC4-6F175D3DCCD1}">
              <a14:hiddenFill xmlns:a14="http://schemas.microsoft.com/office/drawing/2010/main">
                <a:solidFill>
                  <a:srgbClr val="FFFFFF"/>
                </a:solidFill>
              </a14:hiddenFill>
            </a:ext>
          </a:extLst>
        </p:spPr>
      </p:pic>
      <p:pic>
        <p:nvPicPr>
          <p:cNvPr id="1025" name="image324.jpeg"/>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32226" y="2024851"/>
            <a:ext cx="1101700" cy="1645576"/>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44715" y="653952"/>
                <a:ext cx="11810444" cy="5524886"/>
              </a:xfrm>
              <a:prstGeom prst="rect">
                <a:avLst/>
              </a:prstGeom>
            </p:spPr>
            <p:txBody>
              <a:bodyPr wrap="square" lIns="121898" tIns="60948" rIns="121898" bIns="60948">
                <a:spAutoFit/>
              </a:bodyPr>
              <a:lstStyle/>
              <a:p>
                <a:pPr>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注意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黑表笔与电源的正极连接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红表笔与电源的负极连接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电流方向为</a:t>
                </a:r>
                <a:r>
                  <a:rPr lang="en-US" altLang="zh-CN" sz="2600" b="1" dirty="0">
                    <a:latin typeface="宋体" panose="02010600030101010101" pitchFamily="2"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红进黑出</a:t>
                </a:r>
                <a:r>
                  <a:rPr lang="en-US" altLang="zh-CN" sz="2600" b="1" dirty="0">
                    <a:latin typeface="宋体" panose="02010600030101010101" pitchFamily="2"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当多用电表指针指在表盘的中央时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𝐠</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𝛀</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zh-CN" altLang="zh-CN" sz="2600" baseline="-25000">
                                <a:effectLst/>
                                <a:latin typeface="Cambria Math" panose="02040503050406030204" pitchFamily="18" charset="0"/>
                                <a:ea typeface="微软雅黑" panose="020B0503020204020204" pitchFamily="34" charset="-122"/>
                                <a:cs typeface="Times New Roman" panose="02020603050405020304" pitchFamily="18" charset="0"/>
                              </a:rPr>
                              <m:t>中</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知中值电阻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测量步骤</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估测待测电阻阻值</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选择合适的倍率。</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欧姆调零。</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③</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将被测电阻接在红、黑表笔之间。</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④</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读数</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指针示数乘以倍率。</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⑤</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使用完毕</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选择开关置于</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OFF</a:t>
                </a:r>
                <a:r>
                  <a:rPr lang="en-US" altLang="zh-CN" sz="2600" b="1" dirty="0">
                    <a:latin typeface="宋体" panose="02010600030101010101" pitchFamily="2"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长期不用应取出电池。</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44715" y="653952"/>
                <a:ext cx="11810444" cy="5524886"/>
              </a:xfrm>
              <a:prstGeom prst="rect">
                <a:avLst/>
              </a:prstGeom>
              <a:blipFill rotWithShape="0">
                <a:blip r:embed="rId2"/>
                <a:stretch>
                  <a:fillRect l="-671" r="-258" b="-143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486021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注意事项</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表内电源正极接黑表笔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负极接红表笔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但是红表笔插入</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插孔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黑表笔插入</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插孔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注意电流的实际方向应为</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红入</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黑出</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区分</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机械零点</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欧姆零点</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。机械零点是表盘刻度左侧的</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调整的是表盘下边中间的指针定位螺丝</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欧姆零点是指刻度盘右侧的</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调整的是欧姆调零旋钮。</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③</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测电阻读数时注意乘以相应挡位的倍率。</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④</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使用多用电表时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手不能接触表笔的金属杆。</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TotalTime>
  <Words>2835</Words>
  <Application>Microsoft Office PowerPoint</Application>
  <PresentationFormat>自定义</PresentationFormat>
  <Paragraphs>286</Paragraphs>
  <Slides>53</Slides>
  <Notes>3</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53</vt:i4>
      </vt:variant>
    </vt:vector>
  </HeadingPairs>
  <TitlesOfParts>
    <vt:vector size="66" baseType="lpstr">
      <vt:lpstr>等线</vt:lpstr>
      <vt:lpstr>方正黑体_GBK</vt:lpstr>
      <vt:lpstr>黑体</vt:lpstr>
      <vt:lpstr>宋体</vt:lpstr>
      <vt:lpstr>微软雅黑</vt:lpstr>
      <vt:lpstr>Arial</vt:lpstr>
      <vt:lpstr>Calibri</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54</cp:revision>
  <dcterms:created xsi:type="dcterms:W3CDTF">2024-01-15T03:14:15Z</dcterms:created>
  <dcterms:modified xsi:type="dcterms:W3CDTF">2026-03-10T09:04:24Z</dcterms:modified>
</cp:coreProperties>
</file>