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2.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7"/>
  </p:notesMasterIdLst>
  <p:handoutMasterIdLst>
    <p:handoutMasterId r:id="rId58"/>
  </p:handoutMasterIdLst>
  <p:sldIdLst>
    <p:sldId id="340" r:id="rId2"/>
    <p:sldId id="257" r:id="rId3"/>
    <p:sldId id="341" r:id="rId4"/>
    <p:sldId id="342" r:id="rId5"/>
    <p:sldId id="343" r:id="rId6"/>
    <p:sldId id="344" r:id="rId7"/>
    <p:sldId id="345" r:id="rId8"/>
    <p:sldId id="346" r:id="rId9"/>
    <p:sldId id="347" r:id="rId10"/>
    <p:sldId id="348" r:id="rId11"/>
    <p:sldId id="349" r:id="rId12"/>
    <p:sldId id="351" r:id="rId13"/>
    <p:sldId id="352" r:id="rId14"/>
    <p:sldId id="353" r:id="rId15"/>
    <p:sldId id="355" r:id="rId16"/>
    <p:sldId id="356" r:id="rId17"/>
    <p:sldId id="357" r:id="rId18"/>
    <p:sldId id="430" r:id="rId19"/>
    <p:sldId id="432" r:id="rId20"/>
    <p:sldId id="433" r:id="rId21"/>
    <p:sldId id="367" r:id="rId22"/>
    <p:sldId id="437" r:id="rId23"/>
    <p:sldId id="490" r:id="rId24"/>
    <p:sldId id="491" r:id="rId25"/>
    <p:sldId id="438" r:id="rId26"/>
    <p:sldId id="378" r:id="rId27"/>
    <p:sldId id="454" r:id="rId28"/>
    <p:sldId id="460" r:id="rId29"/>
    <p:sldId id="461" r:id="rId30"/>
    <p:sldId id="492" r:id="rId31"/>
    <p:sldId id="493" r:id="rId32"/>
    <p:sldId id="462" r:id="rId33"/>
    <p:sldId id="463" r:id="rId34"/>
    <p:sldId id="466" r:id="rId35"/>
    <p:sldId id="467" r:id="rId36"/>
    <p:sldId id="400" r:id="rId37"/>
    <p:sldId id="402" r:id="rId38"/>
    <p:sldId id="404" r:id="rId39"/>
    <p:sldId id="406" r:id="rId40"/>
    <p:sldId id="407" r:id="rId41"/>
    <p:sldId id="408" r:id="rId42"/>
    <p:sldId id="410" r:id="rId43"/>
    <p:sldId id="411" r:id="rId44"/>
    <p:sldId id="412" r:id="rId45"/>
    <p:sldId id="413" r:id="rId46"/>
    <p:sldId id="414" r:id="rId47"/>
    <p:sldId id="416" r:id="rId48"/>
    <p:sldId id="417" r:id="rId49"/>
    <p:sldId id="418" r:id="rId50"/>
    <p:sldId id="419" r:id="rId51"/>
    <p:sldId id="420" r:id="rId52"/>
    <p:sldId id="421" r:id="rId53"/>
    <p:sldId id="422" r:id="rId54"/>
    <p:sldId id="423" r:id="rId55"/>
    <p:sldId id="428" r:id="rId56"/>
  </p:sldIdLst>
  <p:sldSz cx="12190413"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75B6"/>
    <a:srgbClr val="1F4E79"/>
    <a:srgbClr val="3E6CA4"/>
    <a:srgbClr val="70AD47"/>
    <a:srgbClr val="548235"/>
    <a:srgbClr val="385723"/>
    <a:srgbClr val="C5E0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57" autoAdjust="0"/>
    <p:restoredTop sz="94660"/>
  </p:normalViewPr>
  <p:slideViewPr>
    <p:cSldViewPr>
      <p:cViewPr varScale="1">
        <p:scale>
          <a:sx n="87" d="100"/>
          <a:sy n="87" d="100"/>
        </p:scale>
        <p:origin x="186" y="66"/>
      </p:cViewPr>
      <p:guideLst>
        <p:guide orient="horz" pos="2160"/>
        <p:guide pos="3840"/>
      </p:guideLst>
    </p:cSldViewPr>
  </p:slideViewPr>
  <p:notesTextViewPr>
    <p:cViewPr>
      <p:scale>
        <a:sx n="1" d="1"/>
        <a:sy n="1" d="1"/>
      </p:scale>
      <p:origin x="0" y="0"/>
    </p:cViewPr>
  </p:notesTextViewPr>
  <p:notesViewPr>
    <p:cSldViewPr>
      <p:cViewPr varScale="1">
        <p:scale>
          <a:sx n="68" d="100"/>
          <a:sy n="68" d="100"/>
        </p:scale>
        <p:origin x="-2856" y="-90"/>
      </p:cViewPr>
      <p:guideLst>
        <p:guide orient="horz" pos="2880"/>
        <p:guide pos="2160"/>
      </p:guideLst>
    </p:cSldViewPr>
  </p:notesViewPr>
  <p:gridSpacing cx="216027" cy="216027"/>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6300445-E839-4BDF-8DF2-D8143818C84A}" type="datetimeFigureOut">
              <a:rPr lang="zh-CN" altLang="en-US" smtClean="0"/>
              <a:t>2026/3/23</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4011EFD-9855-4AE3-A504-77F50F4EB6D2}" type="slidenum">
              <a:rPr lang="zh-CN" altLang="en-US" smtClean="0"/>
              <a:t>‹#›</a:t>
            </a:fld>
            <a:endParaRPr lang="zh-CN" altLang="en-US"/>
          </a:p>
        </p:txBody>
      </p:sp>
    </p:spTree>
    <p:extLst>
      <p:ext uri="{BB962C8B-B14F-4D97-AF65-F5344CB8AC3E}">
        <p14:creationId xmlns:p14="http://schemas.microsoft.com/office/powerpoint/2010/main" val="885567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789916-5EC3-4590-8CB1-0934F6982E25}" type="datetimeFigureOut">
              <a:rPr lang="zh-CN" altLang="en-US" smtClean="0"/>
              <a:t>2026/3/23</a:t>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D7603B-E5D8-42A3-B21E-4A6C6E9A9061}" type="slidenum">
              <a:rPr lang="zh-CN" altLang="en-US" smtClean="0"/>
              <a:t>‹#›</a:t>
            </a:fld>
            <a:endParaRPr lang="zh-CN" altLang="en-US"/>
          </a:p>
        </p:txBody>
      </p:sp>
    </p:spTree>
    <p:extLst>
      <p:ext uri="{BB962C8B-B14F-4D97-AF65-F5344CB8AC3E}">
        <p14:creationId xmlns:p14="http://schemas.microsoft.com/office/powerpoint/2010/main" val="245003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ln>
        </p:spPr>
      </p:sp>
      <p:sp>
        <p:nvSpPr>
          <p:cNvPr id="24578"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2531"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3DA328A3-5788-47D9-A28A-7D88FF43481A}" type="slidenum">
              <a:rPr lang="zh-CN" altLang="en-US">
                <a:cs typeface="等线"/>
              </a:rPr>
              <a:t>3</a:t>
            </a:fld>
            <a:endParaRPr lang="en-US" altLang="zh-CN">
              <a:cs typeface="等线"/>
            </a:endParaRPr>
          </a:p>
        </p:txBody>
      </p:sp>
    </p:spTree>
    <p:extLst>
      <p:ext uri="{BB962C8B-B14F-4D97-AF65-F5344CB8AC3E}">
        <p14:creationId xmlns:p14="http://schemas.microsoft.com/office/powerpoint/2010/main" val="1496191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ln>
        </p:spPr>
      </p:sp>
      <p:sp>
        <p:nvSpPr>
          <p:cNvPr id="26626"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4579"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0650B867-F795-4F84-A254-C0BFD5E58CCC}" type="slidenum">
              <a:rPr lang="zh-CN" altLang="en-US">
                <a:cs typeface="等线"/>
              </a:rPr>
              <a:t>4</a:t>
            </a:fld>
            <a:endParaRPr lang="en-US" altLang="zh-CN">
              <a:cs typeface="等线"/>
            </a:endParaRPr>
          </a:p>
        </p:txBody>
      </p:sp>
    </p:spTree>
    <p:extLst>
      <p:ext uri="{BB962C8B-B14F-4D97-AF65-F5344CB8AC3E}">
        <p14:creationId xmlns:p14="http://schemas.microsoft.com/office/powerpoint/2010/main" val="19531919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p:cNvSpPr>
          <p:nvPr>
            <p:ph type="sldImg"/>
          </p:nvPr>
        </p:nvSpPr>
        <p:spPr bwMode="auto">
          <a:noFill/>
          <a:ln>
            <a:solidFill>
              <a:srgbClr val="000000"/>
            </a:solidFill>
            <a:miter lim="800000"/>
          </a:ln>
        </p:spPr>
      </p:sp>
      <p:sp>
        <p:nvSpPr>
          <p:cNvPr id="30722"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8675"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759BCA74-9CA6-4A6E-B197-DE8BBDA0A9DF}" type="slidenum">
              <a:rPr lang="zh-CN" altLang="en-US">
                <a:cs typeface="等线"/>
              </a:rPr>
              <a:t>15</a:t>
            </a:fld>
            <a:endParaRPr lang="en-US" altLang="zh-CN">
              <a:cs typeface="等线"/>
            </a:endParaRPr>
          </a:p>
        </p:txBody>
      </p:sp>
    </p:spTree>
    <p:extLst>
      <p:ext uri="{BB962C8B-B14F-4D97-AF65-F5344CB8AC3E}">
        <p14:creationId xmlns:p14="http://schemas.microsoft.com/office/powerpoint/2010/main" val="28890849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slide" Target="../slides/slide42.xml"/><Relationship Id="rId13" Type="http://schemas.openxmlformats.org/officeDocument/2006/relationships/slide" Target="../slides/slide51.xml"/><Relationship Id="rId3" Type="http://schemas.openxmlformats.org/officeDocument/2006/relationships/slide" Target="../slides/slide46.xml"/><Relationship Id="rId7" Type="http://schemas.openxmlformats.org/officeDocument/2006/relationships/slide" Target="../slides/slide41.xml"/><Relationship Id="rId12"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slide" Target="../slides/slide39.xml"/><Relationship Id="rId11" Type="http://schemas.openxmlformats.org/officeDocument/2006/relationships/slide" Target="../slides/slide49.xml"/><Relationship Id="rId5" Type="http://schemas.openxmlformats.org/officeDocument/2006/relationships/slide" Target="../slides/slide38.xml"/><Relationship Id="rId10" Type="http://schemas.openxmlformats.org/officeDocument/2006/relationships/slide" Target="../slides/slide47.xml"/><Relationship Id="rId4" Type="http://schemas.openxmlformats.org/officeDocument/2006/relationships/slide" Target="../slides/slide37.xml"/><Relationship Id="rId9" Type="http://schemas.openxmlformats.org/officeDocument/2006/relationships/slide" Target="../slides/slide44.xml"/><Relationship Id="rId14" Type="http://schemas.openxmlformats.org/officeDocument/2006/relationships/slide" Target="../slides/slide5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6"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53" y="-36669"/>
            <a:ext cx="12312541" cy="6905102"/>
          </a:xfrm>
          <a:prstGeom prst="rect">
            <a:avLst/>
          </a:prstGeom>
          <a:noFill/>
          <a:extLst>
            <a:ext uri="{909E8E84-426E-40DD-AFC4-6F175D3DCCD1}">
              <a14:hiddenFill xmlns:a14="http://schemas.microsoft.com/office/drawing/2010/main">
                <a:solidFill>
                  <a:srgbClr val="FFFFFF"/>
                </a:solidFill>
              </a14:hiddenFill>
            </a:ext>
          </a:extLst>
        </p:spPr>
      </p:pic>
      <p:sp>
        <p:nvSpPr>
          <p:cNvPr id="11" name="动作按钮: 后退或前一项 10">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2" name="动作按钮: 前进或下一项 11">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结束 12">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TextBox 13">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145454436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6_标题幻灯片">
    <p:spTree>
      <p:nvGrpSpPr>
        <p:cNvPr id="1" name=""/>
        <p:cNvGrpSpPr/>
        <p:nvPr/>
      </p:nvGrpSpPr>
      <p:grpSpPr>
        <a:xfrm>
          <a:off x="0" y="0"/>
          <a:ext cx="0" cy="0"/>
          <a:chOff x="0" y="0"/>
          <a:chExt cx="0" cy="0"/>
        </a:xfrm>
      </p:grpSpPr>
      <p:pic>
        <p:nvPicPr>
          <p:cNvPr id="7"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483"/>
            <a:ext cx="12190636" cy="6836735"/>
          </a:xfrm>
          <a:prstGeom prst="rect">
            <a:avLst/>
          </a:prstGeom>
          <a:noFill/>
          <a:extLst>
            <a:ext uri="{909E8E84-426E-40DD-AFC4-6F175D3DCCD1}">
              <a14:hiddenFill xmlns:a14="http://schemas.microsoft.com/office/drawing/2010/main">
                <a:solidFill>
                  <a:srgbClr val="FFFFFF"/>
                </a:solidFill>
              </a14:hiddenFill>
            </a:ext>
          </a:extLst>
        </p:spPr>
      </p:pic>
      <p:sp>
        <p:nvSpPr>
          <p:cNvPr id="12" name="动作按钮: 后退或前一项 11">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前进或下一项 12">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动作按钮: 结束 13">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5" name="TextBox 14">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97696267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4" name="动作按钮: 后退或前一项 23">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5" name="动作按钮: 前进或下一项 24">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6" name="动作按钮: 结束 25">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TextBox 26">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夯实必备知识</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006203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6" name="动作按钮: 后退或前一项 25">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动作按钮: 前进或下一项 26">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8" name="动作按钮: 结束 27">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9" name="TextBox 28">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rPr>
              <a:t>研透核心</a:t>
            </a:r>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考点</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2251392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pic>
        <p:nvPicPr>
          <p:cNvPr id="29"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50" name="圆角矩形 49">
            <a:hlinkClick r:id="rId3" action="ppaction://hlinksldjump"/>
          </p:cNvPr>
          <p:cNvSpPr/>
          <p:nvPr userDrawn="1"/>
        </p:nvSpPr>
        <p:spPr>
          <a:xfrm>
            <a:off x="5364350"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07</a:t>
            </a:r>
          </a:p>
        </p:txBody>
      </p:sp>
      <p:sp>
        <p:nvSpPr>
          <p:cNvPr id="51" name="圆角矩形 50">
            <a:hlinkClick r:id="rId4" action="ppaction://hlinksldjump"/>
          </p:cNvPr>
          <p:cNvSpPr/>
          <p:nvPr userDrawn="1"/>
        </p:nvSpPr>
        <p:spPr>
          <a:xfrm>
            <a:off x="1756751"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01</a:t>
            </a:r>
          </a:p>
        </p:txBody>
      </p:sp>
      <p:sp>
        <p:nvSpPr>
          <p:cNvPr id="52" name="圆角矩形 51">
            <a:hlinkClick r:id="rId5" action="ppaction://hlinksldjump"/>
          </p:cNvPr>
          <p:cNvSpPr/>
          <p:nvPr userDrawn="1"/>
        </p:nvSpPr>
        <p:spPr>
          <a:xfrm>
            <a:off x="235801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02</a:t>
            </a:r>
          </a:p>
        </p:txBody>
      </p:sp>
      <p:sp>
        <p:nvSpPr>
          <p:cNvPr id="53" name="圆角矩形 52">
            <a:hlinkClick r:id="rId6" action="ppaction://hlinksldjump"/>
          </p:cNvPr>
          <p:cNvSpPr/>
          <p:nvPr userDrawn="1"/>
        </p:nvSpPr>
        <p:spPr>
          <a:xfrm>
            <a:off x="2959284"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03</a:t>
            </a:r>
          </a:p>
        </p:txBody>
      </p:sp>
      <p:sp>
        <p:nvSpPr>
          <p:cNvPr id="54" name="圆角矩形 53">
            <a:hlinkClick r:id="rId7" action="ppaction://hlinksldjump"/>
          </p:cNvPr>
          <p:cNvSpPr/>
          <p:nvPr userDrawn="1"/>
        </p:nvSpPr>
        <p:spPr>
          <a:xfrm>
            <a:off x="3560551"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04</a:t>
            </a:r>
          </a:p>
        </p:txBody>
      </p:sp>
      <p:sp>
        <p:nvSpPr>
          <p:cNvPr id="55" name="圆角矩形 54">
            <a:hlinkClick r:id="rId8" action="ppaction://hlinksldjump"/>
          </p:cNvPr>
          <p:cNvSpPr/>
          <p:nvPr userDrawn="1"/>
        </p:nvSpPr>
        <p:spPr>
          <a:xfrm>
            <a:off x="416181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05</a:t>
            </a:r>
          </a:p>
        </p:txBody>
      </p:sp>
      <p:sp>
        <p:nvSpPr>
          <p:cNvPr id="56" name="圆角矩形 55">
            <a:hlinkClick r:id="rId9" action="ppaction://hlinksldjump"/>
          </p:cNvPr>
          <p:cNvSpPr/>
          <p:nvPr userDrawn="1"/>
        </p:nvSpPr>
        <p:spPr>
          <a:xfrm>
            <a:off x="476308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06</a:t>
            </a:r>
          </a:p>
        </p:txBody>
      </p:sp>
      <p:sp>
        <p:nvSpPr>
          <p:cNvPr id="57" name="圆角矩形 56">
            <a:hlinkClick r:id="rId10" action="ppaction://hlinksldjump"/>
          </p:cNvPr>
          <p:cNvSpPr/>
          <p:nvPr userDrawn="1"/>
        </p:nvSpPr>
        <p:spPr>
          <a:xfrm>
            <a:off x="5963914"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08</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8" name="圆角矩形 57">
            <a:hlinkClick r:id="rId11" action="ppaction://hlinksldjump"/>
          </p:cNvPr>
          <p:cNvSpPr/>
          <p:nvPr userDrawn="1"/>
        </p:nvSpPr>
        <p:spPr>
          <a:xfrm>
            <a:off x="6565181"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09</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9" name="动作按钮: 后退或前一项 58">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0" name="动作按钮: 前进或下一项 59">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1" name="动作按钮: 结束 60">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2" name="TextBox 61">
            <a:hlinkClick r:id="rId12"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9" name="圆角矩形 18">
            <a:hlinkClick r:id="rId13" action="ppaction://hlinksldjump"/>
          </p:cNvPr>
          <p:cNvSpPr/>
          <p:nvPr userDrawn="1"/>
        </p:nvSpPr>
        <p:spPr>
          <a:xfrm>
            <a:off x="7187217" y="6450024"/>
            <a:ext cx="443288"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10</a:t>
            </a:r>
          </a:p>
        </p:txBody>
      </p:sp>
      <p:sp>
        <p:nvSpPr>
          <p:cNvPr id="20" name="圆角矩形 19">
            <a:hlinkClick r:id="rId14" action="ppaction://hlinksldjump"/>
          </p:cNvPr>
          <p:cNvSpPr/>
          <p:nvPr userDrawn="1"/>
        </p:nvSpPr>
        <p:spPr>
          <a:xfrm>
            <a:off x="7703922" y="6461895"/>
            <a:ext cx="443288"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11</a:t>
            </a:r>
          </a:p>
        </p:txBody>
      </p:sp>
      <p:sp>
        <p:nvSpPr>
          <p:cNvPr id="30" name="矩形 29"/>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TextBox 31"/>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提升素养能力</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4783790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62885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4407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63" r:id="rId6"/>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4.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8" Type="http://schemas.openxmlformats.org/officeDocument/2006/relationships/slide" Target="slide16.xml"/><Relationship Id="rId3" Type="http://schemas.openxmlformats.org/officeDocument/2006/relationships/tags" Target="../tags/tag12.xml"/><Relationship Id="rId7" Type="http://schemas.openxmlformats.org/officeDocument/2006/relationships/slide" Target="slide21.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3.xml"/><Relationship Id="rId9" Type="http://schemas.openxmlformats.org/officeDocument/2006/relationships/slide" Target="slide26.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4.xml"/><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tags" Target="../tags/tag4.xml"/></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slide" Target="slide36.xml"/><Relationship Id="rId4" Type="http://schemas.openxmlformats.org/officeDocument/2006/relationships/slide" Target="slide15.xml"/></Relationships>
</file>

<file path=ppt/slides/_rels/slide3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4.xml"/><Relationship Id="rId4" Type="http://schemas.openxmlformats.org/officeDocument/2006/relationships/image" Target="../media/image46.png"/></Relationships>
</file>

<file path=ppt/slides/_rels/slide3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9.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slideLayout" Target="../slideLayouts/slideLayout2.xml"/><Relationship Id="rId4" Type="http://schemas.openxmlformats.org/officeDocument/2006/relationships/tags" Target="../tags/tag17.xml"/></Relationships>
</file>

<file path=ppt/slides/_rels/slide3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5.xml"/><Relationship Id="rId4" Type="http://schemas.openxmlformats.org/officeDocument/2006/relationships/image" Target="../media/image52.png"/></Relationships>
</file>

<file path=ppt/slides/_rels/slide3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9.xml"/></Relationships>
</file>

<file path=ppt/slides/_rels/slide4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5.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9.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61.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slideLayout" Target="../slideLayouts/slideLayout5.xml"/><Relationship Id="rId1" Type="http://schemas.openxmlformats.org/officeDocument/2006/relationships/vmlDrawing" Target="../drawings/vmlDrawing1.vml"/><Relationship Id="rId6" Type="http://schemas.openxmlformats.org/officeDocument/2006/relationships/image" Target="../media/image64.emf"/><Relationship Id="rId5" Type="http://schemas.openxmlformats.org/officeDocument/2006/relationships/package" Target="../embeddings/Microsoft_Word___1.docx"/><Relationship Id="rId4" Type="http://schemas.openxmlformats.org/officeDocument/2006/relationships/oleObject" Target="../embeddings/oleObject1.bin"/></Relationships>
</file>

<file path=ppt/slides/_rels/slide4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7.pn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70.pn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2.pn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72.jpeg"/><Relationship Id="rId1" Type="http://schemas.openxmlformats.org/officeDocument/2006/relationships/slideLayout" Target="../slideLayouts/slideLayout6.xml"/><Relationship Id="rId4" Type="http://schemas.openxmlformats.org/officeDocument/2006/relationships/image" Target="../media/image73.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p:nvPr/>
        </p:nvPicPr>
        <p:blipFill>
          <a:blip r:embed="rId5"/>
          <a:stretch>
            <a:fillRect/>
          </a:stretch>
        </p:blipFill>
        <p:spPr>
          <a:xfrm>
            <a:off x="-2598" y="-1"/>
            <a:ext cx="12195608" cy="6858001"/>
          </a:xfrm>
          <a:prstGeom prst="rect">
            <a:avLst/>
          </a:prstGeom>
        </p:spPr>
      </p:pic>
      <p:sp>
        <p:nvSpPr>
          <p:cNvPr id="12" name="矩形 11"/>
          <p:cNvSpPr/>
          <p:nvPr>
            <p:custDataLst>
              <p:tags r:id="rId1"/>
            </p:custDataLst>
          </p:nvPr>
        </p:nvSpPr>
        <p:spPr>
          <a:xfrm>
            <a:off x="1" y="4344238"/>
            <a:ext cx="12190413" cy="2502591"/>
          </a:xfrm>
          <a:prstGeom prst="rect">
            <a:avLst/>
          </a:prstGeom>
          <a:solidFill>
            <a:srgbClr val="2E75B6">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3" name="TextBox 5"/>
          <p:cNvSpPr txBox="1"/>
          <p:nvPr>
            <p:custDataLst>
              <p:tags r:id="rId2"/>
            </p:custDataLst>
          </p:nvPr>
        </p:nvSpPr>
        <p:spPr>
          <a:xfrm>
            <a:off x="1054100" y="5719330"/>
            <a:ext cx="6707921" cy="705767"/>
          </a:xfrm>
          <a:prstGeom prst="rect">
            <a:avLst/>
          </a:prstGeom>
          <a:noFill/>
        </p:spPr>
        <p:txBody>
          <a:bodyPr wrap="none" lIns="121917" tIns="60958" rIns="121917" bIns="60958">
            <a:spAutoFit/>
          </a:bodyPr>
          <a:lstStyle/>
          <a:p>
            <a:pPr>
              <a:lnSpc>
                <a:spcPct val="110000"/>
              </a:lnSpc>
              <a:defRPr/>
            </a:pP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第</a:t>
            </a:r>
            <a:r>
              <a:rPr lang="en-US" altLang="zh-CN"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讲　电路的基本概念及规律</a:t>
            </a:r>
            <a:endParaRPr lang="zh-CN" altLang="en-US" sz="3700" b="1" dirty="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TextBox 2"/>
          <p:cNvSpPr txBox="1"/>
          <p:nvPr>
            <p:custDataLst>
              <p:tags r:id="rId3"/>
            </p:custDataLst>
          </p:nvPr>
        </p:nvSpPr>
        <p:spPr>
          <a:xfrm>
            <a:off x="1054736" y="5050195"/>
            <a:ext cx="4304383" cy="584775"/>
          </a:xfrm>
          <a:prstGeom prst="rect">
            <a:avLst/>
          </a:prstGeom>
          <a:noFill/>
        </p:spPr>
        <p:txBody>
          <a:bodyPr wrap="none">
            <a:spAutoFit/>
          </a:bodyPr>
          <a:lstStyle/>
          <a:p>
            <a:pPr>
              <a:defRPr/>
            </a:pPr>
            <a:r>
              <a:rPr lang="zh-CN" altLang="en-US" sz="3200" b="1">
                <a:solidFill>
                  <a:schemeClr val="bg1"/>
                </a:solidFill>
                <a:effectLst>
                  <a:outerShdw blurRad="50800" dist="38100" dir="8100000" algn="tr" rotWithShape="0">
                    <a:prstClr val="black">
                      <a:alpha val="40000"/>
                    </a:prstClr>
                  </a:outerShdw>
                </a:effectLst>
                <a:latin typeface="方正黑体_GBK" panose="03000509000000000000" pitchFamily="65" charset="-122"/>
                <a:ea typeface="方正黑体_GBK" panose="03000509000000000000" pitchFamily="65" charset="-122"/>
              </a:rPr>
              <a:t>第九章　电路及其应用</a:t>
            </a:r>
            <a:endParaRPr lang="zh-CN" altLang="en-US" sz="3200" b="1" dirty="0">
              <a:solidFill>
                <a:schemeClr val="bg1"/>
              </a:solidFill>
              <a:effectLst>
                <a:outerShdw blurRad="50800" dist="38100" dir="8100000" algn="tr" rotWithShape="0">
                  <a:prstClr val="black">
                    <a:alpha val="40000"/>
                  </a:prstClr>
                </a:outerShdw>
              </a:effectLst>
              <a:latin typeface="方正黑体_GBK" panose="03000509000000000000" pitchFamily="65" charset="-122"/>
              <a:ea typeface="方正黑体_GBK" panose="03000509000000000000" pitchFamily="65" charset="-122"/>
              <a:cs typeface="+mn-cs"/>
            </a:endParaRPr>
          </a:p>
        </p:txBody>
      </p:sp>
      <p:pic>
        <p:nvPicPr>
          <p:cNvPr id="8"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 y="-1"/>
            <a:ext cx="1126585" cy="1052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图片 8" descr="山东金榜苑"/>
          <p:cNvPicPr>
            <a:picLocks noChangeAspect="1"/>
          </p:cNvPicPr>
          <p:nvPr/>
        </p:nvPicPr>
        <p:blipFill>
          <a:blip r:embed="rId7">
            <a:lum bright="-8000" contrast="52000"/>
          </a:blip>
          <a:srcRect b="27240"/>
          <a:stretch>
            <a:fillRect/>
          </a:stretch>
        </p:blipFill>
        <p:spPr>
          <a:xfrm>
            <a:off x="-5195" y="105853"/>
            <a:ext cx="1113340" cy="810422"/>
          </a:xfrm>
          <a:prstGeom prst="rect">
            <a:avLst/>
          </a:prstGeom>
        </p:spPr>
      </p:pic>
    </p:spTree>
    <p:extLst>
      <p:ext uri="{BB962C8B-B14F-4D97-AF65-F5344CB8AC3E}">
        <p14:creationId xmlns:p14="http://schemas.microsoft.com/office/powerpoint/2010/main" val="35063941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387433" y="1841050"/>
            <a:ext cx="877135" cy="507815"/>
          </a:xfrm>
          <a:prstGeom prst="rect">
            <a:avLst/>
          </a:prstGeom>
        </p:spPr>
        <p:txBody>
          <a:bodyPr wrap="none" lIns="91426" tIns="45712" rIns="91426" bIns="45712">
            <a:spAutoFit/>
          </a:bodyPr>
          <a:lstStyle/>
          <a:p>
            <a:r>
              <a:rPr lang="zh-CN" altLang="zh-CN" sz="26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快慢</a:t>
            </a:r>
            <a:endParaRPr lang="zh-CN" altLang="en-US" sz="2600" dirty="0">
              <a:solidFill>
                <a:srgbClr val="C00000"/>
              </a:solidFill>
              <a:latin typeface="微软雅黑" pitchFamily="34" charset="-122"/>
              <a:ea typeface="微软雅黑" pitchFamily="34" charset="-122"/>
            </a:endParaRPr>
          </a:p>
        </p:txBody>
      </p:sp>
      <p:sp>
        <p:nvSpPr>
          <p:cNvPr id="3" name="矩形 2"/>
          <p:cNvSpPr/>
          <p:nvPr/>
        </p:nvSpPr>
        <p:spPr>
          <a:xfrm>
            <a:off x="106615" y="1916662"/>
            <a:ext cx="11810444" cy="648230"/>
          </a:xfrm>
          <a:prstGeom prst="rect">
            <a:avLst/>
          </a:prstGeom>
        </p:spPr>
        <p:txBody>
          <a:bodyPr wrap="square" lIns="121898" tIns="60948" rIns="121898" bIns="60948">
            <a:spAutoFit/>
          </a:bodyPr>
          <a:lstStyle/>
          <a:p>
            <a:pPr marL="252000" indent="-457200" algn="just">
              <a:lnSpc>
                <a:spcPct val="150000"/>
              </a:lnSpc>
              <a:spcAft>
                <a:spcPts val="0"/>
              </a:spcAft>
              <a:tabLst>
                <a:tab pos="2700655" algn="l"/>
              </a:tabLst>
            </a:pPr>
            <a:r>
              <a:rPr lang="en-US" altLang="zh-CN" sz="2600" kern="100" dirty="0" smtClean="0">
                <a:latin typeface="Times New Roman"/>
                <a:ea typeface="微软雅黑"/>
                <a:cs typeface="Times New Roman"/>
              </a:rPr>
              <a:t>6.</a:t>
            </a:r>
            <a:endParaRPr lang="zh-CN" altLang="zh-CN" sz="1050" kern="100" dirty="0">
              <a:effectLst/>
              <a:latin typeface="宋体"/>
              <a:cs typeface="Courier New"/>
            </a:endParaRPr>
          </a:p>
        </p:txBody>
      </p:sp>
      <p:pic>
        <p:nvPicPr>
          <p:cNvPr id="5" name="image41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9431" y="1357757"/>
            <a:ext cx="10991112" cy="1990153"/>
          </a:xfrm>
          <a:prstGeom prst="rect">
            <a:avLst/>
          </a:prstGeom>
        </p:spPr>
      </p:pic>
      <p:sp>
        <p:nvSpPr>
          <p:cNvPr id="6" name="矩形 5"/>
          <p:cNvSpPr/>
          <p:nvPr/>
        </p:nvSpPr>
        <p:spPr>
          <a:xfrm>
            <a:off x="5459825" y="2669620"/>
            <a:ext cx="535696" cy="492426"/>
          </a:xfrm>
          <a:prstGeom prst="rect">
            <a:avLst/>
          </a:prstGeom>
        </p:spPr>
        <p:txBody>
          <a:bodyPr wrap="none" lIns="91426" tIns="45712" rIns="91426" bIns="45712">
            <a:spAutoFit/>
          </a:bodyPr>
          <a:lstStyle/>
          <a:p>
            <a:r>
              <a:rPr lang="en-US" altLang="zh-CN" sz="2600" i="1" kern="0">
                <a:solidFill>
                  <a:srgbClr val="C00000"/>
                </a:solidFill>
                <a:latin typeface="Times New Roman" panose="02020603050405020304" pitchFamily="18" charset="0"/>
                <a:ea typeface="微软雅黑" panose="020B0503020204020204" pitchFamily="34" charset="-122"/>
              </a:rPr>
              <a:t>UI</a:t>
            </a:r>
            <a:endParaRPr lang="zh-CN" altLang="en-US" sz="2600" dirty="0">
              <a:solidFill>
                <a:srgbClr val="C00000"/>
              </a:solidFill>
              <a:latin typeface="微软雅黑" pitchFamily="34" charset="-122"/>
              <a:ea typeface="微软雅黑" pitchFamily="34" charset="-122"/>
            </a:endParaRPr>
          </a:p>
        </p:txBody>
      </p:sp>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8255476" y="1154869"/>
            <a:ext cx="877135" cy="507815"/>
          </a:xfrm>
          <a:prstGeom prst="rect">
            <a:avLst/>
          </a:prstGeom>
        </p:spPr>
        <p:txBody>
          <a:bodyPr wrap="none" lIns="91426" tIns="45712" rIns="91426" bIns="45712">
            <a:spAutoFit/>
          </a:bodyPr>
          <a:lstStyle/>
          <a:p>
            <a:r>
              <a:rPr lang="zh-CN" altLang="zh-CN" sz="26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电流</a:t>
            </a:r>
            <a:endParaRPr lang="zh-CN" altLang="en-US" sz="2600" dirty="0">
              <a:solidFill>
                <a:srgbClr val="C00000"/>
              </a:solidFill>
              <a:latin typeface="微软雅黑" pitchFamily="34" charset="-122"/>
              <a:ea typeface="微软雅黑" pitchFamily="34" charset="-122"/>
            </a:endParaRPr>
          </a:p>
        </p:txBody>
      </p:sp>
      <p:sp>
        <p:nvSpPr>
          <p:cNvPr id="3" name="矩形 2"/>
          <p:cNvSpPr/>
          <p:nvPr/>
        </p:nvSpPr>
        <p:spPr>
          <a:xfrm>
            <a:off x="106615" y="1700635"/>
            <a:ext cx="11810444" cy="648230"/>
          </a:xfrm>
          <a:prstGeom prst="rect">
            <a:avLst/>
          </a:prstGeom>
        </p:spPr>
        <p:txBody>
          <a:bodyPr wrap="square" lIns="121898" tIns="60948" rIns="121898" bIns="60948">
            <a:spAutoFit/>
          </a:bodyPr>
          <a:lstStyle/>
          <a:p>
            <a:pPr marL="252000" indent="-457200" algn="just">
              <a:lnSpc>
                <a:spcPct val="150000"/>
              </a:lnSpc>
              <a:spcAft>
                <a:spcPts val="0"/>
              </a:spcAft>
              <a:tabLst>
                <a:tab pos="2700655" algn="l"/>
              </a:tabLst>
            </a:pPr>
            <a:r>
              <a:rPr lang="en-US" altLang="zh-CN" sz="2600" kern="100" dirty="0" smtClean="0">
                <a:latin typeface="Times New Roman"/>
                <a:ea typeface="微软雅黑"/>
                <a:cs typeface="Times New Roman"/>
              </a:rPr>
              <a:t>7.</a:t>
            </a:r>
            <a:endParaRPr lang="zh-CN" altLang="zh-CN" sz="1050" kern="100" dirty="0">
              <a:effectLst/>
              <a:latin typeface="宋体"/>
              <a:cs typeface="Courier New"/>
            </a:endParaRPr>
          </a:p>
        </p:txBody>
      </p:sp>
      <p:pic>
        <p:nvPicPr>
          <p:cNvPr id="4" name="image41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4531" y="1273070"/>
            <a:ext cx="10303542" cy="1813030"/>
          </a:xfrm>
          <a:prstGeom prst="rect">
            <a:avLst/>
          </a:prstGeom>
        </p:spPr>
      </p:pic>
      <p:sp>
        <p:nvSpPr>
          <p:cNvPr id="5" name="矩形 4"/>
          <p:cNvSpPr/>
          <p:nvPr/>
        </p:nvSpPr>
        <p:spPr>
          <a:xfrm>
            <a:off x="6526933" y="1625023"/>
            <a:ext cx="877135" cy="507815"/>
          </a:xfrm>
          <a:prstGeom prst="rect">
            <a:avLst/>
          </a:prstGeom>
        </p:spPr>
        <p:txBody>
          <a:bodyPr wrap="none" lIns="91426" tIns="45712" rIns="91426" bIns="45712">
            <a:spAutoFit/>
          </a:bodyPr>
          <a:lstStyle/>
          <a:p>
            <a:r>
              <a:rPr lang="zh-CN" altLang="zh-CN" sz="26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电阻</a:t>
            </a:r>
            <a:endParaRPr lang="zh-CN" altLang="en-US" sz="2600" dirty="0">
              <a:solidFill>
                <a:srgbClr val="C00000"/>
              </a:solidFill>
              <a:latin typeface="微软雅黑" pitchFamily="34" charset="-122"/>
              <a:ea typeface="微软雅黑" pitchFamily="34" charset="-122"/>
            </a:endParaRPr>
          </a:p>
        </p:txBody>
      </p:sp>
      <p:sp>
        <p:nvSpPr>
          <p:cNvPr id="6" name="矩形 5"/>
          <p:cNvSpPr/>
          <p:nvPr/>
        </p:nvSpPr>
        <p:spPr>
          <a:xfrm>
            <a:off x="4544917" y="2479120"/>
            <a:ext cx="702408" cy="492426"/>
          </a:xfrm>
          <a:prstGeom prst="rect">
            <a:avLst/>
          </a:prstGeom>
        </p:spPr>
        <p:txBody>
          <a:bodyPr wrap="none" lIns="91426" tIns="45712" rIns="91426" bIns="45712">
            <a:spAutoFit/>
          </a:bodyPr>
          <a:lstStyle/>
          <a:p>
            <a:r>
              <a:rPr lang="en-US" altLang="zh-CN" sz="2600" i="1" kern="0">
                <a:solidFill>
                  <a:srgbClr val="C00000"/>
                </a:solidFill>
                <a:latin typeface="Times New Roman" panose="02020603050405020304" pitchFamily="18" charset="0"/>
                <a:ea typeface="微软雅黑" panose="020B0503020204020204" pitchFamily="34" charset="-122"/>
              </a:rPr>
              <a:t>I</a:t>
            </a:r>
            <a:r>
              <a:rPr lang="en-US" altLang="zh-CN" sz="2600" kern="0" baseline="30000">
                <a:solidFill>
                  <a:srgbClr val="C00000"/>
                </a:solidFill>
                <a:latin typeface="Times New Roman" panose="02020603050405020304" pitchFamily="18" charset="0"/>
                <a:ea typeface="微软雅黑" panose="020B0503020204020204" pitchFamily="34" charset="-122"/>
              </a:rPr>
              <a:t>2</a:t>
            </a:r>
            <a:r>
              <a:rPr lang="en-US" altLang="zh-CN" sz="2600" i="1" kern="0">
                <a:solidFill>
                  <a:srgbClr val="C00000"/>
                </a:solidFill>
                <a:latin typeface="Times New Roman" panose="02020603050405020304" pitchFamily="18" charset="0"/>
                <a:ea typeface="微软雅黑" panose="020B0503020204020204" pitchFamily="34" charset="-122"/>
              </a:rPr>
              <a:t>Rt</a:t>
            </a:r>
            <a:endParaRPr lang="zh-CN" altLang="en-US" sz="2600" dirty="0">
              <a:solidFill>
                <a:srgbClr val="C00000"/>
              </a:solidFill>
              <a:latin typeface="微软雅黑" pitchFamily="34" charset="-122"/>
              <a:ea typeface="微软雅黑" pitchFamily="34" charset="-122"/>
            </a:endParaRPr>
          </a:p>
        </p:txBody>
      </p:sp>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99301" y="558009"/>
                <a:ext cx="11810444" cy="5739239"/>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effectLst/>
                    <a:latin typeface="Times New Roman" panose="02020603050405020304" pitchFamily="18" charset="0"/>
                    <a:ea typeface="黑体" panose="02010609060101010101" pitchFamily="49" charset="-122"/>
                    <a:cs typeface="Times New Roman" panose="02020603050405020304" pitchFamily="18" charset="0"/>
                  </a:rPr>
                  <a:t>思考判断</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由</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I</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成正比</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成反比。</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1" dirty="0" smtClean="0">
                    <a:latin typeface="宋体" panose="02010600030101010101" pitchFamily="2" charset="-122"/>
                    <a:cs typeface="Times New Roman" panose="02020603050405020304" pitchFamily="18" charset="0"/>
                  </a:rPr>
                  <a:t>    </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由</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den>
                    </m:f>
                  </m:oMath>
                </a14:m>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导体的电阻与导体两端的电压成正比</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与流过导体的电流成反比。</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1" dirty="0" smtClean="0">
                    <a:latin typeface="宋体" panose="02010600030101010101" pitchFamily="2" charset="-122"/>
                    <a:cs typeface="Times New Roman" panose="02020603050405020304" pitchFamily="18" charset="0"/>
                  </a:rPr>
                  <a:t>    </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电阻率越大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导体对电流的阻碍作用就越大。</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1" dirty="0" smtClean="0">
                    <a:latin typeface="宋体" panose="02010600030101010101" pitchFamily="2" charset="-122"/>
                    <a:cs typeface="Times New Roman" panose="02020603050405020304" pitchFamily="18" charset="0"/>
                  </a:rPr>
                  <a:t>    </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公式</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UIt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适用于所有电路。</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1" dirty="0" smtClean="0">
                    <a:latin typeface="宋体" panose="02010600030101010101" pitchFamily="2" charset="-122"/>
                    <a:cs typeface="Times New Roman" panose="02020603050405020304" pitchFamily="18" charset="0"/>
                  </a:rPr>
                  <a:t>    </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在非纯电阻电路中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UI</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其他</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焦耳定律只适用于纯电阻电路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不适用于非纯电阻电路。</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1" dirty="0" smtClean="0">
                    <a:latin typeface="宋体" panose="02010600030101010101" pitchFamily="2" charset="-122"/>
                    <a:cs typeface="Times New Roman" panose="02020603050405020304" pitchFamily="18" charset="0"/>
                  </a:rPr>
                  <a:t>    </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99301" y="558009"/>
                <a:ext cx="11810444" cy="5739239"/>
              </a:xfrm>
              <a:prstGeom prst="rect">
                <a:avLst/>
              </a:prstGeom>
              <a:blipFill rotWithShape="0">
                <a:blip r:embed="rId2"/>
                <a:stretch>
                  <a:fillRect l="-671" b="-319"/>
                </a:stretch>
              </a:blipFill>
            </p:spPr>
            <p:txBody>
              <a:bodyPr/>
              <a:lstStyle/>
              <a:p>
                <a:r>
                  <a:rPr lang="zh-CN" altLang="en-US">
                    <a:noFill/>
                  </a:rPr>
                  <a:t> </a:t>
                </a:r>
              </a:p>
            </p:txBody>
          </p:sp>
        </mc:Fallback>
      </mc:AlternateContent>
      <p:sp>
        <p:nvSpPr>
          <p:cNvPr id="3" name="矩形 2"/>
          <p:cNvSpPr/>
          <p:nvPr/>
        </p:nvSpPr>
        <p:spPr>
          <a:xfrm>
            <a:off x="6069806" y="1323352"/>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5" name="矩形 4"/>
          <p:cNvSpPr/>
          <p:nvPr/>
        </p:nvSpPr>
        <p:spPr>
          <a:xfrm>
            <a:off x="770731" y="2848241"/>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6" name="矩形 5"/>
          <p:cNvSpPr/>
          <p:nvPr/>
        </p:nvSpPr>
        <p:spPr>
          <a:xfrm>
            <a:off x="7493095" y="3394595"/>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7" name="矩形 6"/>
          <p:cNvSpPr/>
          <p:nvPr/>
        </p:nvSpPr>
        <p:spPr>
          <a:xfrm>
            <a:off x="6590760" y="4296803"/>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8" name="矩形 7"/>
          <p:cNvSpPr/>
          <p:nvPr/>
        </p:nvSpPr>
        <p:spPr>
          <a:xfrm>
            <a:off x="6234684" y="4941189"/>
            <a:ext cx="699230" cy="707886"/>
          </a:xfrm>
          <a:prstGeom prst="rect">
            <a:avLst/>
          </a:prstGeom>
        </p:spPr>
        <p:txBody>
          <a:bodyPr wrap="none">
            <a:spAutoFit/>
          </a:bodyPr>
          <a:lstStyle/>
          <a:p>
            <a:r>
              <a:rPr lang="en-US" altLang="zh-CN" sz="4000" b="1" kern="100" dirty="0">
                <a:solidFill>
                  <a:srgbClr val="C00000"/>
                </a:solidFill>
                <a:latin typeface="宋体" panose="02010600030101010101" pitchFamily="2" charset="-122"/>
                <a:ea typeface="宋体" panose="02010600030101010101" pitchFamily="2" charset="-122"/>
                <a:cs typeface="Times New Roman" panose="02020603050405020304"/>
                <a:sym typeface="Times New Roman" panose="02020603050405020304"/>
              </a:rPr>
              <a:t>√</a:t>
            </a:r>
            <a:endParaRPr lang="zh-CN" altLang="en-US" sz="4000" b="1" dirty="0">
              <a:solidFill>
                <a:srgbClr val="C00000"/>
              </a:solidFill>
              <a:latin typeface="宋体" panose="02010600030101010101" pitchFamily="2" charset="-122"/>
              <a:ea typeface="宋体" panose="02010600030101010101" pitchFamily="2" charset="-122"/>
              <a:sym typeface="Times New Roman" panose="02020603050405020304"/>
            </a:endParaRPr>
          </a:p>
        </p:txBody>
      </p:sp>
      <p:sp>
        <p:nvSpPr>
          <p:cNvPr id="9" name="矩形 8"/>
          <p:cNvSpPr/>
          <p:nvPr/>
        </p:nvSpPr>
        <p:spPr>
          <a:xfrm>
            <a:off x="9119584" y="5542165"/>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Tree>
    <p:extLst>
      <p:ext uri="{BB962C8B-B14F-4D97-AF65-F5344CB8AC3E}">
        <p14:creationId xmlns:p14="http://schemas.microsoft.com/office/powerpoint/2010/main" val="107604974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linds(horizontal)">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P spid="5" grpId="0" autoUpdateAnimBg="0"/>
      <p:bldP spid="6" grpId="0" autoUpdateAnimBg="0"/>
      <p:bldP spid="7" grpId="0" autoUpdateAnimBg="0"/>
      <p:bldP spid="8" grpId="0" autoUpdateAnimBg="0"/>
      <p:bldP spid="9" grpId="0"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969228" y="1349986"/>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106615" y="620649"/>
            <a:ext cx="11810444" cy="1259231"/>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人教版必修第三册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P60</a:t>
            </a:r>
            <a:r>
              <a:rPr lang="zh-CN" altLang="zh-CN" sz="2600" b="1">
                <a:latin typeface="Times New Roman" panose="02020603050405020304" pitchFamily="18" charset="0"/>
                <a:cs typeface="Times New Roman" panose="02020603050405020304" pitchFamily="18" charset="0"/>
              </a:rPr>
              <a:t>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11.2-5</a:t>
            </a:r>
            <a:r>
              <a:rPr lang="zh-CN" altLang="zh-CN" sz="2600" b="1">
                <a:latin typeface="Times New Roman" panose="02020603050405020304" pitchFamily="18" charset="0"/>
                <a:cs typeface="Times New Roman" panose="02020603050405020304" pitchFamily="18" charset="0"/>
              </a:rPr>
              <a:t>改编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是某二极管的伏安特性曲线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4" name="矩形 3"/>
          <p:cNvSpPr/>
          <p:nvPr/>
        </p:nvSpPr>
        <p:spPr>
          <a:xfrm>
            <a:off x="309815" y="1992884"/>
            <a:ext cx="11658044" cy="305972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二极管是非线性元件</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加正向电压时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二极管阻值不变</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加正向电压时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二极管阻值随着电压的</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增大</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而</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增大</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加反向电压时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无论加多大电压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电流都很小</a:t>
            </a:r>
            <a:endParaRPr lang="zh-CN" altLang="zh-CN" sz="1150" dirty="0">
              <a:latin typeface="Calibri" panose="020F0502020204030204" pitchFamily="34" charset="0"/>
              <a:cs typeface="Times New Roman" panose="02020603050405020304" pitchFamily="18" charset="0"/>
            </a:endParaRPr>
          </a:p>
        </p:txBody>
      </p:sp>
      <p:pic>
        <p:nvPicPr>
          <p:cNvPr id="5" name="image21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80141" y="1484757"/>
            <a:ext cx="4015740" cy="2879427"/>
          </a:xfrm>
          <a:prstGeom prst="rect">
            <a:avLst/>
          </a:prstGeom>
        </p:spPr>
      </p:pic>
    </p:spTree>
    <p:extLst>
      <p:ext uri="{BB962C8B-B14F-4D97-AF65-F5344CB8AC3E}">
        <p14:creationId xmlns:p14="http://schemas.microsoft.com/office/powerpoint/2010/main" val="52207753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814530" y="1350113"/>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4" name="矩形 3"/>
          <p:cNvSpPr/>
          <p:nvPr/>
        </p:nvSpPr>
        <p:spPr>
          <a:xfrm>
            <a:off x="106615" y="620649"/>
            <a:ext cx="11810444" cy="1259231"/>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电路中灯泡均正常发光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阻值分别为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 Ω,</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 Ω,</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 Ω,</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 Ω,</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电源电动势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 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内阻不计</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四个灯泡中消耗功率最大的是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5" name="矩形 4"/>
          <p:cNvSpPr/>
          <p:nvPr/>
        </p:nvSpPr>
        <p:spPr>
          <a:xfrm>
            <a:off x="424115" y="1916811"/>
            <a:ext cx="11658044" cy="1259231"/>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B.</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D.</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4</a:t>
            </a:r>
            <a:endParaRPr lang="zh-CN" altLang="zh-CN" sz="1150">
              <a:latin typeface="Calibri" panose="020F0502020204030204" pitchFamily="34" charset="0"/>
              <a:cs typeface="Times New Roman" panose="02020603050405020304" pitchFamily="18" charset="0"/>
            </a:endParaRPr>
          </a:p>
        </p:txBody>
      </p:sp>
      <p:pic>
        <p:nvPicPr>
          <p:cNvPr id="6" name="image21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87530" y="2077315"/>
            <a:ext cx="2665095" cy="1989602"/>
          </a:xfrm>
          <a:prstGeom prst="rect">
            <a:avLst/>
          </a:prstGeom>
        </p:spPr>
      </p:pic>
    </p:spTree>
    <p:extLst>
      <p:ext uri="{BB962C8B-B14F-4D97-AF65-F5344CB8AC3E}">
        <p14:creationId xmlns:p14="http://schemas.microsoft.com/office/powerpoint/2010/main" val="374742438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10" name="五边形 9"/>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1" name="燕尾形 10"/>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9700" name="文本框 44"/>
          <p:cNvSpPr txBox="1">
            <a:spLocks noChangeArrowheads="1"/>
          </p:cNvSpPr>
          <p:nvPr/>
        </p:nvSpPr>
        <p:spPr bwMode="auto">
          <a:xfrm>
            <a:off x="4368800" y="1269231"/>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研透核心考点</a:t>
            </a:r>
          </a:p>
        </p:txBody>
      </p:sp>
      <p:sp>
        <p:nvSpPr>
          <p:cNvPr id="29701" name="文本框 18"/>
          <p:cNvSpPr txBox="1">
            <a:spLocks noChangeArrowheads="1"/>
          </p:cNvSpPr>
          <p:nvPr>
            <p:custDataLst>
              <p:tags r:id="rId4"/>
            </p:custDataLst>
          </p:nvPr>
        </p:nvSpPr>
        <p:spPr bwMode="auto">
          <a:xfrm>
            <a:off x="1610038" y="2349116"/>
            <a:ext cx="989786" cy="1179428"/>
          </a:xfrm>
          <a:prstGeom prst="rect">
            <a:avLst/>
          </a:prstGeom>
          <a:noFill/>
          <a:ln w="9525">
            <a:noFill/>
            <a:miter lim="800000"/>
          </a:ln>
        </p:spPr>
        <p:txBody>
          <a:bodyPr/>
          <a:lstStyle/>
          <a:p>
            <a:pPr algn="dist"/>
            <a:r>
              <a:rPr kumimoji="1" lang="en-US" altLang="zh-CN" sz="88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2</a:t>
            </a:r>
          </a:p>
        </p:txBody>
      </p:sp>
      <p:sp>
        <p:nvSpPr>
          <p:cNvPr id="14" name="圆角矩形 13">
            <a:hlinkClick r:id="rId7" action="ppaction://hlinksldjump"/>
          </p:cNvPr>
          <p:cNvSpPr/>
          <p:nvPr/>
        </p:nvSpPr>
        <p:spPr>
          <a:xfrm>
            <a:off x="4295613" y="3124527"/>
            <a:ext cx="7560000" cy="917952"/>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dirty="0">
                <a:solidFill>
                  <a:schemeClr val="bg1"/>
                </a:solidFill>
                <a:latin typeface="微软雅黑" panose="020B0503020204020204" pitchFamily="34" charset="-122"/>
                <a:ea typeface="微软雅黑" panose="020B0503020204020204" pitchFamily="34" charset="-122"/>
              </a:rPr>
              <a:t>考点二　欧姆定律、电阻定律及伏安特性曲线的</a:t>
            </a:r>
            <a:r>
              <a:rPr lang="zh-CN" altLang="en-US" sz="2600" b="1" dirty="0" smtClean="0">
                <a:solidFill>
                  <a:schemeClr val="bg1"/>
                </a:solidFill>
                <a:latin typeface="微软雅黑" panose="020B0503020204020204" pitchFamily="34" charset="-122"/>
                <a:ea typeface="微软雅黑" panose="020B0503020204020204" pitchFamily="34" charset="-122"/>
              </a:rPr>
              <a:t>理</a:t>
            </a:r>
            <a:r>
              <a:rPr lang="en-US" altLang="zh-CN" sz="2600" b="1" dirty="0" smtClean="0">
                <a:solidFill>
                  <a:schemeClr val="bg1"/>
                </a:solidFill>
                <a:latin typeface="微软雅黑" panose="020B0503020204020204" pitchFamily="34" charset="-122"/>
                <a:ea typeface="微软雅黑" panose="020B0503020204020204" pitchFamily="34" charset="-122"/>
              </a:rPr>
              <a:t>	    </a:t>
            </a:r>
            <a:r>
              <a:rPr lang="zh-CN" altLang="en-US" sz="2600" b="1" dirty="0" smtClean="0">
                <a:solidFill>
                  <a:schemeClr val="bg1"/>
                </a:solidFill>
                <a:latin typeface="微软雅黑" panose="020B0503020204020204" pitchFamily="34" charset="-122"/>
                <a:ea typeface="微软雅黑" panose="020B0503020204020204" pitchFamily="34" charset="-122"/>
              </a:rPr>
              <a:t>解和</a:t>
            </a:r>
            <a:r>
              <a:rPr lang="zh-CN" altLang="en-US" sz="2600" b="1" dirty="0">
                <a:solidFill>
                  <a:schemeClr val="bg1"/>
                </a:solidFill>
                <a:latin typeface="微软雅黑" panose="020B0503020204020204" pitchFamily="34" charset="-122"/>
                <a:ea typeface="微软雅黑" panose="020B0503020204020204" pitchFamily="34" charset="-122"/>
              </a:rPr>
              <a:t>应用</a:t>
            </a:r>
            <a:endParaRPr lang="zh-CN" altLang="zh-CN" sz="2600" b="1" kern="100" dirty="0">
              <a:solidFill>
                <a:schemeClr val="bg1"/>
              </a:solidFill>
              <a:latin typeface="微软雅黑" panose="020B0503020204020204" pitchFamily="34" charset="-122"/>
              <a:ea typeface="微软雅黑" panose="020B0503020204020204" pitchFamily="34" charset="-122"/>
              <a:cs typeface="Times New Roman" panose="02020603050405020304"/>
            </a:endParaRPr>
          </a:p>
        </p:txBody>
      </p:sp>
      <p:sp>
        <p:nvSpPr>
          <p:cNvPr id="15" name="圆角矩形 14">
            <a:hlinkClick r:id="rId8" action="ppaction://hlinksldjump"/>
          </p:cNvPr>
          <p:cNvSpPr/>
          <p:nvPr/>
        </p:nvSpPr>
        <p:spPr>
          <a:xfrm>
            <a:off x="4295613" y="242788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考点一　电流的理解与计算</a:t>
            </a:r>
            <a:endParaRPr lang="zh-CN" altLang="en-US" sz="2600" b="1" dirty="0">
              <a:solidFill>
                <a:schemeClr val="bg1"/>
              </a:solidFill>
              <a:latin typeface="微软雅黑" panose="020B0503020204020204" pitchFamily="34" charset="-122"/>
              <a:ea typeface="微软雅黑" panose="020B0503020204020204" pitchFamily="34" charset="-122"/>
            </a:endParaRPr>
          </a:p>
        </p:txBody>
      </p:sp>
      <p:sp>
        <p:nvSpPr>
          <p:cNvPr id="16" name="圆角矩形 15">
            <a:hlinkClick r:id="rId9" action="ppaction://hlinksldjump"/>
          </p:cNvPr>
          <p:cNvSpPr/>
          <p:nvPr/>
        </p:nvSpPr>
        <p:spPr>
          <a:xfrm>
            <a:off x="4295926" y="4207002"/>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spcAft>
                <a:spcPts val="0"/>
              </a:spcAft>
            </a:pPr>
            <a:r>
              <a:rPr lang="zh-CN" altLang="en-US" sz="2600" b="1">
                <a:solidFill>
                  <a:schemeClr val="bg1"/>
                </a:solidFill>
                <a:latin typeface="微软雅黑" panose="020B0503020204020204" pitchFamily="34" charset="-122"/>
                <a:ea typeface="微软雅黑" panose="020B0503020204020204" pitchFamily="34" charset="-122"/>
              </a:rPr>
              <a:t>考点三　电功、电功率、电热、热功率</a:t>
            </a:r>
            <a:endParaRPr lang="zh-CN" altLang="zh-CN" sz="2400" b="1" kern="100" dirty="0">
              <a:solidFill>
                <a:schemeClr val="bg1"/>
              </a:solidFill>
              <a:effectLst/>
              <a:latin typeface="微软雅黑" panose="020B0503020204020204" pitchFamily="34" charset="-122"/>
              <a:ea typeface="微软雅黑" panose="020B0503020204020204" pitchFamily="34" charset="-122"/>
              <a:cs typeface="Times New Roman" panose="02020603050405020304"/>
            </a:endParaRPr>
          </a:p>
        </p:txBody>
      </p:sp>
    </p:spTree>
    <p:extLst>
      <p:ext uri="{BB962C8B-B14F-4D97-AF65-F5344CB8AC3E}">
        <p14:creationId xmlns:p14="http://schemas.microsoft.com/office/powerpoint/2010/main" val="3946383484"/>
      </p:ext>
    </p:extLst>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考点一　电流的理解与计算</a:t>
            </a:r>
            <a:endParaRPr lang="zh-CN" altLang="zh-CN" sz="1800" b="1" kern="1400" dirty="0">
              <a:effectLst/>
              <a:latin typeface="Cambria"/>
              <a:ea typeface="宋体"/>
              <a:cs typeface="Times New Roman"/>
            </a:endParaRPr>
          </a:p>
        </p:txBody>
      </p:sp>
      <p:sp>
        <p:nvSpPr>
          <p:cNvPr id="4" name="矩形 3"/>
          <p:cNvSpPr/>
          <p:nvPr/>
        </p:nvSpPr>
        <p:spPr>
          <a:xfrm>
            <a:off x="106615" y="1472438"/>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利用</a:t>
            </a:r>
            <a:r>
              <a:rPr lang="en-US" altLang="zh-CN" sz="2600" b="1">
                <a:latin typeface="宋体" panose="02010600030101010101" pitchFamily="2" charset="-122"/>
                <a:cs typeface="Times New Roman" panose="02020603050405020304" pitchFamily="18" charset="0"/>
              </a:rPr>
              <a:t>“</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柱体微元</a:t>
            </a:r>
            <a:r>
              <a:rPr lang="en-US" altLang="zh-CN" sz="2600" b="1">
                <a:latin typeface="宋体" panose="02010600030101010101" pitchFamily="2" charset="-122"/>
                <a:cs typeface="Times New Roman" panose="02020603050405020304" pitchFamily="18" charset="0"/>
              </a:rPr>
              <a:t>”</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模型求解电流的微观问题</a:t>
            </a:r>
            <a:endParaRPr lang="zh-CN" altLang="zh-CN" sz="115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矩形 4"/>
              <p:cNvSpPr/>
              <p:nvPr/>
            </p:nvSpPr>
            <p:spPr>
              <a:xfrm>
                <a:off x="259015" y="2247265"/>
                <a:ext cx="11658044" cy="3582431"/>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设柱体微元的长度为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横截面积为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单位体积内的自由电荷数为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每个自由电荷的电荷量为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电荷定向移动的速率为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柱体微元中的总电荷量为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nLSq</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柱体中全部电荷通过横截面的时间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电流的微观表达式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𝑸</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nqS</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2247265"/>
                <a:ext cx="11658044" cy="3582431"/>
              </a:xfrm>
              <a:prstGeom prst="rect">
                <a:avLst/>
              </a:prstGeom>
              <a:blipFill rotWithShape="0">
                <a:blip r:embed="rId2"/>
                <a:stretch>
                  <a:fillRect l="-680" b="-852"/>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4523830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三种电流表达式的比较</a:t>
            </a:r>
            <a:endParaRPr lang="zh-CN" altLang="zh-CN" sz="115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graphicFrame>
            <p:nvGraphicFramePr>
              <p:cNvPr id="2" name="表格 1"/>
              <p:cNvGraphicFramePr>
                <a:graphicFrameLocks noGrp="1"/>
              </p:cNvGraphicFramePr>
              <p:nvPr>
                <p:extLst>
                  <p:ext uri="{D42A27DB-BD31-4B8C-83A1-F6EECF244321}">
                    <p14:modId xmlns:p14="http://schemas.microsoft.com/office/powerpoint/2010/main" val="4012429157"/>
                  </p:ext>
                </p:extLst>
              </p:nvPr>
            </p:nvGraphicFramePr>
            <p:xfrm>
              <a:off x="491331" y="1629092"/>
              <a:ext cx="10572496" cy="3528124"/>
            </p:xfrm>
            <a:graphic>
              <a:graphicData uri="http://schemas.openxmlformats.org/drawingml/2006/table">
                <a:tbl>
                  <a:tblPr firstRow="1" firstCol="1" bandRow="1"/>
                  <a:tblGrid>
                    <a:gridCol w="1488607"/>
                    <a:gridCol w="1702172"/>
                    <a:gridCol w="7381717"/>
                  </a:tblGrid>
                  <a:tr h="756762">
                    <a:tc>
                      <a:txBody>
                        <a:bodyPr/>
                        <a:lstStyle/>
                        <a:p>
                          <a:pPr>
                            <a:lnSpc>
                              <a:spcPct val="150000"/>
                            </a:lnSpc>
                            <a:spcAft>
                              <a:spcPts val="0"/>
                            </a:spcAft>
                            <a:tabLst>
                              <a:tab pos="2970530" algn="l"/>
                            </a:tabLst>
                          </a:pP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sz="115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公式</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公式含义</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69427">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定义式</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i="1" dirty="0">
                              <a:effectLst/>
                              <a:latin typeface="Times New Roman" panose="02020603050405020304" pitchFamily="18" charset="0"/>
                              <a:ea typeface="微软雅黑" panose="020B0503020204020204" pitchFamily="34" charset="-122"/>
                              <a:cs typeface="Times New Roman" panose="02020603050405020304" pitchFamily="18" charset="0"/>
                            </a:rPr>
                            <a:t>I</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𝒒</m:t>
                                  </m:r>
                                </m:num>
                                <m:den>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endParaRPr lang="zh-CN" sz="1150" i="1"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14:m>
                            <m:oMath xmlns:m="http://schemas.openxmlformats.org/officeDocument/2006/math">
                              <m:f>
                                <m:f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𝒒</m:t>
                                  </m:r>
                                </m:num>
                                <m:den>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反映了</a:t>
                          </a:r>
                          <a:r>
                            <a:rPr lang="en-US" sz="2600" i="1" dirty="0">
                              <a:effectLst/>
                              <a:latin typeface="Times New Roman" panose="02020603050405020304" pitchFamily="18" charset="0"/>
                              <a:ea typeface="微软雅黑" panose="020B0503020204020204" pitchFamily="34" charset="-122"/>
                              <a:cs typeface="Times New Roman" panose="02020603050405020304" pitchFamily="18" charset="0"/>
                            </a:rPr>
                            <a:t>I</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的大小</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但不能说</a:t>
                          </a:r>
                          <a:r>
                            <a:rPr lang="en-US" sz="2600" i="1" dirty="0">
                              <a:effectLst/>
                              <a:latin typeface="Times New Roman" panose="02020603050405020304" pitchFamily="18" charset="0"/>
                              <a:ea typeface="微软雅黑" panose="020B0503020204020204" pitchFamily="34" charset="-122"/>
                              <a:cs typeface="Times New Roman" panose="02020603050405020304" pitchFamily="18" charset="0"/>
                            </a:rPr>
                            <a:t>I</a:t>
                          </a:r>
                          <a:r>
                            <a:rPr lang="zh-CN" sz="2600" dirty="0">
                              <a:effectLst/>
                              <a:latin typeface="宋体" panose="02010600030101010101" pitchFamily="2" charset="-122"/>
                              <a:ea typeface="微软雅黑" panose="020B0503020204020204" pitchFamily="34" charset="-122"/>
                              <a:cs typeface="宋体" panose="02010600030101010101" pitchFamily="2" charset="-122"/>
                            </a:rPr>
                            <a:t>∝</a:t>
                          </a:r>
                          <a:r>
                            <a:rPr lang="en-US" sz="2600" i="1"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dirty="0" err="1">
                              <a:effectLst/>
                              <a:latin typeface="Times New Roman" panose="02020603050405020304" pitchFamily="18" charset="0"/>
                              <a:ea typeface="微软雅黑" panose="020B0503020204020204" pitchFamily="34" charset="-122"/>
                              <a:cs typeface="Times New Roman" panose="02020603050405020304" pitchFamily="18" charset="0"/>
                            </a:rPr>
                            <a:t>I</a:t>
                          </a:r>
                          <a:r>
                            <a:rPr lang="zh-CN" sz="2600" dirty="0">
                              <a:effectLst/>
                              <a:latin typeface="宋体" panose="02010600030101010101" pitchFamily="2" charset="-122"/>
                              <a:ea typeface="微软雅黑" panose="020B0503020204020204" pitchFamily="34" charset="-122"/>
                              <a:cs typeface="宋体" panose="02010600030101010101" pitchFamily="2" charset="-122"/>
                            </a:rPr>
                            <a:t>∝</a:t>
                          </a:r>
                          <a14:m>
                            <m:oMath xmlns:m="http://schemas.openxmlformats.org/officeDocument/2006/math">
                              <m:f>
                                <m:f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endParaRPr lang="zh-CN" sz="115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56762">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微观式</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nqS</a:t>
                          </a:r>
                          <a:r>
                            <a:rPr lang="en-US" sz="2600" i="1">
                              <a:effectLst/>
                              <a:latin typeface="Book Antiqua" panose="02040602050305030304" pitchFamily="18" charset="0"/>
                              <a:ea typeface="微软雅黑" panose="020B0503020204020204" pitchFamily="34" charset="-122"/>
                              <a:cs typeface="Times New Roman" panose="02020603050405020304" pitchFamily="18" charset="0"/>
                            </a:rPr>
                            <a:t>v</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从微观上看</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决定了</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I</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的大小</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45173">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决定式</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𝑼</m:t>
                                  </m:r>
                                </m:num>
                                <m:den>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en-US" sz="2600" i="1" dirty="0">
                              <a:effectLst/>
                              <a:latin typeface="Times New Roman" panose="02020603050405020304" pitchFamily="18" charset="0"/>
                              <a:ea typeface="微软雅黑" panose="020B0503020204020204" pitchFamily="34" charset="-122"/>
                              <a:cs typeface="Times New Roman" panose="02020603050405020304" pitchFamily="18" charset="0"/>
                            </a:rPr>
                            <a:t>I</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由</a:t>
                          </a:r>
                          <a:r>
                            <a:rPr lang="en-US" sz="2600" i="1" dirty="0">
                              <a:effectLst/>
                              <a:latin typeface="Times New Roman" panose="02020603050405020304" pitchFamily="18" charset="0"/>
                              <a:ea typeface="微软雅黑" panose="020B0503020204020204" pitchFamily="34" charset="-122"/>
                              <a:cs typeface="Times New Roman" panose="02020603050405020304" pitchFamily="18" charset="0"/>
                            </a:rPr>
                            <a:t>U</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决定</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dirty="0">
                              <a:effectLst/>
                              <a:latin typeface="Times New Roman" panose="02020603050405020304" pitchFamily="18" charset="0"/>
                              <a:ea typeface="微软雅黑" panose="020B0503020204020204" pitchFamily="34" charset="-122"/>
                              <a:cs typeface="Times New Roman" panose="02020603050405020304" pitchFamily="18" charset="0"/>
                            </a:rPr>
                            <a:t>I</a:t>
                          </a:r>
                          <a:r>
                            <a:rPr lang="zh-CN" sz="2600" dirty="0">
                              <a:effectLst/>
                              <a:latin typeface="宋体" panose="02010600030101010101" pitchFamily="2" charset="-122"/>
                              <a:ea typeface="微软雅黑" panose="020B0503020204020204" pitchFamily="34" charset="-122"/>
                              <a:cs typeface="宋体" panose="02010600030101010101" pitchFamily="2" charset="-122"/>
                            </a:rPr>
                            <a:t>∝</a:t>
                          </a:r>
                          <a:r>
                            <a:rPr lang="en-US"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dirty="0" err="1">
                              <a:effectLst/>
                              <a:latin typeface="Times New Roman" panose="02020603050405020304" pitchFamily="18" charset="0"/>
                              <a:ea typeface="微软雅黑" panose="020B0503020204020204" pitchFamily="34" charset="-122"/>
                              <a:cs typeface="Times New Roman" panose="02020603050405020304" pitchFamily="18" charset="0"/>
                            </a:rPr>
                            <a:t>I</a:t>
                          </a:r>
                          <a:r>
                            <a:rPr lang="zh-CN" sz="2600" dirty="0">
                              <a:effectLst/>
                              <a:latin typeface="宋体" panose="02010600030101010101" pitchFamily="2" charset="-122"/>
                              <a:ea typeface="微软雅黑" panose="020B0503020204020204" pitchFamily="34" charset="-122"/>
                              <a:cs typeface="宋体" panose="02010600030101010101" pitchFamily="2" charset="-122"/>
                            </a:rPr>
                            <a:t>∝</a:t>
                          </a:r>
                          <a14:m>
                            <m:oMath xmlns:m="http://schemas.openxmlformats.org/officeDocument/2006/math">
                              <m:f>
                                <m:f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endParaRPr lang="zh-CN" sz="115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Choice>
        <mc:Fallback xmlns="">
          <p:graphicFrame>
            <p:nvGraphicFramePr>
              <p:cNvPr id="2" name="表格 1"/>
              <p:cNvGraphicFramePr>
                <a:graphicFrameLocks noGrp="1"/>
              </p:cNvGraphicFramePr>
              <p:nvPr>
                <p:extLst>
                  <p:ext uri="{D42A27DB-BD31-4B8C-83A1-F6EECF244321}">
                    <p14:modId xmlns:p14="http://schemas.microsoft.com/office/powerpoint/2010/main" val="4012429157"/>
                  </p:ext>
                </p:extLst>
              </p:nvPr>
            </p:nvGraphicFramePr>
            <p:xfrm>
              <a:off x="491331" y="1629092"/>
              <a:ext cx="10572496" cy="3528124"/>
            </p:xfrm>
            <a:graphic>
              <a:graphicData uri="http://schemas.openxmlformats.org/drawingml/2006/table">
                <a:tbl>
                  <a:tblPr firstRow="1" firstCol="1" bandRow="1"/>
                  <a:tblGrid>
                    <a:gridCol w="1488607"/>
                    <a:gridCol w="1702172"/>
                    <a:gridCol w="7381717"/>
                  </a:tblGrid>
                  <a:tr h="756762">
                    <a:tc>
                      <a:txBody>
                        <a:bodyPr/>
                        <a:lstStyle/>
                        <a:p>
                          <a:pPr>
                            <a:lnSpc>
                              <a:spcPct val="150000"/>
                            </a:lnSpc>
                            <a:spcAft>
                              <a:spcPts val="0"/>
                            </a:spcAft>
                            <a:tabLst>
                              <a:tab pos="2970530" algn="l"/>
                            </a:tabLst>
                          </a:pP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sz="115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公式</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公式含义</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69427">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定义式</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87500" t="-78616" r="-433571" b="-188050"/>
                          </a:stretch>
                        </a:blipFill>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43353" t="-78616" r="-248" b="-188050"/>
                          </a:stretch>
                        </a:blipFill>
                      </a:tcPr>
                    </a:tc>
                  </a:tr>
                  <a:tr h="756762">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微观式</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nqS</a:t>
                          </a:r>
                          <a:r>
                            <a:rPr lang="en-US" sz="2600" i="1">
                              <a:effectLst/>
                              <a:latin typeface="Book Antiqua" panose="02040602050305030304" pitchFamily="18" charset="0"/>
                              <a:ea typeface="微软雅黑" panose="020B0503020204020204" pitchFamily="34" charset="-122"/>
                              <a:cs typeface="Times New Roman" panose="02020603050405020304" pitchFamily="18" charset="0"/>
                            </a:rPr>
                            <a:t>v</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从微观上看</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决定了</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I</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的大小</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45173">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决定式</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87500" t="-237209" r="-433571" b="-1744"/>
                          </a:stretch>
                        </a:blipFill>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43353" t="-237209" r="-248" b="-1744"/>
                          </a:stretch>
                        </a:blipFill>
                      </a:tcPr>
                    </a:tc>
                  </a:tr>
                </a:tbl>
              </a:graphicData>
            </a:graphic>
          </p:graphicFrame>
        </mc:Fallback>
      </mc:AlternateContent>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1357608"/>
            <a:ext cx="11810444" cy="2459560"/>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1.(2026·</a:t>
            </a:r>
            <a:r>
              <a:rPr lang="zh-CN" altLang="zh-CN" sz="2600" b="1" dirty="0">
                <a:latin typeface="Times New Roman" panose="02020603050405020304" pitchFamily="18" charset="0"/>
                <a:cs typeface="Times New Roman" panose="02020603050405020304" pitchFamily="18" charset="0"/>
              </a:rPr>
              <a:t>江苏南京师大实验学校月考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一根金属棒长为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横截面积为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其材料的电阻率为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ρ</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棒内单位体积的自由电子数为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电子的质量为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电荷量为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。在棒两端加上恒定的电压时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棒内产生电流</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自由电子定向运动的平均速率为</a:t>
            </a:r>
            <a:r>
              <a:rPr lang="en-US" altLang="zh-CN" sz="2600" i="1" dirty="0">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则金属棒两端所加的电压为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2" name="矩形 1"/>
          <p:cNvSpPr/>
          <p:nvPr/>
        </p:nvSpPr>
        <p:spPr>
          <a:xfrm>
            <a:off x="97250" y="620649"/>
            <a:ext cx="1627369" cy="671722"/>
          </a:xfrm>
          <a:prstGeom prst="rect">
            <a:avLst/>
          </a:prstGeom>
        </p:spPr>
        <p:txBody>
          <a:bodyPr wrap="none">
            <a:spAutoFit/>
          </a:bodyPr>
          <a:lstStyle/>
          <a:p>
            <a:pPr>
              <a:lnSpc>
                <a:spcPct val="150000"/>
              </a:lnSpc>
              <a:spcAft>
                <a:spcPts val="285"/>
              </a:spcAft>
              <a:tabLst>
                <a:tab pos="1710690" algn="l"/>
                <a:tab pos="3420745" algn="l"/>
              </a:tabLst>
            </a:pPr>
            <a:r>
              <a:rPr lang="zh-CN" altLang="zh-CN" sz="2800" b="1" dirty="0">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2800" dirty="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矩形 4"/>
              <p:cNvSpPr/>
              <p:nvPr/>
            </p:nvSpPr>
            <p:spPr>
              <a:xfrm>
                <a:off x="360615" y="3760386"/>
                <a:ext cx="11658044" cy="1160935"/>
              </a:xfrm>
              <a:prstGeom prst="rect">
                <a:avLst/>
              </a:prstGeom>
            </p:spPr>
            <p:txBody>
              <a:bodyPr wrap="square" lIns="121898" tIns="60948" rIns="121898" bIns="60948">
                <a:spAutoFit/>
              </a:bodyPr>
              <a:lstStyle/>
              <a:p>
                <a:pPr>
                  <a:spcAft>
                    <a:spcPts val="0"/>
                  </a:spcAft>
                  <a:tabLst>
                    <a:tab pos="2970530" algn="l"/>
                  </a:tabLst>
                </a:pP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ρne</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ρne</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𝑺𝒏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𝒆</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D.</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𝝆</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𝒆𝒗</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𝑺𝑳</m:t>
                        </m:r>
                      </m:den>
                    </m:f>
                  </m:oMath>
                </a14:m>
                <a:endParaRPr lang="zh-CN" altLang="zh-CN" sz="1150" dirty="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360615" y="3760386"/>
                <a:ext cx="11658044" cy="1160935"/>
              </a:xfrm>
              <a:prstGeom prst="rect">
                <a:avLst/>
              </a:prstGeom>
              <a:blipFill rotWithShape="0">
                <a:blip r:embed="rId2"/>
                <a:stretch>
                  <a:fillRect l="-680" t="-4737" b="-3684"/>
                </a:stretch>
              </a:blipFill>
            </p:spPr>
            <p:txBody>
              <a:bodyPr/>
              <a:lstStyle/>
              <a:p>
                <a:r>
                  <a:rPr lang="zh-CN" altLang="en-US">
                    <a:noFill/>
                  </a:rPr>
                  <a:t> </a:t>
                </a:r>
              </a:p>
            </p:txBody>
          </p:sp>
        </mc:Fallback>
      </mc:AlternateContent>
      <p:sp>
        <p:nvSpPr>
          <p:cNvPr id="6" name="TextBox 1"/>
          <p:cNvSpPr txBox="1"/>
          <p:nvPr/>
        </p:nvSpPr>
        <p:spPr>
          <a:xfrm>
            <a:off x="3020028" y="3307056"/>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22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276941" y="3384720"/>
            <a:ext cx="4320540" cy="1303947"/>
          </a:xfrm>
          <a:prstGeom prst="rect">
            <a:avLst/>
          </a:prstGeom>
        </p:spPr>
      </p:pic>
      <mc:AlternateContent xmlns:mc="http://schemas.openxmlformats.org/markup-compatibility/2006" xmlns:a14="http://schemas.microsoft.com/office/drawing/2010/main">
        <mc:Choice Requires="a14">
          <p:sp>
            <p:nvSpPr>
              <p:cNvPr id="8" name="矩形 7"/>
              <p:cNvSpPr/>
              <p:nvPr/>
            </p:nvSpPr>
            <p:spPr>
              <a:xfrm>
                <a:off x="358918" y="4826889"/>
                <a:ext cx="11658044" cy="1499297"/>
              </a:xfrm>
              <a:prstGeom prst="rect">
                <a:avLst/>
              </a:prstGeom>
            </p:spPr>
            <p:txBody>
              <a:bodyPr wrap="square" lIns="121898" tIns="60948" rIns="121898" bIns="60948">
                <a:spAutoFit/>
              </a:bodyPr>
              <a:lstStyle/>
              <a:p>
                <a:pPr>
                  <a:spcAft>
                    <a:spcPts val="60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根据电阻定律</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可知金属棒的电阻为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ρ</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𝑺</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根据电流的微观表达式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金属棒中电流可表示为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neS</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由欧姆定律知金属棒两端所加的电压为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IR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联立解得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ρne</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358918" y="4826889"/>
                <a:ext cx="11658044" cy="1499297"/>
              </a:xfrm>
              <a:prstGeom prst="rect">
                <a:avLst/>
              </a:prstGeom>
              <a:blipFill rotWithShape="0">
                <a:blip r:embed="rId4"/>
                <a:stretch>
                  <a:fillRect l="-680" b="-8943"/>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13041321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620649"/>
                <a:ext cx="11810444" cy="4945369"/>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2.(2026·</a:t>
                </a:r>
                <a:r>
                  <a:rPr lang="zh-CN" altLang="zh-CN" sz="2600" b="1" dirty="0">
                    <a:latin typeface="Times New Roman" panose="02020603050405020304" pitchFamily="18" charset="0"/>
                    <a:cs typeface="Times New Roman" panose="02020603050405020304" pitchFamily="18" charset="0"/>
                  </a:rPr>
                  <a:t>四川雅安高三期末</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霍尔推进器的工作原理是通过产生高速离子流来产生推力</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其工作原理可简化为电离后的氙离子在静电力作用下被高速喷出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霍尔推进器由于反冲获得推进动力。设某次核心舱进行姿态调整</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开启霍尔推进器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电离后的氙离子从静止开始</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经电压为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U</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的电场加速后高速喷出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产生大小为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的推力。已知氙离子的比荷为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忽略离子间的相互作用力</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不计离子受到的重力</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则氙离子形成的等效电流为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smtClean="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dirty="0" err="1" smtClean="0">
                    <a:effectLst/>
                    <a:latin typeface="Times New Roman" panose="02020603050405020304" pitchFamily="18" charset="0"/>
                    <a:ea typeface="微软雅黑" panose="020B0503020204020204" pitchFamily="34" charset="-122"/>
                    <a:cs typeface="Times New Roman" panose="02020603050405020304" pitchFamily="18" charset="0"/>
                  </a:rPr>
                  <a:t>F</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den>
                        </m:f>
                      </m:e>
                    </m:rad>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B.2</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𝒌𝑼</m:t>
                            </m:r>
                          </m:den>
                        </m:f>
                      </m:e>
                    </m:rad>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smtClean="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dirty="0" err="1" smtClean="0">
                    <a:effectLst/>
                    <a:latin typeface="Times New Roman" panose="02020603050405020304" pitchFamily="18" charset="0"/>
                    <a:ea typeface="微软雅黑" panose="020B0503020204020204" pitchFamily="34" charset="-122"/>
                    <a:cs typeface="Times New Roman" panose="02020603050405020304" pitchFamily="18" charset="0"/>
                  </a:rPr>
                  <a:t>k</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𝑼𝑭</m:t>
                            </m:r>
                          </m:den>
                        </m:f>
                      </m:e>
                    </m:rad>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smtClean="0">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i="1" dirty="0" err="1" smtClean="0">
                    <a:effectLst/>
                    <a:latin typeface="Times New Roman" panose="02020603050405020304" pitchFamily="18" charset="0"/>
                    <a:ea typeface="微软雅黑" panose="020B0503020204020204" pitchFamily="34" charset="-122"/>
                    <a:cs typeface="Times New Roman" panose="02020603050405020304" pitchFamily="18" charset="0"/>
                  </a:rPr>
                  <a:t>U</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den>
                        </m:f>
                      </m:e>
                    </m:rad>
                  </m:oMath>
                </a14:m>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620649"/>
                <a:ext cx="11810444" cy="4945369"/>
              </a:xfrm>
              <a:prstGeom prst="rect">
                <a:avLst/>
              </a:prstGeom>
              <a:blipFill rotWithShape="0">
                <a:blip r:embed="rId2"/>
                <a:stretch>
                  <a:fillRect l="-671" r="-206"/>
                </a:stretch>
              </a:blipFill>
            </p:spPr>
            <p:txBody>
              <a:bodyPr/>
              <a:lstStyle/>
              <a:p>
                <a:r>
                  <a:rPr lang="zh-CN" altLang="en-US">
                    <a:noFill/>
                  </a:rPr>
                  <a:t> </a:t>
                </a:r>
              </a:p>
            </p:txBody>
          </p:sp>
        </mc:Fallback>
      </mc:AlternateContent>
      <p:sp>
        <p:nvSpPr>
          <p:cNvPr id="6" name="TextBox 1"/>
          <p:cNvSpPr txBox="1"/>
          <p:nvPr/>
        </p:nvSpPr>
        <p:spPr>
          <a:xfrm>
            <a:off x="3973036" y="3734054"/>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Tree>
    <p:extLst>
      <p:ext uri="{BB962C8B-B14F-4D97-AF65-F5344CB8AC3E}">
        <p14:creationId xmlns:p14="http://schemas.microsoft.com/office/powerpoint/2010/main" val="184371807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1"/>
          <p:cNvSpPr>
            <a:spLocks noChangeArrowheads="1"/>
          </p:cNvSpPr>
          <p:nvPr/>
        </p:nvSpPr>
        <p:spPr bwMode="auto">
          <a:xfrm>
            <a:off x="699770" y="2057695"/>
            <a:ext cx="10590530" cy="2339057"/>
          </a:xfrm>
          <a:prstGeom prst="rect">
            <a:avLst/>
          </a:prstGeom>
          <a:noFill/>
          <a:ln w="9525">
            <a:noFill/>
            <a:miter lim="800000"/>
          </a:ln>
        </p:spPr>
        <p:txBody>
          <a:bodyPr wrap="square" lIns="121878" tIns="60938" rIns="121878" bIns="60938">
            <a:spAutoFit/>
          </a:bodyPr>
          <a:lstStyle/>
          <a:p>
            <a:pPr>
              <a:lnSpc>
                <a:spcPct val="150000"/>
              </a:lnSpc>
              <a:spcAft>
                <a:spcPts val="0"/>
              </a:spcAft>
              <a:tabLst>
                <a:tab pos="2970530" algn="l"/>
              </a:tabLst>
            </a:pP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了解电流的定义式</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会推导电流的微观表达式。</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 2.</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会用电阻定律和欧姆定律进行计算</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理解伏安特性曲线。</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 3.</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理解电功、电功率、焦耳定律</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会区分纯电阻电路和非纯电阻电路。</a:t>
            </a:r>
            <a:endParaRPr lang="zh-CN" altLang="zh-CN" sz="1400">
              <a:latin typeface="Calibri" panose="020F0502020204030204" pitchFamily="34" charset="0"/>
              <a:cs typeface="Times New Roman" panose="02020603050405020304" pitchFamily="18" charset="0"/>
            </a:endParaRPr>
          </a:p>
        </p:txBody>
      </p:sp>
      <p:sp>
        <p:nvSpPr>
          <p:cNvPr id="8" name="矩形 7"/>
          <p:cNvSpPr/>
          <p:nvPr>
            <p:custDataLst>
              <p:tags r:id="rId1"/>
            </p:custDataLst>
          </p:nvPr>
        </p:nvSpPr>
        <p:spPr>
          <a:xfrm>
            <a:off x="1049338" y="-20638"/>
            <a:ext cx="2605087" cy="1719263"/>
          </a:xfrm>
          <a:prstGeom prst="rect">
            <a:avLst/>
          </a:prstGeom>
          <a:solidFill>
            <a:srgbClr val="2E75B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9" name="矩形 8"/>
          <p:cNvSpPr/>
          <p:nvPr>
            <p:custDataLst>
              <p:tags r:id="rId2"/>
            </p:custDataLst>
          </p:nvPr>
        </p:nvSpPr>
        <p:spPr>
          <a:xfrm>
            <a:off x="1050925" y="388938"/>
            <a:ext cx="2603500" cy="973137"/>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0" name="TextBox 5"/>
          <p:cNvSpPr txBox="1">
            <a:spLocks noChangeArrowheads="1"/>
          </p:cNvSpPr>
          <p:nvPr/>
        </p:nvSpPr>
        <p:spPr bwMode="auto">
          <a:xfrm>
            <a:off x="1541463" y="608650"/>
            <a:ext cx="1620837" cy="519113"/>
          </a:xfrm>
          <a:prstGeom prst="rect">
            <a:avLst/>
          </a:prstGeom>
          <a:noFill/>
          <a:ln w="9525">
            <a:noFill/>
            <a:miter lim="800000"/>
          </a:ln>
        </p:spPr>
        <p:txBody>
          <a:bodyPr>
            <a:spAutoFit/>
          </a:bodyPr>
          <a:lstStyle/>
          <a:p>
            <a:r>
              <a:rPr lang="zh-CN" altLang="zh-CN" sz="2800" b="1" dirty="0">
                <a:solidFill>
                  <a:srgbClr val="222A35"/>
                </a:solidFill>
                <a:latin typeface="Times New Roman" panose="02020603050405020304" pitchFamily="18" charset="0"/>
                <a:ea typeface="微软雅黑" panose="020B0503020204020204" pitchFamily="34" charset="-122"/>
                <a:cs typeface="Times New Roman" panose="02020603050405020304" pitchFamily="18" charset="0"/>
              </a:rPr>
              <a:t>学习目标</a:t>
            </a:r>
            <a:endParaRPr lang="zh-CN" altLang="en-US" sz="2800" dirty="0">
              <a:solidFill>
                <a:srgbClr val="222A35"/>
              </a:solidFill>
              <a:latin typeface="等线"/>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578043776"/>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59015" y="836676"/>
                <a:ext cx="11658044" cy="2476166"/>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在离子流中</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时间内有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个质量为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、电荷量为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a:latin typeface="Times New Roman" panose="02020603050405020304" pitchFamily="18" charset="0"/>
                    <a:cs typeface="Times New Roman" panose="02020603050405020304" pitchFamily="18" charset="0"/>
                  </a:rPr>
                  <a:t>的离子被喷出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静电力对离子做功</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nqU</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电流</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根据动量定理有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den>
                        </m:f>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836676"/>
                <a:ext cx="11658044" cy="2476166"/>
              </a:xfrm>
              <a:prstGeom prst="rect">
                <a:avLst/>
              </a:prstGeom>
              <a:blipFill rotWithShape="0">
                <a:blip r:embed="rId2"/>
                <a:stretch>
                  <a:fillRect l="-680" b="-3941"/>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8294879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考点二　欧姆定律、电阻定律及伏安特性曲线的理解和应用</a:t>
            </a:r>
            <a:endParaRPr lang="zh-CN" altLang="zh-CN" sz="1800" b="1" kern="1400" dirty="0">
              <a:effectLst/>
              <a:latin typeface="Cambria"/>
              <a:ea typeface="宋体"/>
              <a:cs typeface="Times New Roman"/>
            </a:endParaRPr>
          </a:p>
        </p:txBody>
      </p:sp>
      <p:sp>
        <p:nvSpPr>
          <p:cNvPr id="4" name="矩形 3"/>
          <p:cNvSpPr/>
          <p:nvPr/>
        </p:nvSpPr>
        <p:spPr>
          <a:xfrm>
            <a:off x="106615" y="1472438"/>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电阻与电阻率的区别</a:t>
            </a:r>
            <a:endParaRPr lang="zh-CN" altLang="zh-CN" sz="1150">
              <a:latin typeface="Calibri" panose="020F0502020204030204" pitchFamily="34" charset="0"/>
              <a:cs typeface="Times New Roman" panose="02020603050405020304" pitchFamily="18" charset="0"/>
            </a:endParaRPr>
          </a:p>
        </p:txBody>
      </p:sp>
      <p:sp>
        <p:nvSpPr>
          <p:cNvPr id="5" name="矩形 4"/>
          <p:cNvSpPr/>
          <p:nvPr/>
        </p:nvSpPr>
        <p:spPr>
          <a:xfrm>
            <a:off x="259015" y="2313519"/>
            <a:ext cx="11658044" cy="305972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电阻反映了导体对电流阻碍作用的大小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而电阻率则反映制作导体的材料导电性能的好坏。</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导体的电阻大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电阻率不一定大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它的导电性能不一定差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导体的电阻率小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电阻不一定小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即它对电流的阻碍作用不一定小。</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导体的电阻、电阻率均与温度有关。</a:t>
            </a:r>
            <a:endParaRPr lang="zh-CN" altLang="zh-CN" sz="115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电阻的决定式和定义式的区别</a:t>
            </a:r>
            <a:endParaRPr lang="zh-CN" altLang="zh-CN" sz="115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graphicFrame>
            <p:nvGraphicFramePr>
              <p:cNvPr id="6" name="表格 5"/>
              <p:cNvGraphicFramePr>
                <a:graphicFrameLocks noGrp="1"/>
              </p:cNvGraphicFramePr>
              <p:nvPr>
                <p:extLst>
                  <p:ext uri="{D42A27DB-BD31-4B8C-83A1-F6EECF244321}">
                    <p14:modId xmlns:p14="http://schemas.microsoft.com/office/powerpoint/2010/main" val="308895087"/>
                  </p:ext>
                </p:extLst>
              </p:nvPr>
            </p:nvGraphicFramePr>
            <p:xfrm>
              <a:off x="694531" y="1541605"/>
              <a:ext cx="10585323" cy="4034965"/>
            </p:xfrm>
            <a:graphic>
              <a:graphicData uri="http://schemas.openxmlformats.org/drawingml/2006/table">
                <a:tbl>
                  <a:tblPr firstRow="1" firstCol="1" bandRow="1"/>
                  <a:tblGrid>
                    <a:gridCol w="864108"/>
                    <a:gridCol w="4968621"/>
                    <a:gridCol w="4752594"/>
                  </a:tblGrid>
                  <a:tr h="303133">
                    <a:tc>
                      <a:txBody>
                        <a:bodyPr/>
                        <a:lstStyle/>
                        <a:p>
                          <a:pPr algn="ctr">
                            <a:lnSpc>
                              <a:spcPct val="15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公式</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ρ</a:t>
                          </a:r>
                          <a14:m>
                            <m:oMath xmlns:m="http://schemas.openxmlformats.org/officeDocument/2006/math">
                              <m:f>
                                <m:f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𝒍</m:t>
                                  </m:r>
                                </m:num>
                                <m:den>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𝑺</m:t>
                                  </m:r>
                                </m:den>
                              </m:f>
                            </m:oMath>
                          </a14:m>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𝑼</m:t>
                                  </m:r>
                                </m:num>
                                <m:den>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𝑰</m:t>
                                  </m:r>
                                </m:den>
                              </m:f>
                            </m:oMath>
                          </a14:m>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12662">
                    <a:tc rowSpan="3">
                      <a:txBody>
                        <a:bodyPr/>
                        <a:lstStyle/>
                        <a:p>
                          <a:pPr algn="ctr">
                            <a:lnSpc>
                              <a:spcPct val="15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区别</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电阻的决定式</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电阻的定义式</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13926">
                    <a:tc vMerge="1">
                      <a:txBody>
                        <a:bodyPr/>
                        <a:lstStyle/>
                        <a:p>
                          <a:endParaRPr lang="zh-CN" altLang="en-US"/>
                        </a:p>
                      </a:txBody>
                      <a:tcPr/>
                    </a:tc>
                    <a:tc>
                      <a:txBody>
                        <a:bodyPr/>
                        <a:lstStyle/>
                        <a:p>
                          <a:pPr algn="ctr">
                            <a:lnSpc>
                              <a:spcPct val="150000"/>
                            </a:lnSpc>
                            <a:spcAft>
                              <a:spcPts val="0"/>
                            </a:spcAft>
                            <a:tabLst>
                              <a:tab pos="2970530" algn="l"/>
                            </a:tabLst>
                          </a:pP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说明了电阻的决定因素</a:t>
                          </a:r>
                          <a:endParaRPr lang="zh-CN" sz="24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提供了一种测电阻的方法</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并不说明电阻与</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U</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和</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I</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有关</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14520">
                    <a:tc vMerge="1">
                      <a:txBody>
                        <a:bodyPr/>
                        <a:lstStyle/>
                        <a:p>
                          <a:endParaRPr lang="zh-CN" altLang="en-US"/>
                        </a:p>
                      </a:txBody>
                      <a:tcPr/>
                    </a:tc>
                    <a:tc>
                      <a:txBody>
                        <a:bodyPr/>
                        <a:lstStyle/>
                        <a:p>
                          <a:pPr>
                            <a:lnSpc>
                              <a:spcPct val="15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只适用于粗细均匀的金属导体和浓度均匀的电解质溶液</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适用于任何纯电阻导体</a:t>
                          </a:r>
                          <a:endParaRPr lang="zh-CN" sz="24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Choice>
        <mc:Fallback xmlns="">
          <p:graphicFrame>
            <p:nvGraphicFramePr>
              <p:cNvPr id="6" name="表格 5"/>
              <p:cNvGraphicFramePr>
                <a:graphicFrameLocks noGrp="1"/>
              </p:cNvGraphicFramePr>
              <p:nvPr>
                <p:extLst>
                  <p:ext uri="{D42A27DB-BD31-4B8C-83A1-F6EECF244321}">
                    <p14:modId xmlns:p14="http://schemas.microsoft.com/office/powerpoint/2010/main" val="308895087"/>
                  </p:ext>
                </p:extLst>
              </p:nvPr>
            </p:nvGraphicFramePr>
            <p:xfrm>
              <a:off x="694531" y="1541605"/>
              <a:ext cx="10585323" cy="4034965"/>
            </p:xfrm>
            <a:graphic>
              <a:graphicData uri="http://schemas.openxmlformats.org/drawingml/2006/table">
                <a:tbl>
                  <a:tblPr firstRow="1" firstCol="1" bandRow="1"/>
                  <a:tblGrid>
                    <a:gridCol w="864108"/>
                    <a:gridCol w="4968621"/>
                    <a:gridCol w="4752594"/>
                  </a:tblGrid>
                  <a:tr h="892239">
                    <a:tc>
                      <a:txBody>
                        <a:bodyPr/>
                        <a:lstStyle/>
                        <a:p>
                          <a:pPr algn="ctr">
                            <a:lnSpc>
                              <a:spcPct val="15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公式</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17525" t="-680" r="-95833" b="-359864"/>
                          </a:stretch>
                        </a:blipFill>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122949" t="-680" r="-256" b="-359864"/>
                          </a:stretch>
                        </a:blipFill>
                      </a:tcPr>
                    </a:tc>
                  </a:tr>
                  <a:tr h="640080">
                    <a:tc rowSpan="3">
                      <a:txBody>
                        <a:bodyPr/>
                        <a:lstStyle/>
                        <a:p>
                          <a:pPr algn="ctr">
                            <a:lnSpc>
                              <a:spcPct val="15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区别</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电阻的决定式</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电阻的定义式</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13926">
                    <a:tc vMerge="1">
                      <a:txBody>
                        <a:bodyPr/>
                        <a:lstStyle/>
                        <a:p>
                          <a:endParaRPr lang="zh-CN" altLang="en-US"/>
                        </a:p>
                      </a:txBody>
                      <a:tcPr/>
                    </a:tc>
                    <a:tc>
                      <a:txBody>
                        <a:bodyPr/>
                        <a:lstStyle/>
                        <a:p>
                          <a:pPr algn="ctr">
                            <a:lnSpc>
                              <a:spcPct val="150000"/>
                            </a:lnSpc>
                            <a:spcAft>
                              <a:spcPts val="0"/>
                            </a:spcAft>
                            <a:tabLst>
                              <a:tab pos="2970530" algn="l"/>
                            </a:tabLst>
                          </a:pP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说明了电阻的决定因素</a:t>
                          </a:r>
                          <a:endParaRPr lang="zh-CN" sz="24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提供了一种测电阻的方法</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并不说明电阻与</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U</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和</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I</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有关</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88720">
                    <a:tc vMerge="1">
                      <a:txBody>
                        <a:bodyPr/>
                        <a:lstStyle/>
                        <a:p>
                          <a:endParaRPr lang="zh-CN" altLang="en-US"/>
                        </a:p>
                      </a:txBody>
                      <a:tcPr/>
                    </a:tc>
                    <a:tc>
                      <a:txBody>
                        <a:bodyPr/>
                        <a:lstStyle/>
                        <a:p>
                          <a:pPr>
                            <a:lnSpc>
                              <a:spcPct val="15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只适用于粗细均匀的金属导体和浓度均匀的电解质溶液</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适用于任何纯电阻导体</a:t>
                          </a:r>
                          <a:endParaRPr lang="zh-CN" sz="24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Fallback>
      </mc:AlternateContent>
    </p:spTree>
    <p:extLst>
      <p:ext uri="{BB962C8B-B14F-4D97-AF65-F5344CB8AC3E}">
        <p14:creationId xmlns:p14="http://schemas.microsoft.com/office/powerpoint/2010/main" val="255506338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图像与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I</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图像的对比</a:t>
            </a:r>
            <a:endParaRPr lang="zh-CN" altLang="zh-CN" sz="1150">
              <a:latin typeface="Calibri" panose="020F0502020204030204" pitchFamily="34" charset="0"/>
              <a:cs typeface="Times New Roman" panose="02020603050405020304" pitchFamily="18" charset="0"/>
            </a:endParaRPr>
          </a:p>
        </p:txBody>
      </p:sp>
      <p:pic>
        <p:nvPicPr>
          <p:cNvPr id="7" name="image22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38774" y="1548913"/>
            <a:ext cx="6409753" cy="2163415"/>
          </a:xfrm>
          <a:prstGeom prst="rect">
            <a:avLst/>
          </a:prstGeom>
        </p:spPr>
      </p:pic>
      <p:pic>
        <p:nvPicPr>
          <p:cNvPr id="8" name="image22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714974" y="4064254"/>
            <a:ext cx="6409753" cy="2001018"/>
          </a:xfrm>
          <a:prstGeom prst="rect">
            <a:avLst/>
          </a:prstGeom>
        </p:spPr>
      </p:pic>
    </p:spTree>
    <p:extLst>
      <p:ext uri="{BB962C8B-B14F-4D97-AF65-F5344CB8AC3E}">
        <p14:creationId xmlns:p14="http://schemas.microsoft.com/office/powerpoint/2010/main" val="307906052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2459560"/>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1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(2024·</a:t>
            </a:r>
            <a:r>
              <a:rPr lang="zh-CN" altLang="zh-CN" sz="2600" b="1">
                <a:latin typeface="Times New Roman" panose="02020603050405020304" pitchFamily="18" charset="0"/>
                <a:cs typeface="Times New Roman" panose="02020603050405020304" pitchFamily="18" charset="0"/>
              </a:rPr>
              <a:t>广西卷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将横截面相同、材料不同的两段导体</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无缝连接成一段导体</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总长度为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1.00 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接入图甲电路。闭合开关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滑片</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端滑到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理想电压表读数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随滑片</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的滑动距离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的变化关系如图乙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则导体</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的电阻率之比约为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5" name="矩形 4"/>
          <p:cNvSpPr/>
          <p:nvPr/>
        </p:nvSpPr>
        <p:spPr>
          <a:xfrm>
            <a:off x="271715" y="3038237"/>
            <a:ext cx="11658044" cy="1254871"/>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A.2</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	B.2</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C.5</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	D.1</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endParaRPr lang="zh-CN" altLang="zh-CN" sz="1150">
              <a:latin typeface="Calibri" panose="020F0502020204030204" pitchFamily="34" charset="0"/>
              <a:cs typeface="Times New Roman" panose="02020603050405020304" pitchFamily="18" charset="0"/>
            </a:endParaRPr>
          </a:p>
        </p:txBody>
      </p:sp>
      <p:sp>
        <p:nvSpPr>
          <p:cNvPr id="6" name="TextBox 1"/>
          <p:cNvSpPr txBox="1"/>
          <p:nvPr/>
        </p:nvSpPr>
        <p:spPr>
          <a:xfrm>
            <a:off x="1368012" y="2569948"/>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22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352955" y="2475992"/>
            <a:ext cx="6193726" cy="2169647"/>
          </a:xfrm>
          <a:prstGeom prst="rect">
            <a:avLst/>
          </a:prstGeom>
        </p:spPr>
      </p:pic>
      <mc:AlternateContent xmlns:mc="http://schemas.openxmlformats.org/markup-compatibility/2006" xmlns:a14="http://schemas.microsoft.com/office/drawing/2010/main">
        <mc:Choice Requires="a14">
          <p:sp>
            <p:nvSpPr>
              <p:cNvPr id="8" name="矩形 7"/>
              <p:cNvSpPr/>
              <p:nvPr/>
            </p:nvSpPr>
            <p:spPr>
              <a:xfrm>
                <a:off x="259015" y="4609429"/>
                <a:ext cx="11658044" cy="1627922"/>
              </a:xfrm>
              <a:prstGeom prst="rect">
                <a:avLst/>
              </a:prstGeom>
            </p:spPr>
            <p:txBody>
              <a:bodyPr wrap="square" lIns="121898" tIns="60948" rIns="121898" bIns="60948">
                <a:spAutoFit/>
              </a:bodyPr>
              <a:lstStyle/>
              <a:p>
                <a:pPr>
                  <a:spcAft>
                    <a:spcPts val="565"/>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根据电阻定律</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ρ</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𝑺</m:t>
                        </m:r>
                      </m:den>
                    </m:f>
                  </m:oMath>
                </a14:m>
                <a:r>
                  <a:rPr lang="zh-CN" altLang="zh-CN" sz="2600" b="1">
                    <a:latin typeface="Times New Roman" panose="02020603050405020304" pitchFamily="18" charset="0"/>
                    <a:cs typeface="Times New Roman" panose="02020603050405020304" pitchFamily="18" charset="0"/>
                  </a:rPr>
                  <a:t>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ρ</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𝑺</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根据欧姆定律</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zh-CN" altLang="zh-CN" sz="2600" b="1">
                    <a:latin typeface="Times New Roman" panose="02020603050405020304" pitchFamily="18" charset="0"/>
                    <a:cs typeface="Times New Roman" panose="02020603050405020304" pitchFamily="18" charset="0"/>
                  </a:rPr>
                  <a:t>可得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整理可得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ρ</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𝑺</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结合题图可知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导体</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的电阻率之比</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𝝆</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𝝆</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𝟐𝟓</m:t>
                            </m:r>
                          </m:den>
                        </m:f>
                      </m:num>
                      <m:den>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𝟎𝟎</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𝟐𝟓</m:t>
                            </m:r>
                          </m:den>
                        </m:f>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259015" y="4609429"/>
                <a:ext cx="11658044" cy="1627922"/>
              </a:xfrm>
              <a:prstGeom prst="rect">
                <a:avLst/>
              </a:prstGeom>
              <a:blipFill rotWithShape="0">
                <a:blip r:embed="rId3"/>
                <a:stretch>
                  <a:fillRect l="-68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76348074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1357608"/>
            <a:ext cx="9380285" cy="1923579"/>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3.(2025·</a:t>
            </a:r>
            <a:r>
              <a:rPr lang="zh-CN" altLang="zh-CN" sz="2600" b="1" dirty="0">
                <a:latin typeface="Times New Roman" panose="02020603050405020304" pitchFamily="18" charset="0"/>
                <a:cs typeface="Times New Roman" panose="02020603050405020304" pitchFamily="18" charset="0"/>
              </a:rPr>
              <a:t>广西卷</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如图电路中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材质相同的金属导体</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横截面积分别为</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长度分别为</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。闭合开关后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中自由电子定向移动的平均速率之比为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2" name="矩形 1"/>
          <p:cNvSpPr/>
          <p:nvPr/>
        </p:nvSpPr>
        <p:spPr>
          <a:xfrm>
            <a:off x="97250" y="620649"/>
            <a:ext cx="1627369" cy="671722"/>
          </a:xfrm>
          <a:prstGeom prst="rect">
            <a:avLst/>
          </a:prstGeom>
        </p:spPr>
        <p:txBody>
          <a:bodyPr wrap="none">
            <a:spAutoFit/>
          </a:bodyPr>
          <a:lstStyle/>
          <a:p>
            <a:pPr>
              <a:lnSpc>
                <a:spcPct val="150000"/>
              </a:lnSpc>
              <a:spcAft>
                <a:spcPts val="285"/>
              </a:spcAft>
              <a:tabLst>
                <a:tab pos="1710690" algn="l"/>
                <a:tab pos="3420745" algn="l"/>
              </a:tabLst>
            </a:pPr>
            <a:r>
              <a:rPr lang="zh-CN" altLang="zh-CN" sz="2800" b="1" dirty="0">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2800" dirty="0">
              <a:latin typeface="Calibri" panose="020F0502020204030204" pitchFamily="34" charset="0"/>
              <a:cs typeface="Times New Roman" panose="02020603050405020304" pitchFamily="18" charset="0"/>
            </a:endParaRPr>
          </a:p>
        </p:txBody>
      </p:sp>
      <p:sp>
        <p:nvSpPr>
          <p:cNvPr id="5" name="矩形 4"/>
          <p:cNvSpPr/>
          <p:nvPr/>
        </p:nvSpPr>
        <p:spPr>
          <a:xfrm>
            <a:off x="360615" y="3403600"/>
            <a:ext cx="11658044" cy="723251"/>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宋体" panose="02010600030101010101" pitchFamily="2" charset="-122"/>
                <a:ea typeface="微软雅黑" panose="020B0503020204020204" pitchFamily="34" charset="-122"/>
                <a:cs typeface="宋体" panose="02010600030101010101" pitchFamily="2" charset="-122"/>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B.2</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宋体" panose="02010600030101010101" pitchFamily="2" charset="-122"/>
                <a:ea typeface="微软雅黑" panose="020B0503020204020204" pitchFamily="34" charset="-122"/>
                <a:cs typeface="宋体" panose="02010600030101010101" pitchFamily="2" charset="-122"/>
              </a:rPr>
              <a:t>∶</a:t>
            </a:r>
            <a:r>
              <a:rPr lang="en-US" altLang="zh-CN" sz="2600" i="1" dirty="0" err="1" smtClean="0">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dirty="0" err="1" smtClean="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aseline="-250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smtClean="0">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dirty="0" err="1" smtClean="0">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dirty="0" err="1" smtClean="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smtClean="0">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dirty="0" err="1" smtClean="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宋体" panose="02010600030101010101" pitchFamily="2" charset="-122"/>
                <a:ea typeface="微软雅黑" panose="020B0503020204020204" pitchFamily="34" charset="-122"/>
                <a:cs typeface="宋体" panose="02010600030101010101" pitchFamily="2" charset="-122"/>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smtClean="0">
                <a:latin typeface="Times New Roman" panose="02020603050405020304" pitchFamily="18" charset="0"/>
                <a:ea typeface="微软雅黑" panose="020B0503020204020204" pitchFamily="34" charset="-122"/>
                <a:cs typeface="Times New Roman" panose="02020603050405020304" pitchFamily="18" charset="0"/>
              </a:rPr>
              <a:t>D.2</a:t>
            </a:r>
            <a:r>
              <a:rPr lang="en-US" altLang="zh-CN" sz="2600" i="1" dirty="0" err="1" smtClean="0">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dirty="0" err="1" smtClean="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smtClean="0">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dirty="0" err="1" smtClean="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宋体" panose="02010600030101010101" pitchFamily="2" charset="-122"/>
                <a:ea typeface="微软雅黑" panose="020B0503020204020204" pitchFamily="34" charset="-122"/>
                <a:cs typeface="宋体" panose="02010600030101010101" pitchFamily="2" charset="-122"/>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endParaRPr lang="zh-CN" altLang="zh-CN" sz="1150" dirty="0">
              <a:latin typeface="Calibri" panose="020F0502020204030204" pitchFamily="34" charset="0"/>
              <a:cs typeface="Times New Roman" panose="02020603050405020304" pitchFamily="18" charset="0"/>
            </a:endParaRPr>
          </a:p>
        </p:txBody>
      </p:sp>
      <p:sp>
        <p:nvSpPr>
          <p:cNvPr id="6" name="TextBox 1"/>
          <p:cNvSpPr txBox="1"/>
          <p:nvPr/>
        </p:nvSpPr>
        <p:spPr>
          <a:xfrm>
            <a:off x="5002371" y="2671675"/>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22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84018" y="1168882"/>
            <a:ext cx="2233041" cy="2233041"/>
          </a:xfrm>
          <a:prstGeom prst="rect">
            <a:avLst/>
          </a:prstGeom>
        </p:spPr>
      </p:pic>
      <p:sp>
        <p:nvSpPr>
          <p:cNvPr id="4" name="矩形 3"/>
          <p:cNvSpPr/>
          <p:nvPr/>
        </p:nvSpPr>
        <p:spPr>
          <a:xfrm>
            <a:off x="313277" y="4293108"/>
            <a:ext cx="1189749" cy="692497"/>
          </a:xfrm>
          <a:prstGeom prst="rect">
            <a:avLst/>
          </a:prstGeom>
        </p:spPr>
        <p:txBody>
          <a:bodyPr wrap="none">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endParaRPr lang="zh-CN" altLang="zh-CN" sz="1150" dirty="0">
              <a:latin typeface="Calibri" panose="020F0502020204030204" pitchFamily="34" charset="0"/>
              <a:cs typeface="Times New Roman" panose="02020603050405020304" pitchFamily="18" charset="0"/>
            </a:endParaRPr>
          </a:p>
        </p:txBody>
      </p:sp>
      <p:pic>
        <p:nvPicPr>
          <p:cNvPr id="8" name="image22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22747" y="4407754"/>
            <a:ext cx="5400675" cy="2193535"/>
          </a:xfrm>
          <a:prstGeom prst="rect">
            <a:avLst/>
          </a:prstGeom>
        </p:spPr>
      </p:pic>
    </p:spTree>
    <p:extLst>
      <p:ext uri="{BB962C8B-B14F-4D97-AF65-F5344CB8AC3E}">
        <p14:creationId xmlns:p14="http://schemas.microsoft.com/office/powerpoint/2010/main" val="297116232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linds(horizontal)">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6615" y="1302448"/>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电功、电功率及电热、热功率的比较</a:t>
            </a:r>
            <a:endParaRPr lang="zh-CN" altLang="zh-CN" sz="1150">
              <a:latin typeface="Calibri" panose="020F0502020204030204" pitchFamily="34" charset="0"/>
              <a:cs typeface="Times New Roman" panose="02020603050405020304" pitchFamily="18" charset="0"/>
            </a:endParaRPr>
          </a:p>
        </p:txBody>
      </p:sp>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考点三　电功、电功率、电热、热功率</a:t>
            </a:r>
            <a:endParaRPr lang="zh-CN" altLang="zh-CN" sz="1800" b="1" kern="1400" dirty="0">
              <a:effectLst/>
              <a:latin typeface="Cambria"/>
              <a:ea typeface="宋体"/>
              <a:cs typeface="Times New Roman"/>
            </a:endParaRPr>
          </a:p>
        </p:txBody>
      </p:sp>
      <mc:AlternateContent xmlns:mc="http://schemas.openxmlformats.org/markup-compatibility/2006" xmlns:a14="http://schemas.microsoft.com/office/drawing/2010/main">
        <mc:Choice Requires="a14">
          <p:graphicFrame>
            <p:nvGraphicFramePr>
              <p:cNvPr id="6" name="表格 5"/>
              <p:cNvGraphicFramePr>
                <a:graphicFrameLocks noGrp="1"/>
              </p:cNvGraphicFramePr>
              <p:nvPr>
                <p:extLst>
                  <p:ext uri="{D42A27DB-BD31-4B8C-83A1-F6EECF244321}">
                    <p14:modId xmlns:p14="http://schemas.microsoft.com/office/powerpoint/2010/main" val="1378886786"/>
                  </p:ext>
                </p:extLst>
              </p:nvPr>
            </p:nvGraphicFramePr>
            <p:xfrm>
              <a:off x="1151928" y="2018537"/>
              <a:ext cx="9886556" cy="4304158"/>
            </p:xfrm>
            <a:graphic>
              <a:graphicData uri="http://schemas.openxmlformats.org/drawingml/2006/table">
                <a:tbl>
                  <a:tblPr firstRow="1" firstCol="1" bandRow="1"/>
                  <a:tblGrid>
                    <a:gridCol w="2350954"/>
                    <a:gridCol w="3422795"/>
                    <a:gridCol w="4112807"/>
                  </a:tblGrid>
                  <a:tr h="586356">
                    <a:tc>
                      <a:txBody>
                        <a:bodyPr/>
                        <a:lstStyle/>
                        <a:p>
                          <a:pPr>
                            <a:lnSpc>
                              <a:spcPct val="150000"/>
                            </a:lnSpc>
                            <a:spcAft>
                              <a:spcPts val="0"/>
                            </a:spcAft>
                            <a:tabLst>
                              <a:tab pos="2970530" algn="l"/>
                            </a:tabLst>
                          </a:pP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tcPr>
                    </a:tc>
                    <a:tc>
                      <a:txBody>
                        <a:bodyPr/>
                        <a:lstStyle/>
                        <a:p>
                          <a:pPr algn="ctr">
                            <a:lnSpc>
                              <a:spcPct val="15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纯电阻电路</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非纯电阻电路</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04136">
                    <a:tc>
                      <a:txBody>
                        <a:bodyPr/>
                        <a:lstStyle/>
                        <a:p>
                          <a:pPr algn="ctr">
                            <a:lnSpc>
                              <a:spcPct val="15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实例</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白炽灯、电炉、电饭锅、电热毯、电熨斗及转子被卡住的电动机等</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工作中的电动机、电解槽、日光灯等</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15600">
                    <a:tc>
                      <a:txBody>
                        <a:bodyPr/>
                        <a:lstStyle/>
                        <a:p>
                          <a:pPr algn="ctr">
                            <a:lnSpc>
                              <a:spcPct val="15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电功与电热</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UIt</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sz="24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Rt</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𝑼</m:t>
                                      </m:r>
                                    </m:e>
                                    <m:sup>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t</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UIt</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sz="24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Rt</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8485">
                    <a:tc>
                      <a:txBody>
                        <a:bodyPr/>
                        <a:lstStyle/>
                        <a:p>
                          <a:pPr algn="ctr">
                            <a:lnSpc>
                              <a:spcPct val="15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电功率与热功率</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电</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热</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UI</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sz="24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𝑼</m:t>
                                      </m:r>
                                    </m:e>
                                    <m:sup>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4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sz="2400" baseline="-25000" dirty="0">
                              <a:effectLst/>
                              <a:latin typeface="Times New Roman" panose="02020603050405020304" pitchFamily="18" charset="0"/>
                              <a:ea typeface="微软雅黑" panose="020B0503020204020204" pitchFamily="34" charset="-122"/>
                              <a:cs typeface="Times New Roman" panose="02020603050405020304" pitchFamily="18" charset="0"/>
                            </a:rPr>
                            <a:t>电</a:t>
                          </a: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dirty="0">
                              <a:effectLst/>
                              <a:latin typeface="Times New Roman" panose="02020603050405020304" pitchFamily="18" charset="0"/>
                              <a:ea typeface="微软雅黑" panose="020B0503020204020204" pitchFamily="34" charset="-122"/>
                              <a:cs typeface="Times New Roman" panose="02020603050405020304" pitchFamily="18" charset="0"/>
                            </a:rPr>
                            <a:t>UI</a:t>
                          </a: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sz="24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sz="2400" baseline="-25000" dirty="0">
                              <a:effectLst/>
                              <a:latin typeface="Times New Roman" panose="02020603050405020304" pitchFamily="18" charset="0"/>
                              <a:ea typeface="微软雅黑" panose="020B0503020204020204" pitchFamily="34" charset="-122"/>
                              <a:cs typeface="Times New Roman" panose="02020603050405020304" pitchFamily="18" charset="0"/>
                            </a:rPr>
                            <a:t>热</a:t>
                          </a: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dirty="0" err="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sz="24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4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endParaRPr lang="zh-CN" sz="11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Choice>
        <mc:Fallback xmlns="">
          <p:graphicFrame>
            <p:nvGraphicFramePr>
              <p:cNvPr id="6" name="表格 5"/>
              <p:cNvGraphicFramePr>
                <a:graphicFrameLocks noGrp="1"/>
              </p:cNvGraphicFramePr>
              <p:nvPr>
                <p:extLst>
                  <p:ext uri="{D42A27DB-BD31-4B8C-83A1-F6EECF244321}">
                    <p14:modId xmlns:p14="http://schemas.microsoft.com/office/powerpoint/2010/main" val="1378886786"/>
                  </p:ext>
                </p:extLst>
              </p:nvPr>
            </p:nvGraphicFramePr>
            <p:xfrm>
              <a:off x="1151928" y="2018537"/>
              <a:ext cx="9886556" cy="4231514"/>
            </p:xfrm>
            <a:graphic>
              <a:graphicData uri="http://schemas.openxmlformats.org/drawingml/2006/table">
                <a:tbl>
                  <a:tblPr firstRow="1" firstCol="1" bandRow="1"/>
                  <a:tblGrid>
                    <a:gridCol w="2350954"/>
                    <a:gridCol w="3422795"/>
                    <a:gridCol w="4112807"/>
                  </a:tblGrid>
                  <a:tr h="640080">
                    <a:tc>
                      <a:txBody>
                        <a:bodyPr/>
                        <a:lstStyle/>
                        <a:p>
                          <a:pPr>
                            <a:lnSpc>
                              <a:spcPct val="150000"/>
                            </a:lnSpc>
                            <a:spcAft>
                              <a:spcPts val="0"/>
                            </a:spcAft>
                            <a:tabLst>
                              <a:tab pos="2970530" algn="l"/>
                            </a:tabLst>
                          </a:pP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tcPr>
                    </a:tc>
                    <a:tc>
                      <a:txBody>
                        <a:bodyPr/>
                        <a:lstStyle/>
                        <a:p>
                          <a:pPr algn="ctr">
                            <a:lnSpc>
                              <a:spcPct val="15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纯电阻电路</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非纯电阻电路</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37360">
                    <a:tc>
                      <a:txBody>
                        <a:bodyPr/>
                        <a:lstStyle/>
                        <a:p>
                          <a:pPr algn="ctr">
                            <a:lnSpc>
                              <a:spcPct val="15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实例</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白炽灯、电炉、电饭锅、电热毯、电熨斗及转子被卡住的电动机等</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工作中的电动机、电解槽、日光灯等</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63359">
                    <a:tc>
                      <a:txBody>
                        <a:bodyPr/>
                        <a:lstStyle/>
                        <a:p>
                          <a:pPr algn="ctr">
                            <a:lnSpc>
                              <a:spcPct val="15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电功与电热</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68861" t="-245912" r="-120463" b="-97484"/>
                          </a:stretch>
                        </a:blipFill>
                      </a:tcPr>
                    </a:tc>
                    <a:tc>
                      <a:txBody>
                        <a:bodyPr/>
                        <a:lstStyle/>
                        <a:p>
                          <a:pPr algn="ctr">
                            <a:lnSpc>
                              <a:spcPct val="150000"/>
                            </a:lnSpc>
                            <a:spcAft>
                              <a:spcPts val="0"/>
                            </a:spcAft>
                            <a:tabLst>
                              <a:tab pos="2970530" algn="l"/>
                            </a:tabLst>
                          </a:pP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UIt</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sz="24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Rt</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90715">
                    <a:tc>
                      <a:txBody>
                        <a:bodyPr/>
                        <a:lstStyle/>
                        <a:p>
                          <a:pPr algn="ctr">
                            <a:lnSpc>
                              <a:spcPct val="15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电功率与热功率</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68861" t="-376712" r="-120463" b="-6164"/>
                          </a:stretch>
                        </a:blipFill>
                      </a:tcPr>
                    </a:tc>
                    <a:tc>
                      <a:txBody>
                        <a:bodyPr/>
                        <a:lstStyle/>
                        <a:p>
                          <a:pPr algn="ctr">
                            <a:lnSpc>
                              <a:spcPct val="150000"/>
                            </a:lnSpc>
                            <a:spcAft>
                              <a:spcPts val="0"/>
                            </a:spcAft>
                            <a:tabLst>
                              <a:tab pos="2970530" algn="l"/>
                            </a:tabLst>
                          </a:pPr>
                          <a:r>
                            <a:rPr lang="en-US" sz="24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sz="2400" baseline="-25000" dirty="0">
                              <a:effectLst/>
                              <a:latin typeface="Times New Roman" panose="02020603050405020304" pitchFamily="18" charset="0"/>
                              <a:ea typeface="微软雅黑" panose="020B0503020204020204" pitchFamily="34" charset="-122"/>
                              <a:cs typeface="Times New Roman" panose="02020603050405020304" pitchFamily="18" charset="0"/>
                            </a:rPr>
                            <a:t>电</a:t>
                          </a: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dirty="0">
                              <a:effectLst/>
                              <a:latin typeface="Times New Roman" panose="02020603050405020304" pitchFamily="18" charset="0"/>
                              <a:ea typeface="微软雅黑" panose="020B0503020204020204" pitchFamily="34" charset="-122"/>
                              <a:cs typeface="Times New Roman" panose="02020603050405020304" pitchFamily="18" charset="0"/>
                            </a:rPr>
                            <a:t>UI</a:t>
                          </a: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sz="24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sz="2400" baseline="-25000" dirty="0">
                              <a:effectLst/>
                              <a:latin typeface="Times New Roman" panose="02020603050405020304" pitchFamily="18" charset="0"/>
                              <a:ea typeface="微软雅黑" panose="020B0503020204020204" pitchFamily="34" charset="-122"/>
                              <a:cs typeface="Times New Roman" panose="02020603050405020304" pitchFamily="18" charset="0"/>
                            </a:rPr>
                            <a:t>热</a:t>
                          </a: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dirty="0" err="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sz="24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4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endParaRPr lang="zh-CN" sz="11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Fallback>
      </mc:AlternateContent>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电动机的三个功率及关系</a:t>
            </a:r>
            <a:endParaRPr lang="zh-CN" altLang="zh-CN" sz="115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graphicFrame>
            <p:nvGraphicFramePr>
              <p:cNvPr id="2" name="表格 1"/>
              <p:cNvGraphicFramePr>
                <a:graphicFrameLocks noGrp="1"/>
              </p:cNvGraphicFramePr>
              <p:nvPr>
                <p:extLst>
                  <p:ext uri="{D42A27DB-BD31-4B8C-83A1-F6EECF244321}">
                    <p14:modId xmlns:p14="http://schemas.microsoft.com/office/powerpoint/2010/main" val="3523873193"/>
                  </p:ext>
                </p:extLst>
              </p:nvPr>
            </p:nvGraphicFramePr>
            <p:xfrm>
              <a:off x="694531" y="1433957"/>
              <a:ext cx="10585323" cy="4811645"/>
            </p:xfrm>
            <a:graphic>
              <a:graphicData uri="http://schemas.openxmlformats.org/drawingml/2006/table">
                <a:tbl>
                  <a:tblPr firstRow="1" firstCol="1" bandRow="1"/>
                  <a:tblGrid>
                    <a:gridCol w="1451754"/>
                    <a:gridCol w="9133569"/>
                  </a:tblGrid>
                  <a:tr h="427939">
                    <a:tc>
                      <a:txBody>
                        <a:bodyPr/>
                        <a:lstStyle/>
                        <a:p>
                          <a:pPr algn="ctr">
                            <a:lnSpc>
                              <a:spcPct val="13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输入功率</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电动机的总功率</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总</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入</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UI</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7939">
                    <a:tc>
                      <a:txBody>
                        <a:bodyPr/>
                        <a:lstStyle/>
                        <a:p>
                          <a:pPr algn="ctr">
                            <a:lnSpc>
                              <a:spcPct val="13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输出功率</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电动机做有用功的功率</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也叫机械功率</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35832">
                    <a:tc>
                      <a:txBody>
                        <a:bodyPr/>
                        <a:lstStyle/>
                        <a:p>
                          <a:pPr algn="ctr">
                            <a:lnSpc>
                              <a:spcPct val="13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热功率</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电动机的线圈有电阻</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电流通过线圈时会发热</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热功率</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热</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sz="24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r</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7939">
                    <a:tc>
                      <a:txBody>
                        <a:bodyPr/>
                        <a:lstStyle/>
                        <a:p>
                          <a:pPr algn="ctr">
                            <a:lnSpc>
                              <a:spcPct val="13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三者关系</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tabLst>
                              <a:tab pos="2970530" algn="l"/>
                            </a:tabLst>
                          </a:pP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总</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出</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热</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00360">
                    <a:tc>
                      <a:txBody>
                        <a:bodyPr/>
                        <a:lstStyle/>
                        <a:p>
                          <a:pPr algn="ctr">
                            <a:lnSpc>
                              <a:spcPct val="13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效率</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tabLst>
                              <a:tab pos="2970530" algn="l"/>
                            </a:tabLst>
                          </a:pPr>
                          <a:r>
                            <a:rPr lang="en-US" sz="2400" i="1" dirty="0">
                              <a:effectLst/>
                              <a:latin typeface="Times New Roman" panose="02020603050405020304" pitchFamily="18" charset="0"/>
                              <a:ea typeface="微软雅黑" panose="020B0503020204020204" pitchFamily="34" charset="-122"/>
                              <a:cs typeface="Times New Roman" panose="02020603050405020304" pitchFamily="18" charset="0"/>
                            </a:rPr>
                            <a:t>η</a:t>
                          </a: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𝑷</m:t>
                                      </m:r>
                                    </m:e>
                                    <m:sub>
                                      <m:r>
                                        <a:rPr lang="zh-CN" sz="2000">
                                          <a:effectLst/>
                                          <a:latin typeface="Cambria Math" panose="02040503050406030204" pitchFamily="18" charset="0"/>
                                          <a:ea typeface="微软雅黑" panose="020B0503020204020204" pitchFamily="34" charset="-122"/>
                                          <a:cs typeface="Times New Roman" panose="02020603050405020304" pitchFamily="18" charset="0"/>
                                        </a:rPr>
                                        <m:t>出</m:t>
                                      </m:r>
                                    </m:sub>
                                  </m:sSub>
                                </m:num>
                                <m:den>
                                  <m:sSub>
                                    <m:sSub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𝑷</m:t>
                                      </m:r>
                                    </m:e>
                                    <m:sub>
                                      <m:r>
                                        <a:rPr lang="zh-CN" sz="2000">
                                          <a:effectLst/>
                                          <a:latin typeface="Cambria Math" panose="02040503050406030204" pitchFamily="18" charset="0"/>
                                          <a:ea typeface="微软雅黑" panose="020B0503020204020204" pitchFamily="34" charset="-122"/>
                                          <a:cs typeface="Times New Roman" panose="02020603050405020304" pitchFamily="18" charset="0"/>
                                        </a:rPr>
                                        <m:t>入</m:t>
                                      </m:r>
                                    </m:sub>
                                  </m:sSub>
                                </m:den>
                              </m:f>
                            </m:oMath>
                          </a14:m>
                          <a:r>
                            <a:rPr lang="en-US" sz="2400" b="1" dirty="0">
                              <a:effectLst/>
                              <a:latin typeface="宋体" panose="02010600030101010101" pitchFamily="2" charset="-122"/>
                              <a:ea typeface="宋体" panose="02010600030101010101" pitchFamily="2" charset="-122"/>
                              <a:cs typeface="Times New Roman" panose="02020603050405020304" pitchFamily="18" charset="0"/>
                            </a:rPr>
                            <a:t>×</a:t>
                          </a: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100%=</a:t>
                          </a:r>
                          <a14:m>
                            <m:oMath xmlns:m="http://schemas.openxmlformats.org/officeDocument/2006/math">
                              <m:f>
                                <m:f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𝑷</m:t>
                                      </m:r>
                                    </m:e>
                                    <m:sub>
                                      <m:r>
                                        <a:rPr lang="zh-CN" sz="2000">
                                          <a:effectLst/>
                                          <a:latin typeface="Cambria Math" panose="02040503050406030204" pitchFamily="18" charset="0"/>
                                          <a:ea typeface="微软雅黑" panose="020B0503020204020204" pitchFamily="34" charset="-122"/>
                                          <a:cs typeface="Times New Roman" panose="02020603050405020304" pitchFamily="18" charset="0"/>
                                        </a:rPr>
                                        <m:t>出</m:t>
                                      </m:r>
                                    </m:sub>
                                  </m:sSub>
                                </m:num>
                                <m:den>
                                  <m:sSub>
                                    <m:sSub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𝑷</m:t>
                                      </m:r>
                                    </m:e>
                                    <m:sub>
                                      <m:r>
                                        <a:rPr lang="zh-CN" sz="2000">
                                          <a:effectLst/>
                                          <a:latin typeface="Cambria Math" panose="02040503050406030204" pitchFamily="18" charset="0"/>
                                          <a:ea typeface="微软雅黑" panose="020B0503020204020204" pitchFamily="34" charset="-122"/>
                                          <a:cs typeface="Times New Roman" panose="02020603050405020304" pitchFamily="18" charset="0"/>
                                        </a:rPr>
                                        <m:t>总</m:t>
                                      </m:r>
                                    </m:sub>
                                  </m:sSub>
                                </m:den>
                              </m:f>
                            </m:oMath>
                          </a14:m>
                          <a:r>
                            <a:rPr lang="en-US" sz="2400" b="1" dirty="0">
                              <a:effectLst/>
                              <a:latin typeface="宋体" panose="02010600030101010101" pitchFamily="2" charset="-122"/>
                              <a:ea typeface="宋体" panose="02010600030101010101" pitchFamily="2" charset="-122"/>
                              <a:cs typeface="Times New Roman" panose="02020603050405020304" pitchFamily="18" charset="0"/>
                            </a:rPr>
                            <a:t>×</a:t>
                          </a: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100%</a:t>
                          </a:r>
                          <a:endParaRPr lang="zh-CN" sz="24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43725">
                    <a:tc>
                      <a:txBody>
                        <a:bodyPr/>
                        <a:lstStyle/>
                        <a:p>
                          <a:pPr algn="ctr">
                            <a:lnSpc>
                              <a:spcPct val="13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特别</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3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说明</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tabLst>
                              <a:tab pos="2970530" algn="l"/>
                            </a:tabLst>
                          </a:pPr>
                          <a:r>
                            <a:rPr lang="zh-CN" sz="2400" dirty="0">
                              <a:effectLst/>
                              <a:latin typeface="宋体" panose="02010600030101010101" pitchFamily="2" charset="-122"/>
                              <a:ea typeface="微软雅黑" panose="020B0503020204020204" pitchFamily="34" charset="-122"/>
                              <a:cs typeface="宋体" panose="02010600030101010101" pitchFamily="2" charset="-122"/>
                            </a:rPr>
                            <a:t>①</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正常工作的电动机是非纯电阻元件</a:t>
                          </a:r>
                          <a:endParaRPr lang="zh-CN" sz="2400" dirty="0">
                            <a:effectLst/>
                            <a:latin typeface="Calibri" panose="020F0502020204030204" pitchFamily="34" charset="0"/>
                            <a:ea typeface="宋体" panose="02010600030101010101" pitchFamily="2" charset="-122"/>
                            <a:cs typeface="Times New Roman" panose="02020603050405020304" pitchFamily="18" charset="0"/>
                          </a:endParaRPr>
                        </a:p>
                        <a:p>
                          <a:pPr>
                            <a:lnSpc>
                              <a:spcPct val="130000"/>
                            </a:lnSpc>
                            <a:spcAft>
                              <a:spcPts val="0"/>
                            </a:spcAft>
                            <a:tabLst>
                              <a:tab pos="2970530" algn="l"/>
                            </a:tabLst>
                          </a:pPr>
                          <a:r>
                            <a:rPr lang="zh-CN" sz="2400" dirty="0">
                              <a:effectLst/>
                              <a:latin typeface="宋体" panose="02010600030101010101" pitchFamily="2" charset="-122"/>
                              <a:ea typeface="微软雅黑" panose="020B0503020204020204" pitchFamily="34" charset="-122"/>
                              <a:cs typeface="宋体" panose="02010600030101010101" pitchFamily="2" charset="-122"/>
                            </a:rPr>
                            <a:t>②</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电动机因故障或其他原因不转动时</a:t>
                          </a: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相当于一个纯电阻元件</a:t>
                          </a:r>
                          <a:endParaRPr lang="zh-CN" sz="24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Choice>
        <mc:Fallback xmlns="">
          <p:graphicFrame>
            <p:nvGraphicFramePr>
              <p:cNvPr id="2" name="表格 1"/>
              <p:cNvGraphicFramePr>
                <a:graphicFrameLocks noGrp="1"/>
              </p:cNvGraphicFramePr>
              <p:nvPr>
                <p:extLst>
                  <p:ext uri="{D42A27DB-BD31-4B8C-83A1-F6EECF244321}">
                    <p14:modId xmlns:p14="http://schemas.microsoft.com/office/powerpoint/2010/main" val="3523873193"/>
                  </p:ext>
                </p:extLst>
              </p:nvPr>
            </p:nvGraphicFramePr>
            <p:xfrm>
              <a:off x="694531" y="1433957"/>
              <a:ext cx="10585323" cy="4691249"/>
            </p:xfrm>
            <a:graphic>
              <a:graphicData uri="http://schemas.openxmlformats.org/drawingml/2006/table">
                <a:tbl>
                  <a:tblPr firstRow="1" firstCol="1" bandRow="1"/>
                  <a:tblGrid>
                    <a:gridCol w="1451754"/>
                    <a:gridCol w="9133569"/>
                  </a:tblGrid>
                  <a:tr h="526796">
                    <a:tc>
                      <a:txBody>
                        <a:bodyPr/>
                        <a:lstStyle/>
                        <a:p>
                          <a:pPr algn="ctr">
                            <a:lnSpc>
                              <a:spcPct val="13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输入功率</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电动机的总功率</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总</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入</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UI</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6796">
                    <a:tc>
                      <a:txBody>
                        <a:bodyPr/>
                        <a:lstStyle/>
                        <a:p>
                          <a:pPr algn="ctr">
                            <a:lnSpc>
                              <a:spcPct val="13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输出功率</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电动机做有用功的功率</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也叫机械功率</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35832">
                    <a:tc>
                      <a:txBody>
                        <a:bodyPr/>
                        <a:lstStyle/>
                        <a:p>
                          <a:pPr algn="ctr">
                            <a:lnSpc>
                              <a:spcPct val="13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热功率</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电动机的线圈有电阻</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电流通过线圈时会发热</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热功率</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热</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sz="24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r</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6796">
                    <a:tc>
                      <a:txBody>
                        <a:bodyPr/>
                        <a:lstStyle/>
                        <a:p>
                          <a:pPr algn="ctr">
                            <a:lnSpc>
                              <a:spcPct val="13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三者关系</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tabLst>
                              <a:tab pos="2970530" algn="l"/>
                            </a:tabLst>
                          </a:pP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总</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出</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热</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31304">
                    <a:tc>
                      <a:txBody>
                        <a:bodyPr/>
                        <a:lstStyle/>
                        <a:p>
                          <a:pPr algn="ctr">
                            <a:lnSpc>
                              <a:spcPct val="13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效率</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15933" t="-235503" r="-133" b="-122485"/>
                          </a:stretch>
                        </a:blipFill>
                      </a:tcPr>
                    </a:tc>
                  </a:tr>
                  <a:tr h="1243725">
                    <a:tc>
                      <a:txBody>
                        <a:bodyPr/>
                        <a:lstStyle/>
                        <a:p>
                          <a:pPr algn="ctr">
                            <a:lnSpc>
                              <a:spcPct val="13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特别</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3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说明</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tabLst>
                              <a:tab pos="2970530" algn="l"/>
                            </a:tabLst>
                          </a:pPr>
                          <a:r>
                            <a:rPr lang="zh-CN" sz="2400" dirty="0">
                              <a:effectLst/>
                              <a:latin typeface="宋体" panose="02010600030101010101" pitchFamily="2" charset="-122"/>
                              <a:ea typeface="微软雅黑" panose="020B0503020204020204" pitchFamily="34" charset="-122"/>
                              <a:cs typeface="宋体" panose="02010600030101010101" pitchFamily="2" charset="-122"/>
                            </a:rPr>
                            <a:t>①</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正常工作的电动机是非纯电阻元件</a:t>
                          </a:r>
                          <a:endParaRPr lang="zh-CN" sz="2400" dirty="0">
                            <a:effectLst/>
                            <a:latin typeface="Calibri" panose="020F0502020204030204" pitchFamily="34" charset="0"/>
                            <a:ea typeface="宋体" panose="02010600030101010101" pitchFamily="2" charset="-122"/>
                            <a:cs typeface="Times New Roman" panose="02020603050405020304" pitchFamily="18" charset="0"/>
                          </a:endParaRPr>
                        </a:p>
                        <a:p>
                          <a:pPr>
                            <a:lnSpc>
                              <a:spcPct val="130000"/>
                            </a:lnSpc>
                            <a:spcAft>
                              <a:spcPts val="0"/>
                            </a:spcAft>
                            <a:tabLst>
                              <a:tab pos="2970530" algn="l"/>
                            </a:tabLst>
                          </a:pPr>
                          <a:r>
                            <a:rPr lang="zh-CN" sz="2400" dirty="0">
                              <a:effectLst/>
                              <a:latin typeface="宋体" panose="02010600030101010101" pitchFamily="2" charset="-122"/>
                              <a:ea typeface="微软雅黑" panose="020B0503020204020204" pitchFamily="34" charset="-122"/>
                              <a:cs typeface="宋体" panose="02010600030101010101" pitchFamily="2" charset="-122"/>
                            </a:rPr>
                            <a:t>②</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电动机因故障或其他原因不转动时</a:t>
                          </a: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相当于一个纯电阻元件</a:t>
                          </a:r>
                          <a:endParaRPr lang="zh-CN" sz="24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Fallback>
      </mc:AlternateContent>
    </p:spTree>
    <p:extLst>
      <p:ext uri="{BB962C8B-B14F-4D97-AF65-F5344CB8AC3E}">
        <p14:creationId xmlns:p14="http://schemas.microsoft.com/office/powerpoint/2010/main" val="36061053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131852" y="568128"/>
            <a:ext cx="11773332"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zh-CN" sz="2600" kern="100">
                <a:latin typeface="Times New Roman"/>
                <a:ea typeface="微软雅黑"/>
                <a:cs typeface="Times New Roman"/>
              </a:rPr>
              <a:t>　</a:t>
            </a:r>
            <a:r>
              <a:rPr lang="zh-CN" altLang="en-US" sz="2600">
                <a:latin typeface="Times New Roman"/>
                <a:ea typeface="微软雅黑"/>
                <a:cs typeface="Times New Roman"/>
              </a:rPr>
              <a:t>纯电阻电路的功率</a:t>
            </a:r>
            <a:endParaRPr lang="zh-CN" altLang="zh-CN" sz="1050" kern="100" dirty="0">
              <a:effectLst/>
              <a:latin typeface="宋体"/>
              <a:cs typeface="Courier New"/>
            </a:endParaRPr>
          </a:p>
        </p:txBody>
      </p:sp>
      <p:pic>
        <p:nvPicPr>
          <p:cNvPr id="2050" name="Picture 2" descr="1"/>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6116" y="779344"/>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矩形 5"/>
          <p:cNvSpPr/>
          <p:nvPr/>
        </p:nvSpPr>
        <p:spPr>
          <a:xfrm>
            <a:off x="106615" y="1256411"/>
            <a:ext cx="11810444" cy="2459560"/>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2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山东烟台模拟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某电饭锅内部的电路图如图所示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端接有效值为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220 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的交流电压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分别为发热盘和保温板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用于保护指示灯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四个电阻和指示灯的阻值均恒定</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的额定电压远大于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的额定电压。下列说法正确的是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9" name="矩形 8"/>
          <p:cNvSpPr/>
          <p:nvPr/>
        </p:nvSpPr>
        <p:spPr>
          <a:xfrm>
            <a:off x="360615" y="3714291"/>
            <a:ext cx="11658044" cy="2459560"/>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断开时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电饭锅处于煮饭状态</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闭合时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电饭锅处于煮饭状态</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C.L</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为煮饭指示灯</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断开时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电饭锅消耗的功率比</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闭合时大</a:t>
            </a:r>
            <a:endParaRPr lang="zh-CN" altLang="zh-CN" sz="1150">
              <a:latin typeface="Calibri" panose="020F0502020204030204" pitchFamily="34" charset="0"/>
              <a:cs typeface="Times New Roman" panose="02020603050405020304" pitchFamily="18" charset="0"/>
            </a:endParaRPr>
          </a:p>
        </p:txBody>
      </p:sp>
      <p:sp>
        <p:nvSpPr>
          <p:cNvPr id="11" name="TextBox 1"/>
          <p:cNvSpPr txBox="1"/>
          <p:nvPr/>
        </p:nvSpPr>
        <p:spPr>
          <a:xfrm>
            <a:off x="3223355" y="3205329"/>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22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592453" y="3159607"/>
            <a:ext cx="3312731" cy="2489293"/>
          </a:xfrm>
          <a:prstGeom prst="rect">
            <a:avLst/>
          </a:prstGeom>
        </p:spPr>
      </p:pic>
    </p:spTree>
    <p:extLst>
      <p:ext uri="{BB962C8B-B14F-4D97-AF65-F5344CB8AC3E}">
        <p14:creationId xmlns:p14="http://schemas.microsoft.com/office/powerpoint/2010/main" val="346632807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59015" y="620649"/>
                <a:ext cx="11658044" cy="2797858"/>
              </a:xfrm>
              <a:prstGeom prst="rect">
                <a:avLst/>
              </a:prstGeom>
            </p:spPr>
            <p:txBody>
              <a:bodyPr wrap="square" lIns="121898" tIns="60948" rIns="121898" bIns="60948">
                <a:spAutoFit/>
              </a:bodyPr>
              <a:lstStyle/>
              <a:p>
                <a:pPr>
                  <a:lnSpc>
                    <a:spcPct val="150000"/>
                  </a:lnSpc>
                  <a:spcAft>
                    <a:spcPts val="565"/>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闭合时保温板被短路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发热盘两端的电压为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220</a:t>
                </a:r>
                <a:r>
                  <a:rPr lang="en-US" altLang="zh-CN" sz="2600" b="1">
                    <a:latin typeface="Times New Roman" panose="02020603050405020304" pitchFamily="18" charset="0"/>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V,S</a:t>
                </a:r>
                <a:r>
                  <a:rPr lang="zh-CN" altLang="zh-CN" sz="2600" b="1">
                    <a:latin typeface="Times New Roman" panose="02020603050405020304" pitchFamily="18" charset="0"/>
                    <a:cs typeface="Times New Roman" panose="02020603050405020304" pitchFamily="18" charset="0"/>
                  </a:rPr>
                  <a:t>断开时发热盘两端的电压小于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220</a:t>
                </a:r>
                <a:r>
                  <a:rPr lang="en-US" altLang="zh-CN" sz="2600" b="1">
                    <a:latin typeface="Times New Roman" panose="02020603050405020304" pitchFamily="18" charset="0"/>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a:latin typeface="Times New Roman" panose="02020603050405020304" pitchFamily="18" charset="0"/>
                    <a:cs typeface="Times New Roman" panose="02020603050405020304" pitchFamily="18" charset="0"/>
                  </a:rPr>
                  <a:t>可知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闭合时发热盘的功率更高</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为煮饭状态</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闭合时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不发光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发光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为煮饭指示灯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断开时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电路的总电阻大于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闭合时的总电阻</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zh-CN" altLang="zh-CN" sz="2600" b="1">
                    <a:latin typeface="Times New Roman" panose="02020603050405020304" pitchFamily="18" charset="0"/>
                    <a:cs typeface="Times New Roman" panose="02020603050405020304" pitchFamily="18" charset="0"/>
                  </a:rPr>
                  <a:t>可知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断开时电饭锅消耗的功率更小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endParaRPr lang="zh-CN" altLang="zh-CN" sz="115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620649"/>
                <a:ext cx="11658044" cy="2797858"/>
              </a:xfrm>
              <a:prstGeom prst="rect">
                <a:avLst/>
              </a:prstGeom>
              <a:blipFill rotWithShape="0">
                <a:blip r:embed="rId2"/>
                <a:stretch>
                  <a:fillRect l="-680" b="-871"/>
                </a:stretch>
              </a:blipFill>
            </p:spPr>
            <p:txBody>
              <a:bodyPr/>
              <a:lstStyle/>
              <a:p>
                <a:r>
                  <a:rPr lang="zh-CN" altLang="en-US">
                    <a:noFill/>
                  </a:rPr>
                  <a:t> </a:t>
                </a:r>
              </a:p>
            </p:txBody>
          </p:sp>
        </mc:Fallback>
      </mc:AlternateContent>
      <p:pic>
        <p:nvPicPr>
          <p:cNvPr id="7" name="image22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583017" y="3532031"/>
            <a:ext cx="3312731" cy="2489293"/>
          </a:xfrm>
          <a:prstGeom prst="rect">
            <a:avLst/>
          </a:prstGeom>
        </p:spPr>
      </p:pic>
    </p:spTree>
    <p:extLst>
      <p:ext uri="{BB962C8B-B14F-4D97-AF65-F5344CB8AC3E}">
        <p14:creationId xmlns:p14="http://schemas.microsoft.com/office/powerpoint/2010/main" val="327295688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28"/>
          <p:cNvSpPr/>
          <p:nvPr/>
        </p:nvSpPr>
        <p:spPr bwMode="auto">
          <a:xfrm>
            <a:off x="0" y="2393396"/>
            <a:ext cx="4838700" cy="2115648"/>
          </a:xfrm>
          <a:custGeom>
            <a:avLst/>
            <a:gdLst/>
            <a:ahLst/>
            <a:cxnLst/>
            <a:rect l="l" t="t" r="r" b="b"/>
            <a:pathLst>
              <a:path w="4310745" h="1283968">
                <a:moveTo>
                  <a:pt x="1089668" y="0"/>
                </a:moveTo>
                <a:lnTo>
                  <a:pt x="3526973" y="0"/>
                </a:lnTo>
                <a:lnTo>
                  <a:pt x="4310745" y="1269454"/>
                </a:lnTo>
                <a:lnTo>
                  <a:pt x="1089668" y="1283968"/>
                </a:lnTo>
                <a:close/>
                <a:moveTo>
                  <a:pt x="0" y="0"/>
                </a:moveTo>
                <a:lnTo>
                  <a:pt x="1089667" y="0"/>
                </a:lnTo>
                <a:lnTo>
                  <a:pt x="1089667" y="1283968"/>
                </a:lnTo>
                <a:lnTo>
                  <a:pt x="0" y="1283968"/>
                </a:lnTo>
                <a:close/>
              </a:path>
            </a:pathLst>
          </a:custGeom>
          <a:solidFill>
            <a:srgbClr val="0070C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lIns="121920" tIns="60960" rIns="121920" bIns="60960"/>
          <a:lstStyle/>
          <a:p>
            <a:pPr defTabSz="914400">
              <a:defRPr/>
            </a:pPr>
            <a:endParaRPr lang="zh-CN" altLang="en-US" sz="2400">
              <a:solidFill>
                <a:srgbClr val="0070C0"/>
              </a:solidFill>
              <a:latin typeface="Arial" panose="020B0604020202020204" pitchFamily="34" charset="0"/>
              <a:ea typeface="+mn-ea"/>
              <a:cs typeface="+mn-cs"/>
            </a:endParaRPr>
          </a:p>
        </p:txBody>
      </p:sp>
      <p:sp>
        <p:nvSpPr>
          <p:cNvPr id="10" name="TextBox 9"/>
          <p:cNvSpPr txBox="1"/>
          <p:nvPr/>
        </p:nvSpPr>
        <p:spPr bwMode="auto">
          <a:xfrm>
            <a:off x="1016000" y="2687016"/>
            <a:ext cx="2901950" cy="1198285"/>
          </a:xfrm>
          <a:prstGeom prst="rect">
            <a:avLst/>
          </a:prstGeom>
          <a:noFill/>
        </p:spPr>
        <p:txBody>
          <a:bodyPr>
            <a:spAutoFit/>
          </a:bodyPr>
          <a:lstStyle/>
          <a:p>
            <a:pPr defTabSz="914400" fontAlgn="auto">
              <a:spcBef>
                <a:spcPts val="0"/>
              </a:spcBef>
              <a:spcAft>
                <a:spcPts val="0"/>
              </a:spcAft>
              <a:defRPr/>
            </a:pP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目</a:t>
            </a:r>
            <a:r>
              <a:rPr lang="en-US" altLang="zh-CN" sz="7200" b="1" kern="0" spc="-200" dirty="0">
                <a:ln w="1905">
                  <a:noFill/>
                </a:ln>
                <a:solidFill>
                  <a:prstClr val="white"/>
                </a:solidFill>
                <a:latin typeface="微软雅黑" panose="020B0503020204020204" pitchFamily="34" charset="-122"/>
                <a:ea typeface="微软雅黑" panose="020B0503020204020204" pitchFamily="34" charset="-122"/>
                <a:cs typeface="+mn-cs"/>
              </a:rPr>
              <a:t> </a:t>
            </a: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录</a:t>
            </a:r>
          </a:p>
        </p:txBody>
      </p:sp>
      <p:sp>
        <p:nvSpPr>
          <p:cNvPr id="11" name="TextBox 10"/>
          <p:cNvSpPr txBox="1"/>
          <p:nvPr/>
        </p:nvSpPr>
        <p:spPr bwMode="auto">
          <a:xfrm>
            <a:off x="1108076" y="3677387"/>
            <a:ext cx="2098675" cy="503121"/>
          </a:xfrm>
          <a:prstGeom prst="rect">
            <a:avLst/>
          </a:prstGeom>
          <a:noFill/>
        </p:spPr>
        <p:txBody>
          <a:bodyPr wrap="none">
            <a:spAutoFit/>
          </a:bodyPr>
          <a:lstStyle/>
          <a:p>
            <a:pPr algn="ctr" defTabSz="914400" fontAlgn="auto">
              <a:spcBef>
                <a:spcPts val="0"/>
              </a:spcBef>
              <a:spcAft>
                <a:spcPts val="0"/>
              </a:spcAft>
              <a:defRPr/>
            </a:pPr>
            <a:r>
              <a:rPr lang="en-US" altLang="zh-CN" sz="2665" b="1" dirty="0">
                <a:solidFill>
                  <a:prstClr val="white"/>
                </a:solidFill>
                <a:latin typeface="微软雅黑" panose="020B0503020204020204" pitchFamily="34" charset="-122"/>
                <a:ea typeface="微软雅黑" panose="020B0503020204020204" pitchFamily="34" charset="-122"/>
                <a:cs typeface="+mn-cs"/>
              </a:rPr>
              <a:t>CONTENTS</a:t>
            </a:r>
            <a:endParaRPr lang="zh-CN" altLang="en-US" sz="2665" b="1" dirty="0">
              <a:solidFill>
                <a:prstClr val="white"/>
              </a:solidFill>
              <a:latin typeface="微软雅黑" panose="020B0503020204020204" pitchFamily="34" charset="-122"/>
              <a:ea typeface="微软雅黑" panose="020B0503020204020204" pitchFamily="34" charset="-122"/>
              <a:cs typeface="+mn-cs"/>
            </a:endParaRPr>
          </a:p>
        </p:txBody>
      </p:sp>
      <p:grpSp>
        <p:nvGrpSpPr>
          <p:cNvPr id="23556" name="组合 11"/>
          <p:cNvGrpSpPr/>
          <p:nvPr/>
        </p:nvGrpSpPr>
        <p:grpSpPr bwMode="auto">
          <a:xfrm>
            <a:off x="4308475" y="1709342"/>
            <a:ext cx="3830638" cy="899904"/>
            <a:chOff x="4308498" y="1709705"/>
            <a:chExt cx="3829698" cy="900304"/>
          </a:xfrm>
        </p:grpSpPr>
        <p:sp>
          <p:nvSpPr>
            <p:cNvPr id="23564" name="TextBox 12">
              <a:hlinkClick r:id="rId3" action="ppaction://hlinksldjump"/>
            </p:cNvPr>
            <p:cNvSpPr txBox="1">
              <a:spLocks noChangeArrowheads="1"/>
            </p:cNvSpPr>
            <p:nvPr/>
          </p:nvSpPr>
          <p:spPr bwMode="auto">
            <a:xfrm>
              <a:off x="5202042" y="1752576"/>
              <a:ext cx="2936154"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夯实必备知识</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TextBox 13">
              <a:hlinkClick r:id="rId3" action="ppaction://hlinksldjump"/>
            </p:cNvPr>
            <p:cNvSpPr txBox="1"/>
            <p:nvPr/>
          </p:nvSpPr>
          <p:spPr>
            <a:xfrm>
              <a:off x="4308498" y="1709705"/>
              <a:ext cx="79990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01</a:t>
              </a:r>
            </a:p>
          </p:txBody>
        </p:sp>
      </p:grpSp>
      <p:grpSp>
        <p:nvGrpSpPr>
          <p:cNvPr id="23557" name="组合 14"/>
          <p:cNvGrpSpPr/>
          <p:nvPr/>
        </p:nvGrpSpPr>
        <p:grpSpPr bwMode="auto">
          <a:xfrm>
            <a:off x="5000625" y="2961590"/>
            <a:ext cx="3824288" cy="899905"/>
            <a:chOff x="4999990" y="2962216"/>
            <a:chExt cx="3824585" cy="900304"/>
          </a:xfrm>
        </p:grpSpPr>
        <p:sp>
          <p:nvSpPr>
            <p:cNvPr id="23562" name="TextBox 15">
              <a:hlinkClick r:id="rId4" action="ppaction://hlinksldjump"/>
            </p:cNvPr>
            <p:cNvSpPr txBox="1">
              <a:spLocks noChangeArrowheads="1"/>
            </p:cNvSpPr>
            <p:nvPr/>
          </p:nvSpPr>
          <p:spPr bwMode="auto">
            <a:xfrm>
              <a:off x="5887472" y="3011439"/>
              <a:ext cx="2937103" cy="641486"/>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研透核心考点</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TextBox 16">
              <a:hlinkClick r:id="rId4" action="ppaction://hlinksldjump"/>
            </p:cNvPr>
            <p:cNvSpPr txBox="1"/>
            <p:nvPr/>
          </p:nvSpPr>
          <p:spPr>
            <a:xfrm>
              <a:off x="4999990" y="2962216"/>
              <a:ext cx="882719"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02</a:t>
              </a:r>
            </a:p>
          </p:txBody>
        </p:sp>
      </p:grpSp>
      <p:grpSp>
        <p:nvGrpSpPr>
          <p:cNvPr id="23558" name="组合 17"/>
          <p:cNvGrpSpPr/>
          <p:nvPr/>
        </p:nvGrpSpPr>
        <p:grpSpPr bwMode="auto">
          <a:xfrm>
            <a:off x="5713414" y="4109086"/>
            <a:ext cx="3743325" cy="899904"/>
            <a:chOff x="5713655" y="4109972"/>
            <a:chExt cx="3743838" cy="900304"/>
          </a:xfrm>
        </p:grpSpPr>
        <p:sp>
          <p:nvSpPr>
            <p:cNvPr id="23560" name="TextBox 18">
              <a:hlinkClick r:id="rId5" action="ppaction://hlinksldjump"/>
            </p:cNvPr>
            <p:cNvSpPr txBox="1">
              <a:spLocks noChangeArrowheads="1"/>
            </p:cNvSpPr>
            <p:nvPr/>
          </p:nvSpPr>
          <p:spPr bwMode="auto">
            <a:xfrm>
              <a:off x="6520216" y="4206830"/>
              <a:ext cx="2937277"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提升素养能力</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TextBox 19">
              <a:hlinkClick r:id="rId5" action="ppaction://hlinksldjump"/>
            </p:cNvPr>
            <p:cNvSpPr txBox="1"/>
            <p:nvPr/>
          </p:nvSpPr>
          <p:spPr>
            <a:xfrm>
              <a:off x="5713655" y="4109972"/>
              <a:ext cx="90182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03</a:t>
              </a:r>
            </a:p>
          </p:txBody>
        </p:sp>
      </p:grpSp>
      <p:sp>
        <p:nvSpPr>
          <p:cNvPr id="22" name="矩形 34"/>
          <p:cNvSpPr/>
          <p:nvPr/>
        </p:nvSpPr>
        <p:spPr bwMode="auto">
          <a:xfrm>
            <a:off x="9317039" y="2393396"/>
            <a:ext cx="2892425" cy="2115648"/>
          </a:xfrm>
          <a:custGeom>
            <a:avLst/>
            <a:gdLst>
              <a:gd name="connsiteX0" fmla="*/ 0 w 1055077"/>
              <a:gd name="connsiteY0" fmla="*/ 0 h 1283968"/>
              <a:gd name="connsiteX1" fmla="*/ 1055077 w 1055077"/>
              <a:gd name="connsiteY1" fmla="*/ 0 h 1283968"/>
              <a:gd name="connsiteX2" fmla="*/ 1055077 w 1055077"/>
              <a:gd name="connsiteY2" fmla="*/ 1283968 h 1283968"/>
              <a:gd name="connsiteX3" fmla="*/ 0 w 1055077"/>
              <a:gd name="connsiteY3" fmla="*/ 1283968 h 1283968"/>
              <a:gd name="connsiteX4" fmla="*/ 0 w 1055077"/>
              <a:gd name="connsiteY4" fmla="*/ 0 h 1283968"/>
              <a:gd name="connsiteX0-1" fmla="*/ 0 w 1606620"/>
              <a:gd name="connsiteY0-2" fmla="*/ 0 h 1283968"/>
              <a:gd name="connsiteX1-3" fmla="*/ 1606620 w 1606620"/>
              <a:gd name="connsiteY1-4" fmla="*/ 0 h 1283968"/>
              <a:gd name="connsiteX2-5" fmla="*/ 1606620 w 1606620"/>
              <a:gd name="connsiteY2-6" fmla="*/ 1283968 h 1283968"/>
              <a:gd name="connsiteX3-7" fmla="*/ 551543 w 1606620"/>
              <a:gd name="connsiteY3-8" fmla="*/ 1283968 h 1283968"/>
              <a:gd name="connsiteX4-9" fmla="*/ 0 w 1606620"/>
              <a:gd name="connsiteY4-10" fmla="*/ 0 h 1283968"/>
              <a:gd name="connsiteX0-11" fmla="*/ 0 w 1833140"/>
              <a:gd name="connsiteY0-12" fmla="*/ 9525 h 1293493"/>
              <a:gd name="connsiteX1-13" fmla="*/ 1833140 w 1833140"/>
              <a:gd name="connsiteY1-14" fmla="*/ 0 h 1293493"/>
              <a:gd name="connsiteX2-15" fmla="*/ 1606620 w 1833140"/>
              <a:gd name="connsiteY2-16" fmla="*/ 1293493 h 1293493"/>
              <a:gd name="connsiteX3-17" fmla="*/ 551543 w 1833140"/>
              <a:gd name="connsiteY3-18" fmla="*/ 1293493 h 1293493"/>
              <a:gd name="connsiteX4-19" fmla="*/ 0 w 1833140"/>
              <a:gd name="connsiteY4-20" fmla="*/ 9525 h 1293493"/>
              <a:gd name="connsiteX0-21" fmla="*/ 0 w 1833140"/>
              <a:gd name="connsiteY0-22" fmla="*/ 9525 h 1293493"/>
              <a:gd name="connsiteX1-23" fmla="*/ 1833140 w 1833140"/>
              <a:gd name="connsiteY1-24" fmla="*/ 0 h 1293493"/>
              <a:gd name="connsiteX2-25" fmla="*/ 1833140 w 1833140"/>
              <a:gd name="connsiteY2-26" fmla="*/ 1293493 h 1293493"/>
              <a:gd name="connsiteX3-27" fmla="*/ 551543 w 1833140"/>
              <a:gd name="connsiteY3-28" fmla="*/ 1293493 h 1293493"/>
              <a:gd name="connsiteX4-29" fmla="*/ 0 w 1833140"/>
              <a:gd name="connsiteY4-30" fmla="*/ 9525 h 1293493"/>
              <a:gd name="connsiteX0-31" fmla="*/ 0 w 1833140"/>
              <a:gd name="connsiteY0-32" fmla="*/ 0 h 1283968"/>
              <a:gd name="connsiteX1-33" fmla="*/ 1833140 w 1833140"/>
              <a:gd name="connsiteY1-34" fmla="*/ 8288 h 1283968"/>
              <a:gd name="connsiteX2-35" fmla="*/ 1833140 w 1833140"/>
              <a:gd name="connsiteY2-36" fmla="*/ 1283968 h 1283968"/>
              <a:gd name="connsiteX3-37" fmla="*/ 551543 w 1833140"/>
              <a:gd name="connsiteY3-38" fmla="*/ 1283968 h 1283968"/>
              <a:gd name="connsiteX4-39" fmla="*/ 0 w 1833140"/>
              <a:gd name="connsiteY4-40" fmla="*/ 0 h 1283968"/>
              <a:gd name="connsiteX0-41" fmla="*/ 0 w 1843227"/>
              <a:gd name="connsiteY0-42" fmla="*/ 3587 h 1287555"/>
              <a:gd name="connsiteX1-43" fmla="*/ 1843227 w 1843227"/>
              <a:gd name="connsiteY1-44" fmla="*/ 0 h 1287555"/>
              <a:gd name="connsiteX2-45" fmla="*/ 1833140 w 1843227"/>
              <a:gd name="connsiteY2-46" fmla="*/ 1287555 h 1287555"/>
              <a:gd name="connsiteX3-47" fmla="*/ 551543 w 1843227"/>
              <a:gd name="connsiteY3-48" fmla="*/ 1287555 h 1287555"/>
              <a:gd name="connsiteX4-49" fmla="*/ 0 w 1843227"/>
              <a:gd name="connsiteY4-50" fmla="*/ 3587 h 12875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843227" h="1287555">
                <a:moveTo>
                  <a:pt x="0" y="3587"/>
                </a:moveTo>
                <a:lnTo>
                  <a:pt x="1843227" y="0"/>
                </a:lnTo>
                <a:cubicBezTo>
                  <a:pt x="1839865" y="429185"/>
                  <a:pt x="1836502" y="858370"/>
                  <a:pt x="1833140" y="1287555"/>
                </a:cubicBezTo>
                <a:lnTo>
                  <a:pt x="551543" y="1287555"/>
                </a:lnTo>
                <a:lnTo>
                  <a:pt x="0" y="3587"/>
                </a:lnTo>
                <a:close/>
              </a:path>
            </a:pathLst>
          </a:custGeom>
          <a:solidFill>
            <a:srgbClr val="0070C0"/>
          </a:solidFill>
          <a:ln w="9525" cap="flat" cmpd="sng" algn="ctr">
            <a:noFill/>
            <a:prstDash val="solid"/>
            <a:round/>
            <a:headEnd type="none" w="med" len="med"/>
            <a:tailEnd type="none" w="med" len="med"/>
          </a:ln>
          <a:effectLst>
            <a:outerShdw blurRad="50800" dist="38100" dir="8100000" algn="tr" rotWithShape="0">
              <a:prstClr val="black">
                <a:alpha val="40000"/>
              </a:prstClr>
            </a:outerShdw>
          </a:effectLst>
        </p:spPr>
        <p:txBody>
          <a:bodyPr lIns="121920" tIns="60960" rIns="121920" bIns="60960"/>
          <a:lstStyle/>
          <a:p>
            <a:pPr defTabSz="914400">
              <a:defRPr/>
            </a:pPr>
            <a:endParaRPr lang="zh-CN" altLang="en-US" sz="2400">
              <a:solidFill>
                <a:prstClr val="black"/>
              </a:solidFill>
              <a:latin typeface="Arial" panose="020B0604020202020204" pitchFamily="34" charset="0"/>
              <a:ea typeface="+mn-ea"/>
              <a:cs typeface="+mn-cs"/>
            </a:endParaRPr>
          </a:p>
        </p:txBody>
      </p:sp>
    </p:spTree>
    <p:extLst>
      <p:ext uri="{BB962C8B-B14F-4D97-AF65-F5344CB8AC3E}">
        <p14:creationId xmlns:p14="http://schemas.microsoft.com/office/powerpoint/2010/main" val="2218671177"/>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06615" y="1344908"/>
            <a:ext cx="11810444" cy="1859396"/>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四盏白炽灯泡连接成如图所示的电路。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灯泡的规格为</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220 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40 W</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灯泡的规格为</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220 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100 W</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各个灯泡的实际功率都没有超过它的额定功率。对这四盏灯泡实际消耗功率的说法正确的是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7" name="矩形 6"/>
          <p:cNvSpPr/>
          <p:nvPr/>
        </p:nvSpPr>
        <p:spPr>
          <a:xfrm>
            <a:off x="97250" y="620649"/>
            <a:ext cx="1627369" cy="671722"/>
          </a:xfrm>
          <a:prstGeom prst="rect">
            <a:avLst/>
          </a:prstGeom>
        </p:spPr>
        <p:txBody>
          <a:bodyPr wrap="none">
            <a:spAutoFit/>
          </a:bodyPr>
          <a:lstStyle/>
          <a:p>
            <a:pPr>
              <a:lnSpc>
                <a:spcPct val="150000"/>
              </a:lnSpc>
              <a:spcAft>
                <a:spcPts val="285"/>
              </a:spcAft>
              <a:tabLst>
                <a:tab pos="1710690" algn="l"/>
                <a:tab pos="3420745" algn="l"/>
              </a:tabLst>
            </a:pPr>
            <a:r>
              <a:rPr lang="zh-CN" altLang="zh-CN" sz="2800" b="1" dirty="0">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2800" dirty="0">
              <a:latin typeface="Calibri" panose="020F0502020204030204" pitchFamily="34" charset="0"/>
              <a:cs typeface="Times New Roman" panose="02020603050405020304" pitchFamily="18" charset="0"/>
            </a:endParaRPr>
          </a:p>
        </p:txBody>
      </p:sp>
      <p:sp>
        <p:nvSpPr>
          <p:cNvPr id="8" name="矩形 7"/>
          <p:cNvSpPr/>
          <p:nvPr/>
        </p:nvSpPr>
        <p:spPr>
          <a:xfrm>
            <a:off x="360615" y="3294937"/>
            <a:ext cx="11658044" cy="2459560"/>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灯泡实际消耗的功率最小</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灯泡实际消耗的功率最小</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灯泡实际消耗的功率最小</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灯泡实际消耗的功率最小</a:t>
            </a:r>
            <a:endParaRPr lang="zh-CN" altLang="zh-CN" sz="1150">
              <a:latin typeface="Calibri" panose="020F0502020204030204" pitchFamily="34" charset="0"/>
              <a:cs typeface="Times New Roman" panose="02020603050405020304" pitchFamily="18" charset="0"/>
            </a:endParaRPr>
          </a:p>
        </p:txBody>
      </p:sp>
      <p:sp>
        <p:nvSpPr>
          <p:cNvPr id="9" name="TextBox 1"/>
          <p:cNvSpPr txBox="1"/>
          <p:nvPr/>
        </p:nvSpPr>
        <p:spPr>
          <a:xfrm>
            <a:off x="7620095" y="2658975"/>
            <a:ext cx="1080135"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6" name="image22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95075" y="3170765"/>
            <a:ext cx="3400806" cy="2057615"/>
          </a:xfrm>
          <a:prstGeom prst="rect">
            <a:avLst/>
          </a:prstGeom>
        </p:spPr>
      </p:pic>
    </p:spTree>
    <p:extLst>
      <p:ext uri="{BB962C8B-B14F-4D97-AF65-F5344CB8AC3E}">
        <p14:creationId xmlns:p14="http://schemas.microsoft.com/office/powerpoint/2010/main" val="217862792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8" name="矩形 7"/>
              <p:cNvSpPr/>
              <p:nvPr/>
            </p:nvSpPr>
            <p:spPr>
              <a:xfrm>
                <a:off x="259015" y="2996946"/>
                <a:ext cx="11658044" cy="2562152"/>
              </a:xfrm>
              <a:prstGeom prst="rect">
                <a:avLst/>
              </a:prstGeom>
            </p:spPr>
            <p:txBody>
              <a:bodyPr wrap="square" lIns="121898" tIns="60948" rIns="121898" bIns="60948">
                <a:spAutoFit/>
              </a:bodyPr>
              <a:lstStyle/>
              <a:p>
                <a:pPr>
                  <a:lnSpc>
                    <a:spcPct val="150000"/>
                  </a:lnSpc>
                  <a:spcAft>
                    <a:spcPts val="565"/>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灯泡的电阻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𝑷</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1">
                    <a:latin typeface="Times New Roman" panose="02020603050405020304" pitchFamily="18" charset="0"/>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210</a:t>
                </a:r>
                <a:r>
                  <a:rPr lang="en-US" altLang="zh-CN" sz="2600" b="1">
                    <a:latin typeface="Times New Roman" panose="02020603050405020304" pitchFamily="18" charset="0"/>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Ω,b</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灯泡的电阻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𝑷</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=484</a:t>
                </a:r>
                <a:r>
                  <a:rPr lang="en-US" altLang="zh-CN" sz="2600" b="1">
                    <a:latin typeface="Times New Roman" panose="02020603050405020304" pitchFamily="18" charset="0"/>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Ω,b</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并联</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根据并联电路的特点知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zh-CN" altLang="zh-CN" sz="2600" b="1">
                    <a:latin typeface="Times New Roman" panose="02020603050405020304" pitchFamily="18" charset="0"/>
                    <a:cs typeface="Times New Roman" panose="02020603050405020304" pitchFamily="18" charset="0"/>
                  </a:rPr>
                  <a:t>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灯串联</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电流相等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b="1">
                    <a:latin typeface="Times New Roman" panose="02020603050405020304" pitchFamily="18" charset="0"/>
                    <a:cs typeface="Times New Roman" panose="02020603050405020304" pitchFamily="18" charset="0"/>
                  </a:rPr>
                  <a:t>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又</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b="1">
                    <a:latin typeface="Times New Roman" panose="02020603050405020304" pitchFamily="18" charset="0"/>
                    <a:cs typeface="Times New Roman" panose="02020603050405020304" pitchFamily="18" charset="0"/>
                  </a:rPr>
                  <a:t>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综上有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259015" y="2996946"/>
                <a:ext cx="11658044" cy="2562152"/>
              </a:xfrm>
              <a:prstGeom prst="rect">
                <a:avLst/>
              </a:prstGeom>
              <a:blipFill rotWithShape="0">
                <a:blip r:embed="rId2"/>
                <a:stretch>
                  <a:fillRect l="-680" b="-4524"/>
                </a:stretch>
              </a:blipFill>
            </p:spPr>
            <p:txBody>
              <a:bodyPr/>
              <a:lstStyle/>
              <a:p>
                <a:r>
                  <a:rPr lang="zh-CN" altLang="en-US">
                    <a:noFill/>
                  </a:rPr>
                  <a:t> </a:t>
                </a:r>
              </a:p>
            </p:txBody>
          </p:sp>
        </mc:Fallback>
      </mc:AlternateContent>
      <p:pic>
        <p:nvPicPr>
          <p:cNvPr id="6" name="image22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934936" y="723304"/>
            <a:ext cx="3400806" cy="2057615"/>
          </a:xfrm>
          <a:prstGeom prst="rect">
            <a:avLst/>
          </a:prstGeom>
        </p:spPr>
      </p:pic>
    </p:spTree>
    <p:extLst>
      <p:ext uri="{BB962C8B-B14F-4D97-AF65-F5344CB8AC3E}">
        <p14:creationId xmlns:p14="http://schemas.microsoft.com/office/powerpoint/2010/main" val="356091504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31852" y="568128"/>
            <a:ext cx="11773332"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zh-CN" sz="2600" kern="100">
                <a:latin typeface="Times New Roman"/>
                <a:ea typeface="微软雅黑"/>
                <a:cs typeface="Times New Roman"/>
              </a:rPr>
              <a:t>　</a:t>
            </a:r>
            <a:r>
              <a:rPr lang="zh-CN" altLang="en-US" sz="2600">
                <a:latin typeface="Times New Roman"/>
                <a:ea typeface="微软雅黑"/>
                <a:cs typeface="Times New Roman"/>
              </a:rPr>
              <a:t>非纯电阻电路中的功率</a:t>
            </a:r>
            <a:endParaRPr lang="zh-CN" altLang="zh-CN" sz="1050" kern="100" dirty="0">
              <a:effectLst/>
              <a:latin typeface="宋体"/>
              <a:cs typeface="Courier New"/>
            </a:endParaRPr>
          </a:p>
        </p:txBody>
      </p:sp>
      <p:pic>
        <p:nvPicPr>
          <p:cNvPr id="1026" name="Picture 2" descr="2"/>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9338" y="790633"/>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矩形 5"/>
          <p:cNvSpPr/>
          <p:nvPr/>
        </p:nvSpPr>
        <p:spPr>
          <a:xfrm>
            <a:off x="106615" y="1256411"/>
            <a:ext cx="9494586" cy="252374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3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dirty="0">
                <a:latin typeface="Times New Roman" panose="02020603050405020304" pitchFamily="18" charset="0"/>
                <a:cs typeface="Times New Roman" panose="02020603050405020304" pitchFamily="18" charset="0"/>
              </a:rPr>
              <a:t>河北石家庄精英中学月考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当电动机两端电压为</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通过电动机的电流为</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风扇不转动。当电动机两端电压为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U</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通过电动机的电流为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电动机正常工作</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带动风扇转动。若电动机的内阻为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则下列说法正确的是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8" name="矩形 7"/>
              <p:cNvSpPr/>
              <p:nvPr/>
            </p:nvSpPr>
            <p:spPr>
              <a:xfrm>
                <a:off x="347915" y="3694963"/>
                <a:ext cx="11658044" cy="2653010"/>
              </a:xfrm>
              <a:prstGeom prst="rect">
                <a:avLst/>
              </a:prstGeom>
            </p:spPr>
            <p:txBody>
              <a:bodyPr wrap="square" lIns="121898" tIns="60948" rIns="121898" bIns="60948">
                <a:spAutoFit/>
              </a:bodyPr>
              <a:lstStyle/>
              <a:p>
                <a:pPr>
                  <a:spcAft>
                    <a:spcPts val="60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电动机的内阻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den>
                    </m:f>
                  </m:oMath>
                </a14:m>
                <a:endParaRPr lang="zh-CN" altLang="zh-CN" sz="1150">
                  <a:latin typeface="Calibri" panose="020F0502020204030204" pitchFamily="34" charset="0"/>
                  <a:cs typeface="Times New Roman" panose="02020603050405020304" pitchFamily="18" charset="0"/>
                </a:endParaRPr>
              </a:p>
              <a:p>
                <a:pPr>
                  <a:spcAft>
                    <a:spcPts val="60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电动机正常工作时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产生的热量为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150">
                  <a:latin typeface="Calibri" panose="020F0502020204030204" pitchFamily="34" charset="0"/>
                  <a:cs typeface="Times New Roman" panose="02020603050405020304" pitchFamily="18" charset="0"/>
                </a:endParaRPr>
              </a:p>
              <a:p>
                <a:pPr>
                  <a:spcAft>
                    <a:spcPts val="60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电动机正常工作时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输出功率为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UI</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endParaRPr lang="zh-CN" altLang="zh-CN" sz="1150">
                  <a:latin typeface="Calibri" panose="020F0502020204030204" pitchFamily="34" charset="0"/>
                  <a:cs typeface="Times New Roman" panose="02020603050405020304" pitchFamily="18" charset="0"/>
                </a:endParaRPr>
              </a:p>
              <a:p>
                <a:pPr>
                  <a:spcAft>
                    <a:spcPts val="60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电动机正常工作时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效率为</a:t>
                </a:r>
                <a14:m>
                  <m:oMath xmlns:m="http://schemas.openxmlformats.org/officeDocument/2006/math">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𝑰𝑼</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e>
                    </m:d>
                  </m:oMath>
                </a14:m>
                <a:r>
                  <a:rPr lang="en-US" altLang="zh-CN" sz="2600" b="1">
                    <a:latin typeface="宋体" panose="02010600030101010101" pitchFamily="2"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100%</a:t>
                </a:r>
                <a:endParaRPr lang="zh-CN" altLang="zh-CN" sz="115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347915" y="3694963"/>
                <a:ext cx="11658044" cy="2653010"/>
              </a:xfrm>
              <a:prstGeom prst="rect">
                <a:avLst/>
              </a:prstGeom>
              <a:blipFill rotWithShape="0">
                <a:blip r:embed="rId3"/>
                <a:stretch>
                  <a:fillRect l="-680"/>
                </a:stretch>
              </a:blipFill>
            </p:spPr>
            <p:txBody>
              <a:bodyPr/>
              <a:lstStyle/>
              <a:p>
                <a:r>
                  <a:rPr lang="zh-CN" altLang="en-US">
                    <a:noFill/>
                  </a:rPr>
                  <a:t> </a:t>
                </a:r>
              </a:p>
            </p:txBody>
          </p:sp>
        </mc:Fallback>
      </mc:AlternateContent>
      <p:sp>
        <p:nvSpPr>
          <p:cNvPr id="9" name="TextBox 1"/>
          <p:cNvSpPr txBox="1"/>
          <p:nvPr/>
        </p:nvSpPr>
        <p:spPr>
          <a:xfrm>
            <a:off x="6565360" y="3218029"/>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230.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67665" y="1016484"/>
            <a:ext cx="1980501" cy="2737791"/>
          </a:xfrm>
          <a:prstGeom prst="rect">
            <a:avLst/>
          </a:prstGeom>
        </p:spPr>
      </p:pic>
    </p:spTree>
    <p:extLst>
      <p:ext uri="{BB962C8B-B14F-4D97-AF65-F5344CB8AC3E}">
        <p14:creationId xmlns:p14="http://schemas.microsoft.com/office/powerpoint/2010/main" val="299210256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59015" y="836676"/>
                <a:ext cx="11658044" cy="2609793"/>
              </a:xfrm>
              <a:prstGeom prst="rect">
                <a:avLst/>
              </a:prstGeom>
            </p:spPr>
            <p:txBody>
              <a:bodyPr wrap="square" lIns="121898" tIns="60948" rIns="121898" bIns="60948">
                <a:spAutoFit/>
              </a:bodyPr>
              <a:lstStyle/>
              <a:p>
                <a:pPr>
                  <a:lnSpc>
                    <a:spcPct val="150000"/>
                  </a:lnSpc>
                  <a:spcAft>
                    <a:spcPts val="565"/>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当电动机正常工作时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IR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产生的热量为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输出功率为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baseline="-25000">
                    <a:latin typeface="Times New Roman" panose="02020603050405020304" pitchFamily="18" charset="0"/>
                    <a:cs typeface="Times New Roman" panose="02020603050405020304" pitchFamily="18" charset="0"/>
                  </a:rPr>
                  <a:t>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UI</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baseline="-25000">
                    <a:latin typeface="Times New Roman" panose="02020603050405020304" pitchFamily="18" charset="0"/>
                    <a:cs typeface="Times New Roman" panose="02020603050405020304" pitchFamily="18" charset="0"/>
                  </a:rPr>
                  <a:t>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UI</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效率为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η</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𝑷</m:t>
                            </m:r>
                          </m:e>
                          <m:sub>
                            <m:r>
                              <a:rPr lang="zh-CN" altLang="zh-CN" sz="2600">
                                <a:effectLst/>
                                <a:latin typeface="Cambria Math" panose="02040503050406030204" pitchFamily="18" charset="0"/>
                                <a:ea typeface="微软雅黑" panose="020B0503020204020204" pitchFamily="34" charset="-122"/>
                                <a:cs typeface="Times New Roman" panose="02020603050405020304" pitchFamily="18" charset="0"/>
                              </a:rPr>
                              <m:t>出</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𝑼𝑰</m:t>
                        </m:r>
                      </m:den>
                    </m:f>
                  </m:oMath>
                </a14:m>
                <a:r>
                  <a:rPr lang="en-US" altLang="zh-CN" sz="2600" b="1">
                    <a:latin typeface="宋体" panose="02010600030101010101" pitchFamily="2"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100%=</a:t>
                </a:r>
                <a14:m>
                  <m:oMath xmlns:m="http://schemas.openxmlformats.org/officeDocument/2006/math">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e>
                    </m:d>
                  </m:oMath>
                </a14:m>
                <a:r>
                  <a:rPr lang="en-US" altLang="zh-CN" sz="2600" b="1">
                    <a:latin typeface="宋体" panose="02010600030101010101" pitchFamily="2"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100%,</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endParaRPr lang="zh-CN" altLang="zh-CN" sz="115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836676"/>
                <a:ext cx="11658044" cy="2609793"/>
              </a:xfrm>
              <a:prstGeom prst="rect">
                <a:avLst/>
              </a:prstGeom>
              <a:blipFill rotWithShape="0">
                <a:blip r:embed="rId2"/>
                <a:stretch>
                  <a:fillRect l="-680" r="-575" b="-4439"/>
                </a:stretch>
              </a:blipFill>
            </p:spPr>
            <p:txBody>
              <a:bodyPr/>
              <a:lstStyle/>
              <a:p>
                <a:r>
                  <a:rPr lang="zh-CN" altLang="en-US">
                    <a:noFill/>
                  </a:rPr>
                  <a:t> </a:t>
                </a:r>
              </a:p>
            </p:txBody>
          </p:sp>
        </mc:Fallback>
      </mc:AlternateContent>
      <p:pic>
        <p:nvPicPr>
          <p:cNvPr id="7" name="image23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849658" y="2920746"/>
            <a:ext cx="1980501" cy="2737791"/>
          </a:xfrm>
          <a:prstGeom prst="rect">
            <a:avLst/>
          </a:prstGeom>
        </p:spPr>
      </p:pic>
    </p:spTree>
    <p:extLst>
      <p:ext uri="{BB962C8B-B14F-4D97-AF65-F5344CB8AC3E}">
        <p14:creationId xmlns:p14="http://schemas.microsoft.com/office/powerpoint/2010/main" val="171361035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06614" y="1344908"/>
            <a:ext cx="11971085" cy="2159478"/>
          </a:xfrm>
          <a:prstGeom prst="rect">
            <a:avLst/>
          </a:prstGeom>
        </p:spPr>
        <p:txBody>
          <a:bodyPr wrap="square" lIns="121898" tIns="60948" rIns="121898" bIns="60948">
            <a:spAutoFit/>
          </a:bodyPr>
          <a:lstStyle/>
          <a:p>
            <a:pPr marL="252000" indent="-457200">
              <a:lnSpc>
                <a:spcPct val="13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5.(2026</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2600" b="1" dirty="0" smtClean="0">
                <a:latin typeface="Times New Roman" panose="02020603050405020304" pitchFamily="18" charset="0"/>
                <a:cs typeface="Times New Roman" panose="02020603050405020304" pitchFamily="18" charset="0"/>
              </a:rPr>
              <a:t>云南临沧</a:t>
            </a:r>
            <a:r>
              <a:rPr lang="zh-CN" altLang="zh-CN" sz="2600" b="1" dirty="0" smtClean="0">
                <a:latin typeface="Times New Roman" panose="02020603050405020304" pitchFamily="18" charset="0"/>
                <a:cs typeface="Times New Roman" panose="02020603050405020304" pitchFamily="18" charset="0"/>
              </a:rPr>
              <a:t>高</a:t>
            </a:r>
            <a:r>
              <a:rPr lang="zh-CN" altLang="zh-CN" sz="2600" b="1" dirty="0">
                <a:latin typeface="Times New Roman" panose="02020603050405020304" pitchFamily="18" charset="0"/>
                <a:cs typeface="Times New Roman" panose="02020603050405020304" pitchFamily="18" charset="0"/>
              </a:rPr>
              <a:t>三期末</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如图甲所示是</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祝融号</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火星车</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其动力主要来源于太阳能电池。现将火星车的动力供电电路简化为如图乙所示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其中太阳能电池电动势</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=120 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内阻</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未知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电动机线圈电阻</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 Ω,</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电热丝定值电阻</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 Ω</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。当火星车正常行驶时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电动机两端电压</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=80 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电热丝</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消耗的功率</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=64 W</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7" name="矩形 6"/>
          <p:cNvSpPr/>
          <p:nvPr/>
        </p:nvSpPr>
        <p:spPr>
          <a:xfrm>
            <a:off x="97250" y="607949"/>
            <a:ext cx="1627369" cy="671722"/>
          </a:xfrm>
          <a:prstGeom prst="rect">
            <a:avLst/>
          </a:prstGeom>
        </p:spPr>
        <p:txBody>
          <a:bodyPr wrap="none">
            <a:spAutoFit/>
          </a:bodyPr>
          <a:lstStyle/>
          <a:p>
            <a:pPr>
              <a:lnSpc>
                <a:spcPct val="150000"/>
              </a:lnSpc>
              <a:spcAft>
                <a:spcPts val="285"/>
              </a:spcAft>
              <a:tabLst>
                <a:tab pos="1710690" algn="l"/>
                <a:tab pos="3420745" algn="l"/>
              </a:tabLst>
            </a:pPr>
            <a:r>
              <a:rPr lang="zh-CN" altLang="zh-CN" sz="2800" b="1" dirty="0">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2800" dirty="0">
              <a:latin typeface="Calibri" panose="020F0502020204030204" pitchFamily="34" charset="0"/>
              <a:cs typeface="Times New Roman" panose="02020603050405020304" pitchFamily="18" charset="0"/>
            </a:endParaRPr>
          </a:p>
        </p:txBody>
      </p:sp>
      <p:sp>
        <p:nvSpPr>
          <p:cNvPr id="8" name="矩形 7"/>
          <p:cNvSpPr/>
          <p:nvPr/>
        </p:nvSpPr>
        <p:spPr>
          <a:xfrm>
            <a:off x="322515" y="3479800"/>
            <a:ext cx="11658044" cy="2763809"/>
          </a:xfrm>
          <a:prstGeom prst="rect">
            <a:avLst/>
          </a:prstGeom>
        </p:spPr>
        <p:txBody>
          <a:bodyPr wrap="square" lIns="121898" tIns="60948" rIns="121898" bIns="60948">
            <a:spAutoFit/>
          </a:bodyPr>
          <a:lstStyle/>
          <a:p>
            <a:pPr>
              <a:lnSpc>
                <a:spcPct val="11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火星车正常行驶时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通过电热丝的</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电流</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1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1.25 A</a:t>
            </a:r>
            <a:endParaRPr lang="zh-CN" altLang="zh-CN" sz="1150" dirty="0">
              <a:latin typeface="Calibri" panose="020F0502020204030204" pitchFamily="34" charset="0"/>
              <a:cs typeface="Times New Roman" panose="02020603050405020304" pitchFamily="18" charset="0"/>
            </a:endParaRPr>
          </a:p>
          <a:p>
            <a:pPr>
              <a:lnSpc>
                <a:spcPct val="11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太阳能电池的内阻为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 Ω</a:t>
            </a:r>
            <a:endParaRPr lang="zh-CN" altLang="zh-CN" sz="1150" dirty="0">
              <a:latin typeface="Calibri" panose="020F0502020204030204" pitchFamily="34" charset="0"/>
              <a:cs typeface="Times New Roman" panose="02020603050405020304" pitchFamily="18" charset="0"/>
            </a:endParaRPr>
          </a:p>
          <a:p>
            <a:pPr>
              <a:lnSpc>
                <a:spcPct val="11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火星车正常行驶时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电动机的效率为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90%</a:t>
            </a:r>
            <a:endParaRPr lang="zh-CN" altLang="zh-CN" sz="1150" dirty="0">
              <a:latin typeface="Calibri" panose="020F0502020204030204" pitchFamily="34" charset="0"/>
              <a:cs typeface="Times New Roman" panose="02020603050405020304" pitchFamily="18" charset="0"/>
            </a:endParaRPr>
          </a:p>
          <a:p>
            <a:pPr>
              <a:lnSpc>
                <a:spcPct val="11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若电动机的转子被卡住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电动机线圈上</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消</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1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耗</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的功率为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400 W</a:t>
            </a:r>
            <a:endParaRPr lang="zh-CN" altLang="zh-CN" sz="1150" dirty="0">
              <a:latin typeface="Calibri" panose="020F0502020204030204" pitchFamily="34" charset="0"/>
              <a:cs typeface="Times New Roman" panose="02020603050405020304" pitchFamily="18" charset="0"/>
            </a:endParaRPr>
          </a:p>
        </p:txBody>
      </p:sp>
      <p:sp>
        <p:nvSpPr>
          <p:cNvPr id="9" name="TextBox 1"/>
          <p:cNvSpPr txBox="1"/>
          <p:nvPr/>
        </p:nvSpPr>
        <p:spPr>
          <a:xfrm>
            <a:off x="10642659" y="2938502"/>
            <a:ext cx="737747"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6" name="image23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18239" y="3517328"/>
            <a:ext cx="5008096" cy="2287969"/>
          </a:xfrm>
          <a:prstGeom prst="rect">
            <a:avLst/>
          </a:prstGeom>
        </p:spPr>
      </p:pic>
    </p:spTree>
    <p:extLst>
      <p:ext uri="{BB962C8B-B14F-4D97-AF65-F5344CB8AC3E}">
        <p14:creationId xmlns:p14="http://schemas.microsoft.com/office/powerpoint/2010/main" val="43652452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 name="矩形 5"/>
              <p:cNvSpPr/>
              <p:nvPr/>
            </p:nvSpPr>
            <p:spPr>
              <a:xfrm>
                <a:off x="259015" y="569722"/>
                <a:ext cx="11658044" cy="4121232"/>
              </a:xfrm>
              <a:prstGeom prst="rect">
                <a:avLst/>
              </a:prstGeom>
            </p:spPr>
            <p:txBody>
              <a:bodyPr wrap="square" lIns="121898" tIns="60948" rIns="121898" bIns="60948">
                <a:spAutoFit/>
              </a:bodyPr>
              <a:lstStyle/>
              <a:p>
                <a:pPr>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根据</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可得通过电热丝的电流</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𝑷</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e>
                    </m:rad>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电热丝两端的电压</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i="1" baseline="-25000"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IR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V=16</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电源内电压</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i="1" baseline="-25000"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i="1" baseline="-25000"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=(120-80-16)</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V=24</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则太阳能电池的内阻为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火星车正常行驶时的电功率</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=80</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320</a:t>
                </a:r>
                <a:r>
                  <a:rPr lang="en-US" altLang="zh-CN" sz="2600" b="1" dirty="0" smtClean="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W,</a:t>
                </a:r>
                <a:r>
                  <a:rPr lang="zh-CN" altLang="zh-CN" sz="2600" b="1" dirty="0">
                    <a:latin typeface="Times New Roman" panose="02020603050405020304" pitchFamily="18" charset="0"/>
                    <a:cs typeface="Times New Roman" panose="02020603050405020304" pitchFamily="18" charset="0"/>
                  </a:rPr>
                  <a:t>线圈的热功率</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baseline="-25000" dirty="0">
                    <a:latin typeface="Times New Roman" panose="02020603050405020304" pitchFamily="18" charset="0"/>
                    <a:cs typeface="Times New Roman" panose="02020603050405020304" pitchFamily="18" charset="0"/>
                  </a:rPr>
                  <a:t>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W=32</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W,</a:t>
                </a:r>
                <a:r>
                  <a:rPr lang="zh-CN" altLang="zh-CN" sz="2600" b="1" dirty="0">
                    <a:latin typeface="Times New Roman" panose="02020603050405020304" pitchFamily="18" charset="0"/>
                    <a:cs typeface="Times New Roman" panose="02020603050405020304" pitchFamily="18" charset="0"/>
                  </a:rPr>
                  <a:t>则电动机的效率</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η</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𝑷</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𝐌</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𝑷</m:t>
                            </m:r>
                          </m:e>
                          <m:sub>
                            <m:r>
                              <a:rPr lang="zh-CN" altLang="zh-CN" sz="2600">
                                <a:effectLst/>
                                <a:latin typeface="Cambria Math" panose="02040503050406030204" pitchFamily="18" charset="0"/>
                                <a:ea typeface="微软雅黑" panose="020B0503020204020204" pitchFamily="34" charset="-122"/>
                                <a:cs typeface="Times New Roman" panose="02020603050405020304" pitchFamily="18" charset="0"/>
                              </a:rPr>
                              <m:t>热</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𝑷</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𝐌</m:t>
                            </m:r>
                          </m:sub>
                        </m:sSub>
                      </m:den>
                    </m:f>
                  </m:oMath>
                </a14:m>
                <a:r>
                  <a:rPr lang="en-US" altLang="zh-CN" sz="2600" b="1" dirty="0" smtClean="0">
                    <a:latin typeface="宋体" panose="02010600030101010101" pitchFamily="2" charset="-122"/>
                    <a:cs typeface="Times New Roman" panose="02020603050405020304" pitchFamily="18" charset="0"/>
                  </a:rPr>
                  <a:t>×</a:t>
                </a:r>
              </a:p>
              <a:p>
                <a:pPr>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100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90%,C</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若电动机的转子被卡住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电能全部转化为内能</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电路中的电流</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𝐌</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电动机线圈</a:t>
                </a:r>
                <a:r>
                  <a:rPr lang="zh-CN" altLang="zh-CN" sz="2600" b="1" dirty="0" smtClean="0">
                    <a:latin typeface="Times New Roman" panose="02020603050405020304" pitchFamily="18" charset="0"/>
                    <a:cs typeface="Times New Roman" panose="02020603050405020304" pitchFamily="18" charset="0"/>
                  </a:rPr>
                  <a:t>上</a:t>
                </a:r>
                <a:endParaRPr lang="en-US" altLang="zh-CN" sz="2600" b="1" dirty="0" smtClean="0">
                  <a:latin typeface="Times New Roman" panose="02020603050405020304" pitchFamily="18" charset="0"/>
                  <a:cs typeface="Times New Roman" panose="02020603050405020304" pitchFamily="18" charset="0"/>
                </a:endParaRPr>
              </a:p>
              <a:p>
                <a:pPr>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消耗</a:t>
                </a:r>
                <a:r>
                  <a:rPr lang="zh-CN" altLang="zh-CN" sz="2600" b="1" dirty="0">
                    <a:latin typeface="Times New Roman" panose="02020603050405020304" pitchFamily="18" charset="0"/>
                    <a:cs typeface="Times New Roman" panose="02020603050405020304" pitchFamily="18" charset="0"/>
                  </a:rPr>
                  <a:t>的功率为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=200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错误。</a:t>
                </a:r>
                <a:endParaRPr lang="zh-CN" altLang="zh-CN" sz="1150" dirty="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259015" y="569722"/>
                <a:ext cx="11658044" cy="4121232"/>
              </a:xfrm>
              <a:prstGeom prst="rect">
                <a:avLst/>
              </a:prstGeom>
              <a:blipFill rotWithShape="0">
                <a:blip r:embed="rId2"/>
                <a:stretch>
                  <a:fillRect l="-680" b="-2216"/>
                </a:stretch>
              </a:blipFill>
            </p:spPr>
            <p:txBody>
              <a:bodyPr/>
              <a:lstStyle/>
              <a:p>
                <a:r>
                  <a:rPr lang="zh-CN" altLang="en-US">
                    <a:noFill/>
                  </a:rPr>
                  <a:t> </a:t>
                </a:r>
              </a:p>
            </p:txBody>
          </p:sp>
        </mc:Fallback>
      </mc:AlternateContent>
      <p:pic>
        <p:nvPicPr>
          <p:cNvPr id="5" name="image23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18239" y="3733355"/>
            <a:ext cx="5008096" cy="2287969"/>
          </a:xfrm>
          <a:prstGeom prst="rect">
            <a:avLst/>
          </a:prstGeom>
        </p:spPr>
      </p:pic>
    </p:spTree>
    <p:extLst>
      <p:ext uri="{BB962C8B-B14F-4D97-AF65-F5344CB8AC3E}">
        <p14:creationId xmlns:p14="http://schemas.microsoft.com/office/powerpoint/2010/main" val="88132822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9" name="五边形 8"/>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0" name="燕尾形 9"/>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33796"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提升素养能力</a:t>
            </a:r>
          </a:p>
        </p:txBody>
      </p:sp>
      <p:sp>
        <p:nvSpPr>
          <p:cNvPr id="33797"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3</a:t>
            </a:r>
          </a:p>
        </p:txBody>
      </p:sp>
    </p:spTree>
    <p:extLst>
      <p:ext uri="{BB962C8B-B14F-4D97-AF65-F5344CB8AC3E}">
        <p14:creationId xmlns:p14="http://schemas.microsoft.com/office/powerpoint/2010/main" val="3639959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13273" y="586782"/>
            <a:ext cx="11810444" cy="648230"/>
          </a:xfrm>
          <a:prstGeom prst="rect">
            <a:avLst/>
          </a:prstGeom>
        </p:spPr>
        <p:txBody>
          <a:bodyPr wrap="square" lIns="121898" tIns="60948" rIns="121898" bIns="60948">
            <a:spAutoFit/>
          </a:bodyPr>
          <a:lstStyle/>
          <a:p>
            <a:pPr algn="ctr">
              <a:lnSpc>
                <a:spcPct val="150000"/>
              </a:lnSpc>
              <a:spcAft>
                <a:spcPts val="0"/>
              </a:spcAft>
              <a:tabLst>
                <a:tab pos="2700655" algn="l"/>
              </a:tabLst>
            </a:pPr>
            <a:r>
              <a:rPr lang="en-US" altLang="zh-CN" sz="2600" kern="100" dirty="0">
                <a:latin typeface="Times New Roman"/>
                <a:ea typeface="微软雅黑"/>
                <a:cs typeface="Courier New"/>
              </a:rPr>
              <a:t>A</a:t>
            </a:r>
            <a:r>
              <a:rPr lang="zh-CN" altLang="zh-CN" sz="2600" kern="100" dirty="0">
                <a:latin typeface="Times New Roman"/>
                <a:ea typeface="微软雅黑"/>
                <a:cs typeface="Times New Roman"/>
              </a:rPr>
              <a:t>级　基础对点练</a:t>
            </a:r>
            <a:endParaRPr lang="zh-CN" altLang="zh-CN" sz="1050" kern="100" dirty="0">
              <a:effectLst/>
              <a:latin typeface="宋体"/>
              <a:cs typeface="Courier New"/>
            </a:endParaRPr>
          </a:p>
        </p:txBody>
      </p:sp>
      <p:sp>
        <p:nvSpPr>
          <p:cNvPr id="5" name="TextBox 4"/>
          <p:cNvSpPr txBox="1"/>
          <p:nvPr/>
        </p:nvSpPr>
        <p:spPr>
          <a:xfrm>
            <a:off x="986758" y="3302000"/>
            <a:ext cx="1080135"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94740" y="1349755"/>
            <a:ext cx="11810444" cy="2493479"/>
          </a:xfrm>
          <a:prstGeom prst="rect">
            <a:avLst/>
          </a:prstGeom>
        </p:spPr>
        <p:txBody>
          <a:bodyPr wrap="square" lIns="121898" tIns="60948" rIns="121898" bIns="60948">
            <a:spAutoFit/>
          </a:bodyPr>
          <a:lstStyle/>
          <a:p>
            <a:pPr marL="252000" indent="-457200">
              <a:lnSpc>
                <a:spcPct val="120000"/>
              </a:lnSpc>
              <a:spcAft>
                <a:spcPts val="0"/>
              </a:spcAft>
              <a:tabLst>
                <a:tab pos="2970530" algn="l"/>
              </a:tabLst>
            </a:pP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电流的理解与计算</a:t>
            </a:r>
            <a:endParaRPr lang="zh-CN" altLang="zh-CN" sz="1150" dirty="0">
              <a:latin typeface="Calibri" panose="020F0502020204030204" pitchFamily="34" charset="0"/>
              <a:cs typeface="Times New Roman" panose="02020603050405020304" pitchFamily="18" charset="0"/>
            </a:endParaRPr>
          </a:p>
          <a:p>
            <a:pPr marL="252000" indent="-457200">
              <a:lnSpc>
                <a:spcPct val="12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如</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一根长为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、横截面积为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的金属棒</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其材料的电阻率为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ρ</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棒内单位体积自由电子数为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自由电子的质量为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、电荷量为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。在棒两端加上恒定的电压时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棒内产生电流</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自由电子定向移动的平均速率为</a:t>
            </a:r>
            <a:r>
              <a:rPr lang="en-US" altLang="zh-CN" sz="2600" i="1" dirty="0">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则金属棒内的电场强度大小为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矩形 6"/>
              <p:cNvSpPr/>
              <p:nvPr/>
            </p:nvSpPr>
            <p:spPr>
              <a:xfrm>
                <a:off x="412240" y="3708654"/>
                <a:ext cx="11658044" cy="1528599"/>
              </a:xfrm>
              <a:prstGeom prst="rect">
                <a:avLst/>
              </a:prstGeom>
            </p:spPr>
            <p:txBody>
              <a:bodyPr wrap="square" lIns="121898" tIns="60948" rIns="121898" bIns="60948">
                <a:spAutoFit/>
              </a:bodyPr>
              <a:lstStyle/>
              <a:p>
                <a:pPr>
                  <a:lnSpc>
                    <a:spcPct val="12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𝒆𝑳</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B.</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𝑺𝒏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𝒆</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ρne</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D.</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𝝆</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𝒆𝒗</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𝑺𝑳</m:t>
                        </m:r>
                      </m:den>
                    </m:f>
                  </m:oMath>
                </a14:m>
                <a:endParaRPr lang="zh-CN" altLang="zh-CN" sz="1150" dirty="0">
                  <a:latin typeface="Calibri" panose="020F0502020204030204" pitchFamily="34" charset="0"/>
                  <a:cs typeface="Times New Roman" panose="02020603050405020304" pitchFamily="18" charset="0"/>
                </a:endParaRPr>
              </a:p>
            </p:txBody>
          </p:sp>
        </mc:Choice>
        <mc:Fallback xmlns="">
          <p:sp>
            <p:nvSpPr>
              <p:cNvPr id="7" name="矩形 6"/>
              <p:cNvSpPr>
                <a:spLocks noRot="1" noChangeAspect="1" noMove="1" noResize="1" noEditPoints="1" noAdjustHandles="1" noChangeArrowheads="1" noChangeShapeType="1" noTextEdit="1"/>
              </p:cNvSpPr>
              <p:nvPr/>
            </p:nvSpPr>
            <p:spPr>
              <a:xfrm>
                <a:off x="412240" y="3708654"/>
                <a:ext cx="11658044" cy="1528599"/>
              </a:xfrm>
              <a:prstGeom prst="rect">
                <a:avLst/>
              </a:prstGeom>
              <a:blipFill rotWithShape="0">
                <a:blip r:embed="rId2"/>
                <a:stretch>
                  <a:fillRect l="-680" b="-3187"/>
                </a:stretch>
              </a:blipFill>
            </p:spPr>
            <p:txBody>
              <a:bodyPr/>
              <a:lstStyle/>
              <a:p>
                <a:r>
                  <a:rPr lang="zh-CN" altLang="en-US">
                    <a:noFill/>
                  </a:rPr>
                  <a:t> </a:t>
                </a:r>
              </a:p>
            </p:txBody>
          </p:sp>
        </mc:Fallback>
      </mc:AlternateContent>
      <p:pic>
        <p:nvPicPr>
          <p:cNvPr id="8" name="image23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026719" y="3507678"/>
            <a:ext cx="4587591" cy="1025081"/>
          </a:xfrm>
          <a:prstGeom prst="rect">
            <a:avLst/>
          </a:prstGeom>
        </p:spPr>
      </p:pic>
      <mc:AlternateContent xmlns:mc="http://schemas.openxmlformats.org/markup-compatibility/2006" xmlns:a14="http://schemas.microsoft.com/office/drawing/2010/main">
        <mc:Choice Requires="a14">
          <p:sp>
            <p:nvSpPr>
              <p:cNvPr id="10" name="矩形 9"/>
              <p:cNvSpPr/>
              <p:nvPr/>
            </p:nvSpPr>
            <p:spPr>
              <a:xfrm>
                <a:off x="307991" y="5068189"/>
                <a:ext cx="11658044" cy="1277057"/>
              </a:xfrm>
              <a:prstGeom prst="rect">
                <a:avLst/>
              </a:prstGeom>
            </p:spPr>
            <p:txBody>
              <a:bodyPr wrap="square" lIns="121898" tIns="60948" rIns="121898" bIns="60948">
                <a:spAutoFit/>
              </a:bodyPr>
              <a:lstStyle/>
              <a:p>
                <a:pPr>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由电流的定义式可知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𝒏𝒗𝒕𝑺𝒆</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neS</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由欧姆定律可得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IR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neS</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·ρ</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𝑺</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ρneL</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电场强度大小为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ρne</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mc:Choice>
        <mc:Fallback xmlns="">
          <p:sp>
            <p:nvSpPr>
              <p:cNvPr id="10" name="矩形 9"/>
              <p:cNvSpPr>
                <a:spLocks noRot="1" noChangeAspect="1" noMove="1" noResize="1" noEditPoints="1" noAdjustHandles="1" noChangeArrowheads="1" noChangeShapeType="1" noTextEdit="1"/>
              </p:cNvSpPr>
              <p:nvPr/>
            </p:nvSpPr>
            <p:spPr>
              <a:xfrm>
                <a:off x="307991" y="5068189"/>
                <a:ext cx="11658044" cy="1277057"/>
              </a:xfrm>
              <a:prstGeom prst="rect">
                <a:avLst/>
              </a:prstGeom>
              <a:blipFill rotWithShape="0">
                <a:blip r:embed="rId4"/>
                <a:stretch>
                  <a:fillRect l="-680" b="-381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4881794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linds(horizontal)">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1342612" y="3124073"/>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741660" cy="3724072"/>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阿秒</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光脉冲是一种发光持续时间极短的光脉冲</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如同高速快门相机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可用于研究原子内部电子高速运动的过程。已知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 as=10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-18</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电子所带电荷量为</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1.6</a:t>
            </a:r>
            <a:r>
              <a:rPr lang="en-US" altLang="zh-CN" sz="2600" b="1" dirty="0" smtClean="0">
                <a:latin typeface="宋体" panose="02010600030101010101" pitchFamily="2" charset="-122"/>
                <a:cs typeface="Times New Roman" panose="02020603050405020304" pitchFamily="18" charset="0"/>
              </a:rPr>
              <a:t>×</a:t>
            </a: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10</a:t>
            </a:r>
            <a:r>
              <a:rPr lang="en-US" altLang="zh-CN" sz="2600" baseline="30000" dirty="0" smtClean="0">
                <a:latin typeface="Times New Roman" panose="02020603050405020304" pitchFamily="18" charset="0"/>
                <a:ea typeface="微软雅黑" panose="020B0503020204020204" pitchFamily="34" charset="-122"/>
                <a:cs typeface="Times New Roman" panose="02020603050405020304" pitchFamily="18" charset="0"/>
              </a:rPr>
              <a:t>-19</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氢原子</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核外电子绕原子核做匀速圆周运动的等效电流约为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。目前阿秒光脉冲的最短时间为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43 as,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电子绕氢原子核一周的时间约为该光脉冲时间的</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smtClean="0">
                <a:latin typeface="Times New Roman" panose="02020603050405020304" pitchFamily="18" charset="0"/>
                <a:ea typeface="微软雅黑" panose="020B0503020204020204" pitchFamily="34" charset="-122"/>
                <a:cs typeface="Times New Roman" panose="02020603050405020304" pitchFamily="18" charset="0"/>
              </a:rPr>
              <a:t>A.2.8</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倍</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B.3.7</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倍</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smtClean="0">
                <a:latin typeface="Times New Roman" panose="02020603050405020304" pitchFamily="18" charset="0"/>
                <a:ea typeface="微软雅黑" panose="020B0503020204020204" pitchFamily="34" charset="-122"/>
                <a:cs typeface="Times New Roman" panose="02020603050405020304" pitchFamily="18" charset="0"/>
              </a:rPr>
              <a:t>C.4.2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倍</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smtClean="0">
                <a:latin typeface="Times New Roman" panose="02020603050405020304" pitchFamily="18" charset="0"/>
                <a:ea typeface="微软雅黑" panose="020B0503020204020204" pitchFamily="34" charset="-122"/>
                <a:cs typeface="Times New Roman" panose="02020603050405020304" pitchFamily="18" charset="0"/>
              </a:rPr>
              <a:t>D.5.5</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倍</a:t>
            </a:r>
            <a:endParaRPr lang="zh-CN" altLang="zh-CN" sz="1150" dirty="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8" name="矩形 7"/>
              <p:cNvSpPr/>
              <p:nvPr/>
            </p:nvSpPr>
            <p:spPr>
              <a:xfrm>
                <a:off x="263602" y="4293108"/>
                <a:ext cx="11654282" cy="1766702"/>
              </a:xfrm>
              <a:prstGeom prst="rect">
                <a:avLst/>
              </a:prstGeom>
            </p:spPr>
            <p:txBody>
              <a:bodyPr wrap="square">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根据电流定义式可得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𝒆</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可得电子绕氢原子核一周的时间为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𝒆</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则有</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e>
                          <m:sup>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𝟏𝟗</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e>
                          <m:sup>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𝟒𝟑</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e>
                          <m:sup>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𝟏𝟖</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≈3.7,</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263602" y="4293108"/>
                <a:ext cx="11654282" cy="1766702"/>
              </a:xfrm>
              <a:prstGeom prst="rect">
                <a:avLst/>
              </a:prstGeom>
              <a:blipFill rotWithShape="0">
                <a:blip r:embed="rId2"/>
                <a:stretch>
                  <a:fillRect l="-941" b="-2759"/>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2994628" y="3062261"/>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3003875"/>
          </a:xfrm>
          <a:prstGeom prst="rect">
            <a:avLst/>
          </a:prstGeom>
        </p:spPr>
        <p:txBody>
          <a:bodyPr wrap="square" lIns="121898" tIns="60948" rIns="121898" bIns="60948">
            <a:spAutoFit/>
          </a:bodyPr>
          <a:lstStyle/>
          <a:p>
            <a:pPr marL="252000" indent="-457200">
              <a:lnSpc>
                <a:spcPct val="120000"/>
              </a:lnSpc>
              <a:spcAft>
                <a:spcPts val="0"/>
              </a:spcAft>
              <a:tabLst>
                <a:tab pos="2970530" algn="l"/>
              </a:tabLst>
            </a:pP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欧姆定律、电阻定律及伏安特性曲线的理解和应用</a:t>
            </a:r>
            <a:endParaRPr lang="zh-CN" altLang="zh-CN" sz="1150" dirty="0">
              <a:latin typeface="Calibri" panose="020F0502020204030204" pitchFamily="34" charset="0"/>
              <a:cs typeface="Times New Roman" panose="02020603050405020304" pitchFamily="18" charset="0"/>
            </a:endParaRPr>
          </a:p>
          <a:p>
            <a:pPr marL="252000" indent="-457200">
              <a:lnSpc>
                <a:spcPct val="12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材料</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相同的金属导体制成截面为正方形</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电阻仅与导体的长、宽、高中一个因素有关</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把与电阻无关的另外两个因素的尺寸做成微型。如图所示的集成电路中有两块方形金属导体</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是并联关系</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上、下表面均为正方形</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的上、下表面面积大于</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的上、下表面面积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的厚度</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小于</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的厚度</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闭合开关稳定后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6" name="矩形 5"/>
          <p:cNvSpPr/>
          <p:nvPr/>
        </p:nvSpPr>
        <p:spPr>
          <a:xfrm>
            <a:off x="374140" y="3871940"/>
            <a:ext cx="11658044" cy="2009437"/>
          </a:xfrm>
          <a:prstGeom prst="rect">
            <a:avLst/>
          </a:prstGeom>
        </p:spPr>
        <p:txBody>
          <a:bodyPr wrap="square" lIns="121898" tIns="60948" rIns="121898" bIns="60948">
            <a:spAutoFit/>
          </a:bodyPr>
          <a:lstStyle/>
          <a:p>
            <a:pPr>
              <a:lnSpc>
                <a:spcPct val="12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的电阻相等</a:t>
            </a:r>
            <a:endParaRPr lang="zh-CN" altLang="zh-CN" sz="115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的功率小于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的功率</a:t>
            </a:r>
            <a:endParaRPr lang="zh-CN" altLang="zh-CN" sz="115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沿竖直方向接入电路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电阻是不变的</a:t>
            </a:r>
            <a:endParaRPr lang="zh-CN" altLang="zh-CN" sz="115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的厚度变化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制造成微型不会影响其电阻</a:t>
            </a:r>
            <a:endParaRPr lang="zh-CN" altLang="zh-CN" sz="1150">
              <a:latin typeface="Calibri" panose="020F0502020204030204" pitchFamily="34" charset="0"/>
              <a:cs typeface="Times New Roman" panose="02020603050405020304" pitchFamily="18" charset="0"/>
            </a:endParaRPr>
          </a:p>
        </p:txBody>
      </p:sp>
      <p:pic>
        <p:nvPicPr>
          <p:cNvPr id="7" name="image23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70160" y="3212973"/>
            <a:ext cx="4718177" cy="1682349"/>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7" name="五边形 6"/>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8" name="燕尾形 7"/>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5604"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夯实必备知识</a:t>
            </a:r>
          </a:p>
        </p:txBody>
      </p:sp>
      <p:sp>
        <p:nvSpPr>
          <p:cNvPr id="25605"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1</a:t>
            </a:r>
          </a:p>
        </p:txBody>
      </p:sp>
    </p:spTree>
    <p:extLst>
      <p:ext uri="{BB962C8B-B14F-4D97-AF65-F5344CB8AC3E}">
        <p14:creationId xmlns:p14="http://schemas.microsoft.com/office/powerpoint/2010/main" val="3312819970"/>
      </p:ext>
    </p:extLst>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653489"/>
                <a:ext cx="11658044" cy="3948685"/>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设正方形边长为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材料电阻率为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ρ</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电阻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ρ</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𝑺</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ρ</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𝑳𝒉</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ρ</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可知电阻与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b="1">
                    <a:latin typeface="Times New Roman" panose="02020603050405020304" pitchFamily="18" charset="0"/>
                    <a:cs typeface="Times New Roman" panose="02020603050405020304" pitchFamily="18" charset="0"/>
                  </a:rPr>
                  <a:t>成反比</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的厚度</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小于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的厚度</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由于二者并联</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电压相同</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的功率小于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的功率</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沿竖直方向接入电路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则电阻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ρ</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可知电阻会发生改变</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的厚度变化</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结合</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选项可知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制造成微型会影响其电阻</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endParaRPr lang="zh-CN" altLang="zh-CN" sz="115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653489"/>
                <a:ext cx="11658044" cy="3948685"/>
              </a:xfrm>
              <a:prstGeom prst="rect">
                <a:avLst/>
              </a:prstGeom>
              <a:blipFill rotWithShape="0">
                <a:blip r:embed="rId2"/>
                <a:stretch>
                  <a:fillRect l="-680" r="-523" b="-2469"/>
                </a:stretch>
              </a:blipFill>
            </p:spPr>
            <p:txBody>
              <a:bodyPr/>
              <a:lstStyle/>
              <a:p>
                <a:r>
                  <a:rPr lang="zh-CN" altLang="en-US">
                    <a:noFill/>
                  </a:rPr>
                  <a:t> </a:t>
                </a:r>
              </a:p>
            </p:txBody>
          </p:sp>
        </mc:Fallback>
      </mc:AlternateContent>
      <p:pic>
        <p:nvPicPr>
          <p:cNvPr id="4" name="image23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70160" y="4122948"/>
            <a:ext cx="4718177" cy="1682349"/>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9424638" y="1362813"/>
            <a:ext cx="1080135"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mc:AlternateContent xmlns:mc="http://schemas.openxmlformats.org/markup-compatibility/2006" xmlns:a14="http://schemas.microsoft.com/office/drawing/2010/main">
        <mc:Choice Requires="a14">
          <p:sp>
            <p:nvSpPr>
              <p:cNvPr id="5" name="矩形 4"/>
              <p:cNvSpPr/>
              <p:nvPr/>
            </p:nvSpPr>
            <p:spPr>
              <a:xfrm>
                <a:off x="94740" y="629665"/>
                <a:ext cx="11810444" cy="2787598"/>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有一用同种材料制作的粗细均匀的金属丝电阻</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阻值为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现将该金属丝切成等长的三段</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取其中两段并联再与第三段串联后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金属丝的电阻率变</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小</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改变金属丝的温度</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电阻率不变</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C</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金属丝的电阻变为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D</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金属丝的电阻变为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endParaRPr lang="zh-CN" altLang="zh-CN" sz="1150" dirty="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94740" y="629665"/>
                <a:ext cx="11810444" cy="2787598"/>
              </a:xfrm>
              <a:prstGeom prst="rect">
                <a:avLst/>
              </a:prstGeom>
              <a:blipFill rotWithShape="0">
                <a:blip r:embed="rId2"/>
                <a:stretch>
                  <a:fillRect l="-67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 name="矩形 7"/>
              <p:cNvSpPr/>
              <p:nvPr/>
            </p:nvSpPr>
            <p:spPr>
              <a:xfrm>
                <a:off x="377902" y="3296112"/>
                <a:ext cx="11654282" cy="2992166"/>
              </a:xfrm>
              <a:prstGeom prst="rect">
                <a:avLst/>
              </a:prstGeom>
            </p:spPr>
            <p:txBody>
              <a:bodyPr wrap="square">
                <a:spAutoFit/>
              </a:bodyPr>
              <a:lstStyle/>
              <a:p>
                <a:pPr>
                  <a:lnSpc>
                    <a:spcPct val="14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金属丝的电阻率只由温度和材料决定</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与金属丝的长度无关</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改变金属丝的温度</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电阻率发生变化</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将该金属丝切成等长的三段</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则每一段的电阻为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取其中两段并联再与第三段串联后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金属丝的电阻变为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num>
                      <m:den>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endParaRPr lang="zh-CN" altLang="zh-CN" sz="115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377902" y="3296112"/>
                <a:ext cx="11654282" cy="2992166"/>
              </a:xfrm>
              <a:prstGeom prst="rect">
                <a:avLst/>
              </a:prstGeom>
              <a:blipFill rotWithShape="0">
                <a:blip r:embed="rId3"/>
                <a:stretch>
                  <a:fillRect l="-941" r="-941" b="-4073"/>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1990693" y="1324713"/>
            <a:ext cx="1080135"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1259231"/>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5.(2026</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2600" b="1" dirty="0" smtClean="0">
                <a:latin typeface="Times New Roman" panose="02020603050405020304" pitchFamily="18" charset="0"/>
                <a:cs typeface="Times New Roman" panose="02020603050405020304" pitchFamily="18" charset="0"/>
              </a:rPr>
              <a:t>云南昆明</a:t>
            </a:r>
            <a:r>
              <a:rPr lang="zh-CN" altLang="zh-CN" sz="2600" b="1" dirty="0" smtClean="0">
                <a:latin typeface="Times New Roman" panose="02020603050405020304" pitchFamily="18" charset="0"/>
                <a:cs typeface="Times New Roman" panose="02020603050405020304" pitchFamily="18" charset="0"/>
              </a:rPr>
              <a:t>高三</a:t>
            </a:r>
            <a:r>
              <a:rPr lang="zh-CN" altLang="en-US" sz="2600" b="1" dirty="0" smtClean="0">
                <a:latin typeface="Times New Roman" panose="02020603050405020304" pitchFamily="18" charset="0"/>
                <a:cs typeface="Times New Roman" panose="02020603050405020304" pitchFamily="18" charset="0"/>
              </a:rPr>
              <a:t>月考</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如图所示为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两个导体的伏安特性曲线</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6" name="矩形 5"/>
          <p:cNvSpPr/>
          <p:nvPr/>
        </p:nvSpPr>
        <p:spPr>
          <a:xfrm>
            <a:off x="323340" y="2087548"/>
            <a:ext cx="11658044" cy="305972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导体</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的电阻随着导体两端电压的升高而变大</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当</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两个导体两端的电压均为</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导体</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电阻</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比</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导体</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的大</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将</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两导体串联后接在小于</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的恒定电压两端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导体</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的电阻比导体</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的大</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将</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两导体并联后接在小于</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的恒定电压两端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导体</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的电阻比导体</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的小</a:t>
            </a:r>
            <a:endParaRPr lang="zh-CN" altLang="zh-CN" sz="1150" dirty="0">
              <a:latin typeface="Calibri" panose="020F0502020204030204" pitchFamily="34" charset="0"/>
              <a:cs typeface="Times New Roman" panose="02020603050405020304" pitchFamily="18" charset="0"/>
            </a:endParaRPr>
          </a:p>
        </p:txBody>
      </p:sp>
      <p:pic>
        <p:nvPicPr>
          <p:cNvPr id="7" name="image23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244743" y="1494859"/>
            <a:ext cx="2251138" cy="2251138"/>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653489"/>
                <a:ext cx="11658044" cy="5193642"/>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结合题图可知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随着导体两端电压的升高</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导体</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smtClean="0">
                    <a:latin typeface="Times New Roman" panose="02020603050405020304" pitchFamily="18" charset="0"/>
                    <a:cs typeface="Times New Roman" panose="02020603050405020304" pitchFamily="18" charset="0"/>
                  </a:rPr>
                  <a:t>图像</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上</a:t>
                </a:r>
                <a:r>
                  <a:rPr lang="zh-CN" altLang="zh-CN" sz="2600" b="1" dirty="0">
                    <a:latin typeface="Times New Roman" panose="02020603050405020304" pitchFamily="18" charset="0"/>
                    <a:cs typeface="Times New Roman" panose="02020603050405020304" pitchFamily="18" charset="0"/>
                  </a:rPr>
                  <a:t>的点与原点连线的斜率增大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因此导体</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的电阻减小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a:t>
                </a: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当</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两个导体两端的电压均为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导体</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的</a:t>
                </a:r>
                <a:r>
                  <a:rPr lang="zh-CN" altLang="zh-CN" sz="2600" b="1" dirty="0" smtClean="0">
                    <a:latin typeface="Times New Roman" panose="02020603050405020304" pitchFamily="18" charset="0"/>
                    <a:cs typeface="Times New Roman" panose="02020603050405020304" pitchFamily="18" charset="0"/>
                  </a:rPr>
                  <a:t>电阻</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与</a:t>
                </a:r>
                <a:r>
                  <a:rPr lang="zh-CN" altLang="zh-CN" sz="2600" b="1" dirty="0">
                    <a:latin typeface="Times New Roman" panose="02020603050405020304" pitchFamily="18" charset="0"/>
                    <a:cs typeface="Times New Roman" panose="02020603050405020304" pitchFamily="18" charset="0"/>
                  </a:rPr>
                  <a:t>导体</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电阻相同</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均为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将</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两导体</a:t>
                </a:r>
                <a:r>
                  <a:rPr lang="zh-CN" altLang="zh-CN" sz="2600" b="1" dirty="0" smtClean="0">
                    <a:latin typeface="Times New Roman" panose="02020603050405020304" pitchFamily="18" charset="0"/>
                    <a:cs typeface="Times New Roman" panose="02020603050405020304" pitchFamily="18" charset="0"/>
                  </a:rPr>
                  <a:t>串联</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后</a:t>
                </a:r>
                <a:r>
                  <a:rPr lang="zh-CN" altLang="zh-CN" sz="2600" b="1" dirty="0">
                    <a:latin typeface="Times New Roman" panose="02020603050405020304" pitchFamily="18" charset="0"/>
                    <a:cs typeface="Times New Roman" panose="02020603050405020304" pitchFamily="18" charset="0"/>
                  </a:rPr>
                  <a:t>接在小于</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的恒定电压两端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两导体中的电流相同</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两端的电压比</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两端电压大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则导体</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的电阻比导体</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的大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将</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两导体并联后接在小于</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的恒定电压两端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由题图可知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中的电流比</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中的电流大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因此导体</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的电阻比导体</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的大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错误。</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653489"/>
                <a:ext cx="11658044" cy="5193642"/>
              </a:xfrm>
              <a:prstGeom prst="rect">
                <a:avLst/>
              </a:prstGeom>
              <a:blipFill rotWithShape="0">
                <a:blip r:embed="rId2"/>
                <a:stretch>
                  <a:fillRect l="-680" r="-418" b="-1761"/>
                </a:stretch>
              </a:blipFill>
            </p:spPr>
            <p:txBody>
              <a:bodyPr/>
              <a:lstStyle/>
              <a:p>
                <a:r>
                  <a:rPr lang="zh-CN" altLang="en-US">
                    <a:noFill/>
                  </a:rPr>
                  <a:t> </a:t>
                </a:r>
              </a:p>
            </p:txBody>
          </p:sp>
        </mc:Fallback>
      </mc:AlternateContent>
      <p:pic>
        <p:nvPicPr>
          <p:cNvPr id="4" name="image23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244743" y="1052703"/>
            <a:ext cx="2251138" cy="2251138"/>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11193629" y="1337286"/>
            <a:ext cx="670679"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1254871"/>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电功、电功率、电热、热功率</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6.(2025·</a:t>
            </a:r>
            <a:r>
              <a:rPr lang="zh-CN" altLang="zh-CN" sz="2600" b="1">
                <a:latin typeface="Times New Roman" panose="02020603050405020304" pitchFamily="18" charset="0"/>
                <a:cs typeface="Times New Roman" panose="02020603050405020304" pitchFamily="18" charset="0"/>
              </a:rPr>
              <a:t>江苏南通模拟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串联</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流过恒定的电流</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6" name="矩形 5"/>
          <p:cNvSpPr/>
          <p:nvPr/>
        </p:nvSpPr>
        <p:spPr>
          <a:xfrm>
            <a:off x="259840" y="1985391"/>
            <a:ext cx="11658044" cy="252374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的电压之比为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的电功率之比为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通过</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横截面的电荷量之比为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相等时间内</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产生的焦耳热之比为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150">
              <a:latin typeface="Calibri" panose="020F0502020204030204" pitchFamily="34" charset="0"/>
              <a:cs typeface="Times New Roman" panose="02020603050405020304" pitchFamily="18" charset="0"/>
            </a:endParaRPr>
          </a:p>
        </p:txBody>
      </p:sp>
      <p:pic>
        <p:nvPicPr>
          <p:cNvPr id="7" name="image23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67678" y="2097402"/>
            <a:ext cx="4196757" cy="1043178"/>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653489"/>
                <a:ext cx="11658044" cy="4062435"/>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串联电路中电流处处相等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IR</a:t>
                </a:r>
                <a:r>
                  <a:rPr lang="zh-CN" altLang="zh-CN" sz="2600" b="1" dirty="0">
                    <a:latin typeface="Times New Roman" panose="02020603050405020304" pitchFamily="18" charset="0"/>
                    <a:cs typeface="Times New Roman" panose="02020603050405020304" pitchFamily="18" charset="0"/>
                  </a:rPr>
                  <a:t>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smtClean="0">
                    <a:latin typeface="Times New Roman" panose="02020603050405020304" pitchFamily="18" charset="0"/>
                    <a:cs typeface="Times New Roman" panose="02020603050405020304" pitchFamily="18" charset="0"/>
                  </a:rPr>
                  <a:t>、</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en-US" altLang="zh-CN" sz="2600" i="1" dirty="0" err="1" smtClean="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smtClean="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的电压之比</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a:t>
                </a:r>
                <a:r>
                  <a:rPr lang="zh-CN" altLang="zh-CN" sz="2600" b="1" dirty="0" smtClean="0">
                    <a:latin typeface="Times New Roman" panose="02020603050405020304" pitchFamily="18" charset="0"/>
                    <a:cs typeface="Times New Roman" panose="02020603050405020304" pitchFamily="18" charset="0"/>
                  </a:rPr>
                  <a:t>电功</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率</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b="1" dirty="0">
                    <a:latin typeface="Times New Roman" panose="02020603050405020304" pitchFamily="18" charset="0"/>
                    <a:cs typeface="Times New Roman" panose="02020603050405020304" pitchFamily="18" charset="0"/>
                  </a:rPr>
                  <a:t>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的电功率之比</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It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由于电流相等、时间相等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则通过</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横截面的电荷量之比为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根据焦耳热</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由于电流相等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则相等时间内</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产生的焦耳热之比</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错误。</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653489"/>
                <a:ext cx="11658044" cy="4062435"/>
              </a:xfrm>
              <a:prstGeom prst="rect">
                <a:avLst/>
              </a:prstGeom>
              <a:blipFill rotWithShape="0">
                <a:blip r:embed="rId2"/>
                <a:stretch>
                  <a:fillRect l="-680" r="-680" b="-750"/>
                </a:stretch>
              </a:blipFill>
            </p:spPr>
            <p:txBody>
              <a:bodyPr/>
              <a:lstStyle/>
              <a:p>
                <a:r>
                  <a:rPr lang="zh-CN" altLang="en-US">
                    <a:noFill/>
                  </a:rPr>
                  <a:t> </a:t>
                </a:r>
              </a:p>
            </p:txBody>
          </p:sp>
        </mc:Fallback>
      </mc:AlternateContent>
      <p:pic>
        <p:nvPicPr>
          <p:cNvPr id="4" name="image23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67678" y="873633"/>
            <a:ext cx="4196757" cy="1043178"/>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1977993" y="1916811"/>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1859396"/>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7.(2026·</a:t>
            </a:r>
            <a:r>
              <a:rPr lang="zh-CN" altLang="zh-CN" sz="2600" b="1">
                <a:latin typeface="Times New Roman" panose="02020603050405020304" pitchFamily="18" charset="0"/>
                <a:cs typeface="Times New Roman" panose="02020603050405020304" pitchFamily="18" charset="0"/>
              </a:rPr>
              <a:t>湖北黄冈高三月考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电动机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的内阻和电阻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的阻值相等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将它们串联接入电路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闭合开关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电动机正常工作。则电路中的电压</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、消耗的电功率</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关系表达正确的是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6" name="矩形 5"/>
          <p:cNvSpPr/>
          <p:nvPr/>
        </p:nvSpPr>
        <p:spPr>
          <a:xfrm>
            <a:off x="348740" y="2588996"/>
            <a:ext cx="11658044" cy="1259231"/>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B.</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R</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D.</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R</a:t>
            </a:r>
            <a:endParaRPr lang="zh-CN" altLang="zh-CN" sz="1150">
              <a:latin typeface="Calibri" panose="020F0502020204030204" pitchFamily="34" charset="0"/>
              <a:cs typeface="Times New Roman" panose="02020603050405020304" pitchFamily="18" charset="0"/>
            </a:endParaRPr>
          </a:p>
        </p:txBody>
      </p:sp>
      <p:sp>
        <p:nvSpPr>
          <p:cNvPr id="8" name="矩形 7"/>
          <p:cNvSpPr/>
          <p:nvPr/>
        </p:nvSpPr>
        <p:spPr>
          <a:xfrm>
            <a:off x="250902" y="4064381"/>
            <a:ext cx="11654282" cy="1892826"/>
          </a:xfrm>
          <a:prstGeom prst="rect">
            <a:avLst/>
          </a:prstGeom>
        </p:spPr>
        <p:txBody>
          <a:bodyPr wrap="square">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根据串联电路特点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因为电动机为非纯电阻元件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IR</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对于电阻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IR</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电动机电功率</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电阻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b="1">
                <a:latin typeface="Times New Roman" panose="02020603050405020304" pitchFamily="18" charset="0"/>
                <a:cs typeface="Times New Roman" panose="02020603050405020304" pitchFamily="18" charset="0"/>
              </a:rPr>
              <a:t>的功率</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因为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endParaRPr lang="zh-CN" altLang="zh-CN" sz="1150">
              <a:latin typeface="Calibri" panose="020F0502020204030204" pitchFamily="34" charset="0"/>
              <a:cs typeface="Times New Roman" panose="02020603050405020304" pitchFamily="18" charset="0"/>
            </a:endParaRPr>
          </a:p>
        </p:txBody>
      </p:sp>
      <p:pic>
        <p:nvPicPr>
          <p:cNvPr id="7" name="image23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527129" y="1926276"/>
            <a:ext cx="2968752" cy="1979168"/>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3744309" y="1934694"/>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1859396"/>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8.(2026·</a:t>
            </a:r>
            <a:r>
              <a:rPr lang="zh-CN" altLang="zh-CN" sz="2600" b="1">
                <a:latin typeface="Times New Roman" panose="02020603050405020304" pitchFamily="18" charset="0"/>
                <a:cs typeface="Times New Roman" panose="02020603050405020304" pitchFamily="18" charset="0"/>
              </a:rPr>
              <a:t>安徽滁州模拟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在蚌埠港码头</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吊车正以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0.1 m/s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的速度匀速吊起总质量为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5.7</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kg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的集装箱。已知吊车的电动机工作电压为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380 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电流为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 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 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6" name="矩形 5"/>
          <p:cNvSpPr/>
          <p:nvPr/>
        </p:nvSpPr>
        <p:spPr>
          <a:xfrm>
            <a:off x="348740" y="2481629"/>
            <a:ext cx="11658044" cy="2459560"/>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电动机的内阻为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19 Ω</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电动机的发热功率为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5.7</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W</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电动机的输出功率为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7.6</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W</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电动机的工作效率为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75%</a:t>
            </a:r>
            <a:endParaRPr lang="zh-CN" altLang="zh-CN" sz="1150">
              <a:latin typeface="Calibri" panose="020F0502020204030204" pitchFamily="34" charset="0"/>
              <a:cs typeface="Times New Roman" panose="02020603050405020304" pitchFamily="18" charset="0"/>
            </a:endParaRPr>
          </a:p>
        </p:txBody>
      </p:sp>
      <p:pic>
        <p:nvPicPr>
          <p:cNvPr id="7" name="image23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87529" y="2084448"/>
            <a:ext cx="2887891" cy="2107060"/>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23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87529" y="2996946"/>
            <a:ext cx="2887891" cy="2107060"/>
          </a:xfrm>
          <a:prstGeom prst="rect">
            <a:avLst/>
          </a:prstGeom>
        </p:spPr>
      </p:pic>
      <p:graphicFrame>
        <p:nvGraphicFramePr>
          <p:cNvPr id="2" name="对象 1"/>
          <p:cNvGraphicFramePr>
            <a:graphicFrameLocks noChangeAspect="1"/>
          </p:cNvGraphicFramePr>
          <p:nvPr>
            <p:extLst>
              <p:ext uri="{D42A27DB-BD31-4B8C-83A1-F6EECF244321}">
                <p14:modId xmlns:p14="http://schemas.microsoft.com/office/powerpoint/2010/main" val="3142037548"/>
              </p:ext>
            </p:extLst>
          </p:nvPr>
        </p:nvGraphicFramePr>
        <p:xfrm>
          <a:off x="433388" y="836676"/>
          <a:ext cx="11325225" cy="3216275"/>
        </p:xfrm>
        <a:graphic>
          <a:graphicData uri="http://schemas.openxmlformats.org/presentationml/2006/ole">
            <mc:AlternateContent xmlns:mc="http://schemas.openxmlformats.org/markup-compatibility/2006">
              <mc:Choice xmlns:v="urn:schemas-microsoft-com:vml" Requires="v">
                <p:oleObj spid="_x0000_s1031" name="文档" r:id="rId5" imgW="11325824" imgH="3216322" progId="Word.Document.12">
                  <p:embed/>
                </p:oleObj>
              </mc:Choice>
              <mc:Fallback>
                <p:oleObj name="文档" r:id="rId5" imgW="11325824" imgH="3216322" progId="Word.Document.12">
                  <p:embed/>
                  <p:pic>
                    <p:nvPicPr>
                      <p:cNvPr id="0" name=""/>
                      <p:cNvPicPr/>
                      <p:nvPr/>
                    </p:nvPicPr>
                    <p:blipFill>
                      <a:blip r:embed="rId6"/>
                      <a:stretch>
                        <a:fillRect/>
                      </a:stretch>
                    </p:blipFill>
                    <p:spPr>
                      <a:xfrm>
                        <a:off x="433388" y="836676"/>
                        <a:ext cx="11325225" cy="3216275"/>
                      </a:xfrm>
                      <a:prstGeom prst="rect">
                        <a:avLst/>
                      </a:prstGeom>
                    </p:spPr>
                  </p:pic>
                </p:oleObj>
              </mc:Fallback>
            </mc:AlternateContent>
          </a:graphicData>
        </a:graphic>
      </p:graphicFrame>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13273" y="527515"/>
            <a:ext cx="11810444" cy="648230"/>
          </a:xfrm>
          <a:prstGeom prst="rect">
            <a:avLst/>
          </a:prstGeom>
        </p:spPr>
        <p:txBody>
          <a:bodyPr wrap="square" lIns="121898" tIns="60948" rIns="121898" bIns="60948">
            <a:spAutoFit/>
          </a:bodyPr>
          <a:lstStyle/>
          <a:p>
            <a:pPr algn="ctr">
              <a:lnSpc>
                <a:spcPct val="150000"/>
              </a:lnSpc>
              <a:spcAft>
                <a:spcPts val="0"/>
              </a:spcAft>
              <a:tabLst>
                <a:tab pos="2700655" algn="l"/>
              </a:tabLst>
            </a:pPr>
            <a:r>
              <a:rPr lang="en-US" altLang="zh-CN" sz="2600" kern="100" dirty="0" smtClean="0">
                <a:latin typeface="Times New Roman"/>
                <a:ea typeface="微软雅黑"/>
                <a:cs typeface="Courier New"/>
              </a:rPr>
              <a:t>B</a:t>
            </a:r>
            <a:r>
              <a:rPr lang="zh-CN" altLang="zh-CN" sz="2600" kern="100" dirty="0" smtClean="0">
                <a:latin typeface="Times New Roman"/>
                <a:ea typeface="微软雅黑"/>
                <a:cs typeface="Times New Roman"/>
              </a:rPr>
              <a:t>级</a:t>
            </a:r>
            <a:r>
              <a:rPr lang="zh-CN" altLang="zh-CN" sz="2600" kern="100" dirty="0">
                <a:latin typeface="Times New Roman"/>
                <a:ea typeface="微软雅黑"/>
                <a:cs typeface="Times New Roman"/>
              </a:rPr>
              <a:t>　</a:t>
            </a:r>
            <a:r>
              <a:rPr lang="zh-CN" altLang="en-US" sz="2600" kern="100" dirty="0" smtClean="0">
                <a:latin typeface="Times New Roman"/>
                <a:ea typeface="微软雅黑"/>
                <a:cs typeface="Times New Roman"/>
              </a:rPr>
              <a:t>综合提升</a:t>
            </a:r>
            <a:r>
              <a:rPr lang="zh-CN" altLang="zh-CN" sz="2600" kern="100" dirty="0" smtClean="0">
                <a:latin typeface="Times New Roman"/>
                <a:ea typeface="微软雅黑"/>
                <a:cs typeface="Times New Roman"/>
              </a:rPr>
              <a:t>练</a:t>
            </a:r>
            <a:endParaRPr lang="zh-CN" altLang="zh-CN" sz="1050" kern="100" dirty="0">
              <a:effectLst/>
              <a:latin typeface="宋体"/>
              <a:cs typeface="Courier New"/>
            </a:endParaRPr>
          </a:p>
        </p:txBody>
      </p:sp>
      <p:sp>
        <p:nvSpPr>
          <p:cNvPr id="5" name="TextBox 4"/>
          <p:cNvSpPr txBox="1"/>
          <p:nvPr/>
        </p:nvSpPr>
        <p:spPr>
          <a:xfrm>
            <a:off x="1533239" y="2996946"/>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94740" y="1078230"/>
            <a:ext cx="11810444" cy="2459560"/>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9.(</a:t>
            </a:r>
            <a:r>
              <a:rPr lang="zh-CN" altLang="zh-CN" sz="2600" b="1" dirty="0">
                <a:latin typeface="Times New Roman" panose="02020603050405020304" pitchFamily="18" charset="0"/>
                <a:cs typeface="Times New Roman" panose="02020603050405020304" pitchFamily="18" charset="0"/>
              </a:rPr>
              <a:t>多选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dirty="0">
                <a:latin typeface="Times New Roman" panose="02020603050405020304" pitchFamily="18" charset="0"/>
                <a:cs typeface="Times New Roman" panose="02020603050405020304" pitchFamily="18" charset="0"/>
              </a:rPr>
              <a:t>河北保定高三期末</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如</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来自质子源的质子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初速度可视为零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经加速电场加速后获得的动量为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并形成均匀细柱形的质子流。已知细柱形质子流的横截面积为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其等效电流为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质子的质量为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、带电荷量为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矩形 6"/>
              <p:cNvSpPr/>
              <p:nvPr/>
            </p:nvSpPr>
            <p:spPr>
              <a:xfrm>
                <a:off x="348740" y="3594227"/>
                <a:ext cx="11658044" cy="2599855"/>
              </a:xfrm>
              <a:prstGeom prst="rect">
                <a:avLst/>
              </a:prstGeom>
            </p:spPr>
            <p:txBody>
              <a:bodyPr wrap="square" lIns="121898" tIns="60948" rIns="121898" bIns="60948">
                <a:spAutoFit/>
              </a:bodyPr>
              <a:lstStyle/>
              <a:p>
                <a:pPr>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单位时间</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进入的</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质子数为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𝒆</m:t>
                        </m:r>
                      </m:den>
                    </m:f>
                  </m:oMath>
                </a14:m>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质子加速后获得的动能为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加速电场的加速电压为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𝒎𝒆</m:t>
                        </m:r>
                      </m:den>
                    </m:f>
                  </m:oMath>
                </a14:m>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质子流单位体积内的质子数为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𝒎𝑰</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𝒆𝑺𝒑</m:t>
                        </m:r>
                      </m:den>
                    </m:f>
                  </m:oMath>
                </a14:m>
                <a:endParaRPr lang="zh-CN" altLang="zh-CN" sz="1150" dirty="0">
                  <a:latin typeface="Calibri" panose="020F0502020204030204" pitchFamily="34" charset="0"/>
                  <a:cs typeface="Times New Roman" panose="02020603050405020304" pitchFamily="18" charset="0"/>
                </a:endParaRPr>
              </a:p>
            </p:txBody>
          </p:sp>
        </mc:Choice>
        <mc:Fallback xmlns="">
          <p:sp>
            <p:nvSpPr>
              <p:cNvPr id="7" name="矩形 6"/>
              <p:cNvSpPr>
                <a:spLocks noRot="1" noChangeAspect="1" noMove="1" noResize="1" noEditPoints="1" noAdjustHandles="1" noChangeArrowheads="1" noChangeShapeType="1" noTextEdit="1"/>
              </p:cNvSpPr>
              <p:nvPr/>
            </p:nvSpPr>
            <p:spPr>
              <a:xfrm>
                <a:off x="348740" y="3594227"/>
                <a:ext cx="11658044" cy="2599855"/>
              </a:xfrm>
              <a:prstGeom prst="rect">
                <a:avLst/>
              </a:prstGeom>
              <a:blipFill rotWithShape="0">
                <a:blip r:embed="rId2"/>
                <a:stretch>
                  <a:fillRect l="-680"/>
                </a:stretch>
              </a:blipFill>
            </p:spPr>
            <p:txBody>
              <a:bodyPr/>
              <a:lstStyle/>
              <a:p>
                <a:r>
                  <a:rPr lang="zh-CN" altLang="en-US">
                    <a:noFill/>
                  </a:rPr>
                  <a:t> </a:t>
                </a:r>
              </a:p>
            </p:txBody>
          </p:sp>
        </mc:Fallback>
      </mc:AlternateContent>
      <p:pic>
        <p:nvPicPr>
          <p:cNvPr id="8" name="image23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90249" y="3162173"/>
            <a:ext cx="3456432" cy="1767586"/>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097824" y="1271858"/>
            <a:ext cx="1518336" cy="492426"/>
          </a:xfrm>
          <a:prstGeom prst="rect">
            <a:avLst/>
          </a:prstGeom>
        </p:spPr>
        <p:txBody>
          <a:bodyPr wrap="none" lIns="91426" tIns="45712" rIns="91426" bIns="45712">
            <a:spAutoFit/>
          </a:bodyPr>
          <a:lstStyle/>
          <a:p>
            <a:r>
              <a:rPr lang="zh-CN" altLang="en-US" sz="2600">
                <a:solidFill>
                  <a:srgbClr val="C00000"/>
                </a:solidFill>
                <a:latin typeface="微软雅黑" pitchFamily="34" charset="-122"/>
                <a:ea typeface="微软雅黑" pitchFamily="34" charset="-122"/>
              </a:rPr>
              <a:t>自由电荷</a:t>
            </a:r>
            <a:endParaRPr lang="zh-CN" altLang="en-US" sz="2600" dirty="0">
              <a:solidFill>
                <a:srgbClr val="C00000"/>
              </a:solidFill>
              <a:latin typeface="微软雅黑" pitchFamily="34" charset="-122"/>
              <a:ea typeface="微软雅黑" pitchFamily="34" charset="-122"/>
            </a:endParaRPr>
          </a:p>
        </p:txBody>
      </p:sp>
      <p:sp>
        <p:nvSpPr>
          <p:cNvPr id="3" name="矩形 2"/>
          <p:cNvSpPr/>
          <p:nvPr/>
        </p:nvSpPr>
        <p:spPr>
          <a:xfrm>
            <a:off x="106615" y="2564743"/>
            <a:ext cx="11810444" cy="648230"/>
          </a:xfrm>
          <a:prstGeom prst="rect">
            <a:avLst/>
          </a:prstGeom>
        </p:spPr>
        <p:txBody>
          <a:bodyPr wrap="square" lIns="121898" tIns="60948" rIns="121898" bIns="60948">
            <a:spAutoFit/>
          </a:bodyPr>
          <a:lstStyle/>
          <a:p>
            <a:pPr marL="252000" indent="-457200" algn="just">
              <a:lnSpc>
                <a:spcPct val="150000"/>
              </a:lnSpc>
              <a:spcAft>
                <a:spcPts val="0"/>
              </a:spcAft>
              <a:tabLst>
                <a:tab pos="2700655" algn="l"/>
              </a:tabLst>
            </a:pPr>
            <a:r>
              <a:rPr lang="en-US" altLang="zh-CN" sz="2600" kern="100" dirty="0" smtClean="0">
                <a:latin typeface="Times New Roman"/>
                <a:ea typeface="微软雅黑"/>
                <a:cs typeface="Times New Roman"/>
              </a:rPr>
              <a:t>1.</a:t>
            </a:r>
            <a:endParaRPr lang="zh-CN" altLang="zh-CN" sz="1050" kern="100" dirty="0">
              <a:effectLst/>
              <a:latin typeface="宋体"/>
              <a:cs typeface="Courier New"/>
            </a:endParaRPr>
          </a:p>
        </p:txBody>
      </p:sp>
      <p:pic>
        <p:nvPicPr>
          <p:cNvPr id="4" name="image41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4531" y="1052703"/>
            <a:ext cx="10201815" cy="3726908"/>
          </a:xfrm>
          <a:prstGeom prst="rect">
            <a:avLst/>
          </a:prstGeom>
        </p:spPr>
      </p:pic>
      <p:sp>
        <p:nvSpPr>
          <p:cNvPr id="5" name="矩形 4"/>
          <p:cNvSpPr/>
          <p:nvPr/>
        </p:nvSpPr>
        <p:spPr>
          <a:xfrm>
            <a:off x="9119505" y="1268730"/>
            <a:ext cx="851487" cy="492426"/>
          </a:xfrm>
          <a:prstGeom prst="rect">
            <a:avLst/>
          </a:prstGeom>
        </p:spPr>
        <p:txBody>
          <a:bodyPr wrap="none" lIns="91426" tIns="45712" rIns="91426" bIns="45712">
            <a:spAutoFit/>
          </a:bodyPr>
          <a:lstStyle/>
          <a:p>
            <a:r>
              <a:rPr lang="zh-CN" altLang="en-US" sz="2600">
                <a:solidFill>
                  <a:srgbClr val="C00000"/>
                </a:solidFill>
                <a:latin typeface="微软雅黑" pitchFamily="34" charset="-122"/>
                <a:ea typeface="微软雅黑" pitchFamily="34" charset="-122"/>
              </a:rPr>
              <a:t>电压</a:t>
            </a:r>
            <a:endParaRPr lang="zh-CN" altLang="en-US" sz="2600" dirty="0">
              <a:solidFill>
                <a:srgbClr val="C00000"/>
              </a:solidFill>
              <a:latin typeface="微软雅黑" pitchFamily="34" charset="-122"/>
              <a:ea typeface="微软雅黑" pitchFamily="34" charset="-122"/>
            </a:endParaRPr>
          </a:p>
        </p:txBody>
      </p:sp>
      <p:sp>
        <p:nvSpPr>
          <p:cNvPr id="6" name="矩形 5"/>
          <p:cNvSpPr/>
          <p:nvPr/>
        </p:nvSpPr>
        <p:spPr>
          <a:xfrm>
            <a:off x="5609176" y="2148666"/>
            <a:ext cx="1184911" cy="492426"/>
          </a:xfrm>
          <a:prstGeom prst="rect">
            <a:avLst/>
          </a:prstGeom>
        </p:spPr>
        <p:txBody>
          <a:bodyPr wrap="none" lIns="91426" tIns="45712" rIns="91426" bIns="45712">
            <a:spAutoFit/>
          </a:bodyPr>
          <a:lstStyle/>
          <a:p>
            <a:r>
              <a:rPr lang="zh-CN" altLang="en-US" sz="2600">
                <a:solidFill>
                  <a:srgbClr val="C00000"/>
                </a:solidFill>
                <a:latin typeface="微软雅黑" pitchFamily="34" charset="-122"/>
                <a:ea typeface="微软雅黑" pitchFamily="34" charset="-122"/>
              </a:rPr>
              <a:t>正电荷</a:t>
            </a:r>
            <a:endParaRPr lang="zh-CN" altLang="en-US" sz="2600" dirty="0">
              <a:solidFill>
                <a:srgbClr val="C00000"/>
              </a:solidFill>
              <a:latin typeface="微软雅黑" pitchFamily="34" charset="-122"/>
              <a:ea typeface="微软雅黑" pitchFamily="34" charset="-122"/>
            </a:endParaRPr>
          </a:p>
        </p:txBody>
      </p:sp>
      <mc:AlternateContent xmlns:mc="http://schemas.openxmlformats.org/markup-compatibility/2006" xmlns:a14="http://schemas.microsoft.com/office/drawing/2010/main">
        <mc:Choice Requires="a14">
          <p:sp>
            <p:nvSpPr>
              <p:cNvPr id="7" name="矩形 6"/>
              <p:cNvSpPr/>
              <p:nvPr/>
            </p:nvSpPr>
            <p:spPr>
              <a:xfrm>
                <a:off x="4062063" y="3077779"/>
                <a:ext cx="486002" cy="783275"/>
              </a:xfrm>
              <a:prstGeom prst="rect">
                <a:avLst/>
              </a:prstGeom>
            </p:spPr>
            <p:txBody>
              <a:bodyPr wrap="none" lIns="91426" tIns="45712" rIns="91426" bIns="45712">
                <a:spAutoFit/>
              </a:bodyPr>
              <a:lstStyle/>
              <a:p>
                <a:pPr/>
                <a14:m>
                  <m:oMathPara xmlns:m="http://schemas.openxmlformats.org/officeDocument/2006/math">
                    <m:oMathParaPr>
                      <m:jc m:val="centerGroup"/>
                    </m:oMathParaPr>
                    <m:oMath xmlns:m="http://schemas.openxmlformats.org/officeDocument/2006/math">
                      <m:f>
                        <m:fPr>
                          <m:ctrlPr>
                            <a:rPr lang="zh-CN" altLang="zh-CN" sz="2600" i="1">
                              <a:solidFill>
                                <a:srgbClr val="C00000"/>
                              </a:solidFill>
                              <a:latin typeface="Cambria Math" panose="02040503050406030204" pitchFamily="18" charset="0"/>
                              <a:ea typeface="Cambria Math" panose="02040503050406030204" pitchFamily="18" charset="0"/>
                            </a:rPr>
                          </m:ctrlPr>
                        </m:fPr>
                        <m:num>
                          <m:r>
                            <a:rPr lang="en-US" altLang="zh-CN" sz="26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𝒒</m:t>
                          </m:r>
                        </m:num>
                        <m:den>
                          <m:r>
                            <a:rPr lang="en-US" altLang="zh-CN" sz="26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𝒕</m:t>
                          </m:r>
                        </m:den>
                      </m:f>
                    </m:oMath>
                  </m:oMathPara>
                </a14:m>
                <a:endParaRPr lang="zh-CN" altLang="en-US" sz="2600" dirty="0">
                  <a:solidFill>
                    <a:srgbClr val="C00000"/>
                  </a:solidFill>
                  <a:latin typeface="微软雅黑" pitchFamily="34" charset="-122"/>
                  <a:ea typeface="微软雅黑" pitchFamily="34" charset="-122"/>
                </a:endParaRPr>
              </a:p>
            </p:txBody>
          </p:sp>
        </mc:Choice>
        <mc:Fallback xmlns="">
          <p:sp>
            <p:nvSpPr>
              <p:cNvPr id="7" name="矩形 6"/>
              <p:cNvSpPr>
                <a:spLocks noRot="1" noChangeAspect="1" noMove="1" noResize="1" noEditPoints="1" noAdjustHandles="1" noChangeArrowheads="1" noChangeShapeType="1" noTextEdit="1"/>
              </p:cNvSpPr>
              <p:nvPr/>
            </p:nvSpPr>
            <p:spPr>
              <a:xfrm>
                <a:off x="4062063" y="3077779"/>
                <a:ext cx="486002" cy="783275"/>
              </a:xfrm>
              <a:prstGeom prst="rect">
                <a:avLst/>
              </a:prstGeom>
              <a:blipFill rotWithShape="0">
                <a:blip r:embed="rId3"/>
                <a:stretch>
                  <a:fillRect/>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71104193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653489"/>
                <a:ext cx="11658044" cy="4267747"/>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由题意可知质子流的等效电流为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则单位时间进入肿瘤的质子数为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𝒆</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由题意可知经加速电场加速后质子获得的动量为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动能</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联立整理得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设加速电压为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由动能定理得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eU</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𝒎𝒆</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设质子流单位体积内的质子数为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根据电流微观表达式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NeS</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b="1">
                    <a:latin typeface="Times New Roman" panose="02020603050405020304" pitchFamily="18" charset="0"/>
                    <a:cs typeface="Times New Roman" panose="02020603050405020304" pitchFamily="18" charset="0"/>
                  </a:rPr>
                  <a:t>和</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联立解得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𝒎𝑰</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𝒆𝑺𝒑</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653489"/>
                <a:ext cx="11658044" cy="4267747"/>
              </a:xfrm>
              <a:prstGeom prst="rect">
                <a:avLst/>
              </a:prstGeom>
              <a:blipFill rotWithShape="0">
                <a:blip r:embed="rId2"/>
                <a:stretch>
                  <a:fillRect l="-680" r="-523"/>
                </a:stretch>
              </a:blipFill>
            </p:spPr>
            <p:txBody>
              <a:bodyPr/>
              <a:lstStyle/>
              <a:p>
                <a:r>
                  <a:rPr lang="zh-CN" altLang="en-US">
                    <a:noFill/>
                  </a:rPr>
                  <a:t> </a:t>
                </a:r>
              </a:p>
            </p:txBody>
          </p:sp>
        </mc:Fallback>
      </mc:AlternateContent>
      <p:pic>
        <p:nvPicPr>
          <p:cNvPr id="5" name="image23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90249" y="4077081"/>
            <a:ext cx="3456432" cy="1767586"/>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2981801" y="2226921"/>
            <a:ext cx="1080135"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mc:AlternateContent xmlns:mc="http://schemas.openxmlformats.org/markup-compatibility/2006" xmlns:a14="http://schemas.microsoft.com/office/drawing/2010/main">
        <mc:Choice Requires="a14">
          <p:sp>
            <p:nvSpPr>
              <p:cNvPr id="5" name="矩形 4"/>
              <p:cNvSpPr/>
              <p:nvPr/>
            </p:nvSpPr>
            <p:spPr>
              <a:xfrm>
                <a:off x="94740" y="629665"/>
                <a:ext cx="11810444" cy="2123891"/>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zh-CN" altLang="zh-CN" sz="2600" b="1" dirty="0">
                    <a:latin typeface="Times New Roman" panose="02020603050405020304" pitchFamily="18" charset="0"/>
                    <a:cs typeface="Times New Roman" panose="02020603050405020304" pitchFamily="18" charset="0"/>
                  </a:rPr>
                  <a:t>人教版必修第三册</a:t>
                </a:r>
                <a:r>
                  <a:rPr lang="en-US" altLang="zh-CN" sz="2600" dirty="0" err="1" smtClean="0">
                    <a:effectLst/>
                    <a:latin typeface="Times New Roman" panose="02020603050405020304" pitchFamily="18" charset="0"/>
                    <a:ea typeface="微软雅黑" panose="020B0503020204020204" pitchFamily="34" charset="-122"/>
                    <a:cs typeface="Times New Roman" panose="02020603050405020304" pitchFamily="18" charset="0"/>
                  </a:rPr>
                  <a:t>P82T2</a:t>
                </a:r>
                <a:r>
                  <a:rPr lang="zh-CN" altLang="zh-CN" sz="2600" b="1" dirty="0">
                    <a:latin typeface="Times New Roman" panose="02020603050405020304" pitchFamily="18" charset="0"/>
                    <a:cs typeface="Times New Roman" panose="02020603050405020304" pitchFamily="18" charset="0"/>
                  </a:rPr>
                  <a:t>改编</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小明家的</a:t>
                </a:r>
                <a:r>
                  <a:rPr lang="en-US" altLang="zh-CN" sz="2600" b="1" dirty="0">
                    <a:latin typeface="宋体" panose="02010600030101010101" pitchFamily="2"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迷你</a:t>
                </a:r>
                <a:r>
                  <a:rPr lang="en-US" altLang="zh-CN" sz="2600" b="1" dirty="0">
                    <a:latin typeface="宋体" panose="02010600030101010101" pitchFamily="2"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电饭锅有加热和保温两挡</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工作电路如图所示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其中</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=88 Ω,</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电饭锅在保温状态下的功率是加热状态下的</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𝟕</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94740" y="629665"/>
                <a:ext cx="11810444" cy="2123891"/>
              </a:xfrm>
              <a:prstGeom prst="rect">
                <a:avLst/>
              </a:prstGeom>
              <a:blipFill rotWithShape="0">
                <a:blip r:embed="rId2"/>
                <a:stretch>
                  <a:fillRect l="-671" r="-361" b="-5158"/>
                </a:stretch>
              </a:blipFill>
            </p:spPr>
            <p:txBody>
              <a:bodyPr/>
              <a:lstStyle/>
              <a:p>
                <a:r>
                  <a:rPr lang="zh-CN" altLang="en-US">
                    <a:noFill/>
                  </a:rPr>
                  <a:t> </a:t>
                </a:r>
              </a:p>
            </p:txBody>
          </p:sp>
        </mc:Fallback>
      </mc:AlternateContent>
      <p:sp>
        <p:nvSpPr>
          <p:cNvPr id="6" name="矩形 5"/>
          <p:cNvSpPr/>
          <p:nvPr/>
        </p:nvSpPr>
        <p:spPr>
          <a:xfrm>
            <a:off x="297940" y="2748456"/>
            <a:ext cx="11658044" cy="2459560"/>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开关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闭合时电饭锅处于保温状态</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断开时处于加热状态</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加热挡的功率为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500 W</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的阻值约为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117.3 Ω</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电饭锅处于保温状态时电路中的电流为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1.5 A</a:t>
            </a:r>
            <a:endParaRPr lang="zh-CN" altLang="zh-CN" sz="1150">
              <a:latin typeface="Calibri" panose="020F0502020204030204" pitchFamily="34" charset="0"/>
              <a:cs typeface="Times New Roman" panose="02020603050405020304" pitchFamily="18" charset="0"/>
            </a:endParaRPr>
          </a:p>
        </p:txBody>
      </p:sp>
      <p:pic>
        <p:nvPicPr>
          <p:cNvPr id="7" name="image24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73788" y="2038616"/>
            <a:ext cx="2954147" cy="1926688"/>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8" name="矩形 7"/>
              <p:cNvSpPr/>
              <p:nvPr/>
            </p:nvSpPr>
            <p:spPr>
              <a:xfrm>
                <a:off x="247140" y="602689"/>
                <a:ext cx="11658044" cy="5636134"/>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开关</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dirty="0">
                    <a:latin typeface="Times New Roman" panose="02020603050405020304" pitchFamily="18" charset="0"/>
                    <a:cs typeface="Times New Roman" panose="02020603050405020304" pitchFamily="18" charset="0"/>
                  </a:rPr>
                  <a:t>闭合时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电路中仅接入</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电饭锅功率</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dirty="0">
                    <a:latin typeface="Times New Roman" panose="02020603050405020304" pitchFamily="18" charset="0"/>
                    <a:cs typeface="Times New Roman" panose="02020603050405020304" pitchFamily="18" charset="0"/>
                  </a:rPr>
                  <a:t>断开时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与</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串联</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电饭锅功率</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由于</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则开关</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dirty="0">
                    <a:latin typeface="Times New Roman" panose="02020603050405020304" pitchFamily="18" charset="0"/>
                    <a:cs typeface="Times New Roman" panose="02020603050405020304" pitchFamily="18" charset="0"/>
                  </a:rPr>
                  <a:t>闭合时电饭锅处于加热状态</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dirty="0">
                    <a:latin typeface="Times New Roman" panose="02020603050405020304" pitchFamily="18" charset="0"/>
                    <a:cs typeface="Times New Roman" panose="02020603050405020304" pitchFamily="18" charset="0"/>
                  </a:rPr>
                  <a:t>断开时电饭锅处于保温状态</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电饭锅处于加热挡时的功率</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=550</a:t>
                </a:r>
                <a:r>
                  <a:rPr lang="en-US" altLang="zh-CN" sz="2600" b="1" dirty="0">
                    <a:latin typeface="Times New Roman" panose="02020603050405020304" pitchFamily="18" charset="0"/>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W,B</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保温状态的功率</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𝟕</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又</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𝑷</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=117.3</a:t>
                </a:r>
                <a:r>
                  <a:rPr lang="en-US" altLang="zh-CN" sz="2600" b="1" dirty="0">
                    <a:latin typeface="Times New Roman" panose="02020603050405020304" pitchFamily="18" charset="0"/>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Ω,C</a:t>
                </a:r>
                <a:r>
                  <a:rPr lang="zh-CN" altLang="zh-CN" sz="2600" b="1" dirty="0">
                    <a:latin typeface="Times New Roman" panose="02020603050405020304" pitchFamily="18" charset="0"/>
                    <a:cs typeface="Times New Roman" panose="02020603050405020304" pitchFamily="18" charset="0"/>
                  </a:rPr>
                  <a:t>正确</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根据</a:t>
                </a:r>
                <a:r>
                  <a:rPr lang="zh-CN" altLang="zh-CN" sz="2600" b="1" dirty="0">
                    <a:latin typeface="Times New Roman" panose="02020603050405020304" pitchFamily="18" charset="0"/>
                    <a:cs typeface="Times New Roman" panose="02020603050405020304" pitchFamily="18" charset="0"/>
                  </a:rPr>
                  <a:t>功率公式</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UI</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可得保温状态下电路中的</a:t>
                </a:r>
                <a:r>
                  <a:rPr lang="zh-CN" altLang="zh-CN" sz="2600" b="1" dirty="0" smtClean="0">
                    <a:latin typeface="Times New Roman" panose="02020603050405020304" pitchFamily="18" charset="0"/>
                    <a:cs typeface="Times New Roman" panose="02020603050405020304" pitchFamily="18" charset="0"/>
                  </a:rPr>
                  <a:t>电流</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en-US" altLang="zh-CN" sz="2600" i="1" dirty="0" smtClean="0">
                    <a:effectLst/>
                    <a:latin typeface="Times New Roman" panose="02020603050405020304" pitchFamily="18" charset="0"/>
                    <a:ea typeface="微软雅黑" panose="020B0503020204020204" pitchFamily="34" charset="-122"/>
                    <a:cs typeface="Times New Roman" panose="02020603050405020304" pitchFamily="18" charset="0"/>
                  </a:rPr>
                  <a:t>I</a:t>
                </a:r>
                <a:r>
                  <a:rPr lang="zh-CN" altLang="zh-CN" sz="2600" b="1" baseline="-25000" dirty="0">
                    <a:latin typeface="Times New Roman" panose="02020603050405020304" pitchFamily="18" charset="0"/>
                    <a:cs typeface="Times New Roman" panose="02020603050405020304" pitchFamily="18" charset="0"/>
                  </a:rPr>
                  <a:t>温</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𝑷</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𝟏𝟓</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𝟏𝟒</m:t>
                        </m:r>
                      </m:den>
                    </m:f>
                  </m:oMath>
                </a14:m>
                <a:r>
                  <a:rPr lang="en-US" altLang="zh-CN" sz="2600" b="1" dirty="0">
                    <a:latin typeface="Times New Roman" panose="02020603050405020304" pitchFamily="18" charset="0"/>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A,D</a:t>
                </a:r>
                <a:r>
                  <a:rPr lang="zh-CN" altLang="zh-CN" sz="2600" b="1" dirty="0">
                    <a:latin typeface="Times New Roman" panose="02020603050405020304" pitchFamily="18" charset="0"/>
                    <a:cs typeface="Times New Roman" panose="02020603050405020304" pitchFamily="18" charset="0"/>
                  </a:rPr>
                  <a:t>错误。</a:t>
                </a:r>
                <a:endParaRPr lang="zh-CN" altLang="zh-CN" sz="1150" dirty="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247140" y="602689"/>
                <a:ext cx="11658044" cy="5636134"/>
              </a:xfrm>
              <a:prstGeom prst="rect">
                <a:avLst/>
              </a:prstGeom>
              <a:blipFill rotWithShape="0">
                <a:blip r:embed="rId2"/>
                <a:stretch>
                  <a:fillRect l="-680"/>
                </a:stretch>
              </a:blipFill>
            </p:spPr>
            <p:txBody>
              <a:bodyPr/>
              <a:lstStyle/>
              <a:p>
                <a:r>
                  <a:rPr lang="zh-CN" altLang="en-US">
                    <a:noFill/>
                  </a:rPr>
                  <a:t> </a:t>
                </a:r>
              </a:p>
            </p:txBody>
          </p:sp>
        </mc:Fallback>
      </mc:AlternateContent>
      <p:pic>
        <p:nvPicPr>
          <p:cNvPr id="3" name="image24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73788" y="3878609"/>
            <a:ext cx="2954147" cy="1926688"/>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9386411" y="1960094"/>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CD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1859396"/>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11.(</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浙江金华模拟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如图所示是某吊扇的相关参数</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测得吊扇正常匀速转动时排风量为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=720 m</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扇叶附近的风速为</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=14.1 m/s,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电机内阻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=496 Ω,</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空气密度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ρ</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 kg/m</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 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不计空气阻力</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以下说法正确的是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6" name="矩形 5"/>
          <p:cNvSpPr/>
          <p:nvPr/>
        </p:nvSpPr>
        <p:spPr>
          <a:xfrm>
            <a:off x="247140" y="2493645"/>
            <a:ext cx="11658044" cy="305972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启动过程消耗的电能等于扇叶和</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空气</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的</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动能增加量</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正常工作时吊扇电机的发热功率为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24 W</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正常工作时电机的输出功率为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24 W</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正常工作时天花板对吊杆的拉力约为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46.6 N</a:t>
            </a:r>
            <a:endParaRPr lang="zh-CN" altLang="zh-CN" sz="1150" dirty="0">
              <a:latin typeface="Calibri" panose="020F0502020204030204" pitchFamily="34" charset="0"/>
              <a:cs typeface="Times New Roman" panose="02020603050405020304" pitchFamily="18" charset="0"/>
            </a:endParaRPr>
          </a:p>
        </p:txBody>
      </p:sp>
      <p:pic>
        <p:nvPicPr>
          <p:cNvPr id="7" name="image24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83371" y="2604354"/>
            <a:ext cx="5395364" cy="2284159"/>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653489"/>
                <a:ext cx="11658044" cy="5430821"/>
              </a:xfrm>
              <a:prstGeom prst="rect">
                <a:avLst/>
              </a:prstGeom>
            </p:spPr>
            <p:txBody>
              <a:bodyPr wrap="square" lIns="121898" tIns="60948" rIns="121898" bIns="60948">
                <a:spAutoFit/>
              </a:bodyPr>
              <a:lstStyle/>
              <a:p>
                <a:pPr>
                  <a:lnSpc>
                    <a:spcPct val="150000"/>
                  </a:lnSpc>
                  <a:spcAft>
                    <a:spcPts val="565"/>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吊扇启动过程消耗的电能等于扇叶和空气的动能增加量与产生的热量之和</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正常工作时的电流</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𝑷</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𝟓𝟓</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𝟐𝟐𝟎</m:t>
                        </m:r>
                      </m:den>
                    </m:f>
                  </m:oMath>
                </a14:m>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A=0.25</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电机的发热功率</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baseline="-25000" dirty="0">
                    <a:latin typeface="Times New Roman" panose="02020603050405020304" pitchFamily="18" charset="0"/>
                    <a:cs typeface="Times New Roman" panose="02020603050405020304" pitchFamily="18" charset="0"/>
                  </a:rPr>
                  <a:t>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=31</a:t>
                </a:r>
                <a:r>
                  <a:rPr lang="en-US" altLang="zh-CN" sz="2600" b="1" dirty="0">
                    <a:latin typeface="Times New Roman" panose="02020603050405020304" pitchFamily="18" charset="0"/>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W,B</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正常工作时电机的输出功率为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baseline="-25000" dirty="0">
                    <a:latin typeface="Times New Roman" panose="02020603050405020304" pitchFamily="18" charset="0"/>
                    <a:cs typeface="Times New Roman" panose="02020603050405020304" pitchFamily="18" charset="0"/>
                  </a:rPr>
                  <a:t>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baseline="-25000" dirty="0">
                    <a:latin typeface="Times New Roman" panose="02020603050405020304" pitchFamily="18" charset="0"/>
                    <a:cs typeface="Times New Roman" panose="02020603050405020304" pitchFamily="18" charset="0"/>
                  </a:rPr>
                  <a:t>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=55</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W-31</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W=24</a:t>
                </a:r>
                <a:r>
                  <a:rPr lang="en-US" altLang="zh-CN" sz="2600" b="1" dirty="0">
                    <a:latin typeface="Times New Roman" panose="02020603050405020304" pitchFamily="18" charset="0"/>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W,C</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对空气</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由动量定理得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其中</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ρQ</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代入数据解得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≈3.4</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dirty="0">
                    <a:latin typeface="Times New Roman" panose="02020603050405020304" pitchFamily="18" charset="0"/>
                    <a:cs typeface="Times New Roman" panose="02020603050405020304" pitchFamily="18" charset="0"/>
                  </a:rPr>
                  <a:t>由牛顿第三定律可知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空气对吊扇向上的作用力为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=3.4</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565"/>
                  </a:spcAft>
                  <a:tabLst>
                    <a:tab pos="2970530" algn="l"/>
                  </a:tabLst>
                </a:pPr>
                <a:r>
                  <a:rPr lang="zh-CN" altLang="zh-CN" sz="2600" b="1" dirty="0" smtClean="0">
                    <a:latin typeface="Times New Roman" panose="02020603050405020304" pitchFamily="18" charset="0"/>
                    <a:cs typeface="Times New Roman" panose="02020603050405020304" pitchFamily="18" charset="0"/>
                  </a:rPr>
                  <a:t>所以</a:t>
                </a:r>
                <a:r>
                  <a:rPr lang="zh-CN" altLang="zh-CN" sz="2600" b="1" dirty="0">
                    <a:latin typeface="Times New Roman" panose="02020603050405020304" pitchFamily="18" charset="0"/>
                    <a:cs typeface="Times New Roman" panose="02020603050405020304" pitchFamily="18" charset="0"/>
                  </a:rPr>
                  <a:t>正常工作时天花板对吊杆的拉力</a:t>
                </a:r>
                <a:r>
                  <a:rPr lang="zh-CN" altLang="zh-CN" sz="2600" b="1" dirty="0" smtClean="0">
                    <a:latin typeface="Times New Roman" panose="02020603050405020304" pitchFamily="18" charset="0"/>
                    <a:cs typeface="Times New Roman" panose="02020603050405020304" pitchFamily="18" charset="0"/>
                  </a:rPr>
                  <a:t>约</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565"/>
                  </a:spcAft>
                  <a:tabLst>
                    <a:tab pos="2970530" algn="l"/>
                  </a:tabLst>
                </a:pPr>
                <a:r>
                  <a:rPr lang="zh-CN" altLang="zh-CN" sz="2600" b="1" dirty="0" smtClean="0">
                    <a:latin typeface="Times New Roman" panose="02020603050405020304" pitchFamily="18" charset="0"/>
                    <a:cs typeface="Times New Roman" panose="02020603050405020304" pitchFamily="18" charset="0"/>
                  </a:rPr>
                  <a:t>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baseline="-25000" dirty="0">
                    <a:latin typeface="Times New Roman" panose="02020603050405020304" pitchFamily="18" charset="0"/>
                    <a:cs typeface="Times New Roman" panose="02020603050405020304" pitchFamily="18" charset="0"/>
                  </a:rPr>
                  <a:t>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=5.0</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N-3.4</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N=46.6</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565"/>
                  </a:spcAft>
                  <a:tabLst>
                    <a:tab pos="2970530" algn="l"/>
                  </a:tabLst>
                </a:pPr>
                <a:r>
                  <a:rPr lang="zh-CN" altLang="zh-CN" sz="2600" b="1" dirty="0" smtClean="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653489"/>
                <a:ext cx="11658044" cy="5430821"/>
              </a:xfrm>
              <a:prstGeom prst="rect">
                <a:avLst/>
              </a:prstGeom>
              <a:blipFill rotWithShape="0">
                <a:blip r:embed="rId2"/>
                <a:stretch>
                  <a:fillRect l="-680" b="-337"/>
                </a:stretch>
              </a:blipFill>
            </p:spPr>
            <p:txBody>
              <a:bodyPr/>
              <a:lstStyle/>
              <a:p>
                <a:r>
                  <a:rPr lang="zh-CN" altLang="en-US">
                    <a:noFill/>
                  </a:rPr>
                  <a:t> </a:t>
                </a:r>
              </a:p>
            </p:txBody>
          </p:sp>
        </mc:Fallback>
      </mc:AlternateContent>
      <p:pic>
        <p:nvPicPr>
          <p:cNvPr id="4" name="image24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83371" y="3645027"/>
            <a:ext cx="5395364" cy="2284159"/>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4" descr="F:\image-asset.jpe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6332" b="21"/>
          <a:stretch/>
        </p:blipFill>
        <p:spPr bwMode="auto">
          <a:xfrm>
            <a:off x="636" y="0"/>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6351" y="4239260"/>
            <a:ext cx="12184699" cy="2618740"/>
          </a:xfrm>
          <a:prstGeom prst="rect">
            <a:avLst/>
          </a:prstGeom>
          <a:solidFill>
            <a:schemeClr val="tx2">
              <a:lumMod val="7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a:p>
        </p:txBody>
      </p:sp>
      <p:sp>
        <p:nvSpPr>
          <p:cNvPr id="33" name="文本框 32">
            <a:hlinkClick r:id="rId3" action="ppaction://hlinksldjump"/>
          </p:cNvPr>
          <p:cNvSpPr txBox="1"/>
          <p:nvPr/>
        </p:nvSpPr>
        <p:spPr>
          <a:xfrm>
            <a:off x="3695220" y="4721154"/>
            <a:ext cx="5193624" cy="1938020"/>
          </a:xfrm>
          <a:prstGeom prst="rect">
            <a:avLst/>
          </a:prstGeom>
          <a:noFill/>
        </p:spPr>
        <p:txBody>
          <a:bodyPr wrap="square" lIns="91426" tIns="45712" rIns="91426" bIns="45712" rtlCol="0">
            <a:spAutoFit/>
          </a:bodyPr>
          <a:lstStyle/>
          <a:p>
            <a:pPr defTabSz="914377">
              <a:defRPr/>
            </a:pPr>
            <a:r>
              <a:rPr lang="zh-CN" altLang="en-US"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本节内容结束</a:t>
            </a:r>
          </a:p>
          <a:p>
            <a:pPr defTabSz="914377">
              <a:defRPr/>
            </a:pPr>
            <a:r>
              <a:rPr lang="en-US" altLang="zh-CN"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THANKS</a:t>
            </a:r>
          </a:p>
        </p:txBody>
      </p:sp>
      <p:pic>
        <p:nvPicPr>
          <p:cNvPr id="8" name="图片 7" descr="创新设计字体-01"/>
          <p:cNvPicPr>
            <a:picLocks noChangeAspect="1"/>
          </p:cNvPicPr>
          <p:nvPr/>
        </p:nvPicPr>
        <p:blipFill>
          <a:blip r:embed="rId4">
            <a:lum bright="100000"/>
          </a:blip>
          <a:stretch>
            <a:fillRect/>
          </a:stretch>
        </p:blipFill>
        <p:spPr>
          <a:xfrm>
            <a:off x="-199889" y="11262"/>
            <a:ext cx="1682751" cy="1682360"/>
          </a:xfrm>
          <a:prstGeom prst="rect">
            <a:avLst/>
          </a:prstGeom>
        </p:spPr>
      </p:pic>
    </p:spTree>
    <p:extLst>
      <p:ext uri="{BB962C8B-B14F-4D97-AF65-F5344CB8AC3E}">
        <p14:creationId xmlns:p14="http://schemas.microsoft.com/office/powerpoint/2010/main" val="267137155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3652385" y="1395570"/>
                <a:ext cx="473178" cy="723965"/>
              </a:xfrm>
              <a:prstGeom prst="rect">
                <a:avLst/>
              </a:prstGeom>
            </p:spPr>
            <p:txBody>
              <a:bodyPr wrap="none" lIns="91426" tIns="45712" rIns="91426" bIns="45712">
                <a:spAutoFit/>
              </a:bodyPr>
              <a:lstStyle/>
              <a:p>
                <a:pPr/>
                <a14:m>
                  <m:oMathPara xmlns:m="http://schemas.openxmlformats.org/officeDocument/2006/math">
                    <m:oMathParaPr>
                      <m:jc m:val="centerGroup"/>
                    </m:oMathParaPr>
                    <m:oMath xmlns:m="http://schemas.openxmlformats.org/officeDocument/2006/math">
                      <m:f>
                        <m:fPr>
                          <m:ctrlPr>
                            <a:rPr lang="zh-CN" altLang="zh-CN" sz="2200" i="1">
                              <a:solidFill>
                                <a:srgbClr val="C00000"/>
                              </a:solidFill>
                              <a:latin typeface="Cambria Math" panose="02040503050406030204" pitchFamily="18" charset="0"/>
                              <a:ea typeface="Cambria Math" panose="02040503050406030204" pitchFamily="18" charset="0"/>
                            </a:rPr>
                          </m:ctrlPr>
                        </m:fPr>
                        <m:num>
                          <m:r>
                            <a:rPr lang="en-US" altLang="zh-CN" sz="22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𝑼</m:t>
                          </m:r>
                        </m:num>
                        <m:den>
                          <m:r>
                            <a:rPr lang="en-US" altLang="zh-CN" sz="22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𝑰</m:t>
                          </m:r>
                        </m:den>
                      </m:f>
                    </m:oMath>
                  </m:oMathPara>
                </a14:m>
                <a:endParaRPr lang="zh-CN" altLang="en-US" sz="2200" dirty="0">
                  <a:solidFill>
                    <a:srgbClr val="C00000"/>
                  </a:solidFill>
                  <a:latin typeface="微软雅黑" pitchFamily="34" charset="-122"/>
                  <a:ea typeface="微软雅黑" pitchFamily="34" charset="-122"/>
                </a:endParaRPr>
              </a:p>
            </p:txBody>
          </p:sp>
        </mc:Choice>
        <mc:Fallback xmlns="">
          <p:sp>
            <p:nvSpPr>
              <p:cNvPr id="2" name="矩形 1"/>
              <p:cNvSpPr>
                <a:spLocks noRot="1" noChangeAspect="1" noMove="1" noResize="1" noEditPoints="1" noAdjustHandles="1" noChangeArrowheads="1" noChangeShapeType="1" noTextEdit="1"/>
              </p:cNvSpPr>
              <p:nvPr/>
            </p:nvSpPr>
            <p:spPr>
              <a:xfrm>
                <a:off x="3652385" y="1395570"/>
                <a:ext cx="473178" cy="723965"/>
              </a:xfrm>
              <a:prstGeom prst="rect">
                <a:avLst/>
              </a:prstGeom>
              <a:blipFill rotWithShape="0">
                <a:blip r:embed="rId2"/>
                <a:stretch>
                  <a:fillRect/>
                </a:stretch>
              </a:blipFill>
            </p:spPr>
            <p:txBody>
              <a:bodyPr/>
              <a:lstStyle/>
              <a:p>
                <a:r>
                  <a:rPr lang="zh-CN" altLang="en-US">
                    <a:noFill/>
                  </a:rPr>
                  <a:t> </a:t>
                </a:r>
              </a:p>
            </p:txBody>
          </p:sp>
        </mc:Fallback>
      </mc:AlternateContent>
      <p:sp>
        <p:nvSpPr>
          <p:cNvPr id="3" name="矩形 2"/>
          <p:cNvSpPr/>
          <p:nvPr/>
        </p:nvSpPr>
        <p:spPr>
          <a:xfrm>
            <a:off x="106615" y="1929362"/>
            <a:ext cx="11810444" cy="648230"/>
          </a:xfrm>
          <a:prstGeom prst="rect">
            <a:avLst/>
          </a:prstGeom>
        </p:spPr>
        <p:txBody>
          <a:bodyPr wrap="square" lIns="121898" tIns="60948" rIns="121898" bIns="60948">
            <a:spAutoFit/>
          </a:bodyPr>
          <a:lstStyle/>
          <a:p>
            <a:pPr marL="252000" indent="-457200" algn="just">
              <a:lnSpc>
                <a:spcPct val="150000"/>
              </a:lnSpc>
              <a:spcAft>
                <a:spcPts val="0"/>
              </a:spcAft>
              <a:tabLst>
                <a:tab pos="2700655" algn="l"/>
              </a:tabLst>
            </a:pPr>
            <a:r>
              <a:rPr lang="en-US" altLang="zh-CN" sz="2600" kern="100" dirty="0" smtClean="0">
                <a:latin typeface="Times New Roman"/>
                <a:ea typeface="微软雅黑"/>
                <a:cs typeface="Times New Roman"/>
              </a:rPr>
              <a:t>2.</a:t>
            </a:r>
            <a:endParaRPr lang="zh-CN" altLang="zh-CN" sz="1050" kern="100" dirty="0">
              <a:effectLst/>
              <a:latin typeface="宋体"/>
              <a:cs typeface="Courier New"/>
            </a:endParaRPr>
          </a:p>
        </p:txBody>
      </p:sp>
      <p:pic>
        <p:nvPicPr>
          <p:cNvPr id="4" name="image41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4531" y="836676"/>
            <a:ext cx="9073134" cy="5195544"/>
          </a:xfrm>
          <a:prstGeom prst="rect">
            <a:avLst/>
          </a:prstGeom>
        </p:spPr>
      </p:pic>
      <mc:AlternateContent xmlns:mc="http://schemas.openxmlformats.org/markup-compatibility/2006" xmlns:a14="http://schemas.microsoft.com/office/drawing/2010/main">
        <mc:Choice Requires="a14">
          <p:sp>
            <p:nvSpPr>
              <p:cNvPr id="5" name="矩形 4"/>
              <p:cNvSpPr/>
              <p:nvPr/>
            </p:nvSpPr>
            <p:spPr>
              <a:xfrm>
                <a:off x="3718909" y="2145538"/>
                <a:ext cx="649509" cy="793791"/>
              </a:xfrm>
              <a:prstGeom prst="rect">
                <a:avLst/>
              </a:prstGeom>
            </p:spPr>
            <p:txBody>
              <a:bodyPr wrap="none" lIns="91426" tIns="45712" rIns="91426" bIns="45712">
                <a:spAutoFit/>
              </a:bodyPr>
              <a:lstStyle/>
              <a:p>
                <a:pPr/>
                <a14:m>
                  <m:oMathPara xmlns:m="http://schemas.openxmlformats.org/officeDocument/2006/math">
                    <m:oMathParaPr>
                      <m:jc m:val="centerGroup"/>
                    </m:oMathParaPr>
                    <m:oMath xmlns:m="http://schemas.openxmlformats.org/officeDocument/2006/math">
                      <m:r>
                        <m:rPr>
                          <m:nor/>
                        </m:rPr>
                        <a:rPr lang="en-US" altLang="zh-CN" sz="2400" i="1" kern="0">
                          <a:solidFill>
                            <a:srgbClr val="C00000"/>
                          </a:solidFill>
                          <a:latin typeface="Times New Roman" panose="02020603050405020304" pitchFamily="18" charset="0"/>
                          <a:ea typeface="微软雅黑" panose="020B0503020204020204" pitchFamily="34" charset="-122"/>
                        </a:rPr>
                        <m:t>ρ</m:t>
                      </m:r>
                      <m:f>
                        <m:fPr>
                          <m:ctrlPr>
                            <a:rPr lang="zh-CN" altLang="zh-CN" sz="2400" i="1">
                              <a:solidFill>
                                <a:srgbClr val="C00000"/>
                              </a:solidFill>
                              <a:effectLst/>
                              <a:latin typeface="Cambria Math" panose="02040503050406030204" pitchFamily="18" charset="0"/>
                              <a:ea typeface="Cambria Math" panose="02040503050406030204" pitchFamily="18" charset="0"/>
                            </a:rPr>
                          </m:ctrlPr>
                        </m:fPr>
                        <m:num>
                          <m:r>
                            <a:rPr lang="en-US" altLang="zh-CN" sz="24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𝒍</m:t>
                          </m:r>
                        </m:num>
                        <m:den>
                          <m:r>
                            <a:rPr lang="en-US" altLang="zh-CN" sz="24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𝑺</m:t>
                          </m:r>
                        </m:den>
                      </m:f>
                    </m:oMath>
                  </m:oMathPara>
                </a14:m>
                <a:endParaRPr lang="zh-CN" altLang="en-US" sz="2200" dirty="0">
                  <a:solidFill>
                    <a:srgbClr val="C00000"/>
                  </a:solidFill>
                  <a:latin typeface="微软雅黑" pitchFamily="34" charset="-122"/>
                  <a:ea typeface="微软雅黑" pitchFamily="34" charset="-122"/>
                </a:endParaRPr>
              </a:p>
            </p:txBody>
          </p:sp>
        </mc:Choice>
        <mc:Fallback xmlns="">
          <p:sp>
            <p:nvSpPr>
              <p:cNvPr id="5" name="矩形 4"/>
              <p:cNvSpPr>
                <a:spLocks noRot="1" noChangeAspect="1" noMove="1" noResize="1" noEditPoints="1" noAdjustHandles="1" noChangeArrowheads="1" noChangeShapeType="1" noTextEdit="1"/>
              </p:cNvSpPr>
              <p:nvPr/>
            </p:nvSpPr>
            <p:spPr>
              <a:xfrm>
                <a:off x="3718909" y="2145538"/>
                <a:ext cx="649509" cy="793791"/>
              </a:xfrm>
              <a:prstGeom prst="rect">
                <a:avLst/>
              </a:prstGeom>
              <a:blipFill rotWithShape="0">
                <a:blip r:embed="rId4"/>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 name="矩形 5"/>
              <p:cNvSpPr/>
              <p:nvPr/>
            </p:nvSpPr>
            <p:spPr>
              <a:xfrm>
                <a:off x="6440495" y="4369743"/>
                <a:ext cx="950873" cy="495119"/>
              </a:xfrm>
              <a:prstGeom prst="rect">
                <a:avLst/>
              </a:prstGeom>
            </p:spPr>
            <p:txBody>
              <a:bodyPr wrap="none" lIns="91426" tIns="45712" rIns="91426" bIns="45712">
                <a:spAutoFit/>
              </a:bodyPr>
              <a:lstStyle/>
              <a:p>
                <a:pPr/>
                <a14:m>
                  <m:oMathPara xmlns:m="http://schemas.openxmlformats.org/officeDocument/2006/math">
                    <m:oMathParaPr>
                      <m:jc m:val="centerGroup"/>
                    </m:oMathParaPr>
                    <m:oMath xmlns:m="http://schemas.openxmlformats.org/officeDocument/2006/math">
                      <m:r>
                        <m:rPr>
                          <m:nor/>
                        </m:rPr>
                        <a:rPr lang="zh-CN" altLang="en-US" sz="26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m:t>增大</m:t>
                      </m:r>
                    </m:oMath>
                  </m:oMathPara>
                </a14:m>
                <a:endParaRPr lang="zh-CN" altLang="en-US" sz="2600" dirty="0">
                  <a:solidFill>
                    <a:srgbClr val="C00000"/>
                  </a:solidFill>
                  <a:latin typeface="微软雅黑" pitchFamily="34" charset="-122"/>
                  <a:ea typeface="微软雅黑" pitchFamily="34" charset="-122"/>
                </a:endParaRPr>
              </a:p>
            </p:txBody>
          </p:sp>
        </mc:Choice>
        <mc:Fallback xmlns="">
          <p:sp>
            <p:nvSpPr>
              <p:cNvPr id="6" name="矩形 5"/>
              <p:cNvSpPr>
                <a:spLocks noRot="1" noChangeAspect="1" noMove="1" noResize="1" noEditPoints="1" noAdjustHandles="1" noChangeArrowheads="1" noChangeShapeType="1" noTextEdit="1"/>
              </p:cNvSpPr>
              <p:nvPr/>
            </p:nvSpPr>
            <p:spPr>
              <a:xfrm>
                <a:off x="6440495" y="4369743"/>
                <a:ext cx="950873" cy="495119"/>
              </a:xfrm>
              <a:prstGeom prst="rect">
                <a:avLst/>
              </a:prstGeom>
              <a:blipFill rotWithShape="0">
                <a:blip r:embed="rId5"/>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矩形 6"/>
              <p:cNvSpPr/>
              <p:nvPr/>
            </p:nvSpPr>
            <p:spPr>
              <a:xfrm>
                <a:off x="8448238" y="4712897"/>
                <a:ext cx="950873" cy="495119"/>
              </a:xfrm>
              <a:prstGeom prst="rect">
                <a:avLst/>
              </a:prstGeom>
            </p:spPr>
            <p:txBody>
              <a:bodyPr wrap="none" lIns="91426" tIns="45712" rIns="91426" bIns="45712">
                <a:spAutoFit/>
              </a:bodyPr>
              <a:lstStyle/>
              <a:p>
                <a:pPr/>
                <a14:m>
                  <m:oMathPara xmlns:m="http://schemas.openxmlformats.org/officeDocument/2006/math">
                    <m:oMathParaPr>
                      <m:jc m:val="centerGroup"/>
                    </m:oMathParaPr>
                    <m:oMath xmlns:m="http://schemas.openxmlformats.org/officeDocument/2006/math">
                      <m:r>
                        <m:rPr>
                          <m:nor/>
                        </m:rPr>
                        <a:rPr lang="zh-CN" altLang="en-US" sz="26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m:t>减小</m:t>
                      </m:r>
                    </m:oMath>
                  </m:oMathPara>
                </a14:m>
                <a:endParaRPr lang="zh-CN" altLang="en-US" sz="2600" dirty="0">
                  <a:solidFill>
                    <a:srgbClr val="C00000"/>
                  </a:solidFill>
                  <a:latin typeface="微软雅黑" pitchFamily="34" charset="-122"/>
                  <a:ea typeface="微软雅黑" pitchFamily="34" charset="-122"/>
                </a:endParaRPr>
              </a:p>
            </p:txBody>
          </p:sp>
        </mc:Choice>
        <mc:Fallback xmlns="">
          <p:sp>
            <p:nvSpPr>
              <p:cNvPr id="7" name="矩形 6"/>
              <p:cNvSpPr>
                <a:spLocks noRot="1" noChangeAspect="1" noMove="1" noResize="1" noEditPoints="1" noAdjustHandles="1" noChangeArrowheads="1" noChangeShapeType="1" noTextEdit="1"/>
              </p:cNvSpPr>
              <p:nvPr/>
            </p:nvSpPr>
            <p:spPr>
              <a:xfrm>
                <a:off x="8448238" y="4712897"/>
                <a:ext cx="950873" cy="495119"/>
              </a:xfrm>
              <a:prstGeom prst="rect">
                <a:avLst/>
              </a:prstGeom>
              <a:blipFill rotWithShape="0">
                <a:blip r:embed="rId6"/>
                <a:stretch>
                  <a:fillRect/>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7772622" y="1192969"/>
            <a:ext cx="877135" cy="507815"/>
          </a:xfrm>
          <a:prstGeom prst="rect">
            <a:avLst/>
          </a:prstGeom>
        </p:spPr>
        <p:txBody>
          <a:bodyPr wrap="none" lIns="91426" tIns="45712" rIns="91426" bIns="45712">
            <a:spAutoFit/>
          </a:bodyPr>
          <a:lstStyle/>
          <a:p>
            <a:r>
              <a:rPr lang="zh-CN" altLang="en-US" sz="2600">
                <a:solidFill>
                  <a:srgbClr val="C00000"/>
                </a:solidFill>
                <a:latin typeface="微软雅黑" pitchFamily="34" charset="-122"/>
                <a:ea typeface="微软雅黑" pitchFamily="34" charset="-122"/>
              </a:rPr>
              <a:t>电压</a:t>
            </a:r>
            <a:endParaRPr lang="zh-CN" altLang="en-US" sz="2600" dirty="0">
              <a:solidFill>
                <a:srgbClr val="C00000"/>
              </a:solidFill>
              <a:latin typeface="微软雅黑" pitchFamily="34" charset="-122"/>
              <a:ea typeface="微软雅黑" pitchFamily="34" charset="-122"/>
            </a:endParaRPr>
          </a:p>
        </p:txBody>
      </p:sp>
      <p:sp>
        <p:nvSpPr>
          <p:cNvPr id="3" name="矩形 2"/>
          <p:cNvSpPr/>
          <p:nvPr/>
        </p:nvSpPr>
        <p:spPr>
          <a:xfrm>
            <a:off x="106615" y="2132689"/>
            <a:ext cx="11810444" cy="648230"/>
          </a:xfrm>
          <a:prstGeom prst="rect">
            <a:avLst/>
          </a:prstGeom>
        </p:spPr>
        <p:txBody>
          <a:bodyPr wrap="square" lIns="121898" tIns="60948" rIns="121898" bIns="60948">
            <a:spAutoFit/>
          </a:bodyPr>
          <a:lstStyle/>
          <a:p>
            <a:pPr marL="252000" indent="-457200" algn="just">
              <a:lnSpc>
                <a:spcPct val="150000"/>
              </a:lnSpc>
              <a:spcAft>
                <a:spcPts val="0"/>
              </a:spcAft>
              <a:tabLst>
                <a:tab pos="2700655" algn="l"/>
              </a:tabLst>
            </a:pPr>
            <a:r>
              <a:rPr lang="en-US" altLang="zh-CN" sz="2600" kern="100" smtClean="0">
                <a:latin typeface="Times New Roman"/>
                <a:ea typeface="微软雅黑"/>
                <a:cs typeface="Times New Roman"/>
              </a:rPr>
              <a:t>3.</a:t>
            </a:r>
            <a:endParaRPr lang="zh-CN" altLang="zh-CN" sz="1050" kern="100" dirty="0">
              <a:effectLst/>
              <a:latin typeface="宋体"/>
              <a:cs typeface="Courier New"/>
            </a:endParaRPr>
          </a:p>
        </p:txBody>
      </p:sp>
      <p:pic>
        <p:nvPicPr>
          <p:cNvPr id="5" name="image41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92931" y="1264100"/>
            <a:ext cx="10432966" cy="2876608"/>
          </a:xfrm>
          <a:prstGeom prst="rect">
            <a:avLst/>
          </a:prstGeom>
        </p:spPr>
      </p:pic>
      <p:sp>
        <p:nvSpPr>
          <p:cNvPr id="6" name="矩形 5"/>
          <p:cNvSpPr/>
          <p:nvPr/>
        </p:nvSpPr>
        <p:spPr>
          <a:xfrm>
            <a:off x="3934936" y="1625023"/>
            <a:ext cx="877135" cy="507815"/>
          </a:xfrm>
          <a:prstGeom prst="rect">
            <a:avLst/>
          </a:prstGeom>
        </p:spPr>
        <p:txBody>
          <a:bodyPr wrap="none" lIns="91426" tIns="45712" rIns="91426" bIns="45712">
            <a:spAutoFit/>
          </a:bodyPr>
          <a:lstStyle/>
          <a:p>
            <a:r>
              <a:rPr lang="zh-CN" altLang="en-US" sz="2600">
                <a:solidFill>
                  <a:srgbClr val="C00000"/>
                </a:solidFill>
                <a:latin typeface="微软雅黑" pitchFamily="34" charset="-122"/>
                <a:ea typeface="微软雅黑" pitchFamily="34" charset="-122"/>
              </a:rPr>
              <a:t>电阻</a:t>
            </a:r>
            <a:endParaRPr lang="zh-CN" altLang="en-US" sz="2600" dirty="0">
              <a:solidFill>
                <a:srgbClr val="C00000"/>
              </a:solidFill>
              <a:latin typeface="微软雅黑" pitchFamily="34" charset="-122"/>
              <a:ea typeface="微软雅黑" pitchFamily="34" charset="-122"/>
            </a:endParaRPr>
          </a:p>
        </p:txBody>
      </p:sp>
      <mc:AlternateContent xmlns:mc="http://schemas.openxmlformats.org/markup-compatibility/2006" xmlns:a14="http://schemas.microsoft.com/office/drawing/2010/main">
        <mc:Choice Requires="a14">
          <p:sp>
            <p:nvSpPr>
              <p:cNvPr id="7" name="矩形 6"/>
              <p:cNvSpPr/>
              <p:nvPr/>
            </p:nvSpPr>
            <p:spPr>
              <a:xfrm>
                <a:off x="4100036" y="2158078"/>
                <a:ext cx="526077" cy="838868"/>
              </a:xfrm>
              <a:prstGeom prst="rect">
                <a:avLst/>
              </a:prstGeom>
            </p:spPr>
            <p:txBody>
              <a:bodyPr wrap="none" lIns="91426" tIns="45712" rIns="91426" bIns="45712">
                <a:spAutoFit/>
              </a:bodyPr>
              <a:lstStyle/>
              <a:p>
                <a:pPr/>
                <a14:m>
                  <m:oMathPara xmlns:m="http://schemas.openxmlformats.org/officeDocument/2006/math">
                    <m:oMathParaPr>
                      <m:jc m:val="centerGroup"/>
                    </m:oMathParaPr>
                    <m:oMath xmlns:m="http://schemas.openxmlformats.org/officeDocument/2006/math">
                      <m:f>
                        <m:fPr>
                          <m:ctrlPr>
                            <a:rPr lang="zh-CN" altLang="zh-CN" sz="2600" i="1">
                              <a:solidFill>
                                <a:srgbClr val="C00000"/>
                              </a:solidFill>
                              <a:latin typeface="Cambria Math" panose="02040503050406030204" pitchFamily="18" charset="0"/>
                              <a:ea typeface="Cambria Math" panose="02040503050406030204" pitchFamily="18" charset="0"/>
                            </a:rPr>
                          </m:ctrlPr>
                        </m:fPr>
                        <m:num>
                          <m:r>
                            <a:rPr lang="en-US" altLang="zh-CN" sz="26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𝑼</m:t>
                          </m:r>
                        </m:num>
                        <m:den>
                          <m:r>
                            <a:rPr lang="en-US" altLang="zh-CN" sz="26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𝑹</m:t>
                          </m:r>
                        </m:den>
                      </m:f>
                    </m:oMath>
                  </m:oMathPara>
                </a14:m>
                <a:endParaRPr lang="zh-CN" altLang="en-US" sz="2600" dirty="0">
                  <a:solidFill>
                    <a:srgbClr val="C00000"/>
                  </a:solidFill>
                  <a:latin typeface="微软雅黑" pitchFamily="34" charset="-122"/>
                  <a:ea typeface="微软雅黑" pitchFamily="34" charset="-122"/>
                </a:endParaRPr>
              </a:p>
            </p:txBody>
          </p:sp>
        </mc:Choice>
        <mc:Fallback xmlns="">
          <p:sp>
            <p:nvSpPr>
              <p:cNvPr id="7" name="矩形 6"/>
              <p:cNvSpPr>
                <a:spLocks noRot="1" noChangeAspect="1" noMove="1" noResize="1" noEditPoints="1" noAdjustHandles="1" noChangeArrowheads="1" noChangeShapeType="1" noTextEdit="1"/>
              </p:cNvSpPr>
              <p:nvPr/>
            </p:nvSpPr>
            <p:spPr>
              <a:xfrm>
                <a:off x="4100036" y="2158078"/>
                <a:ext cx="526077" cy="838868"/>
              </a:xfrm>
              <a:prstGeom prst="rect">
                <a:avLst/>
              </a:prstGeom>
              <a:blipFill rotWithShape="0">
                <a:blip r:embed="rId3"/>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 name="矩形 7"/>
              <p:cNvSpPr/>
              <p:nvPr/>
            </p:nvSpPr>
            <p:spPr>
              <a:xfrm>
                <a:off x="3629882" y="3254201"/>
                <a:ext cx="950873" cy="492426"/>
              </a:xfrm>
              <a:prstGeom prst="rect">
                <a:avLst/>
              </a:prstGeom>
            </p:spPr>
            <p:txBody>
              <a:bodyPr wrap="none" lIns="91426" tIns="45712" rIns="91426" bIns="45712">
                <a:spAutoFit/>
              </a:bodyPr>
              <a:lstStyle/>
              <a:p>
                <a:pPr/>
                <a14:m>
                  <m:oMathPara xmlns:m="http://schemas.openxmlformats.org/officeDocument/2006/math">
                    <m:oMathParaPr>
                      <m:jc m:val="centerGroup"/>
                    </m:oMathParaPr>
                    <m:oMath xmlns:m="http://schemas.openxmlformats.org/officeDocument/2006/math">
                      <m:r>
                        <m:rPr>
                          <m:nor/>
                        </m:rPr>
                        <a:rPr lang="zh-CN" altLang="en-US" sz="26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m:t>金属</m:t>
                      </m:r>
                    </m:oMath>
                  </m:oMathPara>
                </a14:m>
                <a:endParaRPr lang="zh-CN" altLang="en-US" sz="2600" dirty="0">
                  <a:solidFill>
                    <a:srgbClr val="C00000"/>
                  </a:solidFill>
                  <a:latin typeface="微软雅黑" pitchFamily="34" charset="-122"/>
                  <a:ea typeface="微软雅黑" pitchFamily="34" charset="-122"/>
                </a:endParaRPr>
              </a:p>
            </p:txBody>
          </p:sp>
        </mc:Choice>
        <mc:Fallback xmlns="">
          <p:sp>
            <p:nvSpPr>
              <p:cNvPr id="8" name="矩形 7"/>
              <p:cNvSpPr>
                <a:spLocks noRot="1" noChangeAspect="1" noMove="1" noResize="1" noEditPoints="1" noAdjustHandles="1" noChangeArrowheads="1" noChangeShapeType="1" noTextEdit="1"/>
              </p:cNvSpPr>
              <p:nvPr/>
            </p:nvSpPr>
            <p:spPr>
              <a:xfrm>
                <a:off x="3629882" y="3254201"/>
                <a:ext cx="950873" cy="492426"/>
              </a:xfrm>
              <a:prstGeom prst="rect">
                <a:avLst/>
              </a:prstGeom>
              <a:blipFill rotWithShape="0">
                <a:blip r:embed="rId4"/>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9" name="矩形 8"/>
              <p:cNvSpPr/>
              <p:nvPr/>
            </p:nvSpPr>
            <p:spPr>
              <a:xfrm>
                <a:off x="5840243" y="3263773"/>
                <a:ext cx="1284298" cy="493132"/>
              </a:xfrm>
              <a:prstGeom prst="rect">
                <a:avLst/>
              </a:prstGeom>
            </p:spPr>
            <p:txBody>
              <a:bodyPr wrap="none" lIns="91426" tIns="45712" rIns="91426" bIns="45712">
                <a:spAutoFit/>
              </a:bodyPr>
              <a:lstStyle/>
              <a:p>
                <a:pPr/>
                <a14:m>
                  <m:oMathPara xmlns:m="http://schemas.openxmlformats.org/officeDocument/2006/math">
                    <m:oMathParaPr>
                      <m:jc m:val="centerGroup"/>
                    </m:oMathParaPr>
                    <m:oMath xmlns:m="http://schemas.openxmlformats.org/officeDocument/2006/math">
                      <m:r>
                        <m:rPr>
                          <m:nor/>
                        </m:rPr>
                        <a:rPr lang="zh-CN" altLang="en-US" sz="26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m:t>电解液</m:t>
                      </m:r>
                    </m:oMath>
                  </m:oMathPara>
                </a14:m>
                <a:endParaRPr lang="zh-CN" altLang="en-US" sz="2600" dirty="0">
                  <a:solidFill>
                    <a:srgbClr val="C00000"/>
                  </a:solidFill>
                  <a:latin typeface="微软雅黑" pitchFamily="34" charset="-122"/>
                  <a:ea typeface="微软雅黑" pitchFamily="34" charset="-122"/>
                </a:endParaRPr>
              </a:p>
            </p:txBody>
          </p:sp>
        </mc:Choice>
        <mc:Fallback xmlns="">
          <p:sp>
            <p:nvSpPr>
              <p:cNvPr id="9" name="矩形 8"/>
              <p:cNvSpPr>
                <a:spLocks noRot="1" noChangeAspect="1" noMove="1" noResize="1" noEditPoints="1" noAdjustHandles="1" noChangeArrowheads="1" noChangeShapeType="1" noTextEdit="1"/>
              </p:cNvSpPr>
              <p:nvPr/>
            </p:nvSpPr>
            <p:spPr>
              <a:xfrm>
                <a:off x="5840243" y="3263773"/>
                <a:ext cx="1284298" cy="493132"/>
              </a:xfrm>
              <a:prstGeom prst="rect">
                <a:avLst/>
              </a:prstGeom>
              <a:blipFill rotWithShape="0">
                <a:blip r:embed="rId5"/>
                <a:stretch>
                  <a:fillRect/>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linds(horizont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linds(horizontal)">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8"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412833" y="1904550"/>
            <a:ext cx="877135" cy="507815"/>
          </a:xfrm>
          <a:prstGeom prst="rect">
            <a:avLst/>
          </a:prstGeom>
        </p:spPr>
        <p:txBody>
          <a:bodyPr wrap="none" lIns="91426" tIns="45712" rIns="91426" bIns="45712">
            <a:spAutoFit/>
          </a:bodyPr>
          <a:lstStyle/>
          <a:p>
            <a:r>
              <a:rPr lang="zh-CN" altLang="zh-CN" sz="26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直线</a:t>
            </a:r>
            <a:endParaRPr lang="zh-CN" altLang="en-US" sz="2600" dirty="0">
              <a:solidFill>
                <a:srgbClr val="C00000"/>
              </a:solidFill>
              <a:latin typeface="微软雅黑" pitchFamily="34" charset="-122"/>
              <a:ea typeface="微软雅黑" pitchFamily="34" charset="-122"/>
            </a:endParaRPr>
          </a:p>
        </p:txBody>
      </p:sp>
      <p:sp>
        <p:nvSpPr>
          <p:cNvPr id="3" name="矩形 2"/>
          <p:cNvSpPr/>
          <p:nvPr/>
        </p:nvSpPr>
        <p:spPr>
          <a:xfrm>
            <a:off x="106615" y="1916811"/>
            <a:ext cx="11810444" cy="648230"/>
          </a:xfrm>
          <a:prstGeom prst="rect">
            <a:avLst/>
          </a:prstGeom>
        </p:spPr>
        <p:txBody>
          <a:bodyPr wrap="square" lIns="121898" tIns="60948" rIns="121898" bIns="60948">
            <a:spAutoFit/>
          </a:bodyPr>
          <a:lstStyle/>
          <a:p>
            <a:pPr marL="252000" indent="-457200" algn="just">
              <a:lnSpc>
                <a:spcPct val="150000"/>
              </a:lnSpc>
              <a:spcAft>
                <a:spcPts val="0"/>
              </a:spcAft>
              <a:tabLst>
                <a:tab pos="2700655" algn="l"/>
              </a:tabLst>
            </a:pPr>
            <a:r>
              <a:rPr lang="en-US" altLang="zh-CN" sz="2600" kern="100" dirty="0" smtClean="0">
                <a:latin typeface="Times New Roman"/>
                <a:ea typeface="微软雅黑"/>
                <a:cs typeface="Times New Roman"/>
              </a:rPr>
              <a:t>4.</a:t>
            </a:r>
            <a:endParaRPr lang="zh-CN" altLang="zh-CN" sz="1050" kern="100" dirty="0">
              <a:effectLst/>
              <a:latin typeface="宋体"/>
              <a:cs typeface="Courier New"/>
            </a:endParaRPr>
          </a:p>
        </p:txBody>
      </p:sp>
      <p:pic>
        <p:nvPicPr>
          <p:cNvPr id="4" name="image41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4531" y="1162592"/>
            <a:ext cx="10024142" cy="2863308"/>
          </a:xfrm>
          <a:prstGeom prst="rect">
            <a:avLst/>
          </a:prstGeom>
        </p:spPr>
      </p:pic>
      <p:sp>
        <p:nvSpPr>
          <p:cNvPr id="5" name="矩形 4"/>
          <p:cNvSpPr/>
          <p:nvPr/>
        </p:nvSpPr>
        <p:spPr>
          <a:xfrm>
            <a:off x="6336633" y="3010085"/>
            <a:ext cx="877135" cy="507815"/>
          </a:xfrm>
          <a:prstGeom prst="rect">
            <a:avLst/>
          </a:prstGeom>
        </p:spPr>
        <p:txBody>
          <a:bodyPr wrap="none" lIns="91426" tIns="45712" rIns="91426" bIns="45712">
            <a:spAutoFit/>
          </a:bodyPr>
          <a:lstStyle/>
          <a:p>
            <a:r>
              <a:rPr lang="zh-CN" altLang="zh-CN" sz="26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曲线</a:t>
            </a:r>
            <a:endParaRPr lang="zh-CN" altLang="en-US" sz="2600" dirty="0">
              <a:solidFill>
                <a:srgbClr val="C00000"/>
              </a:solidFill>
              <a:latin typeface="微软雅黑" pitchFamily="34" charset="-122"/>
              <a:ea typeface="微软雅黑" pitchFamily="34" charset="-122"/>
            </a:endParaRPr>
          </a:p>
        </p:txBody>
      </p:sp>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8976708" y="1284685"/>
            <a:ext cx="1184911" cy="492426"/>
          </a:xfrm>
          <a:prstGeom prst="rect">
            <a:avLst/>
          </a:prstGeom>
        </p:spPr>
        <p:txBody>
          <a:bodyPr wrap="none" lIns="91426" tIns="45712" rIns="91426" bIns="45712">
            <a:spAutoFit/>
          </a:bodyPr>
          <a:lstStyle/>
          <a:p>
            <a:r>
              <a:rPr lang="zh-CN" altLang="zh-CN" sz="26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静电力</a:t>
            </a:r>
            <a:endParaRPr lang="zh-CN" altLang="en-US" sz="2600" dirty="0">
              <a:solidFill>
                <a:srgbClr val="C00000"/>
              </a:solidFill>
              <a:latin typeface="微软雅黑" pitchFamily="34" charset="-122"/>
              <a:ea typeface="微软雅黑" pitchFamily="34" charset="-122"/>
            </a:endParaRPr>
          </a:p>
        </p:txBody>
      </p:sp>
      <p:sp>
        <p:nvSpPr>
          <p:cNvPr id="3" name="矩形 2"/>
          <p:cNvSpPr/>
          <p:nvPr/>
        </p:nvSpPr>
        <p:spPr>
          <a:xfrm>
            <a:off x="106615" y="2348716"/>
            <a:ext cx="11810444" cy="648230"/>
          </a:xfrm>
          <a:prstGeom prst="rect">
            <a:avLst/>
          </a:prstGeom>
        </p:spPr>
        <p:txBody>
          <a:bodyPr wrap="square" lIns="121898" tIns="60948" rIns="121898" bIns="60948">
            <a:spAutoFit/>
          </a:bodyPr>
          <a:lstStyle/>
          <a:p>
            <a:pPr marL="252000" indent="-457200" algn="just">
              <a:lnSpc>
                <a:spcPct val="150000"/>
              </a:lnSpc>
              <a:spcAft>
                <a:spcPts val="0"/>
              </a:spcAft>
              <a:tabLst>
                <a:tab pos="2700655" algn="l"/>
              </a:tabLst>
            </a:pPr>
            <a:r>
              <a:rPr lang="en-US" altLang="zh-CN" sz="2600" kern="100" dirty="0" smtClean="0">
                <a:latin typeface="Times New Roman"/>
                <a:ea typeface="微软雅黑"/>
                <a:cs typeface="Times New Roman"/>
              </a:rPr>
              <a:t>5.</a:t>
            </a:r>
            <a:endParaRPr lang="zh-CN" altLang="zh-CN" sz="1050" kern="100" dirty="0">
              <a:effectLst/>
              <a:latin typeface="宋体"/>
              <a:cs typeface="Courier New"/>
            </a:endParaRPr>
          </a:p>
        </p:txBody>
      </p:sp>
      <p:pic>
        <p:nvPicPr>
          <p:cNvPr id="4" name="image41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4531" y="1162592"/>
            <a:ext cx="10468642" cy="3218908"/>
          </a:xfrm>
          <a:prstGeom prst="rect">
            <a:avLst/>
          </a:prstGeom>
        </p:spPr>
      </p:pic>
      <p:sp>
        <p:nvSpPr>
          <p:cNvPr id="5" name="矩形 4"/>
          <p:cNvSpPr/>
          <p:nvPr/>
        </p:nvSpPr>
        <p:spPr>
          <a:xfrm>
            <a:off x="5485225" y="2555320"/>
            <a:ext cx="628670" cy="492426"/>
          </a:xfrm>
          <a:prstGeom prst="rect">
            <a:avLst/>
          </a:prstGeom>
        </p:spPr>
        <p:txBody>
          <a:bodyPr wrap="none" lIns="91426" tIns="45712" rIns="91426" bIns="45712">
            <a:spAutoFit/>
          </a:bodyPr>
          <a:lstStyle/>
          <a:p>
            <a:r>
              <a:rPr lang="en-US" altLang="zh-CN" sz="2600" i="1" kern="0">
                <a:solidFill>
                  <a:srgbClr val="C00000"/>
                </a:solidFill>
                <a:latin typeface="Times New Roman" panose="02020603050405020304" pitchFamily="18" charset="0"/>
                <a:ea typeface="微软雅黑" panose="020B0503020204020204" pitchFamily="34" charset="-122"/>
              </a:rPr>
              <a:t>UIt</a:t>
            </a:r>
            <a:endParaRPr lang="zh-CN" altLang="en-US" sz="2600" dirty="0">
              <a:solidFill>
                <a:srgbClr val="C00000"/>
              </a:solidFill>
              <a:latin typeface="微软雅黑" pitchFamily="34" charset="-122"/>
              <a:ea typeface="微软雅黑" pitchFamily="34" charset="-122"/>
            </a:endParaRPr>
          </a:p>
        </p:txBody>
      </p:sp>
      <p:sp>
        <p:nvSpPr>
          <p:cNvPr id="6" name="矩形 5"/>
          <p:cNvSpPr/>
          <p:nvPr/>
        </p:nvSpPr>
        <p:spPr>
          <a:xfrm>
            <a:off x="5612225" y="3724482"/>
            <a:ext cx="851487" cy="492426"/>
          </a:xfrm>
          <a:prstGeom prst="rect">
            <a:avLst/>
          </a:prstGeom>
        </p:spPr>
        <p:txBody>
          <a:bodyPr wrap="none" lIns="91426" tIns="45712" rIns="91426" bIns="45712">
            <a:spAutoFit/>
          </a:bodyPr>
          <a:lstStyle/>
          <a:p>
            <a:r>
              <a:rPr lang="zh-CN" altLang="zh-CN" sz="26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电能</a:t>
            </a:r>
            <a:endParaRPr lang="zh-CN" altLang="en-US" sz="2600" dirty="0">
              <a:solidFill>
                <a:srgbClr val="C00000"/>
              </a:solidFill>
              <a:latin typeface="微软雅黑" pitchFamily="34" charset="-122"/>
              <a:ea typeface="微软雅黑" pitchFamily="34" charset="-122"/>
            </a:endParaRPr>
          </a:p>
        </p:txBody>
      </p:sp>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150</TotalTime>
  <Words>2339</Words>
  <Application>Microsoft Office PowerPoint</Application>
  <PresentationFormat>自定义</PresentationFormat>
  <Paragraphs>289</Paragraphs>
  <Slides>55</Slides>
  <Notes>3</Notes>
  <HiddenSlides>0</HiddenSlides>
  <MMClips>0</MMClips>
  <ScaleCrop>false</ScaleCrop>
  <HeadingPairs>
    <vt:vector size="8" baseType="variant">
      <vt:variant>
        <vt:lpstr>已用的字体</vt:lpstr>
      </vt:variant>
      <vt:variant>
        <vt:i4>14</vt:i4>
      </vt:variant>
      <vt:variant>
        <vt:lpstr>主题</vt:lpstr>
      </vt:variant>
      <vt:variant>
        <vt:i4>1</vt:i4>
      </vt:variant>
      <vt:variant>
        <vt:lpstr>嵌入 OLE 服务器</vt:lpstr>
      </vt:variant>
      <vt:variant>
        <vt:i4>1</vt:i4>
      </vt:variant>
      <vt:variant>
        <vt:lpstr>幻灯片标题</vt:lpstr>
      </vt:variant>
      <vt:variant>
        <vt:i4>55</vt:i4>
      </vt:variant>
    </vt:vector>
  </HeadingPairs>
  <TitlesOfParts>
    <vt:vector size="71" baseType="lpstr">
      <vt:lpstr>等线</vt:lpstr>
      <vt:lpstr>方正黑体_GBK</vt:lpstr>
      <vt:lpstr>黑体</vt:lpstr>
      <vt:lpstr>华文细黑</vt:lpstr>
      <vt:lpstr>宋体</vt:lpstr>
      <vt:lpstr>微软雅黑</vt:lpstr>
      <vt:lpstr>Arial</vt:lpstr>
      <vt:lpstr>Book Antiqua</vt:lpstr>
      <vt:lpstr>Calibri</vt:lpstr>
      <vt:lpstr>Cambria</vt:lpstr>
      <vt:lpstr>Cambria Math</vt:lpstr>
      <vt:lpstr>Courier New</vt:lpstr>
      <vt:lpstr>Impact</vt:lpstr>
      <vt:lpstr>Times New Roman</vt:lpstr>
      <vt:lpstr>Office 主题​​</vt:lpstr>
      <vt:lpstr>文档</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微软中国</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微软用户</dc:creator>
  <cp:lastModifiedBy>JBY</cp:lastModifiedBy>
  <cp:revision>58</cp:revision>
  <dcterms:created xsi:type="dcterms:W3CDTF">2024-01-15T03:14:15Z</dcterms:created>
  <dcterms:modified xsi:type="dcterms:W3CDTF">2026-03-23T02:55:55Z</dcterms:modified>
</cp:coreProperties>
</file>