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5"/>
  </p:notesMasterIdLst>
  <p:handoutMasterIdLst>
    <p:handoutMasterId r:id="rId66"/>
  </p:handoutMasterIdLst>
  <p:sldIdLst>
    <p:sldId id="340" r:id="rId2"/>
    <p:sldId id="257" r:id="rId3"/>
    <p:sldId id="341" r:id="rId4"/>
    <p:sldId id="342" r:id="rId5"/>
    <p:sldId id="343" r:id="rId6"/>
    <p:sldId id="344" r:id="rId7"/>
    <p:sldId id="345" r:id="rId8"/>
    <p:sldId id="346" r:id="rId9"/>
    <p:sldId id="347" r:id="rId10"/>
    <p:sldId id="351" r:id="rId11"/>
    <p:sldId id="352" r:id="rId12"/>
    <p:sldId id="355" r:id="rId13"/>
    <p:sldId id="356" r:id="rId14"/>
    <p:sldId id="357" r:id="rId15"/>
    <p:sldId id="490" r:id="rId16"/>
    <p:sldId id="491" r:id="rId17"/>
    <p:sldId id="492" r:id="rId18"/>
    <p:sldId id="493" r:id="rId19"/>
    <p:sldId id="494" r:id="rId20"/>
    <p:sldId id="495" r:id="rId21"/>
    <p:sldId id="367" r:id="rId22"/>
    <p:sldId id="443" r:id="rId23"/>
    <p:sldId id="444" r:id="rId24"/>
    <p:sldId id="445" r:id="rId25"/>
    <p:sldId id="446" r:id="rId26"/>
    <p:sldId id="496" r:id="rId27"/>
    <p:sldId id="498" r:id="rId28"/>
    <p:sldId id="447" r:id="rId29"/>
    <p:sldId id="448" r:id="rId30"/>
    <p:sldId id="497" r:id="rId31"/>
    <p:sldId id="378" r:id="rId32"/>
    <p:sldId id="454" r:id="rId33"/>
    <p:sldId id="499" r:id="rId34"/>
    <p:sldId id="500" r:id="rId35"/>
    <p:sldId id="501" r:id="rId36"/>
    <p:sldId id="502" r:id="rId37"/>
    <p:sldId id="459" r:id="rId38"/>
    <p:sldId id="389" r:id="rId39"/>
    <p:sldId id="471" r:id="rId40"/>
    <p:sldId id="503" r:id="rId41"/>
    <p:sldId id="504" r:id="rId42"/>
    <p:sldId id="472" r:id="rId43"/>
    <p:sldId id="473" r:id="rId44"/>
    <p:sldId id="400" r:id="rId45"/>
    <p:sldId id="402" r:id="rId46"/>
    <p:sldId id="403" r:id="rId47"/>
    <p:sldId id="404" r:id="rId48"/>
    <p:sldId id="408" r:id="rId49"/>
    <p:sldId id="409" r:id="rId50"/>
    <p:sldId id="410" r:id="rId51"/>
    <p:sldId id="412" r:id="rId52"/>
    <p:sldId id="413" r:id="rId53"/>
    <p:sldId id="414" r:id="rId54"/>
    <p:sldId id="415" r:id="rId55"/>
    <p:sldId id="416" r:id="rId56"/>
    <p:sldId id="417" r:id="rId57"/>
    <p:sldId id="418" r:id="rId58"/>
    <p:sldId id="419" r:id="rId59"/>
    <p:sldId id="420" r:id="rId60"/>
    <p:sldId id="421" r:id="rId61"/>
    <p:sldId id="422" r:id="rId62"/>
    <p:sldId id="423" r:id="rId63"/>
    <p:sldId id="428" r:id="rId64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>
        <p:scale>
          <a:sx n="75" d="100"/>
          <a:sy n="75" d="100"/>
        </p:scale>
        <p:origin x="666" y="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12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51.xml"/><Relationship Id="rId13" Type="http://schemas.openxmlformats.org/officeDocument/2006/relationships/slide" Target="../slides/slide61.xml"/><Relationship Id="rId3" Type="http://schemas.openxmlformats.org/officeDocument/2006/relationships/slide" Target="../slides/slide55.xml"/><Relationship Id="rId7" Type="http://schemas.openxmlformats.org/officeDocument/2006/relationships/slide" Target="../slides/slide50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8.xml"/><Relationship Id="rId11" Type="http://schemas.openxmlformats.org/officeDocument/2006/relationships/slide" Target="../slides/slide59.xml"/><Relationship Id="rId5" Type="http://schemas.openxmlformats.org/officeDocument/2006/relationships/slide" Target="../slides/slide47.xml"/><Relationship Id="rId10" Type="http://schemas.openxmlformats.org/officeDocument/2006/relationships/slide" Target="../slides/slide57.xml"/><Relationship Id="rId4" Type="http://schemas.openxmlformats.org/officeDocument/2006/relationships/slide" Target="../slides/slide45.xml"/><Relationship Id="rId9" Type="http://schemas.openxmlformats.org/officeDocument/2006/relationships/slide" Target="../slides/slide5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364350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17567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3580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295928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560551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16181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476308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5963914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565181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187217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tags" Target="../tags/tag12.xml"/><Relationship Id="rId7" Type="http://schemas.openxmlformats.org/officeDocument/2006/relationships/slide" Target="slide2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10" Type="http://schemas.openxmlformats.org/officeDocument/2006/relationships/slide" Target="slide38.xml"/><Relationship Id="rId4" Type="http://schemas.openxmlformats.org/officeDocument/2006/relationships/tags" Target="../tags/tag13.xml"/><Relationship Id="rId9" Type="http://schemas.openxmlformats.org/officeDocument/2006/relationships/slide" Target="slide3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4.xml"/><Relationship Id="rId4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5.emf"/><Relationship Id="rId4" Type="http://schemas.openxmlformats.org/officeDocument/2006/relationships/package" Target="../embeddings/Microsoft_Word___1.docx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054100" y="5719330"/>
            <a:ext cx="7656898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电路、闭合电路的欧姆定律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7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  <p:sp>
        <p:nvSpPr>
          <p:cNvPr id="10" name="TextBox 2"/>
          <p:cNvSpPr txBox="1"/>
          <p:nvPr>
            <p:custDataLst>
              <p:tags r:id="rId3"/>
            </p:custDataLst>
          </p:nvPr>
        </p:nvSpPr>
        <p:spPr>
          <a:xfrm>
            <a:off x="1054736" y="5050195"/>
            <a:ext cx="430438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bg1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方正黑体_GBK" panose="03000509000000000000" pitchFamily="65" charset="-122"/>
                <a:ea typeface="方正黑体_GBK" panose="03000509000000000000" pitchFamily="65" charset="-122"/>
              </a:rPr>
              <a:t>第九章　电路及其应用</a:t>
            </a:r>
            <a:endParaRPr lang="zh-CN" altLang="en-US" sz="3200" b="1" dirty="0">
              <a:solidFill>
                <a:schemeClr val="bg1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方正黑体_GBK" panose="03000509000000000000" pitchFamily="65" charset="-122"/>
              <a:ea typeface="方正黑体_GBK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573599" cy="492440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思考判断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串联电路总电阻大于任何一个电阻。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串联电路中某一电阻增大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总电阻增大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并联电路中某一电阻增大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总电阻减小。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闭合电路中外电阻越大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路端电压越小。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在闭合电路中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外电阻越大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电源的输出功率越大。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电源的输出功率越大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电源的效率越高。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(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电源的电动势越大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电源所提供的电能就越多。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b="1" dirty="0" smtClean="0">
                <a:latin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6260433" y="1208925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317212" y="2428887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752069" y="3013341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111731" y="3597922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730587" y="4220603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721822" y="4805184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  <p:bldP spid="7" grpId="0" autoUpdateAnimBg="0"/>
      <p:bldP spid="8" grpId="0" autoUpdateAnimBg="0"/>
      <p:bldP spid="9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01860" y="19346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人教版必修第三册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P100T4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改编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为一电源的路端电压与电流的关系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两端电压与电流的关系。若将该电源与电阻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连成闭合回路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闭合开关后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5215" y="2544572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闭合回路路端电压为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V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闭合回路中总电阻为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电源的输出功率为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 W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电源的总功率为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 W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24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242" y="2132838"/>
            <a:ext cx="2917634" cy="272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闭合电路的欧姆定律及电路的动态分析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串、并联电路的规律及应用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电源的功率和效率问题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7" name="圆角矩形 16">
            <a:hlinkClick r:id="rId10" action="ppaction://hlinksldjump"/>
          </p:cNvPr>
          <p:cNvSpPr/>
          <p:nvPr/>
        </p:nvSpPr>
        <p:spPr>
          <a:xfrm>
            <a:off x="4311846" y="4586805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考点四　电源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en-US" altLang="zh-CN" sz="2600" b="1" i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U-I 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图像</a:t>
            </a:r>
            <a:r>
              <a:rPr lang="zh-CN" altLang="en-US" sz="2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与电阻的</a:t>
            </a:r>
            <a:r>
              <a:rPr lang="en-US" altLang="zh-CN" sz="2600" b="1" i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U-I 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图像</a:t>
            </a:r>
            <a:r>
              <a:rPr lang="zh-CN" altLang="en-US" sz="2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的比较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串、并联电路的规律及应用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串、并联电路规律的推论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2132838"/>
            <a:ext cx="116580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串联电路的总电阻大于任一电阻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串联电阻的个数增加时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总电阻增大。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并联电路的总电阻小于任一支路的电阻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并联支路增多时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总电阻减小。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无论串联电路还是并联电路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总功率等于各电阻功率之和。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电路的简化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9015" y="1383157"/>
            <a:ext cx="116580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电表在电路中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理想电流表相当于导线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理想电压表相当于断路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非理想电流表相当于可以读出自身电流的小电阻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非理想电压表相当于可以读出自身电压的大电阻。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在不进行充、放电时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电容器在电路中相当于断路。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连线比较乱时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一般用等电势排列法或电流分支法等方法画等效电路。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电表的两种改装的比较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92361"/>
              </p:ext>
            </p:extLst>
          </p:nvPr>
        </p:nvGraphicFramePr>
        <p:xfrm>
          <a:off x="1177385" y="1497457"/>
          <a:ext cx="9130308" cy="4363657"/>
        </p:xfrm>
        <a:graphic>
          <a:graphicData uri="http://schemas.openxmlformats.org/drawingml/2006/table">
            <a:tbl>
              <a:tblPr firstRow="1" firstCol="1" bandRow="1"/>
              <a:tblGrid>
                <a:gridCol w="2376297"/>
                <a:gridCol w="3240405"/>
                <a:gridCol w="3513606"/>
              </a:tblGrid>
              <a:tr h="5415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改装成大量程电压表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改装成大量程电流表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960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内部电路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 smtClean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endParaRPr lang="en-US" sz="2600" dirty="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15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改装原理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串联分压</a:t>
                      </a:r>
                      <a:endParaRPr lang="zh-CN" sz="26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并联分流</a:t>
                      </a:r>
                      <a:endParaRPr lang="zh-CN" sz="26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8" name="image315.jpe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817" y="2499105"/>
            <a:ext cx="1459866" cy="220102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image316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700" y="2493290"/>
            <a:ext cx="1847965" cy="236430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35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04159538"/>
                  </p:ext>
                </p:extLst>
              </p:nvPr>
            </p:nvGraphicFramePr>
            <p:xfrm>
              <a:off x="681831" y="836676"/>
              <a:ext cx="10585323" cy="525843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808351"/>
                    <a:gridCol w="4104513"/>
                    <a:gridCol w="3672459"/>
                  </a:tblGrid>
                  <a:tr h="54150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改装成大量程电压表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改装成大量程电流表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1962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所需电阻阻值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𝑼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𝐠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 baseline="-25000" dirty="0" err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𝐠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𝑹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𝐠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𝑰</m:t>
                                  </m:r>
                                  <m:r>
                                    <a:rPr lang="en-US" sz="2600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𝑰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𝐠</m:t>
                                      </m:r>
                                    </m:sub>
                                  </m:sSub>
                                </m:den>
                              </m:f>
                            </m:oMath>
                          </a14:m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99188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改装后的量程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  <m:r>
                                    <a:rPr lang="en-US" sz="2600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zh-CN" sz="2600" i="1">
                                          <a:effectLst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𝑹</m:t>
                                      </m:r>
                                    </m:e>
                                    <m:sub>
                                      <m:r>
                                        <a:rPr lang="en-US" sz="2600" b="1" i="1">
                                          <a:effectLst/>
                                          <a:latin typeface="Cambria Math" panose="02040503050406030204" pitchFamily="18" charset="0"/>
                                          <a:ea typeface="微软雅黑" panose="020B0503020204020204" pitchFamily="34" charset="-122"/>
                                          <a:cs typeface="Times New Roman" panose="02020603050405020304" pitchFamily="18" charset="0"/>
                                        </a:rPr>
                                        <m:t>𝐠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𝑹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7991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校准电路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格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04159538"/>
                  </p:ext>
                </p:extLst>
              </p:nvPr>
            </p:nvGraphicFramePr>
            <p:xfrm>
              <a:off x="681831" y="836676"/>
              <a:ext cx="10585323" cy="5187253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2808351"/>
                    <a:gridCol w="4104513"/>
                    <a:gridCol w="3672459"/>
                  </a:tblGrid>
                  <a:tr h="6858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635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lToBr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改装成大量程电压表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改装成大量程电流表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2122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所需电阻阻值</a:t>
                          </a:r>
                          <a:endParaRPr lang="zh-CN" sz="260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68546" t="-61957" r="-89763" b="-3027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88391" t="-61957" r="-332" b="-302717"/>
                          </a:stretch>
                        </a:blipFill>
                      </a:tcPr>
                    </a:tc>
                  </a:tr>
                  <a:tr h="982536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改装后的量程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(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 baseline="-250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g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+</a:t>
                          </a:r>
                          <a:r>
                            <a:rPr lang="en-US" sz="2600" i="1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R</a:t>
                          </a:r>
                          <a:r>
                            <a:rPr lang="en-US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)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188391" t="-185093" r="-332" b="-245963"/>
                          </a:stretch>
                        </a:blipFill>
                      </a:tcPr>
                    </a:tc>
                  </a:tr>
                  <a:tr h="239769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校准电路</a:t>
                          </a:r>
                          <a:endParaRPr lang="zh-CN" sz="260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2050" name="image317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00" y="3939691"/>
            <a:ext cx="1754083" cy="18529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image318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703" y="3873575"/>
            <a:ext cx="2322307" cy="185290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46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如图所示的电路中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 Ω,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两点间加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 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的恒定电压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71715" y="1850608"/>
            <a:ext cx="116580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间的总电阻为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两端的电压之比为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流过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的电流之比为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两端的电压之比为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725630" y="13628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5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1956625"/>
            <a:ext cx="3494219" cy="111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7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485451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并联的电阻值为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间的总电阻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23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串联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流过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两电阻的电流相等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两端的电压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比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并联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两端的电压相等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知流过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的电流之比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串联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电流相等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两端的电压等于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23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两端的电压之比为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23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4854510"/>
              </a:xfrm>
              <a:prstGeom prst="rect">
                <a:avLst/>
              </a:prstGeom>
              <a:blipFill rotWithShape="0">
                <a:blip r:embed="rId2"/>
                <a:stretch>
                  <a:fillRect l="-680" b="-15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5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476" y="836676"/>
            <a:ext cx="3494219" cy="1116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26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河南平顶山模拟预测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如图为某双量程电流表的内部结构示意图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已知灵敏电流计的满偏电流为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100 mA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。使用该电表的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挡测电流时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因故障而短路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此时电流表示数为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A,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则实际流过电流表的电流为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35215" y="2550896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A.1.0 A	B.1.1 A	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C.1.2 A	D.1.3 A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9221311" y="19727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5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457" y="2654289"/>
            <a:ext cx="2987167" cy="246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2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699770" y="2057695"/>
            <a:ext cx="10796111" cy="307772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掌握串、并联电路的特点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理解电表的改装原理。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理解并掌握闭合电路的欧姆定律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会分析电路的动态问题。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3.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会计算闭合电路的功率和效率问题。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4.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掌握路端电压和负载的关系及电源的</a:t>
            </a:r>
            <a:r>
              <a:rPr lang="en-US" altLang="zh-CN" sz="3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32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图像。</a:t>
            </a:r>
            <a:endParaRPr lang="zh-CN" altLang="zh-CN" sz="1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37331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由题意可知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当电路没有故障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0.6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量程时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=(0.6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使用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量程时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)=(3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𝐠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𝐠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当电阻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因故障而短路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使用该电表的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挡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电流表示数为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可知灵敏电流计半偏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流过灵敏电流计的电流为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=0.05A,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流过电阻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=1.25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流过电流表的电流为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=1.3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3733177"/>
              </a:xfrm>
              <a:prstGeom prst="rect">
                <a:avLst/>
              </a:prstGeom>
              <a:blipFill rotWithShape="0">
                <a:blip r:embed="rId2"/>
                <a:stretch>
                  <a:fillRect l="-680" r="-418" b="-2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5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457" y="3565419"/>
            <a:ext cx="2987167" cy="2468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90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考点二　闭合电路的欧姆定律及电路的动态分析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06615" y="1472438"/>
                <a:ext cx="11810444" cy="272360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闭合电路的欧姆定律的三种表达形式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适用于外电路是纯电阻的电路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适用于外电路是纯电阻的电路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外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适用于任何电路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472438"/>
                <a:ext cx="11810444" cy="2723606"/>
              </a:xfrm>
              <a:prstGeom prst="rect">
                <a:avLst/>
              </a:prstGeom>
              <a:blipFill rotWithShape="0">
                <a:blip r:embed="rId2"/>
                <a:stretch>
                  <a:fillRect l="-671" b="-42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>
                <a:latin typeface="Times New Roman"/>
                <a:ea typeface="微软雅黑"/>
                <a:cs typeface="Times New Roman"/>
              </a:rPr>
              <a:t>闭合电路的有关计算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2050" name="Picture 2" descr="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16" y="7793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06615" y="1256411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黑龙江大庆模拟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(a)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在滑动变阻器的滑动触头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从最右端滑到最左端的过程中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两块理想电压表的示数随电流表示数的变化情况如图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(b)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已知电流表为理想电流表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不计电流表内阻。则电源的电动势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和电源内阻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84415" y="3796385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 V,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 Ω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 V,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 V,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 V,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961358" y="316722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5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587" y="3232164"/>
            <a:ext cx="4967351" cy="264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701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298701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为定值电阻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结合题图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根据欧姆定律有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为可变电阻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根据闭合电路欧姆定律有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图像斜率的绝对值为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结合题图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Ω=10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(b)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=0.6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)=0.6</a:t>
                </a:r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V=6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2987012"/>
              </a:xfrm>
              <a:prstGeom prst="rect">
                <a:avLst/>
              </a:prstGeom>
              <a:blipFill rotWithShape="0">
                <a:blip r:embed="rId2"/>
                <a:stretch>
                  <a:fillRect l="-680" r="-314" b="-36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5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587" y="3232164"/>
            <a:ext cx="4967351" cy="264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94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>
                <a:latin typeface="Times New Roman"/>
                <a:ea typeface="微软雅黑"/>
                <a:cs typeface="Times New Roman"/>
              </a:rPr>
              <a:t>闭合电路的动态分析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1026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338" y="79063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06615" y="1256411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4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河北保定模拟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某光敏自动控制装置的简化电路如图甲所示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电源内阻忽略不计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为光敏电阻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其阻值与光照强度的关系如图乙所示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电压表和电流表均可视为理想电表。开关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在环境光照条件变差的过程中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84415" y="3649980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电压表的示数变大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电流表的示数增大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电源的总功率增大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光敏电阻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消耗的电功率减小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024985" y="318757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5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659" y="3242140"/>
            <a:ext cx="5895914" cy="257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26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569849"/>
                <a:ext cx="11658044" cy="370701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由于电源内阻不计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故电压表示数不变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在环境光照条件变差的过程中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由图乙可知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的阻值增大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则电路总电阻增大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干路电流减小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分压减小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则并联电压增大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电流表的示数增大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干路电流减小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EI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可知电源的总功率减小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干路电流减小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电流表的示数增大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可知流过光敏电阻的电流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无法判断光敏电阻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消耗的电功率情况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569849"/>
                <a:ext cx="11658044" cy="3707016"/>
              </a:xfrm>
              <a:prstGeom prst="rect">
                <a:avLst/>
              </a:prstGeom>
              <a:blipFill rotWithShape="0">
                <a:blip r:embed="rId2"/>
                <a:stretch>
                  <a:fillRect l="-680" r="-157" b="-26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5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659" y="3702240"/>
            <a:ext cx="5895914" cy="257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60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409587"/>
            <a:ext cx="116580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闭合电路动态分析的常用方法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程序法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遵循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局部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整体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—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局部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的思路。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25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747" y="3212973"/>
            <a:ext cx="7936727" cy="237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3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811276"/>
            <a:ext cx="11658044" cy="486021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结论法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串反并同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应用条件为电源内阻不为零。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所谓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串反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即某一电阻的阻值增大时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与它串联或间接串联的电阻中的电流、两端电压、电功率都将减小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反之则增大。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所谓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并同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”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即某一电阻的阻值增大时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与它并联或间接并联的电阻中的电流、两端电压、电功率都将增大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反之则减小。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极限法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因滑动变阻器的滑片滑动引起电路变化的问题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可将滑动变阻器的滑片分别滑至两个极端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让电阻最大或电阻为零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然后再讨论有关问题。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特殊值法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对有些复杂难以直接判断的问题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可采用特殊值代入帮助分析。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570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1852" y="568128"/>
            <a:ext cx="1177333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>
                <a:latin typeface="Times New Roman"/>
                <a:ea typeface="微软雅黑"/>
                <a:cs typeface="Times New Roman"/>
              </a:rPr>
              <a:t>含电容器或含热</a:t>
            </a:r>
            <a:r>
              <a:rPr lang="en-US" altLang="zh-CN" sz="2600" dirty="0">
                <a:latin typeface="Times New Roman"/>
                <a:ea typeface="微软雅黑"/>
                <a:cs typeface="Times New Roman"/>
              </a:rPr>
              <a:t>(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光</a:t>
            </a:r>
            <a:r>
              <a:rPr lang="en-US" altLang="zh-CN" sz="2600" dirty="0">
                <a:latin typeface="Times New Roman"/>
                <a:ea typeface="微软雅黑"/>
                <a:cs typeface="Times New Roman"/>
              </a:rPr>
              <a:t>)</a:t>
            </a:r>
            <a:r>
              <a:rPr lang="zh-CN" altLang="en-US" sz="2600" dirty="0">
                <a:latin typeface="Times New Roman"/>
                <a:ea typeface="微软雅黑"/>
                <a:cs typeface="Times New Roman"/>
              </a:rPr>
              <a:t>敏电阻的电路分析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3074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27" y="779344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106615" y="1256411"/>
            <a:ext cx="11810444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·</a:t>
            </a:r>
            <a:r>
              <a:rPr lang="zh-CN" altLang="en-US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云南师大附中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高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三阶段考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热水器中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常用热敏电阻实现温度控制。如图是一学习小组设计的模拟电路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为加热电阻丝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为正温度系数的热敏电阻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温度越高电阻值越大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为电容器。开关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当温度升高时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9015" y="3078226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的带电荷量减小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灯泡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变暗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两板间的电场强度增大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消耗的功率增大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9324725" y="256489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6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299" y="3333764"/>
            <a:ext cx="3671760" cy="213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57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620649"/>
                <a:ext cx="11658044" cy="530149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由电路图可知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串联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再与灯泡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并联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当温度升高时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的阻值增大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外电路的总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根据闭合电路欧姆定律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zh-CN" altLang="zh-CN" sz="2600" baseline="-2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外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可知干路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中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总电流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可知路端电压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灯泡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两端的电压增大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zh-CN" altLang="zh-CN" sz="2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0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0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𝐋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流过灯泡的电流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故灯泡变亮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可知流过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消耗的功率减小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两端的电压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即电容器两端的电压增大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电容器所带的电荷量增大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可知电容器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两板间的电场强度增大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620649"/>
                <a:ext cx="11658044" cy="5301492"/>
              </a:xfrm>
              <a:prstGeom prst="rect">
                <a:avLst/>
              </a:prstGeom>
              <a:blipFill rotWithShape="0">
                <a:blip r:embed="rId2"/>
                <a:stretch>
                  <a:fillRect l="-680" t="-345" r="-13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6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299" y="747649"/>
            <a:ext cx="3671760" cy="213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6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409587"/>
            <a:ext cx="11658044" cy="472518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含电容器电路的处理方法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电路的简化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不分析电容器的充、放电过程时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把电容器所处的支路视为断路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简化电路时可以去掉此支路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求电荷量时再在相应位置补上。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电路稳定时电容器的处理方法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电路稳定后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与电容器串联的电路中没有电流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同支路的电阻相当于导线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即电阻不起降低电压的作用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电容器两极板间的电压等于与之并联的电阻两端的电压。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电容器的电荷量及变化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①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电路中电流、电压的变化可能会引起电容器的充、放电。若电容器两端电压升高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电容器将充电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若电压降低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电容器将通过与它连接的电路放电。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②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如果变化前后极板带电的电性相同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通过所连导线的电荷量为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|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|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5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③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如果变化前后极板带电的电性相反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通过所连导线的电荷量为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01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106615" y="1302448"/>
                <a:ext cx="11810444" cy="151269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</a:t>
                </a:r>
                <a:r>
                  <a:rPr lang="zh-CN" altLang="zh-CN" sz="2600" b="1" dirty="0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电源的效率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𝑬𝑰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302448"/>
                <a:ext cx="11810444" cy="1512698"/>
              </a:xfrm>
              <a:prstGeom prst="rect">
                <a:avLst/>
              </a:prstGeom>
              <a:blipFill rotWithShape="0">
                <a:blip r:embed="rId3"/>
                <a:stretch>
                  <a:fillRect l="-671" b="-28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考点三　电源的功率和效率问题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2007023"/>
              </p:ext>
            </p:extLst>
          </p:nvPr>
        </p:nvGraphicFramePr>
        <p:xfrm>
          <a:off x="407988" y="3008821"/>
          <a:ext cx="11325225" cy="1284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文档" r:id="rId4" imgW="11325824" imgH="1283644" progId="Word.Document.12">
                  <p:embed/>
                </p:oleObj>
              </mc:Choice>
              <mc:Fallback>
                <p:oleObj name="文档" r:id="rId4" imgW="11325824" imgH="128364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7988" y="3008821"/>
                        <a:ext cx="11325225" cy="12842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纯电阻电路中电源的最大输出功率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59015" y="1294130"/>
                <a:ext cx="11658044" cy="195666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  <m:r>
                              <a:rPr lang="en-US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𝑹𝒓</m:t>
                        </m:r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(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  <m:r>
                                  <a:rPr lang="en-US" altLang="zh-CN" sz="2600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出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与外电阻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的函数关系可用如图所示的图像表示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由图像可以看出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294130"/>
                <a:ext cx="11658044" cy="1956665"/>
              </a:xfrm>
              <a:prstGeom prst="rect">
                <a:avLst/>
              </a:prstGeom>
              <a:blipFill rotWithShape="0">
                <a:blip r:embed="rId2"/>
                <a:stretch>
                  <a:fillRect l="-680" b="-59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26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9987" y="3429000"/>
            <a:ext cx="3203194" cy="24556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矩形 1"/>
              <p:cNvSpPr/>
              <p:nvPr/>
            </p:nvSpPr>
            <p:spPr>
              <a:xfrm>
                <a:off x="300577" y="3076287"/>
                <a:ext cx="7372319" cy="349139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电源的输出功率最大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随着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的增大输出功率越来越小。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随着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的增大输出功率越来越大。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每个输出功率对应两个可能的外电阻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且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矩形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577" y="3076287"/>
                <a:ext cx="7372319" cy="3491391"/>
              </a:xfrm>
              <a:prstGeom prst="rect">
                <a:avLst/>
              </a:prstGeom>
              <a:blipFill rotWithShape="0">
                <a:blip r:embed="rId4"/>
                <a:stretch>
                  <a:fillRect l="-1488" b="-3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6105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6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已知电源电动势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 V,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 Ω,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保护电阻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 Ω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396887"/>
            <a:ext cx="8605585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读数为多少时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保护电阻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消耗的电功率最大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并求这个最大值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6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403" y="1313837"/>
            <a:ext cx="2467165" cy="2122631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00577" y="5817997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 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85435" y="2644309"/>
                <a:ext cx="9812557" cy="336130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保护电阻消耗的电功率为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是常量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是变量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W=8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435" y="2644309"/>
                <a:ext cx="9812557" cy="3361305"/>
              </a:xfrm>
              <a:prstGeom prst="rect">
                <a:avLst/>
              </a:prstGeom>
              <a:blipFill rotWithShape="0">
                <a:blip r:embed="rId3"/>
                <a:stretch>
                  <a:fillRect l="-11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读数为多少时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消耗的功率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en-US" altLang="zh-CN" sz="26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并求这个最大值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73450" y="1306830"/>
                <a:ext cx="8170450" cy="235773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把保护电阻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与电源内阻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一起看作电源内阻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消耗的功率最大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最大功率为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50" y="1306830"/>
                <a:ext cx="8170450" cy="2357737"/>
              </a:xfrm>
              <a:prstGeom prst="rect">
                <a:avLst/>
              </a:prstGeom>
              <a:blipFill rotWithShape="0">
                <a:blip r:embed="rId2"/>
                <a:stretch>
                  <a:fillRect l="-9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6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403" y="1313837"/>
            <a:ext cx="2467165" cy="212263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67608" y="3734054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 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</a:t>
            </a:r>
            <a:r>
              <a:rPr lang="zh-CN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dirty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5861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求电源的最大输出功率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08215" y="1396887"/>
                <a:ext cx="11658044" cy="356345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电源的输出功率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zh-CN" altLang="zh-CN" sz="2600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外</m:t>
                                    </m:r>
                                  </m:sub>
                                </m:sSub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zh-CN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外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zh-CN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外</m:t>
                                </m:r>
                              </m:sub>
                            </m:sSub>
                          </m:den>
                        </m:f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出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出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×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W=9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15" y="1396887"/>
                <a:ext cx="11658044" cy="3563452"/>
              </a:xfrm>
              <a:prstGeom prst="rect">
                <a:avLst/>
              </a:prstGeom>
              <a:blipFill rotWithShape="0">
                <a:blip r:embed="rId2"/>
                <a:stretch>
                  <a:fillRect l="-680" b="-5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6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403" y="1313837"/>
            <a:ext cx="2467165" cy="2122631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62477" y="5144516"/>
            <a:ext cx="6092825" cy="6924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C00000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答案　</a:t>
            </a:r>
            <a:r>
              <a:rPr lang="en-US" altLang="zh-CN" sz="2600" dirty="0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 W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3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的最大值为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Ω,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 Ω,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读数为多少时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消耗的功率最大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并求这个最大值。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08215" y="1995624"/>
                <a:ext cx="11658044" cy="368816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把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当作电源内阻的一部分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则等效电源内阻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等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而电阻箱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的最大值为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小于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zh-CN" altLang="zh-CN" sz="2600" baseline="-25000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等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2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  <m:r>
                              <a:rPr lang="en-US" altLang="zh-CN" sz="22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zh-CN" altLang="zh-CN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2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zh-CN" altLang="zh-CN" sz="22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等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zh-CN" altLang="zh-CN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2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zh-CN" sz="22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  <m:r>
                          <a:rPr lang="en-US" altLang="zh-CN" sz="22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2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zh-CN" altLang="zh-CN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zh-CN" altLang="zh-CN" sz="22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等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可知当电阻箱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的电阻取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消耗的功率最大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最大值为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𝑬</m:t>
                                </m:r>
                              </m:num>
                              <m:den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𝑹</m:t>
                                </m:r>
                                <m:r>
                                  <a:rPr lang="en-US" altLang="zh-CN" sz="2600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zh-CN" altLang="zh-CN" sz="2600" baseline="-25000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等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215" y="1995624"/>
                <a:ext cx="11658044" cy="3688165"/>
              </a:xfrm>
              <a:prstGeom prst="rect">
                <a:avLst/>
              </a:prstGeom>
              <a:blipFill rotWithShape="0">
                <a:blip r:embed="rId2"/>
                <a:stretch>
                  <a:fillRect l="-680" r="-5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image26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4259" y="3900460"/>
            <a:ext cx="2467165" cy="21226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249777" y="5589270"/>
                <a:ext cx="6092825" cy="95757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　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W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777" y="5589270"/>
                <a:ext cx="6092825" cy="957570"/>
              </a:xfrm>
              <a:prstGeom prst="rect">
                <a:avLst/>
              </a:prstGeom>
              <a:blipFill rotWithShape="0">
                <a:blip r:embed="rId4"/>
                <a:stretch>
                  <a:fillRect l="-1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409587"/>
                <a:ext cx="11658044" cy="29762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algn="ctr"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等效电源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把含有电源、电阻的部分电路等效为新的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电源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电动势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”“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内阻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两点间断路时的电压等效为电动势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E'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两点短路时的电流为等效短路电流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短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等效内阻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r'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zh-CN" altLang="zh-CN" sz="2600" baseline="-2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短</m:t>
                            </m:r>
                          </m:sub>
                        </m:sSub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′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常见电路等效电源如下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: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409587"/>
                <a:ext cx="11658044" cy="2976240"/>
              </a:xfrm>
              <a:prstGeom prst="rect">
                <a:avLst/>
              </a:prstGeom>
              <a:blipFill rotWithShape="0">
                <a:blip r:embed="rId2"/>
                <a:stretch>
                  <a:fillRect l="-680" t="-615" r="-57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265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154" y="4077081"/>
            <a:ext cx="4576403" cy="225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55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电源的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图像与电阻的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图像比较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 dirty="0">
                <a:latin typeface="Cambria"/>
                <a:ea typeface="微软雅黑"/>
                <a:cs typeface="Times New Roman"/>
              </a:rPr>
              <a:t>考点四　电源的</a:t>
            </a:r>
            <a:r>
              <a:rPr lang="en-US" altLang="zh-CN" sz="2800" i="1" kern="1400" dirty="0">
                <a:latin typeface="Cambria"/>
                <a:ea typeface="微软雅黑"/>
                <a:cs typeface="Times New Roman"/>
              </a:rPr>
              <a:t>U</a:t>
            </a:r>
            <a:r>
              <a:rPr lang="en-US" altLang="zh-CN" sz="2800" kern="1400" dirty="0">
                <a:latin typeface="Cambria"/>
                <a:ea typeface="微软雅黑"/>
                <a:cs typeface="Times New Roman"/>
              </a:rPr>
              <a:t>-</a:t>
            </a:r>
            <a:r>
              <a:rPr lang="en-US" altLang="zh-CN" sz="2800" i="1" kern="1400" dirty="0">
                <a:latin typeface="Cambria"/>
                <a:ea typeface="微软雅黑"/>
                <a:cs typeface="Times New Roman"/>
              </a:rPr>
              <a:t>I</a:t>
            </a:r>
            <a:r>
              <a:rPr lang="zh-CN" altLang="en-US" sz="2800" kern="1400" dirty="0">
                <a:latin typeface="Cambria"/>
                <a:ea typeface="微软雅黑"/>
                <a:cs typeface="Times New Roman"/>
              </a:rPr>
              <a:t>图像与电阻的</a:t>
            </a:r>
            <a:r>
              <a:rPr lang="en-US" altLang="zh-CN" sz="2800" i="1" kern="1400" dirty="0">
                <a:latin typeface="Cambria"/>
                <a:ea typeface="微软雅黑"/>
                <a:cs typeface="Times New Roman"/>
              </a:rPr>
              <a:t>U</a:t>
            </a:r>
            <a:r>
              <a:rPr lang="en-US" altLang="zh-CN" sz="2800" kern="1400" dirty="0">
                <a:latin typeface="Cambria"/>
                <a:ea typeface="微软雅黑"/>
                <a:cs typeface="Times New Roman"/>
              </a:rPr>
              <a:t>-</a:t>
            </a:r>
            <a:r>
              <a:rPr lang="en-US" altLang="zh-CN" sz="2800" i="1" kern="1400" dirty="0">
                <a:latin typeface="Cambria"/>
                <a:ea typeface="微软雅黑"/>
                <a:cs typeface="Times New Roman"/>
              </a:rPr>
              <a:t>I</a:t>
            </a:r>
            <a:r>
              <a:rPr lang="zh-CN" altLang="en-US" sz="2800" kern="1400" dirty="0">
                <a:latin typeface="Cambria"/>
                <a:ea typeface="微软雅黑"/>
                <a:cs typeface="Times New Roman"/>
              </a:rPr>
              <a:t>图像的比较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2512935"/>
                  </p:ext>
                </p:extLst>
              </p:nvPr>
            </p:nvGraphicFramePr>
            <p:xfrm>
              <a:off x="465804" y="2159127"/>
              <a:ext cx="11017377" cy="4098989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512189"/>
                    <a:gridCol w="5400675"/>
                    <a:gridCol w="4104513"/>
                  </a:tblGrid>
                  <a:tr h="217805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电源的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电阻的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86765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图形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95377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截距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与纵轴交点表示电源电动势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E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与横轴交点表示电源短路电流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600" baseline="-250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短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=</a:t>
                          </a:r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zh-CN" sz="26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𝑬</m:t>
                                  </m:r>
                                </m:num>
                                <m:den>
                                  <m:r>
                                    <a:rPr lang="en-US" sz="2600" b="1" i="1">
                                      <a:effectLst/>
                                      <a:latin typeface="Cambria Math" panose="02040503050406030204" pitchFamily="18" charset="0"/>
                                      <a:ea typeface="微软雅黑" panose="020B0503020204020204" pitchFamily="34" charset="-122"/>
                                      <a:cs typeface="Times New Roman" panose="02020603050405020304" pitchFamily="18" charset="0"/>
                                    </a:rPr>
                                    <m:t>𝒓</m:t>
                                  </m:r>
                                </m:den>
                              </m:f>
                            </m:oMath>
                          </a14:m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过坐标原点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表示电流为零时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电阻两端的电压为零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表格 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802512935"/>
                  </p:ext>
                </p:extLst>
              </p:nvPr>
            </p:nvGraphicFramePr>
            <p:xfrm>
              <a:off x="465804" y="2159127"/>
              <a:ext cx="11017377" cy="4027806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512189"/>
                    <a:gridCol w="5400675"/>
                    <a:gridCol w="4104513"/>
                  </a:tblGrid>
                  <a:tr h="68580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 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电源的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电阻的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U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-</a:t>
                          </a:r>
                          <a:r>
                            <a:rPr lang="en-US" sz="2600" i="1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I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图像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80333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图形</a:t>
                          </a:r>
                          <a:endParaRPr lang="zh-CN" sz="115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 smtClean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 dirty="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endParaRPr lang="en-US" sz="2600">
                            <a:effectLst/>
                            <a:latin typeface="Times New Roman" panose="020206030504050203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53866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截距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zh-CN"/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2"/>
                          <a:stretch>
                            <a:fillRect l="-28104" t="-161660" r="-76298" b="-7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50000"/>
                            </a:lnSpc>
                            <a:spcAft>
                              <a:spcPts val="0"/>
                            </a:spcAft>
                            <a:tabLst>
                              <a:tab pos="2970530" algn="l"/>
                            </a:tabLst>
                          </a:pP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过坐标原点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表示电流为零时</a:t>
                          </a:r>
                          <a:r>
                            <a:rPr lang="en-US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,</a:t>
                          </a:r>
                          <a:r>
                            <a:rPr lang="zh-CN" sz="2600" dirty="0">
                              <a:effectLst/>
                              <a:latin typeface="Times New Roman" panose="020206030504050203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a:t>电阻两端的电压为零</a:t>
                          </a:r>
                          <a:endParaRPr lang="zh-CN" sz="1150" dirty="0">
                            <a:effectLst/>
                            <a:latin typeface="Calibri" panose="020F0502020204030204" pitchFamily="34" charset="0"/>
                            <a:ea typeface="宋体" panose="02010600030101010101" pitchFamily="2" charset="-122"/>
                            <a:cs typeface="Times New Roman" panose="02020603050405020304" pitchFamily="18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4098" name="image319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764" y="2952614"/>
            <a:ext cx="2111188" cy="15946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image320.jp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299" y="2966930"/>
            <a:ext cx="1858011" cy="15313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472917"/>
              </p:ext>
            </p:extLst>
          </p:nvPr>
        </p:nvGraphicFramePr>
        <p:xfrm>
          <a:off x="549814" y="955548"/>
          <a:ext cx="10514013" cy="3337560"/>
        </p:xfrm>
        <a:graphic>
          <a:graphicData uri="http://schemas.openxmlformats.org/drawingml/2006/table">
            <a:tbl>
              <a:tblPr firstRow="1" firstCol="1" bandRow="1"/>
              <a:tblGrid>
                <a:gridCol w="2592324"/>
                <a:gridCol w="4104513"/>
                <a:gridCol w="3817176"/>
              </a:tblGrid>
              <a:tr h="217805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电源的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电阻的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坐标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的乘积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表示电源的输出功率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表示电阻消耗的功率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51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坐标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的比值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表示外电阻的大小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不同点对应的外电阻大小不同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表示电阻的大小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每一点对应的比值均等大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1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斜率的绝对值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电源内阻</a:t>
                      </a:r>
                      <a:r>
                        <a:rPr lang="en-US" sz="26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r</a:t>
                      </a:r>
                      <a:endParaRPr lang="zh-CN" sz="115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970530" algn="l"/>
                        </a:tabLst>
                      </a:pPr>
                      <a:r>
                        <a:rPr lang="zh-CN" sz="2600" dirty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电阻大小</a:t>
                      </a:r>
                      <a:endParaRPr lang="zh-CN" sz="115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476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7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直线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分别是电源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与电源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的路端电压随输出电流变化的特性图线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曲线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Ⅲ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是一个小灯泡的伏安特性曲线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如果把该小灯泡先后分别与电源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和电源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单独连接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97115" y="2498689"/>
            <a:ext cx="116580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在这两种连接状态下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小灯泡的电阻之比是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在这两种连接状态下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小灯泡消耗的功率之比是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的内阻之比是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和电源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的电动势之比是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447125" y="19600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6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996943"/>
            <a:ext cx="2771140" cy="229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35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582308"/>
                <a:ext cx="11658044" cy="455474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小灯泡与电源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连接时的电阻为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Ω=0.6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小灯泡与电源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连接时的电阻为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所以在这两种连接状态下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小灯泡的电阻之比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𝟏𝟖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小灯泡与电源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连接时消耗的功率为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小灯泡与电源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连接时消耗的功率为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所以在这两种连接状态下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小灯泡消耗的功率之比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的内阻为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的内阻为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𝟏𝟏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的内阻之比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图像与纵轴的交点表示电源电动势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的电动势都为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和电源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势之比是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582308"/>
                <a:ext cx="11658044" cy="4554749"/>
              </a:xfrm>
              <a:prstGeom prst="rect">
                <a:avLst/>
              </a:prstGeom>
              <a:blipFill rotWithShape="0">
                <a:blip r:embed="rId2"/>
                <a:stretch>
                  <a:fillRect l="-680" r="-105" b="-21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6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3655045"/>
            <a:ext cx="2771140" cy="229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6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1357608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是太阳能电池在某光照强度下路端电压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和干路电流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的关系图像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电池内阻不是常量。图线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是某光敏电阻的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虚直线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为图线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点的切线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在该光照强度下将它们组成闭合回路时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7250" y="620649"/>
            <a:ext cx="1627369" cy="6717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spcAft>
                <a:spcPts val="285"/>
              </a:spcAft>
              <a:tabLst>
                <a:tab pos="1710690" algn="l"/>
                <a:tab pos="3420745" algn="l"/>
              </a:tabLst>
            </a:pPr>
            <a:r>
              <a:rPr lang="zh-CN" altLang="zh-CN" sz="28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28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82815" y="3281553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太阳能电池的电动势为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 V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光敏电阻消耗的功率为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W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光敏电阻的阻值为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40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此时太阳能电池的内阻为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069806" y="2697075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2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379" y="2872877"/>
            <a:ext cx="3229529" cy="251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55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709676"/>
                <a:ext cx="11658044" cy="359160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由闭合电路欧姆定律可得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当电流为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图线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的纵截距表示电源电动势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由图可知在该光照强度下将它们组成闭合回路时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光敏电阻两端电压为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通过该电阻的电流为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0.2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则该电阻的阻值为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Ω=20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光敏电阻消耗的功率为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=0.8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此时太阳能电池的内阻为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Ω==5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709676"/>
                <a:ext cx="11658044" cy="3591600"/>
              </a:xfrm>
              <a:prstGeom prst="rect">
                <a:avLst/>
              </a:prstGeom>
              <a:blipFill rotWithShape="0">
                <a:blip r:embed="rId2"/>
                <a:stretch>
                  <a:fillRect l="-680" b="-3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6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379" y="3502957"/>
            <a:ext cx="3229529" cy="251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2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90857" y="3218156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29895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串、并联电路的规律及应用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山东济宁高三月考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用两个完全相同的表头分别改装成量程为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15 V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的甲、乙两个电压表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改装后两表的刻度已对应修改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将两个电压表接在如图所示的电路中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图中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为定值电阻。下列说法正确的是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7940" y="3604224"/>
            <a:ext cx="116580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甲、乙两电压表指针的偏角相同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示数之比为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甲、乙两电压表指针的偏角相同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示数之比为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甲、乙两电压表的示数相同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指针的偏角之比为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甲、乙两电压表的示数相同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指针的偏角之比为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26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438" y="3874147"/>
            <a:ext cx="3037043" cy="190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8312660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两个改装后的电压表测同一电阻两端的电压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所以电压表的示数相同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设改装后电压表的内阻为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则有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测量电阻两端的电压时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甲、乙两电压表的示数相同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由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IR</a:t>
            </a:r>
            <a:r>
              <a:rPr lang="zh-CN" altLang="zh-CN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知</a:t>
            </a:r>
            <a:endParaRPr lang="en-US" altLang="zh-CN" sz="2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i="1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甲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则甲、乙两电压表指针的偏角之比为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1,C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正确。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26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438" y="927509"/>
            <a:ext cx="3037043" cy="190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269198" y="19600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939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闭合电路的欧姆定律及电路的动态分析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图所示的电路中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。断开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理想电压表的读数为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V;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闭合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电压表的读数为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V,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则电源的内阻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85240" y="2601823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A.1 Ω	B.2 Ω	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C.3 Ω	D.4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50902" y="3848354"/>
                <a:ext cx="11654282" cy="21538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断开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理想电压表示数为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则电源电动势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闭合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电路中电流为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根据闭合电路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欧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姆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定律可得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可得电源的内阻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02" y="3848354"/>
                <a:ext cx="11654282" cy="2153859"/>
              </a:xfrm>
              <a:prstGeom prst="rect">
                <a:avLst/>
              </a:prstGeom>
              <a:blipFill rotWithShape="0">
                <a:blip r:embed="rId2"/>
                <a:stretch>
                  <a:fillRect l="-941" b="-310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7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2642454"/>
            <a:ext cx="3166681" cy="237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043384" y="278091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94740" y="629665"/>
                <a:ext cx="11810444" cy="278766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3.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物理兴趣小组的同学从一款电子产品中拆下一个特殊电池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用如图甲所示的电路测量该电池的电动势和内阻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是阻值已知的定值电阻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电流表内阻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。改变电阻箱的阻值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测得几组电流表的读数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做出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图像如图乙所示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图像的斜率为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纵截距为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则该电池的电动势和内阻分别为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629665"/>
                <a:ext cx="11810444" cy="2787662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 b="-15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272540" y="3429000"/>
                <a:ext cx="11658044" cy="17930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40" y="3429000"/>
                <a:ext cx="11658044" cy="1793031"/>
              </a:xfrm>
              <a:prstGeom prst="rect">
                <a:avLst/>
              </a:prstGeom>
              <a:blipFill rotWithShape="0">
                <a:blip r:embed="rId3"/>
                <a:stretch>
                  <a:fillRect l="-680" b="-17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72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3441700"/>
            <a:ext cx="4753641" cy="238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271757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设通过电流表的电流为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干路电流为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由闭合电路欧姆定律有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+10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+10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整理得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对照图像得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2717579"/>
              </a:xfrm>
              <a:prstGeom prst="rect">
                <a:avLst/>
              </a:prstGeom>
              <a:blipFill rotWithShape="0">
                <a:blip r:embed="rId2"/>
                <a:stretch>
                  <a:fillRect l="-680" r="-105" b="-8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7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314" y="2780919"/>
            <a:ext cx="4753641" cy="238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506817" y="1433457"/>
            <a:ext cx="2295793" cy="43087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2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U</a:t>
            </a:r>
            <a:r>
              <a:rPr lang="en-US" altLang="zh-CN" sz="2200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r>
              <a:rPr lang="en-US" altLang="zh-CN" sz="22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2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U</a:t>
            </a:r>
            <a:r>
              <a:rPr lang="en-US" altLang="zh-CN" sz="2200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2</a:t>
            </a:r>
            <a:r>
              <a:rPr lang="en-US" altLang="zh-CN" sz="22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2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U</a:t>
            </a:r>
            <a:r>
              <a:rPr lang="en-US" altLang="zh-CN" sz="2200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3</a:t>
            </a:r>
            <a:r>
              <a:rPr lang="en-US" altLang="zh-CN" sz="22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200" b="1" kern="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…</a:t>
            </a:r>
            <a:r>
              <a:rPr lang="en-US" altLang="zh-CN" sz="22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2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U</a:t>
            </a:r>
            <a:r>
              <a:rPr lang="en-US" altLang="zh-CN" sz="2200" i="1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2996797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1.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43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997712"/>
            <a:ext cx="8425053" cy="5303194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44917" y="2018038"/>
            <a:ext cx="2173965" cy="430871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2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R</a:t>
            </a:r>
            <a:r>
              <a:rPr lang="en-US" altLang="zh-CN" sz="2200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r>
              <a:rPr lang="en-US" altLang="zh-CN" sz="22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2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R</a:t>
            </a:r>
            <a:r>
              <a:rPr lang="en-US" altLang="zh-CN" sz="2200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2</a:t>
            </a:r>
            <a:r>
              <a:rPr lang="en-US" altLang="zh-CN" sz="22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2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R</a:t>
            </a:r>
            <a:r>
              <a:rPr lang="en-US" altLang="zh-CN" sz="2200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3</a:t>
            </a:r>
            <a:r>
              <a:rPr lang="en-US" altLang="zh-CN" sz="22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200" b="1" kern="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…</a:t>
            </a:r>
            <a:r>
              <a:rPr lang="en-US" altLang="zh-CN" sz="22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2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R</a:t>
            </a:r>
            <a:r>
              <a:rPr lang="en-US" altLang="zh-CN" sz="2200" i="1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918717" y="2370637"/>
            <a:ext cx="1834128" cy="76942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200" i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R</a:t>
            </a:r>
            <a:r>
              <a:rPr lang="en-US" altLang="zh-CN" sz="2200" kern="0" baseline="-250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r>
              <a:rPr lang="zh-CN" altLang="zh-CN" sz="2200" kern="0" dirty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200" i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R</a:t>
            </a:r>
            <a:r>
              <a:rPr lang="en-US" altLang="zh-CN" sz="2200" kern="0" baseline="-250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2</a:t>
            </a:r>
            <a:r>
              <a:rPr lang="zh-CN" altLang="zh-CN" sz="2200" kern="0" dirty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200" i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R</a:t>
            </a:r>
            <a:r>
              <a:rPr lang="en-US" altLang="zh-CN" sz="2200" kern="0" baseline="-250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3</a:t>
            </a:r>
            <a:r>
              <a:rPr lang="zh-CN" altLang="zh-CN" sz="2200" kern="0" dirty="0" smtClean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endParaRPr lang="en-US" altLang="zh-CN" sz="2200" kern="0" dirty="0" smtClean="0">
              <a:solidFill>
                <a:srgbClr val="C00000"/>
              </a:solidFill>
              <a:latin typeface="宋体" panose="02010600030101010101" pitchFamily="2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  <a:p>
            <a:r>
              <a:rPr lang="en-US" altLang="zh-CN" sz="2200" b="1" kern="0" dirty="0" smtClean="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…</a:t>
            </a:r>
            <a:r>
              <a:rPr lang="zh-CN" altLang="zh-CN" sz="2200" kern="0" dirty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200" i="1" kern="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R</a:t>
            </a:r>
            <a:r>
              <a:rPr lang="en-US" altLang="zh-CN" sz="2200" i="1" kern="0" baseline="-25000" dirty="0" err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</a:t>
            </a:r>
            <a:endParaRPr lang="zh-CN" altLang="en-US" sz="22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583017" y="3444828"/>
            <a:ext cx="2154729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I</a:t>
            </a:r>
            <a:r>
              <a:rPr lang="en-US" altLang="zh-CN" sz="2600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1</a:t>
            </a:r>
            <a:r>
              <a:rPr lang="en-US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I</a:t>
            </a:r>
            <a:r>
              <a:rPr lang="en-US" altLang="zh-CN" sz="2600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2</a:t>
            </a:r>
            <a:r>
              <a:rPr lang="en-US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I</a:t>
            </a:r>
            <a:r>
              <a:rPr lang="en-US" altLang="zh-CN" sz="2600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3</a:t>
            </a:r>
            <a:r>
              <a:rPr lang="en-US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600" b="1" kern="0">
                <a:solidFill>
                  <a:srgbClr val="C00000"/>
                </a:solidFill>
                <a:latin typeface="宋体" panose="02010600030101010101" pitchFamily="2" charset="-122"/>
                <a:cs typeface="Times New Roman" panose="02020603050405020304" pitchFamily="18" charset="0"/>
              </a:rPr>
              <a:t>…</a:t>
            </a:r>
            <a:r>
              <a:rPr lang="en-US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+</a:t>
            </a:r>
            <a:r>
              <a:rPr lang="en-US" altLang="zh-CN" sz="2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I</a:t>
            </a:r>
            <a:r>
              <a:rPr lang="en-US" altLang="zh-CN" sz="2600" i="1" kern="0" baseline="-25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n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4633817" y="4615603"/>
                <a:ext cx="2304129" cy="671321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zh-CN" altLang="zh-CN" sz="24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ker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400" b="1" i="1" ker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400" kern="0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zh-CN" altLang="zh-CN" sz="24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ker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400" b="1" i="1" ker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400" kern="0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zh-CN" altLang="zh-CN" sz="24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ker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400" b="1" i="1" ker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400" kern="0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+</a:t>
                </a:r>
                <a:r>
                  <a:rPr lang="en-US" altLang="zh-CN" sz="2400" b="1" kern="0" dirty="0">
                    <a:solidFill>
                      <a:srgbClr val="C00000"/>
                    </a:solidFill>
                    <a:effectLst/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en-US" altLang="zh-CN" sz="2400" kern="0" dirty="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4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400" b="1" i="1" kern="0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zh-CN" altLang="zh-CN" sz="24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400" b="1" i="1" ker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400" b="1" i="1" kern="0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b>
                        </m:sSub>
                      </m:den>
                    </m:f>
                  </m:oMath>
                </a14:m>
                <a:endParaRPr lang="zh-CN" altLang="en-US" sz="24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817" y="4615603"/>
                <a:ext cx="2304129" cy="671321"/>
              </a:xfrm>
              <a:prstGeom prst="rect">
                <a:avLst/>
              </a:prstGeom>
              <a:blipFill rotWithShape="0">
                <a:blip r:embed="rId3"/>
                <a:stretch>
                  <a:fillRect b="-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6640341" y="5603084"/>
                <a:ext cx="2620048" cy="623103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2970530" algn="l"/>
                  </a:tabLst>
                </a:pP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zh-CN" altLang="zh-CN" sz="22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2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200">
                    <a:solidFill>
                      <a:srgbClr val="C00000"/>
                    </a:solidFill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zh-CN" altLang="zh-CN" sz="22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2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200">
                    <a:solidFill>
                      <a:srgbClr val="C00000"/>
                    </a:solidFill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zh-CN" altLang="zh-CN" sz="22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2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sub>
                        </m:sSub>
                      </m:den>
                    </m:f>
                  </m:oMath>
                </a14:m>
                <a:r>
                  <a:rPr lang="zh-CN" altLang="zh-CN" sz="2200">
                    <a:solidFill>
                      <a:srgbClr val="C00000"/>
                    </a:solidFill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200" b="1">
                    <a:solidFill>
                      <a:srgbClr val="C00000"/>
                    </a:solidFill>
                    <a:latin typeface="宋体" panose="02010600030101010101" pitchFamily="2" charset="-122"/>
                    <a:cs typeface="Times New Roman" panose="02020603050405020304" pitchFamily="18" charset="0"/>
                  </a:rPr>
                  <a:t>…</a:t>
                </a:r>
                <a:r>
                  <a:rPr lang="zh-CN" altLang="zh-CN" sz="2200">
                    <a:solidFill>
                      <a:srgbClr val="C00000"/>
                    </a:solidFill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200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200" b="1" i="1">
                            <a:solidFill>
                              <a:srgbClr val="C00000"/>
                            </a:solidFill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zh-CN" altLang="zh-CN" sz="2200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200" b="1" i="1">
                                <a:solidFill>
                                  <a:srgbClr val="C00000"/>
                                </a:solidFill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22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341" y="5603084"/>
                <a:ext cx="2620048" cy="6231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672044" y="1947394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8426960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电源电动势为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内电阻为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。两电压表可看作是理想电表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将滑动变阻器的滑片由右端向左滑动时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48740" y="2576423"/>
            <a:ext cx="116580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小灯泡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小灯泡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变暗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表的读数变大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表的读数变大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0902" y="3950081"/>
            <a:ext cx="1165428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将滑动变阻器的滑片由右端向左滑动时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变阻器接入电路的电阻变小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变阻器与灯泡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并联的电阻变小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外电路总电阻减小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干路电流增大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电源的内电压增大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路端电压减小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表的读数变小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由欧姆定律可知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干路电流增大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电压表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读数变大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灯泡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的两端电压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其中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小灯泡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变暗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错误。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7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752" y="629665"/>
            <a:ext cx="3351483" cy="2583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2638774" y="256489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电路中电源电动势为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为定值电阻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为光敏电阻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其阻值随光照强度的增加而减小。若照射光敏电阻的光照强度减弱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电压表示数的变化量绝对值为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电流表示数的变化量绝对值为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两电表均为理想电表。下列说法正确的是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97940" y="3083038"/>
                <a:ext cx="11658044" cy="272225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电流表的示数变大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电压表的示数变小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有从右向左的电流流过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的功率变小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电源的输出功率也变小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940" y="3083038"/>
                <a:ext cx="11658044" cy="2722259"/>
              </a:xfrm>
              <a:prstGeom prst="rect">
                <a:avLst/>
              </a:prstGeom>
              <a:blipFill rotWithShape="0">
                <a:blip r:embed="rId2"/>
                <a:stretch>
                  <a:fillRect l="-680" b="-40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7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957" y="2585146"/>
            <a:ext cx="2789237" cy="223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8769860" cy="51871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若照射光敏电阻的光照强度减弱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根据串反并同规律可知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电流表的示数变小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电压表的示数变大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根据闭合电路欧姆定律有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=-(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据电路可知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电容器右极板带正电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左极板带负电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电容器两极板间电压增大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电容器充电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有从右向左的电流流过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因流过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的电流减小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的功率变小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因不知道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的大小关系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则电源的输出功率如何变化无法确定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8769860" cy="5187101"/>
              </a:xfrm>
              <a:prstGeom prst="rect">
                <a:avLst/>
              </a:prstGeom>
              <a:blipFill rotWithShape="0">
                <a:blip r:embed="rId2"/>
                <a:stretch>
                  <a:fillRect l="-904" r="-209" b="-3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7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5998" y="836676"/>
            <a:ext cx="2789237" cy="2238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4366990" y="304787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566165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电源的功率和效率问题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测量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体脂率的仪器如图甲所示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其原理是根据人体电阻的大小来判断脂肪所占比例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体液中含有钠离子、钾离子等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脂肪不容易导电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模拟电路如图乙所示。测量时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测试者两手分别握两导电手柄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对于体重体型相近的两人中脂肪含量比例相对较低者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348740" y="3539807"/>
                <a:ext cx="11658044" cy="278644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消耗的功率较小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电源的输出功率较小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电源的效率较小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不同人测量的电压表示数差值与电流表示数差值的比值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等于电源内阻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740" y="3539807"/>
                <a:ext cx="11658044" cy="2786444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7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141" y="3505327"/>
            <a:ext cx="4772276" cy="208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546672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脂肪不容易导电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脂肪含量较低者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人体电阻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较小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通过的电流较大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知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消耗的功率较大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根据电源的输出功率与外电阻的关系可知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当外电路电阻与电源内阻相等时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电源的输出功率最大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由于不能确定外电阻与电源内阻的关系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所以不能确定输出功率的大小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电源的效率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𝑬𝑰</m:t>
                        </m:r>
                      </m:den>
                    </m:f>
                  </m:oMath>
                </a14:m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𝒓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人体电阻较小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外电阻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较小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电源的效率较小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闭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电路欧姆定律可得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4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5466729"/>
              </a:xfrm>
              <a:prstGeom prst="rect">
                <a:avLst/>
              </a:prstGeom>
              <a:blipFill rotWithShape="0">
                <a:blip r:embed="rId2"/>
                <a:stretch>
                  <a:fillRect l="-680" b="-15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7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659" y="3429000"/>
            <a:ext cx="4772276" cy="208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568146" y="2526792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同学将一玩具车的太阳能电池板取下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并通过测量电池板的路端电压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及流过其的电流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的数据描绘了电池板的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图像的横、纵截距分别为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。现将该电池板与一定值电阻相连组成如图乙所示的电路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电压表和电流表的示数分别为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两电表均为理想电表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矩形 5"/>
              <p:cNvSpPr/>
              <p:nvPr/>
            </p:nvSpPr>
            <p:spPr>
              <a:xfrm>
                <a:off x="323340" y="3212973"/>
                <a:ext cx="11658044" cy="27892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该电池板的内阻恒为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该电池板内阻消耗的功率为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该电池板的输出功率为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该电池板的效率为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b="1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40" y="3212973"/>
                <a:ext cx="11658044" cy="2789201"/>
              </a:xfrm>
              <a:prstGeom prst="rect">
                <a:avLst/>
              </a:prstGeom>
              <a:blipFill rotWithShape="0">
                <a:blip r:embed="rId2"/>
                <a:stretch>
                  <a:fillRect l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27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289" y="3245759"/>
            <a:ext cx="5758004" cy="201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2996946"/>
                <a:ext cx="11658044" cy="218320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图像的斜率大小表示内阻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该电池板的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图像为曲线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则内阻是变化的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该电池板内阻消耗的功率为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输出功率为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出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i="1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电池板的效率为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996946"/>
                <a:ext cx="11658044" cy="2183202"/>
              </a:xfrm>
              <a:prstGeom prst="rect">
                <a:avLst/>
              </a:prstGeom>
              <a:blipFill rotWithShape="0">
                <a:blip r:embed="rId2"/>
                <a:stretch>
                  <a:fillRect l="-680" r="-9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7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82" y="836676"/>
            <a:ext cx="5758004" cy="201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63566" y="2519148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620649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电源的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图像与电阻的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b="1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图像的比较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在如图所示的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直线</a:t>
            </a:r>
            <a:r>
              <a:rPr lang="zh-CN" altLang="zh-CN" sz="2600" dirty="0">
                <a:latin typeface="Calibri" panose="020F0502020204030204" pitchFamily="34" charset="0"/>
                <a:cs typeface="宋体" panose="02010600030101010101" pitchFamily="2" charset="-122"/>
              </a:rPr>
              <a:t>Ⅰ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为某一电源的路端电压与电流的关系图线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直线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Ⅱ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为某一电阻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图线。用该电源直接与电阻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相连组成闭合电路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由图像可知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97940" y="3090926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电源的电动势为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 V,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的阻值为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电源的输出功率为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 W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电源的效率为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50%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image27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515" y="2641969"/>
            <a:ext cx="2701607" cy="206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653489"/>
                <a:ext cx="11658044" cy="342463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由题图中图线</a:t>
                </a:r>
                <a:r>
                  <a:rPr lang="zh-CN" altLang="zh-CN" sz="2600" dirty="0">
                    <a:latin typeface="Calibri" panose="020F0502020204030204" pitchFamily="34" charset="0"/>
                    <a:cs typeface="宋体" panose="02010600030101010101" pitchFamily="2" charset="-122"/>
                  </a:rPr>
                  <a:t>Ⅰ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电源的电动势为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内阻为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b>
                            <m:r>
                              <a:rPr lang="zh-CN" altLang="zh-CN" sz="2600" baseline="-250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短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由图线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Ⅱ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的阻值为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该电源与电阻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直接相连组成的闭合电路的电流为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路端电压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电源的输出功率为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电源的效率为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𝑼𝑰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𝑬𝑰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100%≈66.7%,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11658044" cy="3424631"/>
              </a:xfrm>
              <a:prstGeom prst="rect">
                <a:avLst/>
              </a:prstGeom>
              <a:blipFill rotWithShape="0">
                <a:blip r:embed="rId2"/>
                <a:stretch>
                  <a:fillRect l="-680" b="-53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7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2515" y="3310198"/>
            <a:ext cx="2701607" cy="206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9411811" y="2755519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矩形 4"/>
              <p:cNvSpPr/>
              <p:nvPr/>
            </p:nvSpPr>
            <p:spPr>
              <a:xfrm>
                <a:off x="94740" y="1183119"/>
                <a:ext cx="11810444" cy="218749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252000" indent="-457200"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9.(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某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研究小组对某款新手机的直流电池进行性能测试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测试过程中电池输出的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图像如图所示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为电池的输出功率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为通过电池的电流。该电池容量为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6 000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mA·h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充电功率为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 W,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充电额定电压为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20 V,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则该电池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0" y="1183119"/>
                <a:ext cx="11810444" cy="2187498"/>
              </a:xfrm>
              <a:prstGeom prst="rect">
                <a:avLst/>
              </a:prstGeom>
              <a:blipFill rotWithShape="0">
                <a:blip r:embed="rId2"/>
                <a:stretch>
                  <a:fillRect l="-671" b="-22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矩形 5"/>
          <p:cNvSpPr/>
          <p:nvPr/>
        </p:nvSpPr>
        <p:spPr>
          <a:xfrm>
            <a:off x="348740" y="3429000"/>
            <a:ext cx="11658044" cy="23095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0.25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24 V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最大输出功率为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288 W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从空电状态充满电大约需要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1.2 h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3273" y="552915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Courier New"/>
              </a:rPr>
              <a:t>B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级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en-US" sz="2600" kern="100" dirty="0" smtClean="0">
                <a:latin typeface="Times New Roman"/>
                <a:ea typeface="微软雅黑"/>
                <a:cs typeface="Times New Roman"/>
              </a:rPr>
              <a:t>综合提升</a:t>
            </a:r>
            <a:r>
              <a:rPr lang="zh-CN" altLang="zh-CN" sz="2600" kern="100" dirty="0" smtClean="0">
                <a:latin typeface="Times New Roman"/>
                <a:ea typeface="微软雅黑"/>
                <a:cs typeface="Times New Roman"/>
              </a:rPr>
              <a:t>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9" name="image27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374" y="3393191"/>
            <a:ext cx="3078607" cy="237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106557" y="1192969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正比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191666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2.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43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57" y="1268729"/>
            <a:ext cx="10797724" cy="216027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616160" y="1650423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反比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4049236" y="2377508"/>
                <a:ext cx="1092707" cy="848165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𝑬</m:t>
                          </m:r>
                        </m:num>
                        <m:den>
                          <m:r>
                            <a:rPr lang="en-US" altLang="zh-CN" sz="2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𝑹</m:t>
                          </m:r>
                          <m:r>
                            <a:rPr lang="en-US" altLang="zh-CN" sz="2600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en-US" altLang="zh-CN" sz="2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zh-CN" altLang="en-US" sz="2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236" y="2377508"/>
                <a:ext cx="1092707" cy="8481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247140" y="653489"/>
                <a:ext cx="8007860" cy="45462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297053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电池的输出功率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变形可得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𝑰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根据图像得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𝟐𝟓</m:t>
                        </m:r>
                      </m:num>
                      <m:den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𝟒𝟖</m:t>
                            </m:r>
                          </m:den>
                        </m:f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V=12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当外电阻等于电源内阻时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电源的输出功率最大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最大输出功率为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𝑬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=144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W,C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充电电流为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𝑷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𝟐𝟎</m:t>
                        </m:r>
                      </m:den>
                    </m:f>
                  </m:oMath>
                </a14:m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A=5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充电时间为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 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𝟎𝟎𝟎𝐦𝐀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·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𝐡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𝟓𝐀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=1.2</a:t>
                </a:r>
                <a:r>
                  <a:rPr lang="en-US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h,D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正确。</a:t>
                </a:r>
                <a:endParaRPr lang="zh-CN" altLang="zh-CN" sz="115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653489"/>
                <a:ext cx="8007860" cy="4546220"/>
              </a:xfrm>
              <a:prstGeom prst="rect">
                <a:avLst/>
              </a:prstGeom>
              <a:blipFill rotWithShape="0">
                <a:blip r:embed="rId2"/>
                <a:stretch>
                  <a:fillRect l="-9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27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301" y="1056023"/>
            <a:ext cx="3078607" cy="237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847800" y="1362813"/>
            <a:ext cx="1080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10.</a:t>
            </a:r>
            <a:r>
              <a:rPr lang="zh-CN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如图甲所示的电路中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定值电阻</a:t>
            </a:r>
            <a:r>
              <a:rPr lang="en-US" altLang="zh-CN" sz="26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 Ω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 baseline="-25000" dirty="0" err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=5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Ω,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电容器的电容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 </a:t>
            </a:r>
            <a:r>
              <a:rPr lang="en-US" altLang="zh-CN" sz="26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μF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电源路端电压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U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随总电流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的变化关系如图乙所示。现闭合开关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则电路稳定后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15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23340" y="2564892"/>
            <a:ext cx="116580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电源的内阻为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 Ω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电源的效率为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75%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电容器所带电荷量为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</a:t>
            </a:r>
            <a:r>
              <a:rPr lang="en-US" altLang="zh-CN" sz="2600" b="1">
                <a:latin typeface="宋体" panose="02010600030101010101" pitchFamily="2" charset="-122"/>
                <a:cs typeface="Times New Roman" panose="02020603050405020304" pitchFamily="18" charset="0"/>
              </a:rPr>
              <a:t>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-5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C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297053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若增大电容器两极板间的距离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电容器内部的电场强度不变</a:t>
            </a:r>
            <a:endParaRPr lang="zh-CN" altLang="zh-CN" sz="11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27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38" y="2133164"/>
            <a:ext cx="4319270" cy="216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7140" y="589989"/>
                <a:ext cx="11658044" cy="576559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　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由电源路端电压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随总电流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的变化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关系</a:t>
                </a:r>
                <a:endParaRPr lang="en-US" altLang="zh-CN" sz="2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U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结合题图乙可得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V,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𝑰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</a:t>
                </a: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dirty="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电源的效率为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η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𝑼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den>
                    </m:f>
                  </m:oMath>
                </a14:m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endParaRPr lang="en-US" altLang="zh-CN" sz="2600" b="1" dirty="0" smtClean="0">
                  <a:latin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565"/>
                  </a:spcAft>
                  <a:tabLst>
                    <a:tab pos="2970530" algn="l"/>
                  </a:tabLst>
                </a:pPr>
                <a:r>
                  <a:rPr lang="en-US" altLang="zh-CN" sz="2600" b="1" dirty="0" smtClean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100%=90%,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电容器在电路中相当于断路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则电路中的电流为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𝑬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𝒓</m:t>
                        </m:r>
                      </m:den>
                    </m:f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电容器所带电荷量为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CU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CU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CIR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=1.5</a:t>
                </a:r>
                <a:r>
                  <a:rPr lang="en-US" altLang="zh-CN" sz="2600" b="1" dirty="0">
                    <a:latin typeface="宋体" panose="02010600030101010101" pitchFamily="2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-5</a:t>
                </a:r>
                <a:r>
                  <a:rPr lang="en-US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电容器并联在</a:t>
                </a:r>
                <a:r>
                  <a:rPr lang="en-US" altLang="zh-CN" sz="2600" i="1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两端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则其电压不变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若增大电容器两极板间的距离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电容器内部的电场强度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𝑼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𝑹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den>
                    </m:f>
                  </m:oMath>
                </a14:m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变小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错误。</a:t>
                </a:r>
                <a:endParaRPr lang="zh-CN" altLang="zh-CN" sz="115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589989"/>
                <a:ext cx="11658044" cy="5765593"/>
              </a:xfrm>
              <a:prstGeom prst="rect">
                <a:avLst/>
              </a:prstGeom>
              <a:blipFill rotWithShape="0">
                <a:blip r:embed="rId2"/>
                <a:stretch>
                  <a:fillRect l="-680" r="-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27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38" y="836676"/>
            <a:ext cx="4319270" cy="2167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640665" y="1358069"/>
            <a:ext cx="877135" cy="507815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6615" y="199286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3.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43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84" y="1099219"/>
            <a:ext cx="10800197" cy="297786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11330" y="2529920"/>
            <a:ext cx="388220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600" i="1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E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7798022" y="3162013"/>
                <a:ext cx="502032" cy="838868"/>
              </a:xfrm>
              <a:prstGeom prst="rect">
                <a:avLst/>
              </a:prstGeom>
            </p:spPr>
            <p:txBody>
              <a:bodyPr wrap="none" lIns="91426" tIns="45712" rIns="91426" bIns="45712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zh-CN" altLang="zh-CN" sz="26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𝑬</m:t>
                          </m:r>
                        </m:num>
                        <m:den>
                          <m:r>
                            <a:rPr lang="en-US" altLang="zh-CN" sz="2600" b="1" i="1" kern="0">
                              <a:solidFill>
                                <a:srgbClr val="C00000"/>
                              </a:solidFill>
                              <a:effectLst/>
                              <a:latin typeface="Cambria Math" panose="02040503050406030204" pitchFamily="18" charset="0"/>
                              <a:ea typeface="微软雅黑" panose="020B0503020204020204" pitchFamily="34" charset="-122"/>
                              <a:cs typeface="Times New Roman" panose="02020603050405020304" pitchFamily="18" charset="0"/>
                            </a:rPr>
                            <m:t>𝒓</m:t>
                          </m:r>
                        </m:den>
                      </m:f>
                    </m:oMath>
                  </m:oMathPara>
                </a14:m>
                <a:endParaRPr lang="zh-CN" altLang="en-US" sz="2600" dirty="0">
                  <a:solidFill>
                    <a:srgbClr val="C0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8022" y="3162013"/>
                <a:ext cx="502032" cy="83886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2348716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4.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43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1162592"/>
            <a:ext cx="10621968" cy="313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532217" y="1843739"/>
            <a:ext cx="1518336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短路电流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1215" y="191666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 smtClean="0">
                <a:latin typeface="Times New Roman"/>
                <a:ea typeface="微软雅黑"/>
                <a:cs typeface="Times New Roman"/>
              </a:rPr>
              <a:t>5.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pic>
        <p:nvPicPr>
          <p:cNvPr id="4" name="image43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04" y="1787790"/>
            <a:ext cx="11124489" cy="117080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205435" y="1840611"/>
            <a:ext cx="1184911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电动势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002371" y="2326593"/>
            <a:ext cx="1518336" cy="492426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电源内阻</a:t>
            </a:r>
            <a:endParaRPr lang="zh-CN" altLang="en-US" sz="26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52732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BE9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2624</Words>
  <Application>Microsoft Office PowerPoint</Application>
  <PresentationFormat>自定义</PresentationFormat>
  <Paragraphs>314</Paragraphs>
  <Slides>63</Slides>
  <Notes>3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63</vt:i4>
      </vt:variant>
    </vt:vector>
  </HeadingPairs>
  <TitlesOfParts>
    <vt:vector size="78" baseType="lpstr">
      <vt:lpstr>等线</vt:lpstr>
      <vt:lpstr>方正黑体_GBK</vt:lpstr>
      <vt:lpstr>黑体</vt:lpstr>
      <vt:lpstr>华文细黑</vt:lpstr>
      <vt:lpstr>宋体</vt:lpstr>
      <vt:lpstr>微软雅黑</vt:lpstr>
      <vt:lpstr>Arial</vt:lpstr>
      <vt:lpstr>Calibri</vt:lpstr>
      <vt:lpstr>Cambria</vt:lpstr>
      <vt:lpstr>Cambria Math</vt:lpstr>
      <vt:lpstr>Courier New</vt:lpstr>
      <vt:lpstr>Impact</vt:lpstr>
      <vt:lpstr>Times New Roman</vt:lpstr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57</cp:revision>
  <dcterms:created xsi:type="dcterms:W3CDTF">2024-01-15T03:14:15Z</dcterms:created>
  <dcterms:modified xsi:type="dcterms:W3CDTF">2026-03-10T09:00:24Z</dcterms:modified>
</cp:coreProperties>
</file>