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340" r:id="rId2"/>
    <p:sldId id="257" r:id="rId3"/>
    <p:sldId id="341" r:id="rId4"/>
    <p:sldId id="355" r:id="rId5"/>
    <p:sldId id="356" r:id="rId6"/>
    <p:sldId id="569" r:id="rId7"/>
    <p:sldId id="359" r:id="rId8"/>
    <p:sldId id="493" r:id="rId9"/>
    <p:sldId id="572" r:id="rId10"/>
    <p:sldId id="494" r:id="rId11"/>
    <p:sldId id="495" r:id="rId12"/>
    <p:sldId id="576" r:id="rId13"/>
    <p:sldId id="497" r:id="rId14"/>
    <p:sldId id="498" r:id="rId15"/>
    <p:sldId id="579" r:id="rId16"/>
    <p:sldId id="580" r:id="rId17"/>
    <p:sldId id="364" r:id="rId18"/>
    <p:sldId id="365" r:id="rId19"/>
    <p:sldId id="366" r:id="rId20"/>
    <p:sldId id="581" r:id="rId21"/>
    <p:sldId id="582" r:id="rId22"/>
    <p:sldId id="367" r:id="rId23"/>
    <p:sldId id="501" r:id="rId24"/>
    <p:sldId id="502" r:id="rId25"/>
    <p:sldId id="570" r:id="rId26"/>
    <p:sldId id="583" r:id="rId27"/>
    <p:sldId id="584" r:id="rId28"/>
    <p:sldId id="504" r:id="rId29"/>
    <p:sldId id="505" r:id="rId30"/>
    <p:sldId id="506" r:id="rId31"/>
    <p:sldId id="510" r:id="rId32"/>
    <p:sldId id="400" r:id="rId33"/>
    <p:sldId id="402" r:id="rId34"/>
    <p:sldId id="403" r:id="rId35"/>
    <p:sldId id="404" r:id="rId36"/>
    <p:sldId id="405" r:id="rId37"/>
    <p:sldId id="406" r:id="rId38"/>
    <p:sldId id="407" r:id="rId39"/>
    <p:sldId id="408" r:id="rId40"/>
    <p:sldId id="409" r:id="rId41"/>
    <p:sldId id="410" r:id="rId42"/>
    <p:sldId id="411" r:id="rId43"/>
    <p:sldId id="412" r:id="rId44"/>
    <p:sldId id="413" r:id="rId45"/>
    <p:sldId id="414" r:id="rId46"/>
    <p:sldId id="415" r:id="rId47"/>
    <p:sldId id="416" r:id="rId48"/>
    <p:sldId id="417" r:id="rId49"/>
    <p:sldId id="418" r:id="rId50"/>
    <p:sldId id="419" r:id="rId51"/>
    <p:sldId id="420" r:id="rId52"/>
    <p:sldId id="421" r:id="rId53"/>
    <p:sldId id="428" r:id="rId54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13" Type="http://schemas.openxmlformats.org/officeDocument/2006/relationships/slide" Target="../slides/slide51.xml"/><Relationship Id="rId3" Type="http://schemas.openxmlformats.org/officeDocument/2006/relationships/slide" Target="../slides/slide45.xml"/><Relationship Id="rId7" Type="http://schemas.openxmlformats.org/officeDocument/2006/relationships/slide" Target="../slides/slide39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7.xml"/><Relationship Id="rId11" Type="http://schemas.openxmlformats.org/officeDocument/2006/relationships/slide" Target="../slides/slide49.xml"/><Relationship Id="rId5" Type="http://schemas.openxmlformats.org/officeDocument/2006/relationships/slide" Target="../slides/slide35.xml"/><Relationship Id="rId10" Type="http://schemas.openxmlformats.org/officeDocument/2006/relationships/slide" Target="../slides/slide47.xml"/><Relationship Id="rId4" Type="http://schemas.openxmlformats.org/officeDocument/2006/relationships/slide" Target="../slides/slide33.xml"/><Relationship Id="rId9" Type="http://schemas.openxmlformats.org/officeDocument/2006/relationships/slide" Target="../slides/slide4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406501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7.xml"/><Relationship Id="rId7" Type="http://schemas.openxmlformats.org/officeDocument/2006/relationships/slide" Target="slide2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810911" y="5157216"/>
            <a:ext cx="10684970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专题强化三　动态平衡　平衡中的临界与极值问题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34498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广东佛山五校联考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高层住宅外向上提升重物时常采用如图所示的装置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电机通过缆绳牵引重物沿竖直方向匀速上升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地面上的人通过移动位置使绳与竖直方向的夹角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设缆绳与竖直方向的夹角为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缆绳的拉力为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绳的拉力为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则在重物沿竖直方向匀速上升的过程中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下列结论正确的是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910558" y="353673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7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970" y="1052703"/>
            <a:ext cx="3021965" cy="31476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07190" y="4077081"/>
            <a:ext cx="8066692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一定变大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一定变大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可能大于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总是小于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5509659" cy="45457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对重物受力分析如图甲所示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通过力的合成可知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反向延长线位于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夹角内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则缆绳与竖直方向的夹角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小于夹角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构建矢量三角形如图乙所示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重物上升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α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β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不变则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的方向不变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所以由图乙可知缆绳的拉力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和绳的拉力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都增大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7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868" y="836676"/>
            <a:ext cx="5527040" cy="43986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相似三角形法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04" y="860327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en-US" sz="2600" kern="100" smtClean="0">
                <a:latin typeface="Times New Roman"/>
                <a:ea typeface="微软雅黑"/>
                <a:cs typeface="Times New Roman"/>
              </a:rPr>
              <a:t>方法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378355"/>
            <a:ext cx="11810444" cy="185965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物体受三个力平衡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其中一个力恒定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另外两个力的方向同时变化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当所作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力的矢量三角形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与空间的某个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几何三角形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相似时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可利用相似三角形对应边成比例进行计算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54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22995" y="620649"/>
            <a:ext cx="9760697" cy="34498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广东珠海一中月考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如图所示﹐木板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放置在粗糙水平地面上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为光滑铰链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轻杆一端与铰链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固定连接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另一端固定连接一质量为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现将轻绳一端拴在小球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另一端通过光滑的定滑轮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牵引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定滑轮位于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的正上方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整个系统处于静止状态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现改变力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和轻杆从图示位置缓慢运动到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正下方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木板始终保持静止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则在整个过程中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35475" y="3460082"/>
            <a:ext cx="892674" cy="630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7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020" y="1052703"/>
            <a:ext cx="198691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02691" y="4077081"/>
            <a:ext cx="9760697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轻杆对小球的作用力大小不变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地面对木板的支持力逐渐减小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地面对木板的摩擦力逐渐减小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20649"/>
                <a:ext cx="7333356" cy="53521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进行受力分析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三力构成矢量三角形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根据三角形相似可得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𝑶𝑶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𝑶𝑨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𝑶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轻杆缓慢运动过程中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O'A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越来越小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长度不变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杆对小球的作用力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令轻杆与水平方向夹角为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对木板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根据上述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轻杆弹力大小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即地面对木板的支持力逐渐变大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地面对木板的摩擦力逐渐减小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7333356" cy="5352147"/>
              </a:xfrm>
              <a:prstGeom prst="rect">
                <a:avLst/>
              </a:prstGeom>
              <a:blipFill rotWithShape="0">
                <a:blip r:embed="rId2"/>
                <a:stretch>
                  <a:fillRect l="-1081" r="-1081" b="-15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2572" y="1268730"/>
            <a:ext cx="2421255" cy="32353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矢量圆法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正弦定理法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en-US" sz="2600" kern="100" smtClean="0">
                <a:latin typeface="Times New Roman"/>
                <a:ea typeface="微软雅黑"/>
                <a:cs typeface="Times New Roman"/>
              </a:rPr>
              <a:t>方法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450" y="1378355"/>
            <a:ext cx="8873361" cy="305998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矢量圆法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物体受三个共点力作用而平衡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其中一力恒定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另外两力方向一直变化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但两力的夹角不变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作出不同状态的矢量三角形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利用两力夹角不变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可以作出动态圆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也可以由正弦定理列式求解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恒力为圆的一条弦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根据不同位置判断各力的大小变化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54" y="909391"/>
            <a:ext cx="328089" cy="332043"/>
          </a:xfrm>
          <a:prstGeom prst="rect">
            <a:avLst/>
          </a:prstGeom>
        </p:spPr>
      </p:pic>
      <p:pic>
        <p:nvPicPr>
          <p:cNvPr id="7" name="image28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091" y="1700784"/>
            <a:ext cx="225679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54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716541"/>
                <a:ext cx="11810444" cy="15833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正弦定理法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物体受三个共点力作用而处于平衡状态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则三个力中任意一个力的大小与另外两个力的夹角的正弦成正比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𝜷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𝜸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716541"/>
                <a:ext cx="11810444" cy="1583358"/>
              </a:xfrm>
              <a:prstGeom prst="rect">
                <a:avLst/>
              </a:prstGeom>
              <a:blipFill rotWithShape="0">
                <a:blip r:embed="rId2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579" y="2533650"/>
            <a:ext cx="242125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589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450" y="741140"/>
            <a:ext cx="8873361" cy="230515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用两根等长的细绳将一匀质圆柱体悬挂在竖直木板的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将木板以底边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为轴向后方缓慢转动直至水平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绳与木板之间的夹角保持不变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忽略圆柱体与木板之间的摩擦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在转动过程中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4178259" y="2470244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6" name="image28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547" y="836676"/>
            <a:ext cx="293941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246223" y="2996946"/>
            <a:ext cx="8873361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圆柱体对木板的压力逐渐增大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圆柱体对木板的压力先增大后减小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两根细绳上的拉力均先增大后减小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两根细绳对圆柱体拉力的合力保持不变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53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893452" y="716541"/>
                <a:ext cx="8066692" cy="479212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设两根绳对圆柱体的拉力的合力为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每根绳的拉力为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两绳之间的夹角为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画出矢量三角形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为圆柱体重力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为所受支持力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的夹角保持不变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矢量三角形处在以斜边中点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初始时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为圆心的外接圆中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在将木板以底边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为轴向后方缓慢转动直至水平过程中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可判断出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先增大后减小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不断减小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52" y="716541"/>
                <a:ext cx="8066692" cy="4792121"/>
              </a:xfrm>
              <a:prstGeom prst="rect">
                <a:avLst/>
              </a:prstGeom>
              <a:blipFill rotWithShape="0">
                <a:blip r:embed="rId2"/>
                <a:stretch>
                  <a:fillRect l="-983" b="-19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8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599" y="1484757"/>
            <a:ext cx="242125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089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3751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方法总结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动态平衡模型分析方法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781390"/>
              </p:ext>
            </p:extLst>
          </p:nvPr>
        </p:nvGraphicFramePr>
        <p:xfrm>
          <a:off x="478504" y="1485232"/>
          <a:ext cx="10514013" cy="4968145"/>
        </p:xfrm>
        <a:graphic>
          <a:graphicData uri="http://schemas.openxmlformats.org/drawingml/2006/table">
            <a:tbl>
              <a:tblPr firstRow="1" firstCol="1" bandRow="1"/>
              <a:tblGrid>
                <a:gridCol w="2376297"/>
                <a:gridCol w="8137716"/>
              </a:tblGrid>
              <a:tr h="49681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 b="1">
                          <a:effectLst/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矢量三角形法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其中一个力大小方向固定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另一个力方向固定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第三个力大小方向均不固定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altLang="zh-CN" sz="260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image366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944" y="1779017"/>
            <a:ext cx="3705225" cy="19812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1025" name="image367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426" y="4192637"/>
            <a:ext cx="3895725" cy="22479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sp>
        <p:nvSpPr>
          <p:cNvPr id="7" name="矩形 6"/>
          <p:cNvSpPr/>
          <p:nvPr/>
        </p:nvSpPr>
        <p:spPr>
          <a:xfrm>
            <a:off x="7391368" y="1700784"/>
            <a:ext cx="2827326" cy="174256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lnSpc>
                <a:spcPct val="140000"/>
              </a:lnSpc>
              <a:tabLst>
                <a:tab pos="3870960" algn="l"/>
              </a:tabLst>
            </a:pP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水平拉力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逐渐增大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绳的拉力也逐渐增大</a:t>
            </a:r>
            <a:endParaRPr lang="en-US" altLang="zh-CN" sz="2600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88420" y="3861054"/>
            <a:ext cx="2827326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lnSpc>
                <a:spcPct val="150000"/>
              </a:lnSpc>
              <a:tabLst>
                <a:tab pos="3870960" algn="l"/>
              </a:tabLst>
            </a:pP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挡板对球的作用力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先减小后增大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斜面对球的支持力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逐渐减小</a:t>
            </a:r>
            <a:endParaRPr lang="zh-CN" altLang="en-US" sz="10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891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809529" y="2132838"/>
            <a:ext cx="10686352" cy="15161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学会运用解析法、图解法等分析处理动态平衡问题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会分析平衡中的临界与极值问题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并会相关计算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7119457"/>
                  </p:ext>
                </p:extLst>
              </p:nvPr>
            </p:nvGraphicFramePr>
            <p:xfrm>
              <a:off x="838200" y="1268730"/>
              <a:ext cx="10514013" cy="393046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232628"/>
                    <a:gridCol w="8281385"/>
                  </a:tblGrid>
                  <a:tr h="102489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 b="1">
                              <a:effectLst/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相似三角形法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矢量三角形与几何三角形相似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altLang="zh-CN" sz="26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𝑶𝑨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𝑮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𝑶𝑩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𝐍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𝑨𝑩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𝑭</m:t>
                                  </m:r>
                                </m:den>
                              </m:f>
                            </m:oMath>
                          </a14:m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7119457"/>
                  </p:ext>
                </p:extLst>
              </p:nvPr>
            </p:nvGraphicFramePr>
            <p:xfrm>
              <a:off x="838200" y="1268730"/>
              <a:ext cx="10514013" cy="3930460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232628"/>
                    <a:gridCol w="8281385"/>
                  </a:tblGrid>
                  <a:tr h="393046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600" b="1">
                              <a:effectLst/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相似三角形法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矢量三角形与几何三角形相似</a:t>
                          </a:r>
                          <a:endParaRPr lang="zh-CN" sz="10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26670" marR="26670" marT="14605" marB="14605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7079" t="-155" r="-147" b="-3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49" name="image368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044" y="1916811"/>
            <a:ext cx="5487891" cy="216027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85324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4581724"/>
                  </p:ext>
                </p:extLst>
              </p:nvPr>
            </p:nvGraphicFramePr>
            <p:xfrm>
              <a:off x="704501" y="620648"/>
              <a:ext cx="9995006" cy="540067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08351"/>
                    <a:gridCol w="7186655"/>
                  </a:tblGrid>
                  <a:tr h="540067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辅助圆法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一个力大小、方向固定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另两个力间的夹角固定</a:t>
                          </a:r>
                          <a:r>
                            <a:rPr lang="zh-CN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一个力大小、方向固定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另一个力大小固定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第三个力大小、方向均不固定</a:t>
                          </a: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en-US" sz="240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smtClean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正弦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定理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𝑮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𝝅</m:t>
                                  </m:r>
                                  <m: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𝛂</m:t>
                                  </m:r>
                                  <m:r>
                                    <a:rPr lang="en-US" sz="24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𝛃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4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𝑭</m:t>
                                      </m:r>
                                    </m:e>
                                    <m:sub>
                                      <m:r>
                                        <a:rPr lang="en-US" sz="24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𝐬𝐢𝐧</m:t>
                                  </m:r>
                                  <m:r>
                                    <a:rPr lang="en-US" sz="24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𝛄</m:t>
                                  </m:r>
                                </m:den>
                              </m:f>
                            </m:oMath>
                          </a14:m>
                          <a:endParaRPr lang="en-US" sz="2400" b="1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表格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4581724"/>
                  </p:ext>
                </p:extLst>
              </p:nvPr>
            </p:nvGraphicFramePr>
            <p:xfrm>
              <a:off x="704501" y="620648"/>
              <a:ext cx="9995006" cy="5400675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08351"/>
                    <a:gridCol w="7186655"/>
                  </a:tblGrid>
                  <a:tr h="540067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zh-CN" sz="2400" b="1">
                              <a:effectLst/>
                              <a:latin typeface="Times New Roman" panose="02020603050405020304" pitchFamily="18" charset="0"/>
                              <a:ea typeface="黑体" panose="02010609060101010101" pitchFamily="49" charset="-122"/>
                              <a:cs typeface="Times New Roman" panose="02020603050405020304" pitchFamily="18" charset="0"/>
                            </a:rPr>
                            <a:t>辅助圆法</a:t>
                          </a: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:</a:t>
                          </a: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(1)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一个力大小、方向固定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另两个力间的夹角固定</a:t>
                          </a:r>
                          <a:r>
                            <a:rPr lang="zh-CN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。</a:t>
                          </a: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3870960" algn="l"/>
                            </a:tabLst>
                          </a:pPr>
                          <a:r>
                            <a:rPr lang="en-US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(2)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一个力大小、方向固定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另一个力大小固定</a:t>
                          </a:r>
                          <a:r>
                            <a:rPr lang="en-US" sz="2400">
                              <a:effectLst/>
                              <a:latin typeface="宋体" panose="02010600030101010101" pitchFamily="2" charset="-122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4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第三个力大小、方向均不固定</a:t>
                          </a:r>
                          <a:endParaRPr lang="zh-CN" sz="9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39153" t="-113" r="-169" b="-225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3074" name="image369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33" y="1052703"/>
            <a:ext cx="3724275" cy="19812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3073" name="image370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933" y="4509135"/>
            <a:ext cx="4324350" cy="12477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14616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46450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平衡中的临界与极值问题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临界、极值问题特征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1415" y="1937481"/>
            <a:ext cx="11658044" cy="392560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临界问题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当某物理量变化时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会引起其他几个物理量的变化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从而使物体所处的平衡状态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恰好出现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恰好不出现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在问题的描述中常用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等语言叙述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常见的临界状态有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由静止到运动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摩擦力达到最大静摩擦力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绳子恰好绷紧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刚好离开接触面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支持力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极值问题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平衡物体的极值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一般指在力的变化过程中的最大值和最小值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解决临界和极值问题的三种方法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182589"/>
              </p:ext>
            </p:extLst>
          </p:nvPr>
        </p:nvGraphicFramePr>
        <p:xfrm>
          <a:off x="478504" y="1484757"/>
          <a:ext cx="10369296" cy="4377562"/>
        </p:xfrm>
        <a:graphic>
          <a:graphicData uri="http://schemas.openxmlformats.org/drawingml/2006/table">
            <a:tbl>
              <a:tblPr firstRow="1" firstCol="1" bandRow="1"/>
              <a:tblGrid>
                <a:gridCol w="1043151"/>
                <a:gridCol w="9326145"/>
              </a:tblGrid>
              <a:tr h="1450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极限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法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1689" marR="11689" marT="11689" marB="1168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正确进行受力分析和变化过程分析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找到平衡的临界点和极值点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临界条件必须在变化中寻找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不能在一个状态上研究临界问题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要把某个物理量推向极大或极小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1345" marR="21345" marT="11689" marB="1168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数学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法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1689" marR="11689" marT="11689" marB="1168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通过对问题的分析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根据平衡条件列出物理量之间的函数关系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画出函数图像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用数学方法求极值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如求二次函数极值、公式极值、三角函数极值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1345" marR="21345" marT="11689" marB="1168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物理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法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1689" marR="11689" marT="11689" marB="1168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根据平衡条件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作出力的矢量图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通过对物理过程的分析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利用平行四边形定则进行动态分析</a:t>
                      </a:r>
                      <a:r>
                        <a:rPr lang="en-US" sz="21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1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确定最大值和最小值</a:t>
                      </a:r>
                      <a:endParaRPr lang="zh-CN" sz="8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1345" marR="21345" marT="11689" marB="11689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33757" y="620649"/>
            <a:ext cx="8066692" cy="511028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物块甲置于倾角为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物块甲与斜面间的动摩擦因数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物块与斜面间的最大静摩擦力大小等于滑动摩擦力大小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的物块乙通过三段轻绳悬挂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三段轻绳的结点为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水平轻绳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与物块甲连接于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与水平方向夹角也为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对物块甲施加沿斜面向上的力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图中未画出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使甲、乙两物块均静止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08" y="1052703"/>
            <a:ext cx="31877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125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08" y="1052703"/>
            <a:ext cx="31877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62477" y="795732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的弹力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大小和轻绳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的弹力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4877" y="6010338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0285" y="1473771"/>
            <a:ext cx="8066692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对结点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由平衡条件得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image28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3429000"/>
            <a:ext cx="242125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3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08" y="1052703"/>
            <a:ext cx="31877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62477" y="795732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斜面对甲的弹力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14877" y="4941189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8504" y="1573965"/>
            <a:ext cx="4553437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对物块甲进行受力分析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由平衡条件得在垂直斜面方向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°</a:t>
            </a: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8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71" y="1916811"/>
            <a:ext cx="250507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7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2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08" y="1052703"/>
            <a:ext cx="31877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262477" y="795732"/>
            <a:ext cx="8066692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大小的取值范围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4811" y="6010338"/>
            <a:ext cx="8066692" cy="72325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</a:t>
            </a:r>
            <a:r>
              <a:rPr lang="zh-CN" altLang="zh-CN" sz="26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52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73933" y="1473771"/>
            <a:ext cx="8066692" cy="452429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甲受到的最大静摩擦力为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较小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且沿斜面向上的摩擦力达到最大静摩擦力时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由平衡条件可得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代入数值解得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较大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且沿斜面向下的摩擦力达到最大静摩擦力时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由平衡条件可得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大小的取值范围为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62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620649"/>
                <a:ext cx="11810444" cy="386404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(2025·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河北石家庄模拟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我国明代综合性科技巨著《天工开物》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五金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篇中提到为了将矿石从矿坑中运出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工人们会搭建简易的斜面通道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这是古代劳动人民智慧的结晶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若斜面的倾角为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方形矿石与斜面间的动摩擦因数为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现用轻绳拉着质量为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的矿石沿斜面匀速上滑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所需的拉力最小值为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°=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𝟔</m:t>
                                </m:r>
                              </m:e>
                            </m:rad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°=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𝟔</m:t>
                                </m:r>
                              </m:e>
                            </m:rad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620649"/>
                <a:ext cx="11810444" cy="3864047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8372370" y="373911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8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2279" y="4511675"/>
            <a:ext cx="3457575" cy="10775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78504" y="4481388"/>
                <a:ext cx="6666687" cy="197199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</m:rad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</m:rad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4481388"/>
                <a:ext cx="6666687" cy="1971990"/>
              </a:xfrm>
              <a:prstGeom prst="rect">
                <a:avLst/>
              </a:prstGeom>
              <a:blipFill rotWithShape="0">
                <a:blip r:embed="rId4"/>
                <a:stretch>
                  <a:fillRect l="-1188" b="-15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566057"/>
            <a:ext cx="11810444" cy="923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方法一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三角函数法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设拉力与斜面的夹角为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拉力有最小值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对矿石进行受力分析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306" y="2078246"/>
            <a:ext cx="345757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73746" y="1398794"/>
                <a:ext cx="7749676" cy="38652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根据共点力的平衡条件得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15°=0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15°=0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联立整理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15°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𝝋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zh-CN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其中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𝝋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=60°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6" y="1398794"/>
                <a:ext cx="7749676" cy="3865265"/>
              </a:xfrm>
              <a:prstGeom prst="rect">
                <a:avLst/>
              </a:prstGeom>
              <a:blipFill rotWithShape="0">
                <a:blip r:embed="rId3"/>
                <a:stretch>
                  <a:fillRect l="-1023" t="-1417" b="-23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6450" y="5277707"/>
                <a:ext cx="9634747" cy="11927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最小时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+60°)=1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𝐜𝐨𝐬𝟏𝟓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5277707"/>
                <a:ext cx="9634747" cy="1192738"/>
              </a:xfrm>
              <a:prstGeom prst="rect">
                <a:avLst/>
              </a:prstGeom>
              <a:blipFill rotWithShape="0">
                <a:blip r:embed="rId4"/>
                <a:stretch>
                  <a:fillRect l="-823" t="-51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5000625" y="2564892"/>
            <a:ext cx="1995409" cy="907941"/>
            <a:chOff x="4999990" y="2962216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999990" y="2962216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3712389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36676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方法二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摩擦角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9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333" y="1484757"/>
            <a:ext cx="345757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262477" y="1478131"/>
                <a:ext cx="7238728" cy="378434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对矿石受力分析如图所示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设其合力方向与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成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即为摩擦角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易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𝐍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垂直时拉力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最小值为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+15°)=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1478131"/>
                <a:ext cx="7238728" cy="3784345"/>
              </a:xfrm>
              <a:prstGeom prst="rect">
                <a:avLst/>
              </a:prstGeom>
              <a:blipFill rotWithShape="0">
                <a:blip r:embed="rId3"/>
                <a:stretch>
                  <a:fillRect l="-1094" r="-421" b="-2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935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268730"/>
                <a:ext cx="11658044" cy="40037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在力的方向发生变化的平衡问题中求力的极小值时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一般利用三角函数求极值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也可利用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摩擦角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将四力平衡转化为三力平衡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从而求拉力的最小值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例如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物体在拉力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作用下做匀速直线运动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改变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大小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求拉力的最小值时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可以用支持力与摩擦力的合力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代替支持力与摩擦力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的合力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方向一定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摩擦角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满足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𝒇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𝐍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与合力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F'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垂直时力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有最小值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68730"/>
                <a:ext cx="11658044" cy="4003701"/>
              </a:xfrm>
              <a:prstGeom prst="rect">
                <a:avLst/>
              </a:prstGeom>
              <a:blipFill rotWithShape="0">
                <a:blip r:embed="rId2"/>
                <a:stretch>
                  <a:fillRect l="-680" b="-2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9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5353812"/>
            <a:ext cx="4410075" cy="15316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340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4801" y="4077081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34915" y="1293310"/>
            <a:ext cx="8873361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动态平衡问题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广东湛江高三期中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某物理兴趣小组的同学设计了如图所示的汲水灌田农具模型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两点位于同一水平线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分别在其位置固定一个小滑轮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将连结沙桶的细线跨过两滑轮并悬挂质量相同的砝码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让沙桶在竖直方向沿线段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的垂直平分线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OO'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在外力的作用下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释放砝码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沙桶匀速上升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随着连结沙桶的两线间夹角逐渐增大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则每根线对沙桶的拉力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916811"/>
            <a:ext cx="258762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387315" y="4725162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先减小后增大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逐渐减小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910558" y="653489"/>
                <a:ext cx="7238728" cy="392233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设每根线对沙桶的拉力为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两线间夹角为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沙桶的重力为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由于沙桶匀速上升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所以重力等于两拉力的合力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连结沙桶的两线间夹角逐渐增大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也就是说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所以每根线对沙桶的拉力逐渐增大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58" y="653489"/>
                <a:ext cx="7238728" cy="3922332"/>
              </a:xfrm>
              <a:prstGeom prst="rect">
                <a:avLst/>
              </a:prstGeom>
              <a:blipFill rotWithShape="0">
                <a:blip r:embed="rId2"/>
                <a:stretch>
                  <a:fillRect l="-1094" r="-3283" b="-24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052703"/>
            <a:ext cx="2587625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174523" y="201089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《墨经》中记载可以通过车梯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一种前低后高的斜面车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提升重物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轻绳一端固定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另一端系在重物上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现向左推动车梯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重物沿斜面缓慢上升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忽略重物和车梯间的摩擦阻力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则此过程中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2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916" y="2720721"/>
            <a:ext cx="3021965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78504" y="2438073"/>
            <a:ext cx="8066692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小球受到的轻绳拉力不变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小球受到的轻绳拉力增大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小球受到的斜面支持力不变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小球受到的斜面支持力增大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94531" y="980476"/>
            <a:ext cx="6580662" cy="286531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缓慢拉升重物的过程中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重物所受重力大小方向不变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支持力的方向不变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而轻绳拉力的方向不断变化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受力如图所示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重物所受支持力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不断增大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轻绳拉力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不断减小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9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862" y="1268730"/>
            <a:ext cx="3021965" cy="30619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5663152" y="2442948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9784" y="629665"/>
            <a:ext cx="8066692" cy="230515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广东惠州期末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光滑的半圆形槽内小球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作用下保持静止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为重力加速度大小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现保持外力大小不变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逆时针方向缓慢转动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该过程中小球高度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1052703"/>
            <a:ext cx="2587625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20838" y="3033877"/>
            <a:ext cx="8066692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一直降低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先降低后升高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先升高后降低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23912" y="680785"/>
            <a:ext cx="7962601" cy="39856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对小球进行受力分析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小球受到重力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、水平外力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和半圆形槽的支持力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处于平衡状态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设支持力与竖直方向夹角为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作出矢量三角形如图所示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外力大小不变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逆时针缓慢转动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90°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半圆形槽对小球的支持力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与竖直方向的夹角先增大后减小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垂直时夹角最大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根据几何关系可知小球高度先升高后降低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9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037" y="1484757"/>
            <a:ext cx="225679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624308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196" y="629665"/>
            <a:ext cx="8873361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与四分之一光滑圆弧形滑块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一起静止在地面上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小球球心跟圆弧圆心连线与竖直方向夹角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则以下说法正确的是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2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83" y="836676"/>
            <a:ext cx="2587625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4856" y="3120881"/>
                <a:ext cx="8066692" cy="311647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的支持力大小为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水平地面对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的摩擦力方向水平向右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增大夹角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依然保持静止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减小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增大夹角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依然保持静止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地面对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的支持力减小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56" y="3120881"/>
                <a:ext cx="8066692" cy="3116470"/>
              </a:xfrm>
              <a:prstGeom prst="rect">
                <a:avLst/>
              </a:prstGeom>
              <a:blipFill rotWithShape="0">
                <a:blip r:embed="rId3"/>
                <a:stretch>
                  <a:fillRect l="-982" b="-33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6356545" y="1269231"/>
            <a:ext cx="2763039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平衡中的临界与极值问题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动态平衡问题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73746" y="653489"/>
                <a:ext cx="8758861" cy="473268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的支持力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整体受力分析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在水平方向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摩擦力与水平力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等大反向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即摩擦力方向水平向右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增大夹角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依然保持静止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整体受力分析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地面对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的支持力与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的重力二力平衡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角无关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即地面对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的支持力不变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6" y="653489"/>
                <a:ext cx="8758861" cy="4732682"/>
              </a:xfrm>
              <a:prstGeom prst="rect">
                <a:avLst/>
              </a:prstGeom>
              <a:blipFill rotWithShape="0">
                <a:blip r:embed="rId2"/>
                <a:stretch>
                  <a:fillRect l="-905" r="-1670" b="-19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1186180"/>
            <a:ext cx="258762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3070828" y="417116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6223" y="629665"/>
            <a:ext cx="8873361" cy="40441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平衡中的临界与极值问题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河北卷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内壁截面为半圆形的光滑凹槽固定在水平面上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左右边沿等高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该截面内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一根不可伸长的细绳穿过带有光滑孔的小球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一端固定于凹槽左边沿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另一端过右边沿并沿绳方向对其施加拉力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小球半径远小于凹槽半径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所受重力大小为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若小球始终位于内壁最低点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的最大值为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700784"/>
            <a:ext cx="258762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25919" y="4571085"/>
                <a:ext cx="8873361" cy="166626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19" y="4571085"/>
                <a:ext cx="8873361" cy="1666266"/>
              </a:xfrm>
              <a:prstGeom prst="rect">
                <a:avLst/>
              </a:prstGeom>
              <a:blipFill rotWithShape="0">
                <a:blip r:embed="rId3"/>
                <a:stretch>
                  <a:fillRect l="-893" b="-73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801374" y="694433"/>
                <a:ext cx="7238728" cy="264467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小球受力情况如图所示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当凹槽底部对小球支持力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45°=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374" y="694433"/>
                <a:ext cx="7238728" cy="2644674"/>
              </a:xfrm>
              <a:prstGeom prst="rect">
                <a:avLst/>
              </a:prstGeom>
              <a:blipFill rotWithShape="0">
                <a:blip r:embed="rId2"/>
                <a:stretch>
                  <a:fillRect l="-1094" r="-673" b="-41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885" y="1052703"/>
            <a:ext cx="1986915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338529" y="2442948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17491" y="629665"/>
                <a:ext cx="11810444" cy="23014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如图甲为通过传送带输送小麦的示意图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麦粒离开传送带后可视为竖直下落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形成的麦堆为圆锥状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如图乙所示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麦粒间的动摩擦因数为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最大静摩擦力等于滑动摩擦力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单个麦粒的体积、形状均近似相同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不考虑麦粒的滚动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已知麦堆的总体积为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圆锥体的体积公式为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为圆锥体底面圆半径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为圆锥体的高度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则麦堆高度的最大值为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1" y="629665"/>
                <a:ext cx="11810444" cy="2301440"/>
              </a:xfrm>
              <a:prstGeom prst="rect">
                <a:avLst/>
              </a:prstGeom>
              <a:blipFill rotWithShape="0">
                <a:blip r:embed="rId2"/>
                <a:stretch>
                  <a:fillRect l="-671" t="-2116" r="-413" b="-50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2996946"/>
            <a:ext cx="561086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24112" y="2855776"/>
                <a:ext cx="5509659" cy="24639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𝛑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12" y="2855776"/>
                <a:ext cx="5509659" cy="2463920"/>
              </a:xfrm>
              <a:prstGeom prst="rect">
                <a:avLst/>
              </a:prstGeom>
              <a:blipFill rotWithShape="0">
                <a:blip r:embed="rId4"/>
                <a:stretch>
                  <a:fillRect l="-14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3699619"/>
                <a:ext cx="11658044" cy="24209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麦粒堆积时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以麦堆侧面一粒麦粒为研究对象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麦粒能够保持静止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麦堆逐渐堆积增高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麦堆的斜面倾角不能再增大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zh-CN" altLang="zh-CN" sz="2600">
                    <a:latin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𝒉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g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𝑽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𝛑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699619"/>
                <a:ext cx="11658044" cy="2420960"/>
              </a:xfrm>
              <a:prstGeom prst="rect">
                <a:avLst/>
              </a:prstGeom>
              <a:blipFill rotWithShape="0">
                <a:blip r:embed="rId2"/>
                <a:stretch>
                  <a:fillRect l="-680" t="-2267" r="-5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017" y="1052703"/>
            <a:ext cx="561086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607395" y="257854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50" y="629665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广东潮州联考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三个小球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用细线相连并悬挂于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现用另一细线给小球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施加一个拉力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使整个装置处于静止状态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与竖直方向夹角为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则拉力的最小值为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908" y="836676"/>
            <a:ext cx="190500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6223" y="3249904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B.1.5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8504" y="680785"/>
            <a:ext cx="7962601" cy="286531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以三个小球组成的整体为研究对象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分析受力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根据平衡条件知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的合力与重力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总是大小相等、方向相反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由力的合成图可知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与绳子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垂直时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有最小值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即图中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的最小值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min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30°=1.5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30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514" y="836676"/>
            <a:ext cx="233934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0010988" y="2259724"/>
            <a:ext cx="737747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广东河源高三月考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如图所示是一个可调节角度的乐谱架子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为转轴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底座上开了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四个卡槽用来调节支架倾角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现将乐谱书放在支架上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已知乐谱书与斜面间的动摩擦因数为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=0.75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最大静摩擦力等于滑动摩擦力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现调节倾角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使乐谱书始终处于静止状态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3212973"/>
            <a:ext cx="345757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2821863"/>
            <a:ext cx="7333356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杆从卡槽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移动到卡槽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乐谱书受到的摩擦力会变大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乐谱书受到的摩擦力增大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受到的支持力减小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支持力小于乐谱书所受的重力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摩擦力等于乐谱书所受的重力沿斜面向下的分力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支架倾角的最大值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1533" y="653489"/>
            <a:ext cx="7962601" cy="51059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对乐谱书受力分析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由平衡条件有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若将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杆从卡槽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移动到卡槽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乐谱书受到的摩擦力会减小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随倾角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乐谱书受到的摩擦力增大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受到的支持力减小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可知支持力小于乐谱书所受的重力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摩擦力等于乐谱书所受的重力沿斜面向下的分力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当乐谱书受到静摩擦力达到最大时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根据受力平衡可知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即支架倾角的最大值为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3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53" y="1052703"/>
            <a:ext cx="2421255" cy="2328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/>
          <p:nvPr/>
        </p:nvSpPr>
        <p:spPr>
          <a:xfrm>
            <a:off x="721827" y="313197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4740" y="6296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广东云浮模拟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在水平地面上放置了一个顶端固定有定滑轮的斜面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放置在斜面上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轻细绳的一端与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另一端通过定滑轮与小球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现对小球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施加水平外力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使其缓慢运动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直至将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拉至图示位置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拉动过程中物块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和斜面始终静止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不计细绳与滑轮的摩擦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66" y="3820922"/>
            <a:ext cx="389191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3609681"/>
            <a:ext cx="6666687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绳上的拉力一直减小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斜面对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的摩擦力一直减小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地面对斜面的摩擦力一直增大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动态平衡问题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508519"/>
            <a:ext cx="5015071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动态平衡是指物体的受力状态缓慢发生变化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但在变化过程中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每一个状态均可视为平衡状态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做题流程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5071" y="1508519"/>
            <a:ext cx="6696837" cy="4545219"/>
          </a:xfrm>
          <a:prstGeom prst="rect">
            <a:avLst/>
          </a:prstGeom>
          <a:solidFill>
            <a:scrgbClr r="0" g="0" b="0">
              <a:alpha val="0"/>
            </a:scrgbClr>
          </a:solidFill>
        </p:spPr>
      </p:pic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78652" y="694433"/>
                <a:ext cx="6580662" cy="545800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设连接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球的绳子与竖直方向的夹角为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根据受力平衡可得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绳上的拉力逐渐增大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如果一开始绳子拉力大于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所受重力沿斜面的分力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则斜面对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的摩擦力沿斜面向下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随着绳子拉力的增大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斜面对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的摩擦力增大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以斜面、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为整体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地面对斜面的摩擦力与拉力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大小相等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方向相反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所以地面对斜面的摩擦力一直增大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652" y="694433"/>
                <a:ext cx="6580662" cy="5458008"/>
              </a:xfrm>
              <a:prstGeom prst="rect">
                <a:avLst/>
              </a:prstGeom>
              <a:blipFill rotWithShape="0">
                <a:blip r:embed="rId2"/>
                <a:stretch>
                  <a:fillRect l="-1204" t="-1006" r="-3889" b="-1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30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66" y="836676"/>
            <a:ext cx="389191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5554303" y="4563727"/>
            <a:ext cx="811522" cy="630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2477" y="629665"/>
            <a:ext cx="8066692" cy="449575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1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广东押题卷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涵管是城市建设排水系统的重要建筑材料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如图所示是由汽车运输涵管的示意图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在卸涵管时将固定绳解除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涵管的左右两边由两个固定的垫片支撑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涵管恰好与车的底部接触且无弹力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两垫片与车的底部水平面所成的夹角均为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左、右两边的垫片对涵管的支持力分别记为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已知车停在水平地面上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为了方便卸下涵管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汽车启动翻斗功能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将车斗右端缓缓抬起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直至左边垫片的上表面水平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在车斗缓缓抬起直至左边垫片上表面水平的过程中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30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123" y="1052703"/>
            <a:ext cx="310578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33096" y="5048032"/>
            <a:ext cx="7333356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一直增大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先减小后增大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一直减小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60214" y="653489"/>
                <a:ext cx="9634747" cy="429871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车斗水平时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对涵管受力分析如图所示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的合力大小等于涵管的重力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在矢量三角形中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120°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且车斗缓缓抬起的过程中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的夹角始终不变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根据正弦定理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𝐬𝐢𝐧𝟏𝟐𝟎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𝜽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𝐬𝐢𝐧𝟏𝟐𝟎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𝐬𝐢𝐧𝟏𝟐𝟎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逐渐增大到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逐渐减小到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一直增大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一直减小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一直增大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一直减小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14" y="653489"/>
                <a:ext cx="9634747" cy="4298717"/>
              </a:xfrm>
              <a:prstGeom prst="rect">
                <a:avLst/>
              </a:prstGeom>
              <a:blipFill rotWithShape="0">
                <a:blip r:embed="rId2"/>
                <a:stretch>
                  <a:fillRect l="-822" r="-759" b="-22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3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2935" y="1052703"/>
            <a:ext cx="1905000" cy="35147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en-US" sz="2600" kern="100" smtClean="0">
                  <a:latin typeface="Times New Roman"/>
                  <a:ea typeface="微软雅黑"/>
                  <a:cs typeface="Times New Roman"/>
                </a:rPr>
                <a:t>方法</a:t>
              </a: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106615" y="1256411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对研究对象进行受力分析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画出受力示意图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根据物体的平衡条件列式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得到因变量与自变量的关系表达式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通常要用到三角函数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根据自变量的变化确定因变量的变化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6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广东河源模拟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为了保持餐具安全卫生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学校食堂将清洗干净后的碗碟等餐具侧立着竖直放置于餐具架上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其侧视图如图乙所示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其中固定光滑直杆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分别为两等高水平金属杆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图中碗外壁可看作半径为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的半球形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zh-CN" altLang="zh-CN" sz="260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150963" y="249754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27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41" y="3212973"/>
            <a:ext cx="4326255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92627" y="3212973"/>
            <a:ext cx="6666687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若稍微增大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且碗仍保持竖直静止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碗对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杆的压力不变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若稍微减小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且碗仍保持竖直静止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碗对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杆压力变大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若将质量相同、半径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更大的碗竖直放置于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杆之间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碗对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杆的压力变小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若将质量相同、半径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更大的碗竖直放置于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杆之间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碗对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杆的压力不变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20454" y="688889"/>
                <a:ext cx="8066692" cy="42346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碗对杆的压力与杆对碗的弹力始终等大反向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对碗受力分析如图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杆对碗的弹力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与竖直方向的夹角为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则根据共点力的平衡条件可得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𝑮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间距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间距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若将质量相同、半径更大的碗竖直放置于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杆之间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454" y="688889"/>
                <a:ext cx="8066692" cy="4234661"/>
              </a:xfrm>
              <a:prstGeom prst="rect">
                <a:avLst/>
              </a:prstGeom>
              <a:blipFill rotWithShape="0">
                <a:blip r:embed="rId2"/>
                <a:stretch>
                  <a:fillRect l="-983" r="-907" b="-23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1052703"/>
            <a:ext cx="3457575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图解法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en-US" sz="2600" kern="100" smtClean="0">
                <a:latin typeface="Times New Roman"/>
                <a:ea typeface="微软雅黑"/>
                <a:cs typeface="Times New Roman"/>
              </a:rPr>
              <a:t>方法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256411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用图解法分析物体的动态平衡问题时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一般是物体只受三个力作用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且其中一个力大小、方向均不变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另一个力的方向不变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第三个力大小、方向均变化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6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2631</Words>
  <Application>Microsoft Office PowerPoint</Application>
  <PresentationFormat>自定义</PresentationFormat>
  <Paragraphs>209</Paragraphs>
  <Slides>53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66" baseType="lpstr">
      <vt:lpstr>等线</vt:lpstr>
      <vt:lpstr>黑体</vt:lpstr>
      <vt:lpstr>华文细黑</vt:lpstr>
      <vt:lpstr>宋体</vt:lpstr>
      <vt:lpstr>微软雅黑</vt:lpstr>
      <vt:lpstr>Arial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71</cp:revision>
  <dcterms:created xsi:type="dcterms:W3CDTF">2024-01-15T03:14:15Z</dcterms:created>
  <dcterms:modified xsi:type="dcterms:W3CDTF">2026-03-20T03:56:18Z</dcterms:modified>
</cp:coreProperties>
</file>