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9"/>
  </p:notesMasterIdLst>
  <p:handoutMasterIdLst>
    <p:handoutMasterId r:id="rId50"/>
  </p:handoutMasterIdLst>
  <p:sldIdLst>
    <p:sldId id="340" r:id="rId2"/>
    <p:sldId id="341" r:id="rId3"/>
    <p:sldId id="342" r:id="rId4"/>
    <p:sldId id="343" r:id="rId5"/>
    <p:sldId id="579" r:id="rId6"/>
    <p:sldId id="355" r:id="rId7"/>
    <p:sldId id="356" r:id="rId8"/>
    <p:sldId id="580" r:id="rId9"/>
    <p:sldId id="581" r:id="rId10"/>
    <p:sldId id="357" r:id="rId11"/>
    <p:sldId id="492" r:id="rId12"/>
    <p:sldId id="569" r:id="rId13"/>
    <p:sldId id="582" r:id="rId14"/>
    <p:sldId id="602" r:id="rId15"/>
    <p:sldId id="603" r:id="rId16"/>
    <p:sldId id="604" r:id="rId17"/>
    <p:sldId id="605" r:id="rId18"/>
    <p:sldId id="367" r:id="rId19"/>
    <p:sldId id="501" r:id="rId20"/>
    <p:sldId id="502" r:id="rId21"/>
    <p:sldId id="583" r:id="rId22"/>
    <p:sldId id="584" r:id="rId23"/>
    <p:sldId id="504" r:id="rId24"/>
    <p:sldId id="505" r:id="rId25"/>
    <p:sldId id="585" r:id="rId26"/>
    <p:sldId id="586" r:id="rId27"/>
    <p:sldId id="587" r:id="rId28"/>
    <p:sldId id="588" r:id="rId29"/>
    <p:sldId id="400" r:id="rId30"/>
    <p:sldId id="402" r:id="rId31"/>
    <p:sldId id="403" r:id="rId32"/>
    <p:sldId id="589" r:id="rId33"/>
    <p:sldId id="590" r:id="rId34"/>
    <p:sldId id="404" r:id="rId35"/>
    <p:sldId id="405" r:id="rId36"/>
    <p:sldId id="591" r:id="rId37"/>
    <p:sldId id="592" r:id="rId38"/>
    <p:sldId id="406" r:id="rId39"/>
    <p:sldId id="595" r:id="rId40"/>
    <p:sldId id="596" r:id="rId41"/>
    <p:sldId id="597" r:id="rId42"/>
    <p:sldId id="598" r:id="rId43"/>
    <p:sldId id="410" r:id="rId44"/>
    <p:sldId id="411" r:id="rId45"/>
    <p:sldId id="600" r:id="rId46"/>
    <p:sldId id="601" r:id="rId47"/>
    <p:sldId id="428" r:id="rId48"/>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varScale="1">
        <p:scale>
          <a:sx n="87" d="100"/>
          <a:sy n="87" d="100"/>
        </p:scale>
        <p:origin x="186" y="6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2026/3/20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2026/3/20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2</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6</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slide" Target="../slides/slide30.xml"/><Relationship Id="rId7"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43.xml"/><Relationship Id="rId5" Type="http://schemas.openxmlformats.org/officeDocument/2006/relationships/slide" Target="../slides/slide38.xml"/><Relationship Id="rId4" Type="http://schemas.openxmlformats.org/officeDocument/2006/relationships/slide" Target="../slides/slide3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1" name="圆角矩形 50">
            <a:hlinkClick r:id="rId3" action="ppaction://hlinksldjump"/>
          </p:cNvPr>
          <p:cNvSpPr/>
          <p:nvPr userDrawn="1"/>
        </p:nvSpPr>
        <p:spPr>
          <a:xfrm>
            <a:off x="21655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4" action="ppaction://hlinksldjump"/>
          </p:cNvPr>
          <p:cNvSpPr/>
          <p:nvPr userDrawn="1"/>
        </p:nvSpPr>
        <p:spPr>
          <a:xfrm>
            <a:off x="27668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5" action="ppaction://hlinksldjump"/>
          </p:cNvPr>
          <p:cNvSpPr/>
          <p:nvPr userDrawn="1"/>
        </p:nvSpPr>
        <p:spPr>
          <a:xfrm>
            <a:off x="336807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6" action="ppaction://hlinksldjump"/>
          </p:cNvPr>
          <p:cNvSpPr/>
          <p:nvPr userDrawn="1"/>
        </p:nvSpPr>
        <p:spPr>
          <a:xfrm>
            <a:off x="39693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7"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29.xml"/><Relationship Id="rId4" Type="http://schemas.openxmlformats.org/officeDocument/2006/relationships/slide" Target="slide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slideLayout" Target="../slideLayouts/slideLayout2.xml"/><Relationship Id="rId4" Type="http://schemas.openxmlformats.org/officeDocument/2006/relationships/tags" Target="../tags/tag14.xml"/></Relationships>
</file>

<file path=ppt/slides/_rels/slide3.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6.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28.jpeg"/><Relationship Id="rId1" Type="http://schemas.openxmlformats.org/officeDocument/2006/relationships/slideLayout" Target="../slideLayouts/slideLayout6.xml"/><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tags" Target="../tags/tag9.xml"/><Relationship Id="rId7" Type="http://schemas.openxmlformats.org/officeDocument/2006/relationships/slide" Target="slide18.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0.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4"/>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154242" y="5157216"/>
            <a:ext cx="9261504"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实验三　探究两个互成角度的力的合成规律</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6">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94531" y="695805"/>
            <a:ext cx="6666687" cy="3985619"/>
          </a:xfrm>
          <a:prstGeom prst="rect">
            <a:avLst/>
          </a:prstGeom>
        </p:spPr>
        <p:txBody>
          <a:bodyPr wrap="square" lIns="121898" tIns="60948" rIns="121898" bIns="60948">
            <a:spAutoFit/>
          </a:bodyPr>
          <a:lstStyle/>
          <a:p>
            <a:pPr>
              <a:lnSpc>
                <a:spcPct val="14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保证汇力圆环与定位圆重合即合力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其中一个分力对应的细绳方向不变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弹簧测力计示数变大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由三角形定则作图分析可得另一个分力对应的大小和方向可能的情况</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方向不变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大小不变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方向改变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大小不变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方向改变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大小变大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方向改变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大小变小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3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58956" y="836676"/>
            <a:ext cx="2256790" cy="2781300"/>
          </a:xfrm>
          <a:prstGeom prst="rect">
            <a:avLst/>
          </a:prstGeom>
          <a:solidFill>
            <a:scrgbClr r="0" g="0" b="0">
              <a:alpha val="0"/>
            </a:scrgbClr>
          </a:solidFill>
          <a:ln>
            <a:noFill/>
          </a:ln>
        </p:spPr>
      </p:pic>
      <p:sp>
        <p:nvSpPr>
          <p:cNvPr id="5" name="矩形 4"/>
          <p:cNvSpPr/>
          <p:nvPr/>
        </p:nvSpPr>
        <p:spPr>
          <a:xfrm>
            <a:off x="846931" y="4725162"/>
            <a:ext cx="6666687"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BCD</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323415"/>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老师要求学生课后在家中尝试验证平行四边形定则</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某同学用图甲装置做</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验证力的平行四边形定则</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实验的主要步骤如下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3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40641" y="2348865"/>
            <a:ext cx="6049772" cy="3000438"/>
          </a:xfrm>
          <a:prstGeom prst="rect">
            <a:avLst/>
          </a:prstGeom>
          <a:solidFill>
            <a:scrgbClr r="0" g="0" b="0">
              <a:alpha val="0"/>
            </a:scrgbClr>
          </a:solidFill>
          <a:ln>
            <a:noFill/>
          </a:ln>
        </p:spPr>
      </p:pic>
      <p:sp>
        <p:nvSpPr>
          <p:cNvPr id="5" name="矩形 4"/>
          <p:cNvSpPr/>
          <p:nvPr/>
        </p:nvSpPr>
        <p:spPr>
          <a:xfrm>
            <a:off x="262477" y="1879233"/>
            <a:ext cx="5832729" cy="4804368"/>
          </a:xfrm>
          <a:prstGeom prst="rect">
            <a:avLst/>
          </a:prstGeom>
        </p:spPr>
        <p:txBody>
          <a:bodyPr wrap="square" lIns="121898" tIns="60948" rIns="121898" bIns="60948">
            <a:spAutoFit/>
          </a:bodyPr>
          <a:lstStyle/>
          <a:p>
            <a:pPr>
              <a:lnSpc>
                <a:spcPct val="9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将白纸固定在平板上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并在白纸上画出以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点为圆心的等距圆</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9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将橡皮条一端固定在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另一端</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与两细绳套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打结</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弹簧测力计一端与细绳套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相连</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用手使测力计和细绳套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互成角度拉橡皮条</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点位置重合</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标出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的拉力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并记录弹簧测力计的示数</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此时弹簧测力计的读数</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_____</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将测力计改接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用手使测力计和细绳套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互成角度将橡皮条</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再次拉至与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点重合</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位置不变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并记录此时弹簧测力计的示数为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2705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53493" y="774046"/>
            <a:ext cx="5509659" cy="4524291"/>
          </a:xfrm>
          <a:prstGeom prst="rect">
            <a:avLst/>
          </a:prstGeom>
        </p:spPr>
        <p:txBody>
          <a:bodyPr wrap="square" lIns="121898" tIns="60948" rIns="121898" bIns="60948">
            <a:spAutoFit/>
          </a:bodyPr>
          <a:lstStyle/>
          <a:p>
            <a:pPr>
              <a:spcAft>
                <a:spcPts val="0"/>
              </a:spcAft>
              <a:tabLst>
                <a:tab pos="387096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不对绳套</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施加拉力</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用测力计拉细绳套</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点重合</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标出绳套</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此时方向为沿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方向</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并记录弹簧测力计的示数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=4.20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若两相邻圆间的距离表示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请在图乙中作出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拉力的合力</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以及力</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的图示</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在实验误差允许的范围内</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可认为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_________(</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大于</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小于</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等于</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即力的平行四边形定则得到验证</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dirty="0">
              <a:latin typeface="Calibri" panose="020F0502020204030204" pitchFamily="34" charset="0"/>
              <a:cs typeface="Times New Roman" panose="02020603050405020304" pitchFamily="18" charset="0"/>
            </a:endParaRPr>
          </a:p>
        </p:txBody>
      </p:sp>
      <p:pic>
        <p:nvPicPr>
          <p:cNvPr id="8" name="image33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82680" y="658227"/>
            <a:ext cx="6049772" cy="3000438"/>
          </a:xfrm>
          <a:prstGeom prst="rect">
            <a:avLst/>
          </a:prstGeom>
          <a:solidFill>
            <a:scrgbClr r="0" g="0" b="0">
              <a:alpha val="0"/>
            </a:scrgbClr>
          </a:solidFill>
          <a:ln>
            <a:noFill/>
          </a:ln>
        </p:spPr>
      </p:pic>
    </p:spTree>
    <p:extLst>
      <p:ext uri="{BB962C8B-B14F-4D97-AF65-F5344CB8AC3E}">
        <p14:creationId xmlns:p14="http://schemas.microsoft.com/office/powerpoint/2010/main" val="184260391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46450" y="620649"/>
            <a:ext cx="8873362" cy="3316615"/>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(2)4.00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见解析图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等于</a:t>
            </a:r>
            <a:endParaRPr lang="zh-CN" altLang="zh-CN" sz="1000" dirty="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由于弹簧测力计的分度值为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需要估读到百分位</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其读数为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4.00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dirty="0">
                <a:latin typeface="Times New Roman" panose="02020603050405020304" pitchFamily="18" charset="0"/>
                <a:cs typeface="Times New Roman" panose="02020603050405020304" pitchFamily="18" charset="0"/>
              </a:rPr>
              <a:t>以</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=4.00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=3.00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为邻边画出平行四边形</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其对角线为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然后作出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=4.20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的图示如图所示</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4" name="image33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39091" y="1035177"/>
            <a:ext cx="2256790" cy="2609850"/>
          </a:xfrm>
          <a:prstGeom prst="rect">
            <a:avLst/>
          </a:prstGeom>
          <a:solidFill>
            <a:scrgbClr r="0" g="0" b="0">
              <a:alpha val="0"/>
            </a:scrgbClr>
          </a:solidFill>
          <a:ln>
            <a:noFill/>
          </a:ln>
        </p:spPr>
      </p:pic>
      <p:sp>
        <p:nvSpPr>
          <p:cNvPr id="5" name="矩形 4"/>
          <p:cNvSpPr/>
          <p:nvPr/>
        </p:nvSpPr>
        <p:spPr>
          <a:xfrm>
            <a:off x="46450" y="3593869"/>
            <a:ext cx="8873362" cy="1530395"/>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a:latin typeface="Times New Roman" panose="02020603050405020304" pitchFamily="18" charset="0"/>
                <a:cs typeface="Times New Roman" panose="02020603050405020304" pitchFamily="18" charset="0"/>
              </a:rPr>
              <a:t>在误差允许的范围内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可认为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即力的平行四边形定则得到验证</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r>
            <a:br>
              <a:rPr lang="en-US" altLang="zh-CN" sz="2600">
                <a:latin typeface="Times New Roman" panose="02020603050405020304" pitchFamily="18" charset="0"/>
                <a:ea typeface="微软雅黑" panose="020B0503020204020204" pitchFamily="34" charset="-122"/>
                <a:cs typeface="Times New Roman" panose="02020603050405020304" pitchFamily="18" charset="0"/>
              </a:rPr>
            </a:b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8623710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linds(horizontal)">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linds(horizontal)">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46450" y="629665"/>
            <a:ext cx="7333356" cy="2123634"/>
          </a:xfrm>
          <a:prstGeom prst="rect">
            <a:avLst/>
          </a:prstGeom>
        </p:spPr>
        <p:txBody>
          <a:bodyPr wrap="square" lIns="121898" tIns="60948" rIns="121898" bIns="60948">
            <a:spAutoFit/>
          </a:bodyPr>
          <a:lstStyle/>
          <a:p>
            <a:pPr marL="355600" indent="-355600">
              <a:spcAft>
                <a:spcPts val="0"/>
              </a:spcAft>
              <a:tabLst>
                <a:tab pos="387096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广东韶关模拟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实验小组的同学利用图甲实验装置探究</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求合力的方法</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实验</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图中橡皮条的一端固定在水平木板上</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为弹簧测力计</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为固定橡皮条的图钉</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为橡皮条与细绳的结点</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为细绳</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请回答下列问题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4" name="image34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58516" y="620649"/>
            <a:ext cx="4692251" cy="5039043"/>
          </a:xfrm>
          <a:prstGeom prst="rect">
            <a:avLst/>
          </a:prstGeom>
          <a:solidFill>
            <a:scrgbClr r="0" g="0" b="0">
              <a:alpha val="0"/>
            </a:scrgbClr>
          </a:solidFill>
          <a:ln>
            <a:noFill/>
          </a:ln>
        </p:spPr>
      </p:pic>
      <p:sp>
        <p:nvSpPr>
          <p:cNvPr id="6" name="矩形 5"/>
          <p:cNvSpPr/>
          <p:nvPr/>
        </p:nvSpPr>
        <p:spPr>
          <a:xfrm>
            <a:off x="268001" y="2762963"/>
            <a:ext cx="7016524" cy="3323963"/>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下列说法中正确的是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选填正确选项前字母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拉橡皮条时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弹簧测力计、橡皮条、细绳应贴近木板且与木板平面平行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两弹簧测力计系的两条细绳必须等长</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和合力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的大小都不能超过弹簧测力计的量程</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为减小测量误差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方向间夹角应为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90°</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6507686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62477" y="639841"/>
            <a:ext cx="6580662" cy="5724620"/>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根据实验数据在白纸上所作图如图乙所示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乙图中</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四个力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其中力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选填上述字母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不是由弹簧测力计直接测得的</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要求先后两次力的作用效果相同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指的是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选填正确选项前字母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橡皮条沿同一方向伸长同一长度</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橡皮条沿同一方向伸长</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橡皮条伸长到同一长度</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两个弹簧测力计拉力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的大小之和等于一个弹簧测力计拉力的大小</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图丙是测量中弹簧测力计</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的示数</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读出该力大小为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3" name="image34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58516" y="620649"/>
            <a:ext cx="4692251" cy="5039043"/>
          </a:xfrm>
          <a:prstGeom prst="rect">
            <a:avLst/>
          </a:prstGeom>
          <a:solidFill>
            <a:scrgbClr r="0" g="0" b="0">
              <a:alpha val="0"/>
            </a:scrgbClr>
          </a:solidFill>
          <a:ln>
            <a:noFill/>
          </a:ln>
        </p:spPr>
      </p:pic>
    </p:spTree>
    <p:extLst>
      <p:ext uri="{BB962C8B-B14F-4D97-AF65-F5344CB8AC3E}">
        <p14:creationId xmlns:p14="http://schemas.microsoft.com/office/powerpoint/2010/main" val="17569541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62477" y="653489"/>
            <a:ext cx="6580662" cy="4885865"/>
          </a:xfrm>
          <a:prstGeom prst="rect">
            <a:avLst/>
          </a:prstGeom>
        </p:spPr>
        <p:txBody>
          <a:bodyPr wrap="square" lIns="121898" tIns="60948" rIns="121898" bIns="60948">
            <a:spAutoFit/>
          </a:bodyPr>
          <a:lstStyle/>
          <a:p>
            <a:pPr>
              <a:lnSpc>
                <a:spcPct val="12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(4)3.00</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为了防止摩擦对实验结果产生的误差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拉橡皮条时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弹簧测力计、橡皮条、细绳应贴近木板且与木板平面平行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实验中只要求力的作用效果相同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而两弹簧测力计系的两条细绳不必等长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为了准确地测量力的大小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和合力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的大小都不能超过弹簧测力计的量程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为减小测量误差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方向间夹角要适当大些但不一定为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34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58516" y="620649"/>
            <a:ext cx="4692251" cy="5039043"/>
          </a:xfrm>
          <a:prstGeom prst="rect">
            <a:avLst/>
          </a:prstGeom>
          <a:solidFill>
            <a:scrgbClr r="0" g="0" b="0">
              <a:alpha val="0"/>
            </a:scrgbClr>
          </a:solidFill>
          <a:ln>
            <a:noFill/>
          </a:ln>
        </p:spPr>
      </p:pic>
    </p:spTree>
    <p:extLst>
      <p:ext uri="{BB962C8B-B14F-4D97-AF65-F5344CB8AC3E}">
        <p14:creationId xmlns:p14="http://schemas.microsoft.com/office/powerpoint/2010/main" val="14731268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62477" y="653489"/>
            <a:ext cx="6580662" cy="485585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由实验步骤可得</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题图乙中</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四个力中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是根据平行四边形定则作图得到的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不是由弹簧测力计直接测得的</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实验中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要求先后两次力的作用效果相同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指的是橡皮条沿同一方向伸长同一长度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由题图丙可知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测量中弹簧测力计</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的最小刻度为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则示数为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34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58516" y="620649"/>
            <a:ext cx="4692251" cy="5039043"/>
          </a:xfrm>
          <a:prstGeom prst="rect">
            <a:avLst/>
          </a:prstGeom>
          <a:solidFill>
            <a:scrgbClr r="0" g="0" b="0">
              <a:alpha val="0"/>
            </a:scrgbClr>
          </a:solidFill>
          <a:ln>
            <a:noFill/>
          </a:ln>
        </p:spPr>
      </p:pic>
    </p:spTree>
    <p:extLst>
      <p:ext uri="{BB962C8B-B14F-4D97-AF65-F5344CB8AC3E}">
        <p14:creationId xmlns:p14="http://schemas.microsoft.com/office/powerpoint/2010/main" val="109166423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考点二　创新拓展实验</a:t>
            </a:r>
            <a:endParaRPr lang="zh-CN" altLang="zh-CN" sz="1800" b="1" kern="1400" dirty="0">
              <a:effectLst/>
              <a:latin typeface="Cambria"/>
              <a:ea typeface="宋体"/>
              <a:cs typeface="Times New Roman"/>
            </a:endParaRPr>
          </a:p>
        </p:txBody>
      </p:sp>
      <p:sp>
        <p:nvSpPr>
          <p:cNvPr id="5" name="矩形 4"/>
          <p:cNvSpPr/>
          <p:nvPr/>
        </p:nvSpPr>
        <p:spPr>
          <a:xfrm>
            <a:off x="259015" y="1268730"/>
            <a:ext cx="116580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常见创新实验方案</a:t>
            </a:r>
            <a:endParaRPr lang="zh-CN" altLang="zh-CN" sz="1000">
              <a:latin typeface="Calibri" panose="020F0502020204030204" pitchFamily="34" charset="0"/>
              <a:cs typeface="Times New Roman" panose="02020603050405020304" pitchFamily="18" charset="0"/>
            </a:endParaRPr>
          </a:p>
        </p:txBody>
      </p:sp>
      <p:pic>
        <p:nvPicPr>
          <p:cNvPr id="4" name="image33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504" y="2027411"/>
            <a:ext cx="4788017" cy="4320540"/>
          </a:xfrm>
          <a:prstGeom prst="rect">
            <a:avLst/>
          </a:prstGeom>
          <a:solidFill>
            <a:scrgbClr r="0" g="0" b="0">
              <a:alpha val="0"/>
            </a:scrgbClr>
          </a:solidFill>
          <a:ln>
            <a:noFill/>
          </a:ln>
        </p:spPr>
      </p:pic>
      <p:pic>
        <p:nvPicPr>
          <p:cNvPr id="6" name="图片 5"/>
          <p:cNvPicPr/>
          <p:nvPr/>
        </p:nvPicPr>
        <p:blipFill>
          <a:blip r:embed="rId3">
            <a:clrChange>
              <a:clrFrom>
                <a:srgbClr val="FFFFFF"/>
              </a:clrFrom>
              <a:clrTo>
                <a:srgbClr val="FFFFFF">
                  <a:alpha val="0"/>
                </a:srgbClr>
              </a:clrTo>
            </a:clrChange>
          </a:blip>
          <a:stretch>
            <a:fillRect/>
          </a:stretch>
        </p:blipFill>
        <p:spPr>
          <a:xfrm>
            <a:off x="5414545" y="1923437"/>
            <a:ext cx="6480810" cy="1066585"/>
          </a:xfrm>
          <a:prstGeom prst="rect">
            <a:avLst/>
          </a:prstGeom>
          <a:solidFill>
            <a:scrgbClr r="0" g="0" b="0">
              <a:alpha val="0"/>
            </a:scrgbClr>
          </a:solidFill>
        </p:spPr>
      </p:pic>
      <p:sp>
        <p:nvSpPr>
          <p:cNvPr id="7" name="矩形 6"/>
          <p:cNvSpPr/>
          <p:nvPr/>
        </p:nvSpPr>
        <p:spPr>
          <a:xfrm>
            <a:off x="5635856" y="3206347"/>
            <a:ext cx="5438564" cy="1329507"/>
          </a:xfrm>
          <a:prstGeom prst="rect">
            <a:avLst/>
          </a:prstGeom>
        </p:spPr>
        <p:txBody>
          <a:bodyPr wrap="square" lIns="121898" tIns="60948" rIns="121898" bIns="60948">
            <a:spAutoFit/>
          </a:bodyPr>
          <a:lstStyle/>
          <a:p>
            <a:pPr>
              <a:lnSpc>
                <a:spcPct val="16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合力的获得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弹簧测力计的拉力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力传感器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88784" y="620649"/>
            <a:ext cx="8066692" cy="3985619"/>
          </a:xfrm>
          <a:prstGeom prst="rect">
            <a:avLst/>
          </a:prstGeom>
        </p:spPr>
        <p:txBody>
          <a:bodyPr wrap="square" lIns="121898" tIns="60948" rIns="121898" bIns="60948">
            <a:spAutoFit/>
          </a:bodyPr>
          <a:lstStyle/>
          <a:p>
            <a:pPr marL="355600" indent="-355600">
              <a:lnSpc>
                <a:spcPct val="14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某实验小组同学利用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DIS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实验装置研究力的平行四边形定则</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为两个相同的双向力传感器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该型号传感器在受到拉力时读数为正</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受到压力时读数为负</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连接质量不计的细绳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可沿固定的圆弧形轨道移动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固定不动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通过光滑铰链连接长为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的杆</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将细绳连接在杆右端</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点构成支架</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保持杆在水平方向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按如下步骤操作</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4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1052703"/>
            <a:ext cx="3457575" cy="2436495"/>
          </a:xfrm>
          <a:prstGeom prst="rect">
            <a:avLst/>
          </a:prstGeom>
          <a:solidFill>
            <a:scrgbClr r="0" g="0" b="0">
              <a:alpha val="0"/>
            </a:scrgbClr>
          </a:solidFill>
          <a:ln>
            <a:noFill/>
          </a:ln>
        </p:spPr>
      </p:pic>
      <p:sp>
        <p:nvSpPr>
          <p:cNvPr id="5" name="矩形 4"/>
          <p:cNvSpPr/>
          <p:nvPr/>
        </p:nvSpPr>
        <p:spPr>
          <a:xfrm>
            <a:off x="464856" y="4639072"/>
            <a:ext cx="8873361" cy="2032905"/>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测量绳子与水平杆的夹角</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AOB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对两个传感器进行调零</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③</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用另一根绳在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点悬挂一个钩码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记录两个传感器的读数</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819601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④</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取下钩码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移动传感器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改变</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角</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重复上述实验步骤</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得到表格</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196366804"/>
              </p:ext>
            </p:extLst>
          </p:nvPr>
        </p:nvGraphicFramePr>
        <p:xfrm>
          <a:off x="333789" y="1484757"/>
          <a:ext cx="10514011" cy="1870710"/>
        </p:xfrm>
        <a:graphic>
          <a:graphicData uri="http://schemas.openxmlformats.org/drawingml/2006/table">
            <a:tbl>
              <a:tblPr firstRow="1" firstCol="1" bandRow="1"/>
              <a:tblGrid>
                <a:gridCol w="1899211"/>
                <a:gridCol w="2191558"/>
                <a:gridCol w="2191558"/>
                <a:gridCol w="1020063"/>
                <a:gridCol w="2191558"/>
                <a:gridCol w="1020063"/>
              </a:tblGrid>
              <a:tr h="205105">
                <a:tc>
                  <a:txBody>
                    <a:bodyPr/>
                    <a:lstStyle/>
                    <a:p>
                      <a:pPr algn="ctr">
                        <a:lnSpc>
                          <a:spcPct val="150000"/>
                        </a:lnSpc>
                        <a:spcAft>
                          <a:spcPts val="0"/>
                        </a:spcAft>
                        <a:tabLst>
                          <a:tab pos="387096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N</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1.001</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0.580</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1.002</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5105">
                <a:tc>
                  <a:txBody>
                    <a:bodyPr/>
                    <a:lstStyle/>
                    <a:p>
                      <a:pPr algn="ctr">
                        <a:lnSpc>
                          <a:spcPct val="150000"/>
                        </a:lnSpc>
                        <a:spcAft>
                          <a:spcPts val="0"/>
                        </a:spcAft>
                        <a:tabLst>
                          <a:tab pos="387096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N</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0.868</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0.291</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0.865</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5105">
                <a:tc>
                  <a:txBody>
                    <a:bodyPr/>
                    <a:lstStyle/>
                    <a:p>
                      <a:pPr algn="ctr">
                        <a:lnSpc>
                          <a:spcPct val="150000"/>
                        </a:lnSpc>
                        <a:spcAft>
                          <a:spcPts val="0"/>
                        </a:spcAft>
                        <a:tabLst>
                          <a:tab pos="387096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θ</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30°</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60°</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150°</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矩形 3"/>
          <p:cNvSpPr/>
          <p:nvPr/>
        </p:nvSpPr>
        <p:spPr>
          <a:xfrm>
            <a:off x="245367" y="3515569"/>
            <a:ext cx="11810444" cy="923305"/>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根据表格</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传感器对应的是表中力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钩码质量为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____________kg(</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结果保留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
        <p:nvSpPr>
          <p:cNvPr id="5" name="矩形 4"/>
          <p:cNvSpPr/>
          <p:nvPr/>
        </p:nvSpPr>
        <p:spPr>
          <a:xfrm>
            <a:off x="262477" y="4520792"/>
            <a:ext cx="11810444" cy="1323415"/>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传感器受到的力均为拉力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为正值</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传感器对应的是表中力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平衡时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b="1">
                <a:latin typeface="Times New Roman" panose="02020603050405020304" pitchFamily="18" charset="0"/>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=1.001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≈0.05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0.05</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0125860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88784" y="620649"/>
            <a:ext cx="8066692" cy="3659888"/>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本实验中多次对传感器进行调零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对此操作说明正确的是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因为事先忘记调零</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何时调零对实验结果没有影响</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为了消除水平杆自身重力对结果的影响</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可以完全消除实验的误差</a:t>
            </a:r>
            <a:endParaRPr lang="zh-CN" altLang="zh-CN" sz="1000">
              <a:latin typeface="Calibri" panose="020F0502020204030204" pitchFamily="34" charset="0"/>
              <a:cs typeface="Times New Roman" panose="02020603050405020304" pitchFamily="18" charset="0"/>
            </a:endParaRPr>
          </a:p>
        </p:txBody>
      </p:sp>
      <p:pic>
        <p:nvPicPr>
          <p:cNvPr id="4" name="image34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1052703"/>
            <a:ext cx="3457575" cy="2436495"/>
          </a:xfrm>
          <a:prstGeom prst="rect">
            <a:avLst/>
          </a:prstGeom>
          <a:solidFill>
            <a:scrgbClr r="0" g="0" b="0">
              <a:alpha val="0"/>
            </a:scrgbClr>
          </a:solidFill>
          <a:ln>
            <a:noFill/>
          </a:ln>
        </p:spPr>
      </p:pic>
      <p:sp>
        <p:nvSpPr>
          <p:cNvPr id="6" name="矩形 5"/>
          <p:cNvSpPr/>
          <p:nvPr/>
        </p:nvSpPr>
        <p:spPr>
          <a:xfrm>
            <a:off x="262477" y="4293108"/>
            <a:ext cx="8066692" cy="1323415"/>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在挂钩码之前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对传感器进行调零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是为了消除水平杆自身重力对结果的影响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2903784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linds(horizontal)">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88784" y="620649"/>
            <a:ext cx="8066692" cy="3659888"/>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让</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传感器沿圆心为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的圆弧形</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而不是其他形状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轨道移动的主要目的是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方便改变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传感器的读数</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方便改变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传感器的读数</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保持杆右端</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的位置不变</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方便改变细绳与杆的夹角</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endParaRPr lang="zh-CN" altLang="zh-CN" sz="1000">
              <a:latin typeface="Calibri" panose="020F0502020204030204" pitchFamily="34" charset="0"/>
              <a:cs typeface="Times New Roman" panose="02020603050405020304" pitchFamily="18" charset="0"/>
            </a:endParaRPr>
          </a:p>
        </p:txBody>
      </p:sp>
      <p:pic>
        <p:nvPicPr>
          <p:cNvPr id="4" name="image34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1052703"/>
            <a:ext cx="3457575" cy="2436495"/>
          </a:xfrm>
          <a:prstGeom prst="rect">
            <a:avLst/>
          </a:prstGeom>
          <a:solidFill>
            <a:scrgbClr r="0" g="0" b="0">
              <a:alpha val="0"/>
            </a:scrgbClr>
          </a:solidFill>
          <a:ln>
            <a:noFill/>
          </a:ln>
        </p:spPr>
      </p:pic>
      <p:sp>
        <p:nvSpPr>
          <p:cNvPr id="5" name="矩形 4"/>
          <p:cNvSpPr/>
          <p:nvPr/>
        </p:nvSpPr>
        <p:spPr>
          <a:xfrm>
            <a:off x="262477" y="4214205"/>
            <a:ext cx="8066692"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传感器沿圆心为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的圆弧形轨道移动的过程中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传感器与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点的距离保持不变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点位置保持不变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C</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417308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323415"/>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dirty="0">
              <a:latin typeface="Calibri" panose="020F0502020204030204" pitchFamily="34" charset="0"/>
              <a:cs typeface="Times New Roman" panose="02020603050405020304" pitchFamily="18" charset="0"/>
            </a:endParaRPr>
          </a:p>
          <a:p>
            <a:pPr marL="355600" indent="-355600">
              <a:spcAft>
                <a:spcPts val="0"/>
              </a:spcAft>
              <a:tabLst>
                <a:tab pos="387096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广东大湾区模拟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某同学利用如图甲所示装置探究两个互成角度的力的合成规律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4" name="image34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99044" y="2225548"/>
            <a:ext cx="6913880" cy="3147695"/>
          </a:xfrm>
          <a:prstGeom prst="rect">
            <a:avLst/>
          </a:prstGeom>
          <a:solidFill>
            <a:scrgbClr r="0" g="0" b="0">
              <a:alpha val="0"/>
            </a:scrgbClr>
          </a:solidFill>
          <a:ln>
            <a:noFill/>
          </a:ln>
        </p:spPr>
      </p:pic>
      <p:sp>
        <p:nvSpPr>
          <p:cNvPr id="5" name="矩形 4"/>
          <p:cNvSpPr/>
          <p:nvPr/>
        </p:nvSpPr>
        <p:spPr>
          <a:xfrm>
            <a:off x="259255" y="1955414"/>
            <a:ext cx="4553437" cy="4524291"/>
          </a:xfrm>
          <a:prstGeom prst="rect">
            <a:avLst/>
          </a:prstGeom>
        </p:spPr>
        <p:txBody>
          <a:bodyPr wrap="square" lIns="121898" tIns="60948" rIns="121898" bIns="60948">
            <a:spAutoFit/>
          </a:bodyPr>
          <a:lstStyle/>
          <a:p>
            <a:pPr>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实验步骤如下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将力传感器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通过一根轻质细绳提起重物保持静止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记下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的示数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将力传感器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分别固定在左右两侧杆上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相连的两根轻质细绳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连接的结点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处用轻绳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系上同一重物</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系统静止后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记下</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点位置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的示数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及细绳的方向</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474042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4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23239" y="713359"/>
            <a:ext cx="6913880" cy="3147695"/>
          </a:xfrm>
          <a:prstGeom prst="rect">
            <a:avLst/>
          </a:prstGeom>
          <a:solidFill>
            <a:scrgbClr r="0" g="0" b="0">
              <a:alpha val="0"/>
            </a:scrgbClr>
          </a:solidFill>
          <a:ln>
            <a:noFill/>
          </a:ln>
        </p:spPr>
      </p:pic>
      <p:sp>
        <p:nvSpPr>
          <p:cNvPr id="5" name="矩形 4"/>
          <p:cNvSpPr/>
          <p:nvPr/>
        </p:nvSpPr>
        <p:spPr>
          <a:xfrm>
            <a:off x="259255" y="767064"/>
            <a:ext cx="4553437" cy="546038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③</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在白纸上从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反向延长作有向线段</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OC'</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为对角线作平行四边形</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OA'C'B'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如图乙所示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用毫米刻度尺测出线段</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的长度分别为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④</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调整力传感器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的位置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重复以上步骤</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回答下列问题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1313949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4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23239" y="713359"/>
            <a:ext cx="6913880" cy="3147695"/>
          </a:xfrm>
          <a:prstGeom prst="rect">
            <a:avLst/>
          </a:prstGeom>
          <a:solidFill>
            <a:scrgbClr r="0" g="0" b="0">
              <a:alpha val="0"/>
            </a:scrgbClr>
          </a:solidFill>
          <a:ln>
            <a:noFill/>
          </a:ln>
        </p:spPr>
      </p:pic>
      <p:sp>
        <p:nvSpPr>
          <p:cNvPr id="5" name="矩形 4"/>
          <p:cNvSpPr/>
          <p:nvPr/>
        </p:nvSpPr>
        <p:spPr>
          <a:xfrm>
            <a:off x="259255" y="767064"/>
            <a:ext cx="4553437" cy="546038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下列做法有利于减小实验误差的是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两侧杆必须用铅垂线调整为竖直放置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不能左右倾斜</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两根细绳间夹角越大越好</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记录细绳方向时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选取相距较远的两点</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调整力传感器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的位置时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必须保证结点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的位置不变</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0192915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4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23239" y="713359"/>
            <a:ext cx="6913880" cy="3147695"/>
          </a:xfrm>
          <a:prstGeom prst="rect">
            <a:avLst/>
          </a:prstGeom>
          <a:solidFill>
            <a:scrgbClr r="0" g="0" b="0">
              <a:alpha val="0"/>
            </a:scrgbClr>
          </a:solidFill>
          <a:ln>
            <a:noFill/>
          </a:ln>
        </p:spPr>
      </p:pic>
      <p:sp>
        <p:nvSpPr>
          <p:cNvPr id="5" name="矩形 4"/>
          <p:cNvSpPr/>
          <p:nvPr/>
        </p:nvSpPr>
        <p:spPr>
          <a:xfrm>
            <a:off x="259255" y="767064"/>
            <a:ext cx="4553437" cy="5324510"/>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在误差允许的范围内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满足关系式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________________________</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则能够证明力的合成遵循平行四边形定则</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某次实验中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若平衡时两细绳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互相垂直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保持</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绳和结点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的位置不动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取下力传感器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将细绳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绕</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点在纸面内逆时针缓慢转动一小角度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此过程中</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绳的拉力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变大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变小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45363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4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23239" y="713359"/>
            <a:ext cx="6913880" cy="314769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259255" y="767064"/>
                <a:ext cx="4863984" cy="5948271"/>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变大</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实验中研究的是结点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的受力情况</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无需两侧杆保持竖直状态</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两绳之间的夹角可以适当大些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便于作图</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减小实验误差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但并非越大越好</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记录细绳方向时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应选取相距较远的两点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有利于作出力的图示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便于减小误差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不论结点在任何位置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平衡时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其他两个力的合力总是与第三力是一对平衡力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结点的位置可以不同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255" y="767064"/>
                <a:ext cx="4863984" cy="5948271"/>
              </a:xfrm>
              <a:prstGeom prst="rect">
                <a:avLst/>
              </a:prstGeom>
              <a:blipFill rotWithShape="0">
                <a:blip r:embed="rId3"/>
                <a:stretch>
                  <a:fillRect l="-1631" r="-4141" b="-133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01876579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315884" y="836676"/>
                <a:ext cx="7833494" cy="2105445"/>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在误差允许的范围内</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根据几何三角形与力矢量三角形相似</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对应边成比例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则能够证明力的合成遵循平行四边形定则</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315884" y="836676"/>
                <a:ext cx="7833494" cy="2105445"/>
              </a:xfrm>
              <a:prstGeom prst="rect">
                <a:avLst/>
              </a:prstGeom>
              <a:blipFill rotWithShape="0">
                <a:blip r:embed="rId2"/>
                <a:stretch>
                  <a:fillRect l="-1012" r="-778" b="-9538"/>
                </a:stretch>
              </a:blipFill>
            </p:spPr>
            <p:txBody>
              <a:bodyPr/>
              <a:lstStyle/>
              <a:p>
                <a:r>
                  <a:rPr lang="zh-CN" altLang="en-US">
                    <a:noFill/>
                  </a:rPr>
                  <a:t> </a:t>
                </a:r>
              </a:p>
            </p:txBody>
          </p:sp>
        </mc:Fallback>
      </mc:AlternateContent>
      <p:pic>
        <p:nvPicPr>
          <p:cNvPr id="6" name="image34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24283" y="836676"/>
            <a:ext cx="2587625" cy="3147695"/>
          </a:xfrm>
          <a:prstGeom prst="rect">
            <a:avLst/>
          </a:prstGeom>
          <a:solidFill>
            <a:scrgbClr r="0" g="0" b="0">
              <a:alpha val="0"/>
            </a:scrgbClr>
          </a:solidFill>
          <a:ln>
            <a:noFill/>
          </a:ln>
        </p:spPr>
      </p:pic>
      <p:sp>
        <p:nvSpPr>
          <p:cNvPr id="7" name="矩形 6"/>
          <p:cNvSpPr/>
          <p:nvPr/>
        </p:nvSpPr>
        <p:spPr>
          <a:xfrm>
            <a:off x="262477" y="3086154"/>
            <a:ext cx="7833494" cy="1855035"/>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作出结点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受力情况如图所示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若将</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OB</a:t>
            </a:r>
            <a:r>
              <a:rPr lang="zh-CN" altLang="zh-CN" sz="2600" b="1">
                <a:latin typeface="Times New Roman" panose="02020603050405020304" pitchFamily="18" charset="0"/>
                <a:cs typeface="Times New Roman" panose="02020603050405020304" pitchFamily="18" charset="0"/>
              </a:rPr>
              <a:t>绕</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点在纸面内逆时针缓慢转动一小角度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OB</a:t>
            </a:r>
            <a:r>
              <a:rPr lang="zh-CN" altLang="zh-CN" sz="2600" b="1">
                <a:latin typeface="Times New Roman" panose="02020603050405020304" pitchFamily="18" charset="0"/>
                <a:cs typeface="Times New Roman" panose="02020603050405020304" pitchFamily="18" charset="0"/>
              </a:rPr>
              <a:t>绳与竖直方向夹角减小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可看出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OB</a:t>
            </a:r>
            <a:r>
              <a:rPr lang="zh-CN" altLang="zh-CN" sz="2600" b="1">
                <a:latin typeface="Times New Roman" panose="02020603050405020304" pitchFamily="18" charset="0"/>
                <a:cs typeface="Times New Roman" panose="02020603050405020304" pitchFamily="18" charset="0"/>
              </a:rPr>
              <a:t>绳上的拉力将变大</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633320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94740" y="709857"/>
            <a:ext cx="11810444" cy="1855035"/>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1.(2026·</a:t>
            </a:r>
            <a:r>
              <a:rPr lang="zh-CN" altLang="zh-CN" sz="2600" b="1">
                <a:latin typeface="Times New Roman" panose="02020603050405020304" pitchFamily="18" charset="0"/>
                <a:cs typeface="Times New Roman" panose="02020603050405020304" pitchFamily="18" charset="0"/>
              </a:rPr>
              <a:t>广东肇庆高三期中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某同学做</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探究两个互成角度的力的合成规律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的实验如图甲所示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为固定橡皮条的图钉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为橡皮条与细绳的结点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为细绳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图乙是在白纸上根据实验结果画出的力的图示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7" name="image34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61516" y="2734349"/>
            <a:ext cx="4143668" cy="2378984"/>
          </a:xfrm>
          <a:prstGeom prst="rect">
            <a:avLst/>
          </a:prstGeom>
          <a:solidFill>
            <a:scrgbClr r="0" g="0" b="0">
              <a:alpha val="0"/>
            </a:scrgbClr>
          </a:solidFill>
          <a:ln>
            <a:noFill/>
          </a:ln>
        </p:spPr>
      </p:pic>
      <p:sp>
        <p:nvSpPr>
          <p:cNvPr id="8" name="矩形 7"/>
          <p:cNvSpPr/>
          <p:nvPr/>
        </p:nvSpPr>
        <p:spPr>
          <a:xfrm>
            <a:off x="451208" y="2599508"/>
            <a:ext cx="6912864" cy="3123908"/>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如果没有操作失误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图乙中的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两力中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方向一定沿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本实验采用的科学方法是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理想实验法</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等效替代法</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控制变量法</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建立物理模型法</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34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61516" y="755490"/>
            <a:ext cx="4143668" cy="2378984"/>
          </a:xfrm>
          <a:prstGeom prst="rect">
            <a:avLst/>
          </a:prstGeom>
          <a:solidFill>
            <a:scrgbClr r="0" g="0" b="0">
              <a:alpha val="0"/>
            </a:scrgbClr>
          </a:solidFill>
          <a:ln>
            <a:noFill/>
          </a:ln>
        </p:spPr>
      </p:pic>
      <p:sp>
        <p:nvSpPr>
          <p:cNvPr id="4" name="矩形 3"/>
          <p:cNvSpPr/>
          <p:nvPr/>
        </p:nvSpPr>
        <p:spPr>
          <a:xfrm>
            <a:off x="451208" y="620649"/>
            <a:ext cx="7310308" cy="3077741"/>
          </a:xfrm>
          <a:prstGeom prst="rect">
            <a:avLst/>
          </a:prstGeom>
        </p:spPr>
        <p:txBody>
          <a:bodyPr wrap="square" lIns="121898" tIns="60948" rIns="121898" bIns="60948">
            <a:spAutoFit/>
          </a:bodyPr>
          <a:lstStyle/>
          <a:p>
            <a:pPr>
              <a:spcAft>
                <a:spcPts val="0"/>
              </a:spcAft>
              <a:tabLst>
                <a:tab pos="3870960" algn="l"/>
              </a:tabLst>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实验时</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主要的实验步骤如下</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24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在桌上放一块方木板</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在方木板上铺一张白纸</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用图钉把白纸钉在方木板上</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24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用图钉把橡皮条的一端固定在板上的</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在橡皮条的另一端拴上两条细绳</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细绳的另一端系着细绳套</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24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用两个弹簧测力计分别钩住细绳套</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互成角度地拉橡皮条</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使橡皮条伸长</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结点到达某一位置</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记录下</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点的位置</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读出两个弹簧测力计的示数</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4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4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40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2400">
              <a:latin typeface="Calibri" panose="020F0502020204030204" pitchFamily="34" charset="0"/>
              <a:cs typeface="Times New Roman" panose="02020603050405020304" pitchFamily="18" charset="0"/>
            </a:endParaRPr>
          </a:p>
        </p:txBody>
      </p:sp>
      <p:sp>
        <p:nvSpPr>
          <p:cNvPr id="6" name="矩形 5"/>
          <p:cNvSpPr/>
          <p:nvPr/>
        </p:nvSpPr>
        <p:spPr>
          <a:xfrm>
            <a:off x="485475" y="3738222"/>
            <a:ext cx="11133236" cy="1969746"/>
          </a:xfrm>
          <a:prstGeom prst="rect">
            <a:avLst/>
          </a:prstGeom>
        </p:spPr>
        <p:txBody>
          <a:bodyPr wrap="square" lIns="121898" tIns="60948" rIns="121898" bIns="60948">
            <a:spAutoFit/>
          </a:bodyPr>
          <a:lstStyle/>
          <a:p>
            <a:pPr lvl="0">
              <a:tabLst>
                <a:tab pos="3870960" algn="l"/>
              </a:tabLst>
            </a:pPr>
            <a:r>
              <a:rPr lang="en-US" altLang="zh-CN" sz="24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4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按选好的标度</a:t>
            </a:r>
            <a:r>
              <a:rPr lang="en-US" altLang="zh-CN" sz="24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4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用铅笔和刻度尺作出两个弹簧测力计的拉力</a:t>
            </a:r>
            <a:r>
              <a:rPr lang="en-US" altLang="zh-CN" sz="24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4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4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4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4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4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的图示</a:t>
            </a:r>
            <a:r>
              <a:rPr lang="en-US" altLang="zh-CN" sz="24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4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并用平行四边形定则求出合力</a:t>
            </a:r>
            <a:r>
              <a:rPr lang="en-US" altLang="zh-CN" sz="24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4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2400">
              <a:solidFill>
                <a:prstClr val="black"/>
              </a:solidFill>
              <a:latin typeface="Calibri" panose="020F0502020204030204" pitchFamily="34" charset="0"/>
              <a:cs typeface="Times New Roman" panose="02020603050405020304" pitchFamily="18" charset="0"/>
            </a:endParaRPr>
          </a:p>
          <a:p>
            <a:pPr lvl="0">
              <a:tabLst>
                <a:tab pos="3870960" algn="l"/>
              </a:tabLst>
            </a:pPr>
            <a:r>
              <a:rPr lang="en-US" altLang="zh-CN" sz="24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4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只用一个弹簧测力计</a:t>
            </a:r>
            <a:r>
              <a:rPr lang="en-US" altLang="zh-CN" sz="24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4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通过细绳套拉橡皮条使其伸长</a:t>
            </a:r>
            <a:r>
              <a:rPr lang="en-US" altLang="zh-CN" sz="24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4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读出弹簧测力计的示数</a:t>
            </a:r>
            <a:r>
              <a:rPr lang="en-US" altLang="zh-CN" sz="24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4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4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记下细绳的方向</a:t>
            </a:r>
            <a:r>
              <a:rPr lang="en-US" altLang="zh-CN" sz="24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4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按同一标度作出</a:t>
            </a:r>
            <a:r>
              <a:rPr lang="en-US" altLang="zh-CN" sz="24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4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的图示</a:t>
            </a:r>
            <a:r>
              <a:rPr lang="en-US" altLang="zh-CN" sz="24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2400">
              <a:solidFill>
                <a:prstClr val="black"/>
              </a:solidFill>
              <a:latin typeface="Calibri" panose="020F0502020204030204" pitchFamily="34" charset="0"/>
              <a:cs typeface="Times New Roman" panose="02020603050405020304" pitchFamily="18" charset="0"/>
            </a:endParaRPr>
          </a:p>
          <a:p>
            <a:pPr lvl="0">
              <a:tabLst>
                <a:tab pos="3870960" algn="l"/>
              </a:tabLst>
            </a:pPr>
            <a:r>
              <a:rPr lang="en-US" altLang="zh-CN" sz="24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4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比较</a:t>
            </a:r>
            <a:r>
              <a:rPr lang="en-US" altLang="zh-CN" sz="24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4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4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4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的大小和方向</a:t>
            </a:r>
            <a:r>
              <a:rPr lang="en-US" altLang="zh-CN" sz="24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4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看它们是否相同</a:t>
            </a:r>
            <a:r>
              <a:rPr lang="en-US" altLang="zh-CN" sz="24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4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得出结论</a:t>
            </a:r>
            <a:r>
              <a:rPr lang="zh-CN" altLang="zh-CN" sz="24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endParaRPr lang="zh-CN" altLang="zh-CN" sz="2400">
              <a:solidFill>
                <a:prstClr val="black"/>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34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61516" y="755490"/>
            <a:ext cx="4143668" cy="2378984"/>
          </a:xfrm>
          <a:prstGeom prst="rect">
            <a:avLst/>
          </a:prstGeom>
          <a:solidFill>
            <a:scrgbClr r="0" g="0" b="0">
              <a:alpha val="0"/>
            </a:scrgbClr>
          </a:solidFill>
          <a:ln>
            <a:noFill/>
          </a:ln>
        </p:spPr>
      </p:pic>
      <p:sp>
        <p:nvSpPr>
          <p:cNvPr id="4" name="矩形 3"/>
          <p:cNvSpPr/>
          <p:nvPr/>
        </p:nvSpPr>
        <p:spPr>
          <a:xfrm>
            <a:off x="451208" y="620649"/>
            <a:ext cx="6912864" cy="486021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上述步骤中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有重要遗漏的步骤的序号是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遗漏的内容分别是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______________________________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______________________________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记下两条细绳的方向　把橡皮条的结点拉到同一位置</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83007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blinds(horizontal)">
                                      <p:cBhvr>
                                        <p:cTn id="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34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61516" y="755490"/>
            <a:ext cx="4143668" cy="2378984"/>
          </a:xfrm>
          <a:prstGeom prst="rect">
            <a:avLst/>
          </a:prstGeom>
          <a:solidFill>
            <a:scrgbClr r="0" g="0" b="0">
              <a:alpha val="0"/>
            </a:scrgbClr>
          </a:solidFill>
          <a:ln>
            <a:noFill/>
          </a:ln>
        </p:spPr>
      </p:pic>
      <p:sp>
        <p:nvSpPr>
          <p:cNvPr id="4" name="矩形 3"/>
          <p:cNvSpPr/>
          <p:nvPr/>
        </p:nvSpPr>
        <p:spPr>
          <a:xfrm>
            <a:off x="451208" y="620649"/>
            <a:ext cx="6912864" cy="5365997"/>
          </a:xfrm>
          <a:prstGeom prst="rect">
            <a:avLst/>
          </a:prstGeom>
        </p:spPr>
        <p:txBody>
          <a:bodyPr wrap="square" lIns="121898" tIns="60948" rIns="121898" bIns="60948">
            <a:spAutoFit/>
          </a:bodyPr>
          <a:lstStyle/>
          <a:p>
            <a:pPr>
              <a:lnSpc>
                <a:spcPct val="12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由一个弹簧测力计拉橡皮条至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点的拉力一定沿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AO</a:t>
            </a:r>
            <a:r>
              <a:rPr lang="zh-CN" altLang="zh-CN" sz="2600" b="1">
                <a:latin typeface="Times New Roman" panose="02020603050405020304" pitchFamily="18" charset="0"/>
                <a:cs typeface="Times New Roman" panose="02020603050405020304" pitchFamily="18" charset="0"/>
              </a:rPr>
              <a:t>方向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而根据平行四边形定则作出的合力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由于误差的存在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不一定沿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AO</a:t>
            </a:r>
            <a:r>
              <a:rPr lang="zh-CN" altLang="zh-CN" sz="2600" b="1">
                <a:latin typeface="Times New Roman" panose="02020603050405020304" pitchFamily="18" charset="0"/>
                <a:cs typeface="Times New Roman" panose="02020603050405020304" pitchFamily="18" charset="0"/>
              </a:rPr>
              <a:t>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故一定沿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AO</a:t>
            </a:r>
            <a:r>
              <a:rPr lang="zh-CN" altLang="zh-CN" sz="2600" b="1">
                <a:latin typeface="Times New Roman" panose="02020603050405020304" pitchFamily="18" charset="0"/>
                <a:cs typeface="Times New Roman" panose="02020603050405020304" pitchFamily="18" charset="0"/>
              </a:rPr>
              <a:t>方向的是</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本实验需要一个力的作用效果与两个力的共同作用效果相同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它们的作用效果可以等效替代</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根据实验的操作步骤可知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有重要遗漏的步骤的序号是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中未记下两条细绳的方向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a:latin typeface="Times New Roman" panose="02020603050405020304" pitchFamily="18" charset="0"/>
                <a:cs typeface="Times New Roman" panose="02020603050405020304" pitchFamily="18" charset="0"/>
              </a:rPr>
              <a:t>中未说明是否把橡皮条的结点拉到同一位置</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3533270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blinds(horizontal)">
                                      <p:cBhvr>
                                        <p:cTn id="1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0148" y="629665"/>
            <a:ext cx="11810444" cy="2123634"/>
          </a:xfrm>
          <a:prstGeom prst="rect">
            <a:avLst/>
          </a:prstGeom>
        </p:spPr>
        <p:txBody>
          <a:bodyPr wrap="square" lIns="121898" tIns="60948" rIns="121898" bIns="60948">
            <a:spAutoFit/>
          </a:bodyPr>
          <a:lstStyle/>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2.(2026·</a:t>
            </a:r>
            <a:r>
              <a:rPr lang="zh-CN" altLang="zh-CN" sz="2600" b="1">
                <a:latin typeface="Times New Roman" panose="02020603050405020304" pitchFamily="18" charset="0"/>
                <a:cs typeface="Times New Roman" panose="02020603050405020304" pitchFamily="18" charset="0"/>
              </a:rPr>
              <a:t>辽宁葫芦岛高三期末</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小明利用实验室的器材设计了如图甲所示的实验装置进行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探究两个互成角度的力的合成规律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固定在竖直木板上的量角器直边水平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三根细绳分别连接弹簧测力计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和重物</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三根细绳的节点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与量角器的中心点在同一位置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某次实验测得弹簧测力计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的示数和重物</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的重力分别为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并根据实验数据作图如图乙所示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6" name="image34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03316" y="2831211"/>
            <a:ext cx="5831459" cy="2911729"/>
          </a:xfrm>
          <a:prstGeom prst="rect">
            <a:avLst/>
          </a:prstGeom>
          <a:solidFill>
            <a:scrgbClr r="0" g="0" b="0">
              <a:alpha val="0"/>
            </a:scrgbClr>
          </a:solidFill>
          <a:ln>
            <a:noFill/>
          </a:ln>
        </p:spPr>
      </p:pic>
      <p:sp>
        <p:nvSpPr>
          <p:cNvPr id="7" name="矩形 6"/>
          <p:cNvSpPr/>
          <p:nvPr/>
        </p:nvSpPr>
        <p:spPr>
          <a:xfrm>
            <a:off x="276325" y="2821863"/>
            <a:ext cx="5725686" cy="2923853"/>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关于该实验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本实验采用了等效替代的物理思想</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弹簧测力计必须与量角器平行</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连接结点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的三根细绳必须等长</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连接弹簧测力计的两细绳之间的夹角越大越好</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83539" y="3809447"/>
            <a:ext cx="11658044"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图乙中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大小等于重物</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的真实重力</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弹簧测力计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刻度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弹簧测力计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180°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刻度绕</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点沿顺时针方向缓慢旋转至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刻度过程中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弹簧测力计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的示数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一直增大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一直减小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先增大后减小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先减小后增大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3" name="image34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18909" y="620649"/>
            <a:ext cx="6479540" cy="323532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83539" y="3823095"/>
            <a:ext cx="11658044" cy="2123634"/>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先减小后增大</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本实验采用了等效替代的物理思想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测量时弹簧测力计必须与量角器平行且在同一竖直平面内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连接结点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的三根细绳等长与否对实验无影响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为减小实验误差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与两弹簧测力计相连的细绳之间的夹角要适当大一点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但不是越大越好</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34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18909" y="620649"/>
            <a:ext cx="6479540" cy="3235325"/>
          </a:xfrm>
          <a:prstGeom prst="rect">
            <a:avLst/>
          </a:prstGeom>
          <a:solidFill>
            <a:scrgbClr r="0" g="0" b="0">
              <a:alpha val="0"/>
            </a:scrgbClr>
          </a:solidFill>
          <a:ln>
            <a:noFill/>
          </a:ln>
        </p:spPr>
      </p:pic>
    </p:spTree>
    <p:extLst>
      <p:ext uri="{BB962C8B-B14F-4D97-AF65-F5344CB8AC3E}">
        <p14:creationId xmlns:p14="http://schemas.microsoft.com/office/powerpoint/2010/main" val="266632415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694531" y="1052703"/>
            <a:ext cx="7238728" cy="2970792"/>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图乙中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大小等于重物</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的真实重力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是利用平行四边形定则作出的合力的理论值</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画出力的矢量三角形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可知弹簧测力计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的示数一直减小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弹簧测力计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的示数先减小后增大</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5" name="image34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6202" y="1268730"/>
            <a:ext cx="2587625" cy="2522220"/>
          </a:xfrm>
          <a:prstGeom prst="rect">
            <a:avLst/>
          </a:prstGeom>
          <a:solidFill>
            <a:scrgbClr r="0" g="0" b="0">
              <a:alpha val="0"/>
            </a:scrgbClr>
          </a:solidFill>
          <a:ln>
            <a:noFill/>
          </a:ln>
        </p:spPr>
      </p:pic>
    </p:spTree>
    <p:extLst>
      <p:ext uri="{BB962C8B-B14F-4D97-AF65-F5344CB8AC3E}">
        <p14:creationId xmlns:p14="http://schemas.microsoft.com/office/powerpoint/2010/main" val="253541528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76125" y="629665"/>
            <a:ext cx="6696837" cy="3123908"/>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华南师范大学附属中学月考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某同学想做</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探究两个互成角度的力的合成规律</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的实验</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现有如下实验器材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一重物、木板、白纸、图钉、刻度尺、细绳套和一只弹簧测力计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7" name="image34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75341" y="629665"/>
            <a:ext cx="4664817" cy="5391659"/>
          </a:xfrm>
          <a:prstGeom prst="rect">
            <a:avLst/>
          </a:prstGeom>
          <a:solidFill>
            <a:scrgbClr r="0" g="0" b="0">
              <a:alpha val="0"/>
            </a:scrgbClr>
          </a:solidFill>
          <a:ln>
            <a:noFill/>
          </a:ln>
        </p:spPr>
      </p:pic>
      <p:sp>
        <p:nvSpPr>
          <p:cNvPr id="8" name="矩形 7"/>
          <p:cNvSpPr/>
          <p:nvPr/>
        </p:nvSpPr>
        <p:spPr>
          <a:xfrm>
            <a:off x="578653" y="3679543"/>
            <a:ext cx="6696837" cy="2489568"/>
          </a:xfrm>
          <a:prstGeom prst="rect">
            <a:avLst/>
          </a:prstGeom>
        </p:spPr>
        <p:txBody>
          <a:bodyPr wrap="square" lIns="121898" tIns="60948" rIns="121898" bIns="60948">
            <a:spAutoFit/>
          </a:bodyPr>
          <a:lstStyle/>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为了完成实验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他找来一根轻弹簧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用刻度尺和弹簧测力计测量轻弹簧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的长度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和弹力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作出如图甲所示图像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根据图像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求得该弹簧的劲度系数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=____________N/m(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结果保留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276125" y="643313"/>
            <a:ext cx="6696837" cy="5324510"/>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为探究此实验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又进行了如下实验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将贴有白纸的木板竖直固定</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弹簧测力计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上端悬挂于固定点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下端用细线挂重物</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测出重物</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的重力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如图乙所示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将轻弹簧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的一端用细线系于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手拉轻弹簧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的另一端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使结点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静止在某位置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如图丙所示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测量轻弹簧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和读出弹簧测力计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的示数</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并在白纸上记录</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点的位置和三条细绳的方向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③</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根据图甲求出轻弹簧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的弹力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在白纸上作出各力的图示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进行探究两个互成角度的力的合成规律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④</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改变弹簧的拉力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进行多次实验</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4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75341" y="629665"/>
            <a:ext cx="4664817" cy="5391659"/>
          </a:xfrm>
          <a:prstGeom prst="rect">
            <a:avLst/>
          </a:prstGeom>
          <a:solidFill>
            <a:scrgbClr r="0" g="0" b="0">
              <a:alpha val="0"/>
            </a:scrgbClr>
          </a:solidFill>
          <a:ln>
            <a:noFill/>
          </a:ln>
        </p:spPr>
      </p:pic>
    </p:spTree>
    <p:extLst>
      <p:ext uri="{BB962C8B-B14F-4D97-AF65-F5344CB8AC3E}">
        <p14:creationId xmlns:p14="http://schemas.microsoft.com/office/powerpoint/2010/main" val="21326652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extLst>
              <p:ext uri="{D42A27DB-BD31-4B8C-83A1-F6EECF244321}">
                <p14:modId xmlns:p14="http://schemas.microsoft.com/office/powerpoint/2010/main" val="1313509173"/>
              </p:ext>
            </p:extLst>
          </p:nvPr>
        </p:nvGraphicFramePr>
        <p:xfrm>
          <a:off x="910558" y="836931"/>
          <a:ext cx="11017377" cy="4526280"/>
        </p:xfrm>
        <a:graphic>
          <a:graphicData uri="http://schemas.openxmlformats.org/drawingml/2006/table">
            <a:tbl>
              <a:tblPr firstRow="1" firstCol="1" bandRow="1"/>
              <a:tblGrid>
                <a:gridCol w="7344918"/>
                <a:gridCol w="3672459"/>
              </a:tblGrid>
              <a:tr h="452075">
                <a:tc>
                  <a:txBody>
                    <a:bodyPr/>
                    <a:lstStyle/>
                    <a:p>
                      <a:pPr algn="ctr">
                        <a:lnSpc>
                          <a:spcPct val="150000"/>
                        </a:lnSpc>
                        <a:spcAft>
                          <a:spcPts val="0"/>
                        </a:spcAft>
                        <a:tabLst>
                          <a:tab pos="3870960" algn="l"/>
                        </a:tabLst>
                      </a:pPr>
                      <a:r>
                        <a:rPr lang="zh-CN" sz="1900">
                          <a:effectLst/>
                          <a:latin typeface="Times New Roman" panose="02020603050405020304" pitchFamily="18" charset="0"/>
                          <a:ea typeface="微软雅黑" panose="020B0503020204020204" pitchFamily="34" charset="-122"/>
                          <a:cs typeface="Times New Roman" panose="02020603050405020304" pitchFamily="18" charset="0"/>
                        </a:rPr>
                        <a:t>原理装置图</a:t>
                      </a:r>
                      <a:endParaRPr lang="zh-CN" sz="7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1900">
                          <a:effectLst/>
                          <a:latin typeface="Times New Roman" panose="02020603050405020304" pitchFamily="18" charset="0"/>
                          <a:ea typeface="微软雅黑" panose="020B0503020204020204" pitchFamily="34" charset="-122"/>
                          <a:cs typeface="Times New Roman" panose="02020603050405020304" pitchFamily="18" charset="0"/>
                        </a:rPr>
                        <a:t>操作要求</a:t>
                      </a:r>
                      <a:endParaRPr lang="zh-CN" sz="7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99263">
                <a:tc>
                  <a:txBody>
                    <a:bodyPr/>
                    <a:lstStyle/>
                    <a:p>
                      <a:pPr algn="ctr">
                        <a:lnSpc>
                          <a:spcPct val="150000"/>
                        </a:lnSpc>
                        <a:spcAft>
                          <a:spcPts val="0"/>
                        </a:spcAft>
                        <a:tabLst>
                          <a:tab pos="3870960" algn="l"/>
                        </a:tabLst>
                      </a:pPr>
                      <a:endParaRPr lang="en-US" sz="19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en-US" sz="19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1900">
                          <a:effectLst/>
                          <a:latin typeface="Times New Roman" panose="02020603050405020304" pitchFamily="18" charset="0"/>
                          <a:ea typeface="微软雅黑" panose="020B0503020204020204" pitchFamily="34" charset="-122"/>
                          <a:cs typeface="Times New Roman" panose="02020603050405020304" pitchFamily="18" charset="0"/>
                        </a:rPr>
                        <a:t>等效</a:t>
                      </a:r>
                      <a:r>
                        <a:rPr lang="en-US" sz="19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1900">
                          <a:effectLst/>
                          <a:latin typeface="Times New Roman" panose="02020603050405020304" pitchFamily="18" charset="0"/>
                          <a:ea typeface="微软雅黑" panose="020B0503020204020204" pitchFamily="34" charset="-122"/>
                          <a:cs typeface="Times New Roman" panose="02020603050405020304" pitchFamily="18" charset="0"/>
                        </a:rPr>
                        <a:t>同一次实验中两次把橡皮筋拉长后的结点</a:t>
                      </a:r>
                      <a:r>
                        <a:rPr lang="en-US" sz="19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sz="1900">
                          <a:effectLst/>
                          <a:latin typeface="Times New Roman" panose="02020603050405020304" pitchFamily="18" charset="0"/>
                          <a:ea typeface="微软雅黑" panose="020B0503020204020204" pitchFamily="34" charset="-122"/>
                          <a:cs typeface="Times New Roman" panose="02020603050405020304" pitchFamily="18" charset="0"/>
                        </a:rPr>
                        <a:t>位置必须保持不变</a:t>
                      </a:r>
                      <a:r>
                        <a:rPr lang="zh-CN" sz="1900">
                          <a:effectLst/>
                          <a:latin typeface="宋体" panose="02010600030101010101" pitchFamily="2" charset="-122"/>
                          <a:ea typeface="微软雅黑" panose="020B0503020204020204" pitchFamily="34" charset="-122"/>
                          <a:cs typeface="Times New Roman" panose="02020603050405020304" pitchFamily="18" charset="0"/>
                        </a:rPr>
                        <a:t>。</a:t>
                      </a:r>
                      <a:endParaRPr lang="zh-CN" sz="7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en-US" sz="19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1900">
                          <a:effectLst/>
                          <a:latin typeface="Times New Roman" panose="02020603050405020304" pitchFamily="18" charset="0"/>
                          <a:ea typeface="微软雅黑" panose="020B0503020204020204" pitchFamily="34" charset="-122"/>
                          <a:cs typeface="Times New Roman" panose="02020603050405020304" pitchFamily="18" charset="0"/>
                        </a:rPr>
                        <a:t>拉力</a:t>
                      </a:r>
                      <a:r>
                        <a:rPr lang="en-US" sz="19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1900">
                          <a:effectLst/>
                          <a:latin typeface="Times New Roman" panose="02020603050405020304" pitchFamily="18" charset="0"/>
                          <a:ea typeface="微软雅黑" panose="020B0503020204020204" pitchFamily="34" charset="-122"/>
                          <a:cs typeface="Times New Roman" panose="02020603050405020304" pitchFamily="18" charset="0"/>
                        </a:rPr>
                        <a:t>沿弹簧测力计轴线方向</a:t>
                      </a:r>
                      <a:r>
                        <a:rPr lang="zh-CN" sz="1900" smtClean="0">
                          <a:effectLst/>
                          <a:latin typeface="Times New Roman" panose="02020603050405020304" pitchFamily="18" charset="0"/>
                          <a:ea typeface="微软雅黑" panose="020B0503020204020204" pitchFamily="34" charset="-122"/>
                          <a:cs typeface="Times New Roman" panose="02020603050405020304" pitchFamily="18" charset="0"/>
                        </a:rPr>
                        <a:t>拉</a:t>
                      </a:r>
                      <a:endParaRPr lang="en-US" altLang="zh-CN" sz="19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r>
                        <a:rPr lang="en-US" sz="19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1900">
                          <a:effectLst/>
                          <a:latin typeface="Times New Roman" panose="02020603050405020304" pitchFamily="18" charset="0"/>
                          <a:ea typeface="微软雅黑" panose="020B0503020204020204" pitchFamily="34" charset="-122"/>
                          <a:cs typeface="Times New Roman" panose="02020603050405020304" pitchFamily="18" charset="0"/>
                        </a:rPr>
                        <a:t>与板面平行</a:t>
                      </a:r>
                      <a:r>
                        <a:rPr lang="en-US" sz="19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1900">
                          <a:effectLst/>
                          <a:latin typeface="宋体" panose="02010600030101010101" pitchFamily="2" charset="-122"/>
                          <a:ea typeface="微软雅黑" panose="020B0503020204020204" pitchFamily="34" charset="-122"/>
                          <a:cs typeface="Times New Roman" panose="02020603050405020304" pitchFamily="18" charset="0"/>
                        </a:rPr>
                        <a:t>,</a:t>
                      </a:r>
                      <a:r>
                        <a:rPr lang="zh-CN" sz="1900">
                          <a:effectLst/>
                          <a:latin typeface="Times New Roman" panose="02020603050405020304" pitchFamily="18" charset="0"/>
                          <a:ea typeface="微软雅黑" panose="020B0503020204020204" pitchFamily="34" charset="-122"/>
                          <a:cs typeface="Times New Roman" panose="02020603050405020304" pitchFamily="18" charset="0"/>
                        </a:rPr>
                        <a:t>橡皮筋、弹簧测力计和细绳套与纸面平行</a:t>
                      </a:r>
                      <a:r>
                        <a:rPr lang="en-US" sz="1900">
                          <a:effectLst/>
                          <a:latin typeface="宋体" panose="02010600030101010101" pitchFamily="2" charset="-122"/>
                          <a:ea typeface="微软雅黑" panose="020B0503020204020204" pitchFamily="34" charset="-122"/>
                          <a:cs typeface="Times New Roman" panose="02020603050405020304" pitchFamily="18" charset="0"/>
                        </a:rPr>
                        <a:t>,</a:t>
                      </a:r>
                      <a:r>
                        <a:rPr lang="zh-CN" sz="1900">
                          <a:effectLst/>
                          <a:latin typeface="Times New Roman" panose="02020603050405020304" pitchFamily="18" charset="0"/>
                          <a:ea typeface="微软雅黑" panose="020B0503020204020204" pitchFamily="34" charset="-122"/>
                          <a:cs typeface="Times New Roman" panose="02020603050405020304" pitchFamily="18" charset="0"/>
                        </a:rPr>
                        <a:t>两分力</a:t>
                      </a:r>
                      <a:r>
                        <a:rPr lang="en-US" sz="19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19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19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19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19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1900">
                          <a:effectLst/>
                          <a:latin typeface="Times New Roman" panose="02020603050405020304" pitchFamily="18" charset="0"/>
                          <a:ea typeface="微软雅黑" panose="020B0503020204020204" pitchFamily="34" charset="-122"/>
                          <a:cs typeface="Times New Roman" panose="02020603050405020304" pitchFamily="18" charset="0"/>
                        </a:rPr>
                        <a:t>的夹角不要太大或太小</a:t>
                      </a:r>
                      <a:r>
                        <a:rPr lang="zh-CN" sz="1900">
                          <a:effectLst/>
                          <a:latin typeface="宋体" panose="02010600030101010101" pitchFamily="2" charset="-122"/>
                          <a:ea typeface="微软雅黑" panose="020B0503020204020204" pitchFamily="34" charset="-122"/>
                          <a:cs typeface="Times New Roman" panose="02020603050405020304" pitchFamily="18" charset="0"/>
                        </a:rPr>
                        <a:t>。</a:t>
                      </a:r>
                      <a:endParaRPr lang="zh-CN" sz="7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en-US" sz="19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1900">
                          <a:effectLst/>
                          <a:latin typeface="Times New Roman" panose="02020603050405020304" pitchFamily="18" charset="0"/>
                          <a:ea typeface="微软雅黑" panose="020B0503020204020204" pitchFamily="34" charset="-122"/>
                          <a:cs typeface="Times New Roman" panose="02020603050405020304" pitchFamily="18" charset="0"/>
                        </a:rPr>
                        <a:t>记录</a:t>
                      </a:r>
                      <a:r>
                        <a:rPr lang="en-US" sz="19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1900">
                          <a:effectLst/>
                          <a:latin typeface="Times New Roman" panose="02020603050405020304" pitchFamily="18" charset="0"/>
                          <a:ea typeface="微软雅黑" panose="020B0503020204020204" pitchFamily="34" charset="-122"/>
                          <a:cs typeface="Times New Roman" panose="02020603050405020304" pitchFamily="18" charset="0"/>
                        </a:rPr>
                        <a:t>记下每次各力的大小和方向</a:t>
                      </a:r>
                      <a:r>
                        <a:rPr lang="en-US" sz="1900">
                          <a:effectLst/>
                          <a:latin typeface="宋体" panose="02010600030101010101" pitchFamily="2" charset="-122"/>
                          <a:ea typeface="微软雅黑" panose="020B0503020204020204" pitchFamily="34" charset="-122"/>
                          <a:cs typeface="Times New Roman" panose="02020603050405020304" pitchFamily="18" charset="0"/>
                        </a:rPr>
                        <a:t>,</a:t>
                      </a:r>
                      <a:r>
                        <a:rPr lang="zh-CN" sz="1900">
                          <a:effectLst/>
                          <a:latin typeface="Times New Roman" panose="02020603050405020304" pitchFamily="18" charset="0"/>
                          <a:ea typeface="微软雅黑" panose="020B0503020204020204" pitchFamily="34" charset="-122"/>
                          <a:cs typeface="Times New Roman" panose="02020603050405020304" pitchFamily="18" charset="0"/>
                        </a:rPr>
                        <a:t>标记方向的两点尽量远些</a:t>
                      </a:r>
                      <a:r>
                        <a:rPr lang="zh-CN" sz="1900">
                          <a:effectLst/>
                          <a:latin typeface="宋体" panose="02010600030101010101" pitchFamily="2" charset="-122"/>
                          <a:ea typeface="微软雅黑" panose="020B0503020204020204" pitchFamily="34" charset="-122"/>
                          <a:cs typeface="Times New Roman" panose="02020603050405020304" pitchFamily="18" charset="0"/>
                        </a:rPr>
                        <a:t>。</a:t>
                      </a:r>
                      <a:endParaRPr lang="zh-CN" sz="7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026" name="image376.jpeg"/>
          <p:cNvPicPr>
            <a:picLocks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42612" y="1700784"/>
            <a:ext cx="2238375" cy="3324225"/>
          </a:xfrm>
          <a:prstGeom prst="rect">
            <a:avLst/>
          </a:prstGeom>
          <a:solidFill>
            <a:srgbClr val="000000">
              <a:alpha val="0"/>
            </a:srgbClr>
          </a:solidFill>
        </p:spPr>
      </p:pic>
      <p:pic>
        <p:nvPicPr>
          <p:cNvPr id="1025" name="image377.jpeg"/>
          <p:cNvPicPr>
            <a:picLocks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34936" y="1972246"/>
            <a:ext cx="3971925" cy="2781300"/>
          </a:xfrm>
          <a:prstGeom prst="rect">
            <a:avLst/>
          </a:prstGeom>
          <a:solidFill>
            <a:srgbClr val="000000">
              <a:alpha val="0"/>
            </a:srgbClr>
          </a:solidFill>
        </p:spPr>
      </p:pic>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276125" y="711553"/>
            <a:ext cx="6696837" cy="4924401"/>
          </a:xfrm>
          <a:prstGeom prst="rect">
            <a:avLst/>
          </a:prstGeom>
        </p:spPr>
        <p:txBody>
          <a:bodyPr wrap="square" lIns="121898" tIns="60948" rIns="121898" bIns="60948">
            <a:spAutoFit/>
          </a:bodyPr>
          <a:lstStyle/>
          <a:p>
            <a:pPr>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下列操作正确的是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细绳应与木板平面平行</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弹簧可以贴在木板上</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改变拉力进行多次实验时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每次都要使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点静止在同一位置</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⑤</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改变弹簧的拉力时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发现两次结点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的位置与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刚好在同一直线上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如图丁所示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则下列说法中正确的是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第二次弹簧测力计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示数较大</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两次弹簧测力计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示数相同</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第二次弹簧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的长度一定更长</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第二次弹簧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的长度可能不变</a:t>
            </a:r>
            <a:endParaRPr lang="zh-CN" altLang="zh-CN" sz="1000">
              <a:latin typeface="Calibri" panose="020F0502020204030204" pitchFamily="34" charset="0"/>
              <a:cs typeface="Times New Roman" panose="02020603050405020304" pitchFamily="18" charset="0"/>
            </a:endParaRPr>
          </a:p>
        </p:txBody>
      </p:sp>
      <p:pic>
        <p:nvPicPr>
          <p:cNvPr id="4" name="image34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75341" y="629665"/>
            <a:ext cx="4664817" cy="5391659"/>
          </a:xfrm>
          <a:prstGeom prst="rect">
            <a:avLst/>
          </a:prstGeom>
          <a:solidFill>
            <a:scrgbClr r="0" g="0" b="0">
              <a:alpha val="0"/>
            </a:scrgbClr>
          </a:solidFill>
          <a:ln>
            <a:noFill/>
          </a:ln>
        </p:spPr>
      </p:pic>
    </p:spTree>
    <p:extLst>
      <p:ext uri="{BB962C8B-B14F-4D97-AF65-F5344CB8AC3E}">
        <p14:creationId xmlns:p14="http://schemas.microsoft.com/office/powerpoint/2010/main" val="16786264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 name="矩形 8"/>
              <p:cNvSpPr/>
              <p:nvPr/>
            </p:nvSpPr>
            <p:spPr>
              <a:xfrm>
                <a:off x="276125" y="711553"/>
                <a:ext cx="6696837" cy="4759869"/>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(1)15</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②</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长度</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或伸长量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④</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⑤</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AD</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根据胡克定律可知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图像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a:latin typeface="Times New Roman" panose="02020603050405020304" pitchFamily="18" charset="0"/>
                    <a:cs typeface="Times New Roman" panose="02020603050405020304" pitchFamily="18" charset="0"/>
                  </a:rPr>
                  <a:t>的斜率表示劲度系数</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num>
                      <m:den>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𝟏𝟓</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N/m=15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②</a:t>
                </a:r>
                <a:r>
                  <a:rPr lang="zh-CN" altLang="zh-CN" sz="2600" b="1">
                    <a:latin typeface="Times New Roman" panose="02020603050405020304" pitchFamily="18" charset="0"/>
                    <a:cs typeface="Times New Roman" panose="02020603050405020304" pitchFamily="18" charset="0"/>
                  </a:rPr>
                  <a:t>为了获得轻弹簧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的拉力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则需要测量其长度</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或伸长量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④</a:t>
                </a:r>
                <a:r>
                  <a:rPr lang="zh-CN" altLang="zh-CN" sz="2600" b="1">
                    <a:latin typeface="Times New Roman" panose="02020603050405020304" pitchFamily="18" charset="0"/>
                    <a:cs typeface="Times New Roman" panose="02020603050405020304" pitchFamily="18" charset="0"/>
                  </a:rPr>
                  <a:t>弹簧测力计、细绳、橡皮条都应与木板平行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可以减少由于摩擦带来的误差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弹簧如果贴在木板上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弹簧和木板之间存在摩擦等因素的干扰</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影响弹簧弹力的测量结果</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改变拉力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smtClean="0">
                    <a:latin typeface="Times New Roman" panose="02020603050405020304" pitchFamily="18" charset="0"/>
                    <a:cs typeface="Times New Roman" panose="02020603050405020304" pitchFamily="18" charset="0"/>
                  </a:rPr>
                  <a:t>进行</a:t>
                </a:r>
                <a:endParaRPr lang="zh-CN" altLang="zh-CN" sz="100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276125" y="711553"/>
                <a:ext cx="6696837" cy="4759869"/>
              </a:xfrm>
              <a:prstGeom prst="rect">
                <a:avLst/>
              </a:prstGeom>
              <a:blipFill rotWithShape="0">
                <a:blip r:embed="rId2"/>
                <a:stretch>
                  <a:fillRect l="-1183" t="-1152" b="-1921"/>
                </a:stretch>
              </a:blipFill>
            </p:spPr>
            <p:txBody>
              <a:bodyPr/>
              <a:lstStyle/>
              <a:p>
                <a:r>
                  <a:rPr lang="zh-CN" altLang="en-US">
                    <a:noFill/>
                  </a:rPr>
                  <a:t> </a:t>
                </a:r>
              </a:p>
            </p:txBody>
          </p:sp>
        </mc:Fallback>
      </mc:AlternateContent>
      <p:pic>
        <p:nvPicPr>
          <p:cNvPr id="4" name="image34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75341" y="629665"/>
            <a:ext cx="4664817" cy="5391659"/>
          </a:xfrm>
          <a:prstGeom prst="rect">
            <a:avLst/>
          </a:prstGeom>
          <a:solidFill>
            <a:scrgbClr r="0" g="0" b="0">
              <a:alpha val="0"/>
            </a:scrgbClr>
          </a:solidFill>
          <a:ln>
            <a:noFill/>
          </a:ln>
        </p:spPr>
      </p:pic>
    </p:spTree>
    <p:extLst>
      <p:ext uri="{BB962C8B-B14F-4D97-AF65-F5344CB8AC3E}">
        <p14:creationId xmlns:p14="http://schemas.microsoft.com/office/powerpoint/2010/main" val="263754687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linds(horizontal)">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blinds(horizontal)">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blinds(horizontal)">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blinds(horizontal)">
                                      <p:cBhvr>
                                        <p:cTn id="22"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276125" y="711553"/>
            <a:ext cx="6696837" cy="5324510"/>
          </a:xfrm>
          <a:prstGeom prst="rect">
            <a:avLst/>
          </a:prstGeom>
        </p:spPr>
        <p:txBody>
          <a:bodyPr wrap="square" lIns="121898" tIns="60948" rIns="121898" bIns="60948">
            <a:spAutoFit/>
          </a:bodyPr>
          <a:lstStyle/>
          <a:p>
            <a:pPr lvl="0">
              <a:tabLst>
                <a:tab pos="3870960" algn="l"/>
              </a:tabLst>
            </a:pPr>
            <a:r>
              <a:rPr lang="zh-CN" altLang="zh-CN" sz="2600" b="1">
                <a:solidFill>
                  <a:prstClr val="black"/>
                </a:solidFill>
                <a:latin typeface="Times New Roman" panose="02020603050405020304" pitchFamily="18" charset="0"/>
                <a:cs typeface="Times New Roman" panose="02020603050405020304" pitchFamily="18" charset="0"/>
              </a:rPr>
              <a:t>多次实验时</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两弹簧测力计的拉力合成后的合力</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其大小和方向总是与重物的重力等大反向</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则不需要使</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solidFill>
                  <a:prstClr val="black"/>
                </a:solidFill>
                <a:latin typeface="Times New Roman" panose="02020603050405020304" pitchFamily="18" charset="0"/>
                <a:cs typeface="Times New Roman" panose="02020603050405020304" pitchFamily="18" charset="0"/>
              </a:rPr>
              <a:t>点静止在同一位置</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故</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solidFill>
                  <a:prstClr val="black"/>
                </a:solidFill>
                <a:latin typeface="Times New Roman" panose="02020603050405020304" pitchFamily="18" charset="0"/>
                <a:cs typeface="Times New Roman" panose="02020603050405020304" pitchFamily="18" charset="0"/>
              </a:rPr>
              <a:t>错误</a:t>
            </a:r>
            <a:r>
              <a:rPr lang="zh-CN"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a:solidFill>
                  <a:prstClr val="black"/>
                </a:solidFill>
                <a:latin typeface="宋体" panose="02010600030101010101" pitchFamily="2" charset="-122"/>
                <a:ea typeface="微软雅黑" panose="020B0503020204020204" pitchFamily="34" charset="-122"/>
                <a:cs typeface="宋体" panose="02010600030101010101" pitchFamily="2" charset="-122"/>
              </a:rPr>
              <a:t>⑤</a:t>
            </a:r>
            <a:r>
              <a:rPr lang="zh-CN" altLang="zh-CN" sz="2600" b="1">
                <a:solidFill>
                  <a:prstClr val="black"/>
                </a:solidFill>
                <a:latin typeface="Times New Roman" panose="02020603050405020304" pitchFamily="18" charset="0"/>
                <a:cs typeface="Times New Roman" panose="02020603050405020304" pitchFamily="18" charset="0"/>
              </a:rPr>
              <a:t>改变弹簧的拉力时</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发现两次结点</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solidFill>
                  <a:prstClr val="black"/>
                </a:solidFill>
                <a:latin typeface="Times New Roman" panose="02020603050405020304" pitchFamily="18" charset="0"/>
                <a:cs typeface="Times New Roman" panose="02020603050405020304" pitchFamily="18" charset="0"/>
              </a:rPr>
              <a:t>的位置与</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solidFill>
                  <a:prstClr val="black"/>
                </a:solidFill>
                <a:latin typeface="Times New Roman" panose="02020603050405020304" pitchFamily="18" charset="0"/>
                <a:cs typeface="Times New Roman" panose="02020603050405020304" pitchFamily="18" charset="0"/>
              </a:rPr>
              <a:t>刚好在同一直线上</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因第二次结点的位置离</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solidFill>
                  <a:prstClr val="black"/>
                </a:solidFill>
                <a:latin typeface="Times New Roman" panose="02020603050405020304" pitchFamily="18" charset="0"/>
                <a:cs typeface="Times New Roman" panose="02020603050405020304" pitchFamily="18" charset="0"/>
              </a:rPr>
              <a:t>点更远</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则弹簧测力计</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solidFill>
                  <a:prstClr val="black"/>
                </a:solidFill>
                <a:latin typeface="Times New Roman" panose="02020603050405020304" pitchFamily="18" charset="0"/>
                <a:cs typeface="Times New Roman" panose="02020603050405020304" pitchFamily="18" charset="0"/>
              </a:rPr>
              <a:t>有更长的伸长量</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其弹力比第一次更大</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故</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solidFill>
                  <a:prstClr val="black"/>
                </a:solidFill>
                <a:latin typeface="Times New Roman" panose="02020603050405020304" pitchFamily="18" charset="0"/>
                <a:cs typeface="Times New Roman" panose="02020603050405020304" pitchFamily="18" charset="0"/>
              </a:rPr>
              <a:t>正确</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solidFill>
                  <a:prstClr val="black"/>
                </a:solidFill>
                <a:latin typeface="Times New Roman" panose="02020603050405020304" pitchFamily="18" charset="0"/>
                <a:cs typeface="Times New Roman" panose="02020603050405020304" pitchFamily="18" charset="0"/>
              </a:rPr>
              <a:t>错误</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对两次平衡时的结点</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solidFill>
                  <a:prstClr val="black"/>
                </a:solidFill>
                <a:latin typeface="Times New Roman" panose="02020603050405020304" pitchFamily="18" charset="0"/>
                <a:cs typeface="Times New Roman" panose="02020603050405020304" pitchFamily="18" charset="0"/>
              </a:rPr>
              <a:t>受力分析</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重物的重力恒定</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弹簧测力计</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solidFill>
                  <a:prstClr val="black"/>
                </a:solidFill>
                <a:latin typeface="Times New Roman" panose="02020603050405020304" pitchFamily="18" charset="0"/>
                <a:cs typeface="Times New Roman" panose="02020603050405020304" pitchFamily="18" charset="0"/>
              </a:rPr>
              <a:t>的方向不变</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力的大小变大</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由力的平衡的特点可知</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弹簧</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solidFill>
                  <a:prstClr val="black"/>
                </a:solidFill>
                <a:latin typeface="Times New Roman" panose="02020603050405020304" pitchFamily="18" charset="0"/>
                <a:cs typeface="Times New Roman" panose="02020603050405020304" pitchFamily="18" charset="0"/>
              </a:rPr>
              <a:t>的大小和方向均不能确定</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则第二次弹簧</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solidFill>
                  <a:prstClr val="black"/>
                </a:solidFill>
                <a:latin typeface="Times New Roman" panose="02020603050405020304" pitchFamily="18" charset="0"/>
                <a:cs typeface="Times New Roman" panose="02020603050405020304" pitchFamily="18" charset="0"/>
              </a:rPr>
              <a:t>的拉力可以变大</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变小或不变</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即弹簧</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solidFill>
                  <a:prstClr val="black"/>
                </a:solidFill>
                <a:latin typeface="Times New Roman" panose="02020603050405020304" pitchFamily="18" charset="0"/>
                <a:cs typeface="Times New Roman" panose="02020603050405020304" pitchFamily="18" charset="0"/>
              </a:rPr>
              <a:t>的长度可能更短或不变</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故</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solidFill>
                  <a:prstClr val="black"/>
                </a:solidFill>
                <a:latin typeface="Times New Roman" panose="02020603050405020304" pitchFamily="18" charset="0"/>
                <a:cs typeface="Times New Roman" panose="02020603050405020304" pitchFamily="18" charset="0"/>
              </a:rPr>
              <a:t>错误</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solidFill>
                  <a:prstClr val="black"/>
                </a:solidFill>
                <a:latin typeface="Times New Roman" panose="02020603050405020304" pitchFamily="18" charset="0"/>
                <a:cs typeface="Times New Roman" panose="02020603050405020304" pitchFamily="18" charset="0"/>
              </a:rPr>
              <a:t>正确</a:t>
            </a:r>
            <a:r>
              <a:rPr lang="zh-CN"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solidFill>
                <a:prstClr val="black"/>
              </a:solidFill>
              <a:latin typeface="Calibri" panose="020F0502020204030204" pitchFamily="34" charset="0"/>
              <a:cs typeface="Times New Roman" panose="02020603050405020304" pitchFamily="18" charset="0"/>
            </a:endParaRPr>
          </a:p>
        </p:txBody>
      </p:sp>
      <p:pic>
        <p:nvPicPr>
          <p:cNvPr id="4" name="image34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75341" y="629665"/>
            <a:ext cx="4664817" cy="5391659"/>
          </a:xfrm>
          <a:prstGeom prst="rect">
            <a:avLst/>
          </a:prstGeom>
          <a:solidFill>
            <a:scrgbClr r="0" g="0" b="0">
              <a:alpha val="0"/>
            </a:scrgbClr>
          </a:solidFill>
          <a:ln>
            <a:noFill/>
          </a:ln>
        </p:spPr>
      </p:pic>
    </p:spTree>
    <p:extLst>
      <p:ext uri="{BB962C8B-B14F-4D97-AF65-F5344CB8AC3E}">
        <p14:creationId xmlns:p14="http://schemas.microsoft.com/office/powerpoint/2010/main" val="40809227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94740" y="588721"/>
            <a:ext cx="11810444" cy="1323415"/>
          </a:xfrm>
          <a:prstGeom prst="rect">
            <a:avLst/>
          </a:prstGeom>
        </p:spPr>
        <p:txBody>
          <a:bodyPr wrap="square" lIns="121898" tIns="60948" rIns="121898" bIns="60948">
            <a:spAutoFit/>
          </a:bodyPr>
          <a:lstStyle/>
          <a:p>
            <a:pPr marL="355600" indent="-355600">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4.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黑、吉、辽、内蒙古卷</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某兴趣小组设计了一个可以测量质量的装置</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细绳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和橡皮筋相连于一点</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上端固定在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下端与水杯相连</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橡皮筋的另一端与绳套相连</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4" name="image34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74666" y="3206618"/>
            <a:ext cx="2421255" cy="3147695"/>
          </a:xfrm>
          <a:prstGeom prst="rect">
            <a:avLst/>
          </a:prstGeom>
          <a:solidFill>
            <a:scrgbClr r="0" g="0" b="0">
              <a:alpha val="0"/>
            </a:scrgbClr>
          </a:solidFill>
          <a:ln>
            <a:noFill/>
          </a:ln>
        </p:spPr>
      </p:pic>
      <p:sp>
        <p:nvSpPr>
          <p:cNvPr id="5" name="矩形 4"/>
          <p:cNvSpPr/>
          <p:nvPr/>
        </p:nvSpPr>
        <p:spPr>
          <a:xfrm>
            <a:off x="461199" y="1875867"/>
            <a:ext cx="11682763" cy="1323415"/>
          </a:xfrm>
          <a:prstGeom prst="rect">
            <a:avLst/>
          </a:prstGeom>
        </p:spPr>
        <p:txBody>
          <a:bodyPr wrap="square" lIns="121898" tIns="60948" rIns="121898" bIns="60948">
            <a:spAutoFit/>
          </a:bodyPr>
          <a:lstStyle/>
          <a:p>
            <a:pPr>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为确定杯中物体质量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与橡皮筋长度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的关系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该小组逐次加入等质量的水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拉动绳套</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每次与竖直方向夹角均为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且橡皮筋与绳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垂直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待装置稳定后测量对应的橡皮筋长度</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根据测得数据作出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关系图线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6" name="image35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99044" y="3150159"/>
            <a:ext cx="4536567" cy="3327828"/>
          </a:xfrm>
          <a:prstGeom prst="rect">
            <a:avLst/>
          </a:prstGeom>
          <a:solidFill>
            <a:scrgbClr r="0" g="0" b="0">
              <a:alpha val="0"/>
            </a:scrgbClr>
          </a:solid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62477" y="612545"/>
            <a:ext cx="6580662" cy="5724620"/>
          </a:xfrm>
          <a:prstGeom prst="rect">
            <a:avLst/>
          </a:prstGeom>
        </p:spPr>
        <p:txBody>
          <a:bodyPr wrap="square" lIns="121898" tIns="60948" rIns="121898" bIns="60948">
            <a:spAutoFit/>
          </a:bodyPr>
          <a:lstStyle/>
          <a:p>
            <a:pPr>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回答下列问题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将一芒果放入此空杯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按上述操作测得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=11.60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该芒果的质量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=_________</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结果保留到个位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若杯中放入芒果后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与竖直方向夹角为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但与橡皮筋不垂直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由图像读出的芒果质量与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相比</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偏大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偏小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另一组同学利用同样方法得到的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图像在后半部分弯曲</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下列原因可能的是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水杯质量过小</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绳套长度过大</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橡皮筋伸长量过大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弹力与其伸长量不成正比</a:t>
            </a:r>
            <a:endParaRPr lang="zh-CN" altLang="zh-CN" sz="1000">
              <a:latin typeface="Calibri" panose="020F0502020204030204" pitchFamily="34" charset="0"/>
              <a:cs typeface="Times New Roman" panose="02020603050405020304" pitchFamily="18" charset="0"/>
            </a:endParaRPr>
          </a:p>
        </p:txBody>
      </p:sp>
      <p:pic>
        <p:nvPicPr>
          <p:cNvPr id="3" name="image34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18785" y="513750"/>
            <a:ext cx="2160270" cy="2808407"/>
          </a:xfrm>
          <a:prstGeom prst="rect">
            <a:avLst/>
          </a:prstGeom>
          <a:solidFill>
            <a:scrgbClr r="0" g="0" b="0">
              <a:alpha val="0"/>
            </a:scrgbClr>
          </a:solidFill>
          <a:ln>
            <a:noFill/>
          </a:ln>
        </p:spPr>
      </p:pic>
      <p:pic>
        <p:nvPicPr>
          <p:cNvPr id="5" name="image35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92657" y="3253917"/>
            <a:ext cx="4212527" cy="3090126"/>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62477" y="612545"/>
            <a:ext cx="6580662" cy="5663065"/>
          </a:xfrm>
          <a:prstGeom prst="rect">
            <a:avLst/>
          </a:prstGeom>
        </p:spPr>
        <p:txBody>
          <a:bodyPr wrap="square" lIns="121898" tIns="60948" rIns="121898" bIns="60948">
            <a:spAutoFit/>
          </a:bodyPr>
          <a:lstStyle/>
          <a:p>
            <a:pPr>
              <a:spcAft>
                <a:spcPts val="0"/>
              </a:spcAft>
              <a:tabLst>
                <a:tab pos="3870960" algn="l"/>
              </a:tabLst>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写出一条可以使上述装置测量质量范围增大的</a:t>
            </a:r>
            <a:r>
              <a:rPr lang="zh-CN" altLang="zh-CN" sz="2400" smtClean="0">
                <a:latin typeface="Times New Roman" panose="02020603050405020304" pitchFamily="18" charset="0"/>
                <a:ea typeface="微软雅黑" panose="020B0503020204020204" pitchFamily="34" charset="-122"/>
                <a:cs typeface="Times New Roman" panose="02020603050405020304" pitchFamily="18" charset="0"/>
              </a:rPr>
              <a:t>措施</a:t>
            </a:r>
            <a:r>
              <a:rPr lang="en-US" altLang="zh-CN" sz="2400" smtClean="0">
                <a:latin typeface="Times New Roman" panose="02020603050405020304" pitchFamily="18" charset="0"/>
                <a:ea typeface="微软雅黑" panose="020B0503020204020204" pitchFamily="34" charset="-122"/>
                <a:cs typeface="Times New Roman" panose="02020603050405020304" pitchFamily="18" charset="0"/>
              </a:rPr>
              <a:t>___________________________</a:t>
            </a:r>
          </a:p>
          <a:p>
            <a:pPr>
              <a:spcAft>
                <a:spcPts val="0"/>
              </a:spcAft>
              <a:tabLst>
                <a:tab pos="3870960" algn="l"/>
              </a:tabLst>
            </a:pPr>
            <a:r>
              <a:rPr lang="en-US" altLang="zh-CN" sz="2400" smtClean="0">
                <a:latin typeface="Times New Roman" panose="02020603050405020304" pitchFamily="18" charset="0"/>
                <a:ea typeface="微软雅黑" panose="020B0503020204020204" pitchFamily="34" charset="-122"/>
                <a:cs typeface="Times New Roman" panose="02020603050405020304" pitchFamily="18" charset="0"/>
              </a:rPr>
              <a:t>___________________________________</a:t>
            </a:r>
            <a:r>
              <a:rPr lang="zh-CN" altLang="zh-CN" sz="2400">
                <a:latin typeface="宋体" panose="02010600030101010101" pitchFamily="2" charset="-122"/>
                <a:ea typeface="微软雅黑" panose="020B0503020204020204" pitchFamily="34" charset="-122"/>
                <a:cs typeface="Times New Roman" panose="02020603050405020304" pitchFamily="18" charset="0"/>
              </a:rPr>
              <a:t>。</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24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4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4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(1)107(106</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108</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均可</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　偏大　</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(2)C</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　</a:t>
            </a:r>
            <a:endParaRPr lang="en-US" altLang="zh-CN" sz="2400" smtClean="0">
              <a:latin typeface="Times New Roman" panose="02020603050405020304" pitchFamily="18" charset="0"/>
              <a:ea typeface="微软雅黑" panose="020B0503020204020204" pitchFamily="34" charset="-122"/>
              <a:cs typeface="Times New Roman" panose="02020603050405020304" pitchFamily="18" charset="0"/>
            </a:endParaRPr>
          </a:p>
          <a:p>
            <a:pPr>
              <a:spcAft>
                <a:spcPts val="0"/>
              </a:spcAft>
              <a:tabLst>
                <a:tab pos="3870960" algn="l"/>
              </a:tabLst>
            </a:pPr>
            <a:r>
              <a:rPr lang="en-US" altLang="zh-CN" sz="240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见解析</a:t>
            </a:r>
            <a:endParaRPr lang="zh-CN" altLang="zh-CN" sz="24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4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400" b="1">
                <a:latin typeface="Times New Roman" panose="02020603050405020304" pitchFamily="18" charset="0"/>
                <a:cs typeface="Times New Roman" panose="02020603050405020304" pitchFamily="18" charset="0"/>
              </a:rPr>
              <a:t>根据题图</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400" b="1">
                <a:latin typeface="Times New Roman" panose="02020603050405020304" pitchFamily="18" charset="0"/>
                <a:cs typeface="Times New Roman" panose="02020603050405020304" pitchFamily="18" charset="0"/>
              </a:rPr>
              <a:t>杯中物体质量</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400" b="1">
                <a:latin typeface="Times New Roman" panose="02020603050405020304" pitchFamily="18" charset="0"/>
                <a:cs typeface="Times New Roman" panose="02020603050405020304" pitchFamily="18" charset="0"/>
              </a:rPr>
              <a:t>与橡皮筋长度</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400" b="1">
                <a:latin typeface="Times New Roman" panose="02020603050405020304" pitchFamily="18" charset="0"/>
                <a:cs typeface="Times New Roman" panose="02020603050405020304" pitchFamily="18" charset="0"/>
              </a:rPr>
              <a:t>的</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400" b="1">
                <a:latin typeface="Times New Roman" panose="02020603050405020304" pitchFamily="18" charset="0"/>
                <a:cs typeface="Times New Roman" panose="02020603050405020304" pitchFamily="18" charset="0"/>
              </a:rPr>
              <a:t>线性关系图线可知</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当橡皮筋长度</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400" b="1">
                <a:latin typeface="Times New Roman" panose="02020603050405020304" pitchFamily="18" charset="0"/>
                <a:cs typeface="Times New Roman" panose="02020603050405020304" pitchFamily="18" charset="0"/>
              </a:rPr>
              <a:t>为</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11.60</a:t>
            </a:r>
            <a:r>
              <a:rPr lang="en-US" altLang="zh-CN" sz="2400">
                <a:latin typeface="宋体" panose="02010600030101010101" pitchFamily="2" charset="-122"/>
                <a:ea typeface="微软雅黑" panose="020B0503020204020204" pitchFamily="34" charset="-122"/>
                <a:cs typeface="Times New Roman" panose="02020603050405020304" pitchFamily="18" charset="0"/>
              </a:rPr>
              <a:t> </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cm</a:t>
            </a:r>
            <a:r>
              <a:rPr lang="zh-CN" altLang="zh-CN" sz="2400" b="1">
                <a:latin typeface="Times New Roman" panose="02020603050405020304" pitchFamily="18" charset="0"/>
                <a:cs typeface="Times New Roman" panose="02020603050405020304" pitchFamily="18" charset="0"/>
              </a:rPr>
              <a:t>时</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对应杯中芒果的质量</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4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=107</a:t>
            </a:r>
            <a:r>
              <a:rPr lang="en-US" altLang="zh-CN" sz="2400">
                <a:latin typeface="宋体" panose="02010600030101010101" pitchFamily="2" charset="-122"/>
                <a:ea typeface="微软雅黑" panose="020B0503020204020204" pitchFamily="34" charset="-122"/>
                <a:cs typeface="Times New Roman" panose="02020603050405020304" pitchFamily="18" charset="0"/>
              </a:rPr>
              <a:t> </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400" b="1">
                <a:latin typeface="Times New Roman" panose="02020603050405020304" pitchFamily="18" charset="0"/>
                <a:cs typeface="Times New Roman" panose="02020603050405020304" pitchFamily="18" charset="0"/>
              </a:rPr>
              <a:t>对细绳</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400" b="1">
                <a:latin typeface="Times New Roman" panose="02020603050405020304" pitchFamily="18" charset="0"/>
                <a:cs typeface="Times New Roman" panose="02020603050405020304" pitchFamily="18" charset="0"/>
              </a:rPr>
              <a:t>、</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400" b="1">
                <a:latin typeface="Times New Roman" panose="02020603050405020304" pitchFamily="18" charset="0"/>
                <a:cs typeface="Times New Roman" panose="02020603050405020304" pitchFamily="18" charset="0"/>
              </a:rPr>
              <a:t>和橡皮筋的连接点进行受力分析</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力的矢量三角形如图所示</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由图可知</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当橡皮筋与绳</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400" b="1">
                <a:latin typeface="Times New Roman" panose="02020603050405020304" pitchFamily="18" charset="0"/>
                <a:cs typeface="Times New Roman" panose="02020603050405020304" pitchFamily="18" charset="0"/>
              </a:rPr>
              <a:t>垂直时</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橡皮筋的拉力最小</a:t>
            </a:r>
            <a:r>
              <a:rPr lang="zh-CN"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若杯中放入芒果后</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绳</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400" b="1">
                <a:latin typeface="Times New Roman" panose="02020603050405020304" pitchFamily="18" charset="0"/>
                <a:cs typeface="Times New Roman" panose="02020603050405020304" pitchFamily="18" charset="0"/>
              </a:rPr>
              <a:t>与竖直方向夹角虽为</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400" b="1">
                <a:latin typeface="Times New Roman" panose="02020603050405020304" pitchFamily="18" charset="0"/>
                <a:cs typeface="Times New Roman" panose="02020603050405020304" pitchFamily="18" charset="0"/>
              </a:rPr>
              <a:t>但与橡皮筋不垂直</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则会导致橡皮筋的拉力变大</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橡皮筋的长度变大</a:t>
            </a:r>
            <a:r>
              <a:rPr lang="zh-CN"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因此</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从</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400" b="1">
                <a:latin typeface="Times New Roman" panose="02020603050405020304" pitchFamily="18" charset="0"/>
                <a:cs typeface="Times New Roman" panose="02020603050405020304" pitchFamily="18" charset="0"/>
              </a:rPr>
              <a:t>图像上读出的芒果质量与</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4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400" b="1">
                <a:latin typeface="Times New Roman" panose="02020603050405020304" pitchFamily="18" charset="0"/>
                <a:cs typeface="Times New Roman" panose="02020603050405020304" pitchFamily="18" charset="0"/>
              </a:rPr>
              <a:t>相比会偏大</a:t>
            </a:r>
            <a:r>
              <a:rPr lang="zh-CN" altLang="zh-CN" sz="2400">
                <a:latin typeface="宋体" panose="02010600030101010101" pitchFamily="2" charset="-122"/>
                <a:ea typeface="微软雅黑" panose="020B0503020204020204" pitchFamily="34" charset="-122"/>
                <a:cs typeface="Times New Roman" panose="02020603050405020304" pitchFamily="18" charset="0"/>
              </a:rPr>
              <a:t>。</a:t>
            </a:r>
            <a:endParaRPr lang="zh-CN" altLang="zh-CN" sz="2400">
              <a:latin typeface="Calibri" panose="020F0502020204030204" pitchFamily="34" charset="0"/>
              <a:cs typeface="Times New Roman" panose="02020603050405020304" pitchFamily="18" charset="0"/>
            </a:endParaRPr>
          </a:p>
        </p:txBody>
      </p:sp>
      <p:pic>
        <p:nvPicPr>
          <p:cNvPr id="6" name="image35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43139" y="2780919"/>
            <a:ext cx="2421255" cy="2695575"/>
          </a:xfrm>
          <a:prstGeom prst="rect">
            <a:avLst/>
          </a:prstGeom>
          <a:solidFill>
            <a:scrgbClr r="0" g="0" b="0">
              <a:alpha val="0"/>
            </a:scrgbClr>
          </a:solidFill>
          <a:ln>
            <a:noFill/>
          </a:ln>
        </p:spPr>
      </p:pic>
    </p:spTree>
    <p:extLst>
      <p:ext uri="{BB962C8B-B14F-4D97-AF65-F5344CB8AC3E}">
        <p14:creationId xmlns:p14="http://schemas.microsoft.com/office/powerpoint/2010/main" val="20285585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blinds(horizontal)">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blinds(horizontal)">
                                      <p:cBhvr>
                                        <p:cTn id="12" dur="500"/>
                                        <p:tgtEl>
                                          <p:spTgt spid="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blinds(horizontal)">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62477" y="612545"/>
            <a:ext cx="6580662" cy="510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400" b="1">
                <a:latin typeface="Times New Roman" panose="02020603050405020304" pitchFamily="18" charset="0"/>
                <a:cs typeface="Times New Roman" panose="02020603050405020304" pitchFamily="18" charset="0"/>
              </a:rPr>
              <a:t>水杯质量过小或绳套长度过大不影响</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400" b="1">
                <a:latin typeface="Times New Roman" panose="02020603050405020304" pitchFamily="18" charset="0"/>
                <a:cs typeface="Times New Roman" panose="02020603050405020304" pitchFamily="18" charset="0"/>
              </a:rPr>
              <a:t>与</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400" b="1">
                <a:latin typeface="Times New Roman" panose="02020603050405020304" pitchFamily="18" charset="0"/>
                <a:cs typeface="Times New Roman" panose="02020603050405020304" pitchFamily="18" charset="0"/>
              </a:rPr>
              <a:t>的线性关系</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选项</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400" b="1">
                <a:latin typeface="Times New Roman" panose="02020603050405020304" pitchFamily="18" charset="0"/>
                <a:cs typeface="Times New Roman" panose="02020603050405020304" pitchFamily="18" charset="0"/>
              </a:rPr>
              <a:t>、</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400" b="1">
                <a:latin typeface="Times New Roman" panose="02020603050405020304" pitchFamily="18" charset="0"/>
                <a:cs typeface="Times New Roman" panose="02020603050405020304" pitchFamily="18" charset="0"/>
              </a:rPr>
              <a:t>错误</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当橡皮筋伸长量过大超出弹性限度后</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弹力与伸长量不再遵循胡克定律</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导致图像弯曲</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选项</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400" b="1">
                <a:latin typeface="Times New Roman" panose="02020603050405020304" pitchFamily="18" charset="0"/>
                <a:cs typeface="Times New Roman" panose="02020603050405020304" pitchFamily="18" charset="0"/>
              </a:rPr>
              <a:t>正确</a:t>
            </a:r>
            <a:r>
              <a:rPr lang="zh-CN" altLang="zh-CN" sz="2400">
                <a:latin typeface="宋体" panose="02010600030101010101" pitchFamily="2" charset="-122"/>
                <a:ea typeface="微软雅黑" panose="020B0503020204020204" pitchFamily="34" charset="-122"/>
                <a:cs typeface="Times New Roman" panose="02020603050405020304" pitchFamily="18" charset="0"/>
              </a:rPr>
              <a:t>。</a:t>
            </a:r>
            <a:endParaRPr lang="zh-CN" altLang="zh-CN" sz="9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400" b="1">
                <a:latin typeface="Times New Roman" panose="02020603050405020304" pitchFamily="18" charset="0"/>
                <a:cs typeface="Times New Roman" panose="02020603050405020304" pitchFamily="18" charset="0"/>
              </a:rPr>
              <a:t>使上述装置测量质量范围增大的措施</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a:latin typeface="宋体" panose="02010600030101010101" pitchFamily="2" charset="-122"/>
                <a:ea typeface="微软雅黑" panose="020B0503020204020204" pitchFamily="34" charset="-122"/>
                <a:cs typeface="宋体" panose="02010600030101010101" pitchFamily="2" charset="-122"/>
              </a:rPr>
              <a:t>①</a:t>
            </a:r>
            <a:r>
              <a:rPr lang="zh-CN" altLang="zh-CN" sz="2400" b="1">
                <a:latin typeface="Times New Roman" panose="02020603050405020304" pitchFamily="18" charset="0"/>
                <a:cs typeface="Times New Roman" panose="02020603050405020304" pitchFamily="18" charset="0"/>
              </a:rPr>
              <a:t>更换劲度系数更大的橡皮筋</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使其在更大拉力下伸长量适中</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a:latin typeface="宋体" panose="02010600030101010101" pitchFamily="2" charset="-122"/>
                <a:ea typeface="微软雅黑" panose="020B0503020204020204" pitchFamily="34" charset="-122"/>
                <a:cs typeface="宋体" panose="02010600030101010101" pitchFamily="2" charset="-122"/>
              </a:rPr>
              <a:t>②</a:t>
            </a:r>
            <a:r>
              <a:rPr lang="zh-CN" altLang="zh-CN" sz="2400" b="1">
                <a:latin typeface="Times New Roman" panose="02020603050405020304" pitchFamily="18" charset="0"/>
                <a:cs typeface="Times New Roman" panose="02020603050405020304" pitchFamily="18" charset="0"/>
              </a:rPr>
              <a:t>减小绳</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400" b="1">
                <a:latin typeface="Times New Roman" panose="02020603050405020304" pitchFamily="18" charset="0"/>
                <a:cs typeface="Times New Roman" panose="02020603050405020304" pitchFamily="18" charset="0"/>
              </a:rPr>
              <a:t>与竖直方向的夹角</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如从</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400" b="1">
                <a:latin typeface="Times New Roman" panose="02020603050405020304" pitchFamily="18" charset="0"/>
                <a:cs typeface="Times New Roman" panose="02020603050405020304" pitchFamily="18" charset="0"/>
              </a:rPr>
              <a:t>减小到</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使橡皮筋承担的分力减小</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从而可测量更大质量</a:t>
            </a:r>
            <a:r>
              <a:rPr lang="zh-CN" altLang="zh-CN" sz="2400">
                <a:latin typeface="宋体" panose="02010600030101010101" pitchFamily="2" charset="-122"/>
                <a:ea typeface="微软雅黑" panose="020B0503020204020204" pitchFamily="34" charset="-122"/>
                <a:cs typeface="Times New Roman" panose="02020603050405020304" pitchFamily="18" charset="0"/>
              </a:rPr>
              <a:t>。</a:t>
            </a:r>
            <a:endParaRPr lang="zh-CN" altLang="zh-CN" sz="9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413281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2568509085"/>
              </p:ext>
            </p:extLst>
          </p:nvPr>
        </p:nvGraphicFramePr>
        <p:xfrm>
          <a:off x="694531" y="1052861"/>
          <a:ext cx="10514013" cy="3524835"/>
        </p:xfrm>
        <a:graphic>
          <a:graphicData uri="http://schemas.openxmlformats.org/drawingml/2006/table">
            <a:tbl>
              <a:tblPr firstRow="1" firstCol="1" bandRow="1"/>
              <a:tblGrid>
                <a:gridCol w="1209111"/>
                <a:gridCol w="9304902"/>
              </a:tblGrid>
              <a:tr h="3524835">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数据</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处理</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2049" name="image378.jpeg"/>
          <p:cNvPicPr>
            <a:picLocks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1484757"/>
            <a:ext cx="2066925" cy="1790700"/>
          </a:xfrm>
          <a:prstGeom prst="rect">
            <a:avLst/>
          </a:prstGeom>
          <a:solidFill>
            <a:srgbClr val="000000">
              <a:alpha val="0"/>
            </a:srgbClr>
          </a:solidFill>
        </p:spPr>
      </p:pic>
      <p:sp>
        <p:nvSpPr>
          <p:cNvPr id="4" name="矩形 3"/>
          <p:cNvSpPr/>
          <p:nvPr/>
        </p:nvSpPr>
        <p:spPr>
          <a:xfrm>
            <a:off x="1990693" y="1165437"/>
            <a:ext cx="6048756" cy="2923853"/>
          </a:xfrm>
          <a:prstGeom prst="rect">
            <a:avLst/>
          </a:prstGeom>
        </p:spPr>
        <p:txBody>
          <a:bodyPr wrap="square" lIns="121898" tIns="60948" rIns="121898" bIns="60948">
            <a:spAutoFit/>
          </a:bodyPr>
          <a:lstStyle/>
          <a:p>
            <a:pPr marL="355600" lvl="0" indent="-355600">
              <a:lnSpc>
                <a:spcPct val="140000"/>
              </a:lnSpc>
              <a:tabLst>
                <a:tab pos="3870960" algn="l"/>
              </a:tabLst>
            </a:pP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在平板上用力的图示法作出三个力</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en-US"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(d)</a:t>
            </a:r>
            <a:r>
              <a:rPr lang="zh-CN" altLang="en-US"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所示</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en-US"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观察这三个力所构成的</a:t>
            </a:r>
            <a:endParaRPr lang="zh-CN" altLang="en-US" sz="1000">
              <a:solidFill>
                <a:prstClr val="black"/>
              </a:solidFill>
              <a:latin typeface="Calibri" panose="020F0502020204030204" pitchFamily="34" charset="0"/>
              <a:cs typeface="Times New Roman" panose="02020603050405020304" pitchFamily="18" charset="0"/>
            </a:endParaRPr>
          </a:p>
          <a:p>
            <a:pPr marL="355600" lvl="0" indent="-355600">
              <a:lnSpc>
                <a:spcPct val="140000"/>
              </a:lnSpc>
              <a:tabLst>
                <a:tab pos="3870960" algn="l"/>
              </a:tabLst>
            </a:pPr>
            <a:r>
              <a:rPr lang="en-US" altLang="zh-CN" sz="2600" smtClean="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600" smtClean="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几何图形</a:t>
            </a:r>
            <a:r>
              <a:rPr lang="zh-CN" altLang="en-US"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endParaRPr lang="zh-CN" altLang="en-US" sz="1000">
              <a:solidFill>
                <a:prstClr val="black"/>
              </a:solidFill>
              <a:latin typeface="Calibri" panose="020F0502020204030204" pitchFamily="34" charset="0"/>
              <a:cs typeface="Times New Roman" panose="02020603050405020304" pitchFamily="18" charset="0"/>
            </a:endParaRPr>
          </a:p>
          <a:p>
            <a:pPr marL="355600" lvl="0" indent="-355600">
              <a:lnSpc>
                <a:spcPct val="140000"/>
              </a:lnSpc>
              <a:tabLst>
                <a:tab pos="3870960" algn="l"/>
              </a:tabLst>
            </a:pP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改变两个拉力的大小和方向</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en-US"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重复上述实验步骤</a:t>
            </a:r>
            <a:r>
              <a:rPr lang="zh-CN" altLang="en-US"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endParaRPr lang="zh-CN" altLang="en-US" sz="1000">
              <a:solidFill>
                <a:prstClr val="black"/>
              </a:solidFill>
              <a:latin typeface="Calibri" panose="020F0502020204030204" pitchFamily="34" charset="0"/>
              <a:cs typeface="Times New Roman" panose="02020603050405020304" pitchFamily="18" charset="0"/>
            </a:endParaRPr>
          </a:p>
        </p:txBody>
      </p:sp>
      <p:sp>
        <p:nvSpPr>
          <p:cNvPr id="5" name="矩形 4"/>
          <p:cNvSpPr/>
          <p:nvPr/>
        </p:nvSpPr>
        <p:spPr>
          <a:xfrm>
            <a:off x="8687530" y="3418014"/>
            <a:ext cx="1923291" cy="659067"/>
          </a:xfrm>
          <a:prstGeom prst="rect">
            <a:avLst/>
          </a:prstGeom>
        </p:spPr>
        <p:txBody>
          <a:bodyPr wrap="square" lIns="121898" tIns="60948" rIns="121898" bIns="60948">
            <a:spAutoFit/>
          </a:bodyPr>
          <a:lstStyle/>
          <a:p>
            <a:pPr lvl="0" algn="ctr">
              <a:lnSpc>
                <a:spcPct val="150000"/>
              </a:lnSpc>
              <a:tabLst>
                <a:tab pos="3870960" algn="l"/>
              </a:tabLst>
            </a:pP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(d)</a:t>
            </a:r>
            <a:endParaRPr lang="zh-CN" altLang="en-US" sz="1000">
              <a:solidFill>
                <a:prstClr val="black"/>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144838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创新拓展实验</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教材原型实验</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教材原型实验</a:t>
            </a:r>
            <a:endParaRPr lang="zh-CN" altLang="zh-CN" sz="1800" b="1" kern="1400" dirty="0">
              <a:effectLst/>
              <a:latin typeface="Cambria"/>
              <a:ea typeface="宋体"/>
              <a:cs typeface="Times New Roman"/>
            </a:endParaRPr>
          </a:p>
        </p:txBody>
      </p:sp>
      <p:sp>
        <p:nvSpPr>
          <p:cNvPr id="4" name="矩形 3"/>
          <p:cNvSpPr/>
          <p:nvPr/>
        </p:nvSpPr>
        <p:spPr>
          <a:xfrm>
            <a:off x="106615" y="1259496"/>
            <a:ext cx="5988591" cy="1323415"/>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广东广州模拟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某同学为了</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探究两个互成角度的力的合成规律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设计了如图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所示的实验装置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5" name="image33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11233" y="1565818"/>
            <a:ext cx="2808351" cy="3660398"/>
          </a:xfrm>
          <a:prstGeom prst="rect">
            <a:avLst/>
          </a:prstGeom>
          <a:solidFill>
            <a:scrgbClr r="0" g="0" b="0">
              <a:alpha val="0"/>
            </a:scrgbClr>
          </a:solidFill>
          <a:ln>
            <a:noFill/>
          </a:ln>
        </p:spPr>
      </p:pic>
      <p:pic>
        <p:nvPicPr>
          <p:cNvPr id="6" name="image33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96723" y="2351536"/>
            <a:ext cx="2505075" cy="2781300"/>
          </a:xfrm>
          <a:prstGeom prst="rect">
            <a:avLst/>
          </a:prstGeom>
          <a:solidFill>
            <a:scrgbClr r="0" g="0" b="0">
              <a:alpha val="0"/>
            </a:scrgbClr>
          </a:solidFill>
          <a:ln>
            <a:noFill/>
          </a:ln>
        </p:spPr>
      </p:pic>
      <p:sp>
        <p:nvSpPr>
          <p:cNvPr id="7" name="矩形 6"/>
          <p:cNvSpPr/>
          <p:nvPr/>
        </p:nvSpPr>
        <p:spPr>
          <a:xfrm>
            <a:off x="7175341" y="5157216"/>
            <a:ext cx="809243" cy="659067"/>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rPr>
              <a:t>(a)</a:t>
            </a:r>
            <a:endParaRPr lang="zh-CN" altLang="zh-CN" sz="1000">
              <a:latin typeface="Calibri" panose="020F0502020204030204" pitchFamily="34" charset="0"/>
              <a:cs typeface="Times New Roman" panose="02020603050405020304" pitchFamily="18" charset="0"/>
            </a:endParaRPr>
          </a:p>
        </p:txBody>
      </p:sp>
      <p:sp>
        <p:nvSpPr>
          <p:cNvPr id="8" name="矩形 7"/>
          <p:cNvSpPr/>
          <p:nvPr/>
        </p:nvSpPr>
        <p:spPr>
          <a:xfrm>
            <a:off x="10465850" y="5146230"/>
            <a:ext cx="809243" cy="659067"/>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rPr>
              <a:t>(b)</a:t>
            </a:r>
            <a:endParaRPr lang="zh-CN" altLang="zh-CN" sz="1000">
              <a:latin typeface="Calibri" panose="020F0502020204030204" pitchFamily="34" charset="0"/>
              <a:cs typeface="Times New Roman" panose="02020603050405020304" pitchFamily="18" charset="0"/>
            </a:endParaRPr>
          </a:p>
        </p:txBody>
      </p:sp>
      <p:sp>
        <p:nvSpPr>
          <p:cNvPr id="9" name="矩形 8"/>
          <p:cNvSpPr/>
          <p:nvPr/>
        </p:nvSpPr>
        <p:spPr>
          <a:xfrm>
            <a:off x="506171" y="2539840"/>
            <a:ext cx="5444174" cy="4124182"/>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实验装置介绍与实验操作如下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该装置固定在竖直平面内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橡皮筋一端用夹子固定在该实验装置上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橡皮筋另一端套在汇力圆环上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用弹簧测力计通过套在汇力圆环的细绳拉橡皮筋时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使汇力圆环每次都与定位圆重合</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定位圆在夹子的正下方</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记录每次弹簧测力计的读数和细绳的方向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选定标度作图</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③</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多次实验重复以上步骤</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06615" y="583071"/>
            <a:ext cx="5988591" cy="2523744"/>
          </a:xfrm>
          <a:prstGeom prst="rect">
            <a:avLst/>
          </a:prstGeom>
        </p:spPr>
        <p:txBody>
          <a:bodyPr wrap="square" lIns="121898" tIns="60948" rIns="121898" bIns="60948">
            <a:spAutoFit/>
          </a:bodyPr>
          <a:lstStyle/>
          <a:p>
            <a:pPr>
              <a:spcAft>
                <a:spcPts val="0"/>
              </a:spcAft>
              <a:tabLst>
                <a:tab pos="3870960" algn="l"/>
              </a:tabLst>
            </a:pPr>
            <a:r>
              <a:rPr lang="zh-CN" altLang="zh-CN" sz="2600">
                <a:latin typeface="Calibri" panose="020F0502020204030204" pitchFamily="34" charset="0"/>
                <a:ea typeface="Times New Roman" panose="02020603050405020304" pitchFamily="18" charset="0"/>
                <a:cs typeface="Times New Roman" panose="02020603050405020304" pitchFamily="18" charset="0"/>
              </a:rPr>
              <a:t> </a:t>
            </a:r>
            <a:r>
              <a:rPr lang="en-US" altLang="zh-CN" sz="2600">
                <a:latin typeface="Calibri" panose="020F0502020204030204" pitchFamily="34" charset="0"/>
                <a:ea typeface="Times New Roman" panose="02020603050405020304" pitchFamily="18" charset="0"/>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回答下列问题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本实验使汇力圆环每次都与定位圆重合的作用</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是</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_______________________;</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作出两个分力的图示和合力的图示如图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方向一定沿竖直方向的是</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5" name="image33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11233" y="620649"/>
            <a:ext cx="2808351" cy="3660398"/>
          </a:xfrm>
          <a:prstGeom prst="rect">
            <a:avLst/>
          </a:prstGeom>
          <a:solidFill>
            <a:scrgbClr r="0" g="0" b="0">
              <a:alpha val="0"/>
            </a:scrgbClr>
          </a:solidFill>
          <a:ln>
            <a:noFill/>
          </a:ln>
        </p:spPr>
      </p:pic>
      <p:pic>
        <p:nvPicPr>
          <p:cNvPr id="6" name="image33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96723" y="1727835"/>
            <a:ext cx="2505075" cy="2781300"/>
          </a:xfrm>
          <a:prstGeom prst="rect">
            <a:avLst/>
          </a:prstGeom>
          <a:solidFill>
            <a:scrgbClr r="0" g="0" b="0">
              <a:alpha val="0"/>
            </a:scrgbClr>
          </a:solidFill>
          <a:ln>
            <a:noFill/>
          </a:ln>
        </p:spPr>
      </p:pic>
      <p:sp>
        <p:nvSpPr>
          <p:cNvPr id="7" name="矩形 6"/>
          <p:cNvSpPr/>
          <p:nvPr/>
        </p:nvSpPr>
        <p:spPr>
          <a:xfrm>
            <a:off x="7175341" y="4509135"/>
            <a:ext cx="809243" cy="659067"/>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rPr>
              <a:t>(a)</a:t>
            </a:r>
            <a:endParaRPr lang="zh-CN" altLang="zh-CN" sz="1000">
              <a:latin typeface="Calibri" panose="020F0502020204030204" pitchFamily="34" charset="0"/>
              <a:cs typeface="Times New Roman" panose="02020603050405020304" pitchFamily="18" charset="0"/>
            </a:endParaRPr>
          </a:p>
        </p:txBody>
      </p:sp>
      <p:sp>
        <p:nvSpPr>
          <p:cNvPr id="8" name="矩形 7"/>
          <p:cNvSpPr/>
          <p:nvPr/>
        </p:nvSpPr>
        <p:spPr>
          <a:xfrm>
            <a:off x="10465850" y="4509135"/>
            <a:ext cx="809243" cy="659067"/>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rPr>
              <a:t>(b)</a:t>
            </a:r>
            <a:endParaRPr lang="zh-CN" altLang="zh-CN" sz="1000">
              <a:latin typeface="Calibri" panose="020F0502020204030204" pitchFamily="34" charset="0"/>
              <a:cs typeface="Times New Roman" panose="02020603050405020304" pitchFamily="18" charset="0"/>
            </a:endParaRPr>
          </a:p>
        </p:txBody>
      </p:sp>
      <p:sp>
        <p:nvSpPr>
          <p:cNvPr id="11" name="矩形 10"/>
          <p:cNvSpPr/>
          <p:nvPr/>
        </p:nvSpPr>
        <p:spPr>
          <a:xfrm>
            <a:off x="46450" y="3021998"/>
            <a:ext cx="5988591" cy="3724072"/>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smtClean="0">
                <a:latin typeface="宋体" panose="02010600030101010101" pitchFamily="2" charset="-122"/>
                <a:ea typeface="微软雅黑" panose="020B0503020204020204" pitchFamily="34" charset="-122"/>
                <a:cs typeface="宋体" panose="02010600030101010101" pitchFamily="2" charset="-122"/>
              </a:rPr>
              <a:t>①</a:t>
            </a:r>
            <a:r>
              <a:rPr lang="zh-CN" altLang="zh-CN" sz="2600" b="1">
                <a:latin typeface="Times New Roman" panose="02020603050405020304" pitchFamily="18" charset="0"/>
                <a:cs typeface="Times New Roman" panose="02020603050405020304" pitchFamily="18" charset="0"/>
              </a:rPr>
              <a:t>本实验使汇力圆环每次都与定位圆重合的作用是保证两分力共同作用的效果与一个力单独作用的效果相同</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为作图得到的两分力的合力的图示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为由一个弹簧测力计将汇力圆环拉到与定位圆重合时的力的图示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方向一定沿竖直方向的是</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保证两分力共同作用的效果与一个力单独作用的效果相同　</a:t>
            </a: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62508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linds(horizontal)">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blinds(horizontal)">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blinds(horizontal)">
                                      <p:cBhvr>
                                        <p:cTn id="17"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33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11233" y="620649"/>
            <a:ext cx="2808351" cy="3660398"/>
          </a:xfrm>
          <a:prstGeom prst="rect">
            <a:avLst/>
          </a:prstGeom>
          <a:solidFill>
            <a:scrgbClr r="0" g="0" b="0">
              <a:alpha val="0"/>
            </a:scrgbClr>
          </a:solidFill>
          <a:ln>
            <a:noFill/>
          </a:ln>
        </p:spPr>
      </p:pic>
      <p:pic>
        <p:nvPicPr>
          <p:cNvPr id="6" name="image33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96723" y="1727835"/>
            <a:ext cx="2505075" cy="2781300"/>
          </a:xfrm>
          <a:prstGeom prst="rect">
            <a:avLst/>
          </a:prstGeom>
          <a:solidFill>
            <a:scrgbClr r="0" g="0" b="0">
              <a:alpha val="0"/>
            </a:scrgbClr>
          </a:solidFill>
          <a:ln>
            <a:noFill/>
          </a:ln>
        </p:spPr>
      </p:pic>
      <p:sp>
        <p:nvSpPr>
          <p:cNvPr id="7" name="矩形 6"/>
          <p:cNvSpPr/>
          <p:nvPr/>
        </p:nvSpPr>
        <p:spPr>
          <a:xfrm>
            <a:off x="7175341" y="4509135"/>
            <a:ext cx="809243" cy="659067"/>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rPr>
              <a:t>(a)</a:t>
            </a:r>
            <a:endParaRPr lang="zh-CN" altLang="zh-CN" sz="1000">
              <a:latin typeface="Calibri" panose="020F0502020204030204" pitchFamily="34" charset="0"/>
              <a:cs typeface="Times New Roman" panose="02020603050405020304" pitchFamily="18" charset="0"/>
            </a:endParaRPr>
          </a:p>
        </p:txBody>
      </p:sp>
      <p:sp>
        <p:nvSpPr>
          <p:cNvPr id="8" name="矩形 7"/>
          <p:cNvSpPr/>
          <p:nvPr/>
        </p:nvSpPr>
        <p:spPr>
          <a:xfrm>
            <a:off x="10465850" y="4509135"/>
            <a:ext cx="809243" cy="659067"/>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rPr>
              <a:t>(b)</a:t>
            </a:r>
            <a:endParaRPr lang="zh-CN" altLang="zh-CN" sz="1000">
              <a:latin typeface="Calibri" panose="020F0502020204030204" pitchFamily="34" charset="0"/>
              <a:cs typeface="Times New Roman" panose="02020603050405020304" pitchFamily="18" charset="0"/>
            </a:endParaRPr>
          </a:p>
        </p:txBody>
      </p:sp>
      <p:sp>
        <p:nvSpPr>
          <p:cNvPr id="10" name="矩形 9"/>
          <p:cNvSpPr/>
          <p:nvPr/>
        </p:nvSpPr>
        <p:spPr>
          <a:xfrm>
            <a:off x="84028" y="836676"/>
            <a:ext cx="5988591" cy="3323963"/>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在保证汇力圆环与定位圆重合的前提下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其中一个分力对应的细绳方向不变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弹簧测力计示数变大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则另一个分力对应的大小和方向可能的情况是</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大小不变</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方向改变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大小不变</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方向改变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大小变大</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方向改变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大小变小</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1072489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301</TotalTime>
  <Words>2958</Words>
  <Application>Microsoft Office PowerPoint</Application>
  <PresentationFormat>自定义</PresentationFormat>
  <Paragraphs>218</Paragraphs>
  <Slides>47</Slides>
  <Notes>3</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47</vt:i4>
      </vt:variant>
    </vt:vector>
  </HeadingPairs>
  <TitlesOfParts>
    <vt:vector size="58" baseType="lpstr">
      <vt:lpstr>等线</vt:lpstr>
      <vt:lpstr>黑体</vt:lpstr>
      <vt:lpstr>宋体</vt:lpstr>
      <vt:lpstr>微软雅黑</vt:lpstr>
      <vt:lpstr>Arial</vt:lpstr>
      <vt:lpstr>Calibri</vt:lpstr>
      <vt:lpstr>Cambria</vt:lpstr>
      <vt:lpstr>Cambria Math</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66</cp:revision>
  <dcterms:created xsi:type="dcterms:W3CDTF">2024-01-15T03:14:15Z</dcterms:created>
  <dcterms:modified xsi:type="dcterms:W3CDTF">2026-03-20T03:59:08Z</dcterms:modified>
</cp:coreProperties>
</file>