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handoutMasterIdLst>
    <p:handoutMasterId r:id="rId67"/>
  </p:handoutMasterIdLst>
  <p:sldIdLst>
    <p:sldId id="340" r:id="rId2"/>
    <p:sldId id="257" r:id="rId3"/>
    <p:sldId id="341" r:id="rId4"/>
    <p:sldId id="342" r:id="rId5"/>
    <p:sldId id="343" r:id="rId6"/>
    <p:sldId id="344" r:id="rId7"/>
    <p:sldId id="345" r:id="rId8"/>
    <p:sldId id="346" r:id="rId9"/>
    <p:sldId id="347" r:id="rId10"/>
    <p:sldId id="348" r:id="rId11"/>
    <p:sldId id="579" r:id="rId12"/>
    <p:sldId id="351" r:id="rId13"/>
    <p:sldId id="352" r:id="rId14"/>
    <p:sldId id="490" r:id="rId15"/>
    <p:sldId id="355" r:id="rId16"/>
    <p:sldId id="356" r:id="rId17"/>
    <p:sldId id="357" r:id="rId18"/>
    <p:sldId id="359" r:id="rId19"/>
    <p:sldId id="493" r:id="rId20"/>
    <p:sldId id="580" r:id="rId21"/>
    <p:sldId id="581" r:id="rId22"/>
    <p:sldId id="572" r:id="rId23"/>
    <p:sldId id="494" r:id="rId24"/>
    <p:sldId id="582" r:id="rId25"/>
    <p:sldId id="497" r:id="rId26"/>
    <p:sldId id="499" r:id="rId27"/>
    <p:sldId id="367" r:id="rId28"/>
    <p:sldId id="501" r:id="rId29"/>
    <p:sldId id="505" r:id="rId30"/>
    <p:sldId id="506" r:id="rId31"/>
    <p:sldId id="508" r:id="rId32"/>
    <p:sldId id="512" r:id="rId33"/>
    <p:sldId id="583" r:id="rId34"/>
    <p:sldId id="378" r:id="rId35"/>
    <p:sldId id="519" r:id="rId36"/>
    <p:sldId id="522" r:id="rId37"/>
    <p:sldId id="523" r:id="rId38"/>
    <p:sldId id="584" r:id="rId39"/>
    <p:sldId id="585" r:id="rId40"/>
    <p:sldId id="526" r:id="rId41"/>
    <p:sldId id="527" r:id="rId42"/>
    <p:sldId id="586" r:id="rId43"/>
    <p:sldId id="400" r:id="rId44"/>
    <p:sldId id="402" r:id="rId45"/>
    <p:sldId id="403" r:id="rId46"/>
    <p:sldId id="404" r:id="rId47"/>
    <p:sldId id="405" r:id="rId48"/>
    <p:sldId id="406" r:id="rId49"/>
    <p:sldId id="408" r:id="rId50"/>
    <p:sldId id="409" r:id="rId51"/>
    <p:sldId id="410" r:id="rId52"/>
    <p:sldId id="411" r:id="rId53"/>
    <p:sldId id="412" r:id="rId54"/>
    <p:sldId id="413" r:id="rId55"/>
    <p:sldId id="414" r:id="rId56"/>
    <p:sldId id="415" r:id="rId57"/>
    <p:sldId id="416" r:id="rId58"/>
    <p:sldId id="417" r:id="rId59"/>
    <p:sldId id="418" r:id="rId60"/>
    <p:sldId id="419" r:id="rId61"/>
    <p:sldId id="420" r:id="rId62"/>
    <p:sldId id="587" r:id="rId63"/>
    <p:sldId id="588" r:id="rId64"/>
    <p:sldId id="428" r:id="rId6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2026/3/30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15</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1.xml"/><Relationship Id="rId13" Type="http://schemas.openxmlformats.org/officeDocument/2006/relationships/slide" Target="../slides/slide61.xml"/><Relationship Id="rId3" Type="http://schemas.openxmlformats.org/officeDocument/2006/relationships/slide" Target="../slides/slide55.xml"/><Relationship Id="rId7" Type="http://schemas.openxmlformats.org/officeDocument/2006/relationships/slide" Target="../slides/slide49.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8.xml"/><Relationship Id="rId11" Type="http://schemas.openxmlformats.org/officeDocument/2006/relationships/slide" Target="../slides/slide59.xml"/><Relationship Id="rId5" Type="http://schemas.openxmlformats.org/officeDocument/2006/relationships/slide" Target="../slides/slide46.xml"/><Relationship Id="rId10" Type="http://schemas.openxmlformats.org/officeDocument/2006/relationships/slide" Target="../slides/slide57.xml"/><Relationship Id="rId4" Type="http://schemas.openxmlformats.org/officeDocument/2006/relationships/slide" Target="../slides/slide44.xml"/><Relationship Id="rId9" Type="http://schemas.openxmlformats.org/officeDocument/2006/relationships/slide" Target="../slides/slide5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tags" Target="../tags/tag12.xml"/><Relationship Id="rId7" Type="http://schemas.openxmlformats.org/officeDocument/2006/relationships/slide" Target="slide27.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3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3.xml"/><Relationship Id="rId4" Type="http://schemas.openxmlformats.org/officeDocument/2006/relationships/slide" Target="slide15.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1.jpe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7.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233432"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重力　弹力　摩擦力</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4716356"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第二章　</a:t>
            </a:r>
            <a:r>
              <a:rPr lang="zh-CN" altLang="en-US" sz="3200" b="1" dirty="0" smtClean="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相互作用</a:t>
            </a:r>
            <a:r>
              <a:rPr lang="en-US" altLang="zh-CN" sz="3200" b="1" dirty="0" smtClean="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a:t>
            </a:r>
            <a:r>
              <a:rPr lang="zh-CN" altLang="en-US" sz="3200" b="1" dirty="0" smtClean="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力</a:t>
            </a:r>
            <a:endPar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43227"/>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6.</a:t>
            </a:r>
            <a:endParaRPr lang="zh-CN" altLang="zh-CN" sz="1050" kern="100" dirty="0">
              <a:effectLst/>
              <a:latin typeface="宋体"/>
              <a:cs typeface="Courier New"/>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3500" y="1668412"/>
            <a:ext cx="10783413" cy="3056750"/>
          </a:xfrm>
          <a:prstGeom prst="rect">
            <a:avLst/>
          </a:prstGeom>
        </p:spPr>
      </p:pic>
      <p:sp>
        <p:nvSpPr>
          <p:cNvPr id="5" name="矩形 4"/>
          <p:cNvSpPr/>
          <p:nvPr/>
        </p:nvSpPr>
        <p:spPr>
          <a:xfrm>
            <a:off x="7476970" y="4077081"/>
            <a:ext cx="1313152" cy="430871"/>
          </a:xfrm>
          <a:prstGeom prst="rect">
            <a:avLst/>
          </a:prstGeom>
        </p:spPr>
        <p:txBody>
          <a:bodyPr wrap="none" lIns="91426" tIns="45712" rIns="91426" bIns="45712">
            <a:spAutoFit/>
          </a:bodyPr>
          <a:lstStyle/>
          <a:p>
            <a:pPr>
              <a:spcAft>
                <a:spcPts val="0"/>
              </a:spcAft>
            </a:pPr>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粗糙程度</a:t>
            </a:r>
            <a:endParaRPr lang="zh-CN" altLang="zh-CN" sz="22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易错提醒</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对摩擦力理解的六大常见误区</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64086656"/>
              </p:ext>
            </p:extLst>
          </p:nvPr>
        </p:nvGraphicFramePr>
        <p:xfrm>
          <a:off x="117760" y="1469517"/>
          <a:ext cx="10514013" cy="4335780"/>
        </p:xfrm>
        <a:graphic>
          <a:graphicData uri="http://schemas.openxmlformats.org/drawingml/2006/table">
            <a:tbl>
              <a:tblPr firstRow="1" firstCol="1" bandRow="1"/>
              <a:tblGrid>
                <a:gridCol w="1480373"/>
                <a:gridCol w="9033640"/>
              </a:tblGrid>
              <a:tr h="4051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误区一</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误认为运动物体受到的都是滑动摩擦力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静摩擦力是静止物体受到的摩擦力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误区二</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误认为摩擦力的方向总与物体的运动方向相反</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误区三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误认为正压力越大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摩擦力也越大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误区四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误认为滑动摩擦力的大小与物体间的接触面积有关</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误区五</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误认为一切摩擦力都是物体运动的阻力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误区六</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误认为运动物体一定受摩擦力作用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900104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5608560" y="113459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7607395" y="1956009"/>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24405" y="1269479"/>
            <a:ext cx="11658044" cy="452429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重力就是地球对物体的吸引力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形状规则的物体的重心一定在物体的几何中心</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的大小与在地球表面的位置有关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只要物体发生形变就会产生弹力作用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轻绳产生的弹力方向一定沿着绳并指向绳收缩的方向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轻杆产生的弹力方向一定沿着杆的方向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滑动摩擦力的方向与物体的运动方向一定相反</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静摩擦力可能是动力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滑动摩擦力一定是阻力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正压力越大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摩擦力可能越大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也可能不变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滑动摩擦力与接触面积有关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相同材料的两物体接触面积越大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滑动摩擦力越大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7895704" y="158872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6554556" y="234886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8852408" y="2721114"/>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6977004" y="315316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0" name="矩形 9"/>
          <p:cNvSpPr/>
          <p:nvPr/>
        </p:nvSpPr>
        <p:spPr>
          <a:xfrm>
            <a:off x="7895704" y="342900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1" name="矩形 10"/>
          <p:cNvSpPr/>
          <p:nvPr/>
        </p:nvSpPr>
        <p:spPr>
          <a:xfrm>
            <a:off x="7727886" y="394903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2" name="矩形 11"/>
          <p:cNvSpPr/>
          <p:nvPr/>
        </p:nvSpPr>
        <p:spPr>
          <a:xfrm>
            <a:off x="7148045" y="428789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3" name="矩形 12"/>
          <p:cNvSpPr/>
          <p:nvPr/>
        </p:nvSpPr>
        <p:spPr>
          <a:xfrm>
            <a:off x="1603625" y="515721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P spid="9" grpId="0" autoUpdateAnimBg="0"/>
      <p:bldP spid="10" grpId="0" autoUpdateAnimBg="0"/>
      <p:bldP spid="11" grpId="0" autoUpdateAnimBg="0"/>
      <p:bldP spid="12" grpId="0" autoUpdateAnimBg="0"/>
      <p:bldP spid="13"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721" y="191681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425569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在竖直悬挂的轻质弹簧下端挂一个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钩码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平衡时弹簧伸长了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如果在该弹簧下端挂两个这样的钩码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弹簧始终发生弹性形变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弹簧伸长了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弹簧产生的弹力仍为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弹簧的原长为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2802" y="620649"/>
            <a:ext cx="8066692" cy="2295156"/>
          </a:xfrm>
          <a:prstGeom prst="rect">
            <a:avLst/>
          </a:prstGeom>
        </p:spPr>
        <p:txBody>
          <a:bodyPr wrap="square" lIns="121898" tIns="60948" rIns="121898" bIns="60948">
            <a:spAutoFit/>
          </a:bodyPr>
          <a:lstStyle/>
          <a:p>
            <a:pPr marL="355600" indent="-355600">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某实验小组利用图甲所示的装置研究物块与木板之间的摩擦力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水平实验台上固定一个力传感器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传感器用细线拉住物块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物块放置在粗糙的均匀长木板上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物块重力为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水平向左拉木板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传感器记录的拉力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完成下列填空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836676"/>
            <a:ext cx="3726180" cy="2350770"/>
          </a:xfrm>
          <a:prstGeom prst="rect">
            <a:avLst/>
          </a:prstGeom>
          <a:solidFill>
            <a:scrgbClr r="0" g="0" b="0">
              <a:alpha val="0"/>
            </a:scrgbClr>
          </a:solidFill>
          <a:ln>
            <a:noFill/>
          </a:ln>
        </p:spPr>
      </p:pic>
      <p:pic>
        <p:nvPicPr>
          <p:cNvPr id="5" name="image1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3456051"/>
            <a:ext cx="3974465" cy="2781300"/>
          </a:xfrm>
          <a:prstGeom prst="rect">
            <a:avLst/>
          </a:prstGeom>
          <a:solidFill>
            <a:scrgbClr r="0" g="0" b="0">
              <a:alpha val="0"/>
            </a:scrgbClr>
          </a:solidFill>
          <a:ln>
            <a:noFill/>
          </a:ln>
        </p:spPr>
      </p:pic>
      <p:sp>
        <p:nvSpPr>
          <p:cNvPr id="7" name="矩形 6"/>
          <p:cNvSpPr/>
          <p:nvPr/>
        </p:nvSpPr>
        <p:spPr>
          <a:xfrm>
            <a:off x="111836" y="2965960"/>
            <a:ext cx="8066692"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此实验木板是否一定做匀速直线运动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不一定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物块受到的最大静摩擦力为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物块与木板之间的动摩擦因数为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不一定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(3)0.4</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55024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blinds(horizontal)">
                                      <p:cBhvr>
                                        <p:cTn id="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摩擦力的有无及方向判断</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弹力的分析与计算</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摩擦力大小的计算</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弹力的分析与计算</a:t>
            </a:r>
            <a:endParaRPr lang="zh-CN" altLang="zh-CN" sz="1800" b="1" kern="1400" dirty="0">
              <a:effectLst/>
              <a:latin typeface="Cambria"/>
              <a:ea typeface="宋体"/>
              <a:cs typeface="Times New Roman"/>
            </a:endParaRPr>
          </a:p>
        </p:txBody>
      </p:sp>
      <p:sp>
        <p:nvSpPr>
          <p:cNvPr id="5" name="矩形 4"/>
          <p:cNvSpPr/>
          <p:nvPr/>
        </p:nvSpPr>
        <p:spPr>
          <a:xfrm>
            <a:off x="1503563" y="1332059"/>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弹力的有无及方向的判断</a:t>
            </a:r>
            <a:endParaRPr lang="zh-CN" altLang="zh-CN" sz="1000">
              <a:latin typeface="Calibri" panose="020F0502020204030204" pitchFamily="34" charset="0"/>
              <a:cs typeface="Times New Roman" panose="02020603050405020304" pitchFamily="18" charset="0"/>
            </a:endParaRPr>
          </a:p>
        </p:txBody>
      </p:sp>
      <p:grpSp>
        <p:nvGrpSpPr>
          <p:cNvPr id="6" name="组合 5"/>
          <p:cNvGrpSpPr/>
          <p:nvPr/>
        </p:nvGrpSpPr>
        <p:grpSpPr>
          <a:xfrm>
            <a:off x="91606" y="1326864"/>
            <a:ext cx="1446306" cy="692497"/>
            <a:chOff x="91606" y="556839"/>
            <a:chExt cx="1446306" cy="692497"/>
          </a:xfrm>
        </p:grpSpPr>
        <p:sp>
          <p:nvSpPr>
            <p:cNvPr id="7" name="矩形 6"/>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8"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矩形 8"/>
          <p:cNvSpPr/>
          <p:nvPr/>
        </p:nvSpPr>
        <p:spPr>
          <a:xfrm>
            <a:off x="106615" y="2026436"/>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判断弹力有无的四种方法</a:t>
            </a:r>
            <a:endParaRPr lang="zh-CN" altLang="zh-CN" sz="1000">
              <a:latin typeface="Calibri" panose="020F0502020204030204" pitchFamily="34" charset="0"/>
              <a:cs typeface="Times New Roman" panose="02020603050405020304" pitchFamily="18" charset="0"/>
            </a:endParaRPr>
          </a:p>
        </p:txBody>
      </p:sp>
      <p:pic>
        <p:nvPicPr>
          <p:cNvPr id="11" name="image15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2772550"/>
            <a:ext cx="4536566" cy="3881317"/>
          </a:xfrm>
          <a:prstGeom prst="rect">
            <a:avLst/>
          </a:prstGeom>
          <a:solidFill>
            <a:scrgbClr r="0" g="0" b="0">
              <a:alpha val="0"/>
            </a:scrgbClr>
          </a:solidFill>
          <a:ln>
            <a:noFill/>
          </a:ln>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弹力方向的判断</a:t>
            </a:r>
            <a:endParaRPr lang="zh-CN" altLang="zh-CN" sz="1000">
              <a:latin typeface="Calibri" panose="020F0502020204030204" pitchFamily="34" charset="0"/>
              <a:cs typeface="Times New Roman" panose="02020603050405020304" pitchFamily="18" charset="0"/>
            </a:endParaRPr>
          </a:p>
        </p:txBody>
      </p:sp>
      <p:pic>
        <p:nvPicPr>
          <p:cNvPr id="4" name="image1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1363980"/>
            <a:ext cx="6913880" cy="5305425"/>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福建厦门高三月考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下列对图中弹力有无的判断正确的是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983692" y="768436"/>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1268730"/>
            <a:ext cx="6913880" cy="1984375"/>
          </a:xfrm>
          <a:prstGeom prst="rect">
            <a:avLst/>
          </a:prstGeom>
          <a:solidFill>
            <a:scrgbClr r="0" g="0" b="0">
              <a:alpha val="0"/>
            </a:scrgbClr>
          </a:solidFill>
          <a:ln>
            <a:noFill/>
          </a:ln>
        </p:spPr>
      </p:pic>
      <p:sp>
        <p:nvSpPr>
          <p:cNvPr id="5" name="矩形 4"/>
          <p:cNvSpPr/>
          <p:nvPr/>
        </p:nvSpPr>
        <p:spPr>
          <a:xfrm>
            <a:off x="259015" y="3422374"/>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小球随车厢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底部光滑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一起向右做匀速直线运动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则车厢左壁对小球有弹力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小球被轻绳斜拉着静止在光滑的斜面上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则绳对小球有弹力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两轻绳悬挂而静止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绳处于竖直方向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绳对小球有拉力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小球静止在光滑的三角槽中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三角槽底面水平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倾斜面对球有弹力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889954"/>
            <a:ext cx="11810444" cy="292385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小球随车厢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底部光滑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一起向右做匀速直线运动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小球受到的重力和小车底部对小球的支持力平衡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车厢左壁对小球无弹力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小球被轻绳斜拉着静止在光滑的斜面上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假设轻绳对小球没有弹力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去掉轻绳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小球会沿斜面下滑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假设不成立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即轻绳对小球有弹力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两轻绳悬挂而静止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绳处于竖直方向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则小球的重力和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绳的拉力平衡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绳对小球一定没有拉力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小球静止在光滑的三角槽中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三角槽底面水平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小球的重力和三角槽底面对小球的支持力平衡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倾斜面对小球一定无弹力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9812" y="796544"/>
            <a:ext cx="6913880" cy="1984375"/>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9714865" cy="3077721"/>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掌握重力的大小、方向及重心</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会判断弹力的有无及方向</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掌握弹力大小的计算方法、理解胡克定律</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会判断摩擦力的方向</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并会计算摩擦力的大小</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0196" y="620649"/>
            <a:ext cx="8873361" cy="2869672"/>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小车内沿竖直方向的一根轻质弹簧和一条与竖直方向成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角的轻质细绳共同拴接一小球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此时小车与小球保持相对静止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一起在水平面上运动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94531" y="288865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4408" y="1268730"/>
            <a:ext cx="2857500" cy="2070100"/>
          </a:xfrm>
          <a:prstGeom prst="rect">
            <a:avLst/>
          </a:prstGeom>
          <a:solidFill>
            <a:scrgbClr r="0" g="0" b="0">
              <a:alpha val="0"/>
            </a:scrgbClr>
          </a:solidFill>
          <a:ln>
            <a:noFill/>
          </a:ln>
        </p:spPr>
      </p:pic>
      <p:sp>
        <p:nvSpPr>
          <p:cNvPr id="5" name="矩形 4"/>
          <p:cNvSpPr/>
          <p:nvPr/>
        </p:nvSpPr>
        <p:spPr>
          <a:xfrm>
            <a:off x="462250" y="3431985"/>
            <a:ext cx="887336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细绳一定对小球有拉力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弹簧一定对小球有弹力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细绳不一定对小球有拉力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但是弹簧一定对小球有弹力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细绳不一定对小球有拉力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弹簧也不一定对小球有弹力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65441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6223" y="1210151"/>
            <a:ext cx="8873361"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当小车匀速运动时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弹簧弹力大小等于小球重力大小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此时细绳的拉力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当小车和小球向右做匀加速直线运动时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绳的拉力不可能为零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弹簧弹力有可能为零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268730"/>
            <a:ext cx="2857500" cy="2070100"/>
          </a:xfrm>
          <a:prstGeom prst="rect">
            <a:avLst/>
          </a:prstGeom>
          <a:solidFill>
            <a:scrgbClr r="0" g="0" b="0">
              <a:alpha val="0"/>
            </a:scrgbClr>
          </a:solidFill>
          <a:ln>
            <a:noFill/>
          </a:ln>
        </p:spPr>
      </p:pic>
    </p:spTree>
    <p:extLst>
      <p:ext uri="{BB962C8B-B14F-4D97-AF65-F5344CB8AC3E}">
        <p14:creationId xmlns:p14="http://schemas.microsoft.com/office/powerpoint/2010/main" val="15093773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有关弹力的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三类模型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问题</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三类模型的比较</a:t>
            </a:r>
            <a:endParaRPr lang="zh-CN" altLang="zh-CN" sz="1000">
              <a:latin typeface="Calibri" panose="020F0502020204030204" pitchFamily="34" charset="0"/>
              <a:cs typeface="Times New Roman" panose="02020603050405020304" pitchFamily="18"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4098092783"/>
              </p:ext>
            </p:extLst>
          </p:nvPr>
        </p:nvGraphicFramePr>
        <p:xfrm>
          <a:off x="262477" y="2132838"/>
          <a:ext cx="11233403" cy="3698719"/>
        </p:xfrm>
        <a:graphic>
          <a:graphicData uri="http://schemas.openxmlformats.org/drawingml/2006/table">
            <a:tbl>
              <a:tblPr firstRow="1" firstCol="1" bandRow="1"/>
              <a:tblGrid>
                <a:gridCol w="3165573"/>
                <a:gridCol w="2035492"/>
                <a:gridCol w="2575907"/>
                <a:gridCol w="3456431"/>
              </a:tblGrid>
              <a:tr h="157551">
                <a:tc>
                  <a:txBody>
                    <a:bodyPr/>
                    <a:lstStyle/>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13659" marR="13659"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轻绳</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轻杆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轻弹簧</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551">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质量大小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13659" marR="13659"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713">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受外力作用时形变的种类</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13659" marR="13659"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拉伸形变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拉伸形变</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、压缩</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形变、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弯曲形变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拉伸形变</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、压缩</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形变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632">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受外力作用时形变量大小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13659" marR="13659"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微小</a:t>
                      </a:r>
                      <a:r>
                        <a:rPr lang="en-US" sz="2000" smtClean="0">
                          <a:effectLst/>
                          <a:latin typeface="宋体" panose="02010600030101010101" pitchFamily="2" charset="-122"/>
                          <a:ea typeface="微软雅黑" panose="020B0503020204020204" pitchFamily="34" charset="-122"/>
                          <a:cs typeface="Times New Roman" panose="02020603050405020304" pitchFamily="18" charset="0"/>
                        </a:rPr>
                        <a:t>,</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可</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忽略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微小</a:t>
                      </a:r>
                      <a:r>
                        <a:rPr lang="en-US" sz="2000" smtClean="0">
                          <a:effectLst/>
                          <a:latin typeface="宋体" panose="02010600030101010101" pitchFamily="2" charset="-122"/>
                          <a:ea typeface="微软雅黑" panose="020B0503020204020204" pitchFamily="34" charset="-122"/>
                          <a:cs typeface="Times New Roman" panose="02020603050405020304" pitchFamily="18" charset="0"/>
                        </a:rPr>
                        <a:t>,</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可</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忽略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较大</a:t>
                      </a:r>
                      <a:r>
                        <a:rPr lang="en-US" sz="2000" smtClean="0">
                          <a:effectLst/>
                          <a:latin typeface="宋体" panose="02010600030101010101" pitchFamily="2" charset="-122"/>
                          <a:ea typeface="微软雅黑" panose="020B0503020204020204" pitchFamily="34" charset="-122"/>
                          <a:cs typeface="Times New Roman" panose="02020603050405020304" pitchFamily="18" charset="0"/>
                        </a:rPr>
                        <a:t>,</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不可</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忽略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517">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弹力方向</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13659" marR="13659"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沿着绳</a:t>
                      </a:r>
                      <a:r>
                        <a:rPr lang="en-US" sz="2000" smtClean="0">
                          <a:effectLst/>
                          <a:latin typeface="宋体" panose="02010600030101010101" pitchFamily="2" charset="-122"/>
                          <a:ea typeface="微软雅黑" panose="020B0503020204020204" pitchFamily="34" charset="-122"/>
                          <a:cs typeface="Times New Roman" panose="02020603050405020304" pitchFamily="18" charset="0"/>
                        </a:rPr>
                        <a:t>,</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指向</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绳</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收缩</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的方向</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既能</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沿着杆</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也可以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跟杆成</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任意</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角度　</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沿着</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弹簧轴线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指向</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弹簧</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恢复原</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长的方向</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279">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弹力</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大小变化</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情况</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13659" marR="13659"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可以突变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可以突变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弹簧</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两端有</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物体</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时不能</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突变</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7480" marR="7480" marT="7480" marB="74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8873361"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广东汕尾四校联考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两个劲度系数分别为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的轻质弹簧竖直悬挂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弹簧下端用光滑细绳连接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并有一光滑的轻滑轮放在不可伸长的细绳上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当滑轮下端挂一重为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的物体后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滑轮下降一段距离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则下列结论正确的有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572287" y="3091029"/>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836676"/>
            <a:ext cx="1718945"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2250" y="3752739"/>
                <a:ext cx="8873361" cy="313269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两弹簧的伸长量相等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两弹簧的弹力大小不相等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物体下降的距离为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物体下降的距离为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2250" y="3752739"/>
                <a:ext cx="8873361" cy="3132693"/>
              </a:xfrm>
              <a:prstGeom prst="rect">
                <a:avLst/>
              </a:prstGeom>
              <a:blipFill rotWithShape="0">
                <a:blip r:embed="rId3"/>
                <a:stretch>
                  <a:fillRect l="-8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620649"/>
                <a:ext cx="8873361" cy="469331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由于两弹簧用光滑细绳连接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同一绳上张力大小相等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则两弹簧的弹力大小相等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物体静止时有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根据胡克定律有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即两弹簧的伸长量不一定相等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弹簧共伸长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根据动滑轮的特点知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物体下降的距离为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20649"/>
                <a:ext cx="8873361" cy="4693312"/>
              </a:xfrm>
              <a:prstGeom prst="rect">
                <a:avLst/>
              </a:prstGeom>
              <a:blipFill rotWithShape="0">
                <a:blip r:embed="rId2"/>
                <a:stretch>
                  <a:fillRect l="-893" r="-2679" b="-1948"/>
                </a:stretch>
              </a:blipFill>
            </p:spPr>
            <p:txBody>
              <a:bodyPr/>
              <a:lstStyle/>
              <a:p>
                <a:r>
                  <a:rPr lang="zh-CN" altLang="en-US">
                    <a:noFill/>
                  </a:rPr>
                  <a:t> </a:t>
                </a:r>
              </a:p>
            </p:txBody>
          </p:sp>
        </mc:Fallback>
      </mc:AlternateContent>
      <p:pic>
        <p:nvPicPr>
          <p:cNvPr id="4" name="image1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836676"/>
            <a:ext cx="1718945" cy="2781300"/>
          </a:xfrm>
          <a:prstGeom prst="rect">
            <a:avLst/>
          </a:prstGeom>
          <a:solidFill>
            <a:scrgbClr r="0" g="0" b="0">
              <a:alpha val="0"/>
            </a:scrgbClr>
          </a:solidFill>
          <a:ln>
            <a:noFill/>
          </a:ln>
        </p:spPr>
      </p:pic>
    </p:spTree>
    <p:extLst>
      <p:ext uri="{BB962C8B-B14F-4D97-AF65-F5344CB8AC3E}">
        <p14:creationId xmlns:p14="http://schemas.microsoft.com/office/powerpoint/2010/main" val="39762779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620649"/>
            <a:ext cx="8066692" cy="2609601"/>
          </a:xfrm>
          <a:prstGeom prst="rect">
            <a:avLst/>
          </a:prstGeom>
        </p:spPr>
        <p:txBody>
          <a:bodyPr wrap="square" lIns="121898" tIns="60948" rIns="121898" bIns="60948">
            <a:spAutoFit/>
          </a:bodyPr>
          <a:lstStyle/>
          <a:p>
            <a:pPr marL="355600" indent="-355600">
              <a:lnSpc>
                <a:spcPct val="16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广东江门二中期中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投影仪广泛地应用在我们的生活中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吊装在墙上的投影仪质量为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则吊杆对投影仪的作用力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112937" y="265897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012571"/>
            <a:ext cx="3021965" cy="1984375"/>
          </a:xfrm>
          <a:prstGeom prst="rect">
            <a:avLst/>
          </a:prstGeom>
          <a:solidFill>
            <a:scrgbClr r="0" g="0" b="0">
              <a:alpha val="0"/>
            </a:scrgbClr>
          </a:solidFill>
          <a:ln>
            <a:noFill/>
          </a:ln>
        </p:spPr>
      </p:pic>
      <p:sp>
        <p:nvSpPr>
          <p:cNvPr id="5" name="矩形 4"/>
          <p:cNvSpPr/>
          <p:nvPr/>
        </p:nvSpPr>
        <p:spPr>
          <a:xfrm>
            <a:off x="630904" y="3229904"/>
            <a:ext cx="8066692"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方向右斜向上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方向左斜向上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对投影仪受力分析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即吊杆对投影仪的作用力大小等于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方向竖直向上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3824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3059724"/>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计算弹力大小的三种方法</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应用胡克定律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计算弹簧的弹力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拉伸量与压缩量相等时弹力大小相等、方向相反</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静止或做匀速直线运动时应用平衡法计算弹力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有加速度时应用牛顿第二定律计算弹力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35928050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摩擦力的有无及方向判断</a:t>
            </a:r>
            <a:endParaRPr lang="zh-CN" altLang="zh-CN" sz="1800" b="1" kern="1400" dirty="0">
              <a:effectLst/>
              <a:latin typeface="Cambria"/>
              <a:ea typeface="宋体"/>
              <a:cs typeface="Times New Roman"/>
            </a:endParaRPr>
          </a:p>
        </p:txBody>
      </p:sp>
      <p:sp>
        <p:nvSpPr>
          <p:cNvPr id="5" name="矩形 4"/>
          <p:cNvSpPr/>
          <p:nvPr/>
        </p:nvSpPr>
        <p:spPr>
          <a:xfrm>
            <a:off x="262477" y="1268730"/>
            <a:ext cx="7962601"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广东深圳高三月考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水平桌面上平铺一张宣纸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宣纸的左侧压有一镇纸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写字过程中宣纸保持静止不动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1484757"/>
            <a:ext cx="3021965" cy="3061970"/>
          </a:xfrm>
          <a:prstGeom prst="rect">
            <a:avLst/>
          </a:prstGeom>
          <a:solidFill>
            <a:scrgbClr r="0" g="0" b="0">
              <a:alpha val="0"/>
            </a:scrgbClr>
          </a:solidFill>
          <a:ln>
            <a:noFill/>
          </a:ln>
        </p:spPr>
      </p:pic>
      <p:sp>
        <p:nvSpPr>
          <p:cNvPr id="6" name="矩形 5"/>
          <p:cNvSpPr/>
          <p:nvPr/>
        </p:nvSpPr>
        <p:spPr>
          <a:xfrm>
            <a:off x="414877" y="3051538"/>
            <a:ext cx="7962601" cy="366014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镇纸受到的支持力和它对宣纸的压力是一对平衡力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自左向右行笔写一横过程中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镇纸不受摩擦力作用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自左向右行笔写一横过程中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桌面给宣纸的摩擦力向右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竖直提起毛笔悬空时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增大握笔的力度可以增大手和笔之间的摩擦力</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6393121" y="265897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781330"/>
            <a:ext cx="7333356"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镇纸受到的支持力和它对宣纸的压力是一对相互作用力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自左向右行笔写一横过程中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镇纸受力平衡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水平方向不受摩擦力作用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自左向右行笔写一横过程中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笔对宣纸的摩擦力向右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宣纸静止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则桌面给宣纸的摩擦力向左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竖直提起毛笔悬空时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手对笔的静摩擦力与笔的重力等大反向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增大握笔的力度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手和笔间的摩擦力不变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手和笔之间的最大摩擦力增大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836676"/>
            <a:ext cx="3021965" cy="3061970"/>
          </a:xfrm>
          <a:prstGeom prst="rect">
            <a:avLst/>
          </a:prstGeom>
          <a:solidFill>
            <a:scrgbClr r="0" g="0" b="0">
              <a:alpha val="0"/>
            </a:scrgbClr>
          </a:solidFill>
          <a:ln>
            <a:noFill/>
          </a:ln>
        </p:spPr>
      </p:pic>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若桌面光滑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在自左向右行笔写一横过程中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镇纸受不受摩擦力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若受摩擦力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方向向哪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受摩擦力　方向向右</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由于桌面光滑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笔对宣纸有向右的摩擦力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镇纸和宣纸一起向右加速运动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镇纸也受到向右的摩擦力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1259231"/>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静摩擦力的有无及方向的判断方法</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假设法</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图片 5"/>
          <p:cNvPicPr/>
          <p:nvPr/>
        </p:nvPicPr>
        <p:blipFill>
          <a:blip r:embed="rId3">
            <a:clrChange>
              <a:clrFrom>
                <a:srgbClr val="FFFFFF"/>
              </a:clrFrom>
              <a:clrTo>
                <a:srgbClr val="FFFFFF">
                  <a:alpha val="0"/>
                </a:srgbClr>
              </a:clrTo>
            </a:clrChange>
          </a:blip>
          <a:stretch>
            <a:fillRect/>
          </a:stretch>
        </p:blipFill>
        <p:spPr>
          <a:xfrm>
            <a:off x="1126585" y="2718435"/>
            <a:ext cx="8296275" cy="3950970"/>
          </a:xfrm>
          <a:prstGeom prst="rect">
            <a:avLst/>
          </a:prstGeom>
          <a:solidFill>
            <a:scrgbClr r="0" g="0" b="0">
              <a:alpha val="0"/>
            </a:scrgbClr>
          </a:solidFill>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98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状态法</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根据平衡条件、牛顿第二定律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判断静摩擦力的方向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牛顿第三定律法</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先确定受力较少的物体受到的静摩擦力的方向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再根据力的相互性确定另一物体受到的静摩擦力的方向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山东济南高三期中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如图所示为一个免打孔伸缩晾衣杆的示意图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先调节杆的长度使其恰好与两侧的竖直墙面接触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然后打开锁紧装置保持杆长不变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最后旋转增压旋钮增加杆头与墙面间的压力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使其在晾衣物时能保持静止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3934936" y="22269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4102227"/>
            <a:ext cx="4326255" cy="1703070"/>
          </a:xfrm>
          <a:prstGeom prst="rect">
            <a:avLst/>
          </a:prstGeom>
          <a:solidFill>
            <a:scrgbClr r="0" g="0" b="0">
              <a:alpha val="0"/>
            </a:scrgbClr>
          </a:solidFill>
          <a:ln>
            <a:noFill/>
          </a:ln>
        </p:spPr>
      </p:pic>
      <p:sp>
        <p:nvSpPr>
          <p:cNvPr id="5" name="矩形 4"/>
          <p:cNvSpPr/>
          <p:nvPr/>
        </p:nvSpPr>
        <p:spPr>
          <a:xfrm>
            <a:off x="333571" y="2780919"/>
            <a:ext cx="6666687"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杆头与墙面间的压力越大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杆头与墙面间的摩擦力就越大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所晾衣物的质量越大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杆头与墙面间的摩擦力就越大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在湿衣物晾干的过程中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杆头与墙面间的摩擦力保持不变</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为了能晾更大质量的衣物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可增加杆头与墙面的接触面积</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43454" y="2660428"/>
            <a:ext cx="10736767" cy="332396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以晾衣杆与衣物整体为研究对象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受力分析可得两边杆头与墙面间的静摩擦力等于晾衣杆与衣物的总重力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baseline="-25000">
                <a:latin typeface="Times New Roman" panose="02020603050405020304" pitchFamily="18" charset="0"/>
                <a:cs typeface="Times New Roman" panose="02020603050405020304" pitchFamily="18" charset="0"/>
              </a:rPr>
              <a:t>衣物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baseline="-25000">
                <a:latin typeface="Times New Roman" panose="02020603050405020304" pitchFamily="18" charset="0"/>
                <a:cs typeface="Times New Roman" panose="02020603050405020304" pitchFamily="18" charset="0"/>
              </a:rPr>
              <a:t>晾衣杆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则杆头与墙面间的压力越大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杆头与墙面间的摩擦力不变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所晾衣物的质量越大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杆头与墙面间的摩擦力就越大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在湿衣物晾干的过程中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晾衣杆与衣物的总重力减小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杆头与墙面间的摩擦力减小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为了能晾更大质量的衣物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可增加杆头与墙面的粗糙程度或增大杆头与墙面间的压力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以增大杆头与墙面间的最大静摩擦力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增加杆头与墙面的接触面积时不能够增大杆头与墙面间的最大静摩擦力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836676"/>
            <a:ext cx="4326255" cy="1703070"/>
          </a:xfrm>
          <a:prstGeom prst="rect">
            <a:avLst/>
          </a:prstGeom>
          <a:solidFill>
            <a:scrgbClr r="0" g="0" b="0">
              <a:alpha val="0"/>
            </a:scrgbClr>
          </a:solidFill>
          <a:ln>
            <a:noFill/>
          </a:ln>
        </p:spPr>
      </p:pic>
    </p:spTree>
    <p:extLst>
      <p:ext uri="{BB962C8B-B14F-4D97-AF65-F5344CB8AC3E}">
        <p14:creationId xmlns:p14="http://schemas.microsoft.com/office/powerpoint/2010/main" val="42750254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静摩擦力大小的分析与计算</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摩擦力大小的计算</a:t>
            </a:r>
            <a:endParaRPr lang="zh-CN" altLang="zh-CN" sz="2800" b="1" kern="1400">
              <a:latin typeface="Calibri Light" panose="020F0302020204030204" pitchFamily="34" charset="0"/>
              <a:cs typeface="Times New Roman" panose="02020603050405020304" pitchFamily="18" charset="0"/>
            </a:endParaRPr>
          </a:p>
        </p:txBody>
      </p:sp>
      <p:sp>
        <p:nvSpPr>
          <p:cNvPr id="6" name="矩形 5"/>
          <p:cNvSpPr/>
          <p:nvPr/>
        </p:nvSpPr>
        <p:spPr>
          <a:xfrm>
            <a:off x="259015" y="2053935"/>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物体处于平衡状态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静止或匀速直线运动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利用力的平衡条件来计算静摩擦力的大小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物体有加速度时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若只有静摩擦力提供加速度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若除受静摩擦力外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物体还受其他力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先求合力再求静摩擦力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11465"/>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滑动摩擦力大小的分析与计算</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125624"/>
            <a:ext cx="11810444" cy="366014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公式法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滑动摩擦力的大小用公式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来计算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应用此公式时要注意以下几点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为动摩擦因数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其大小与接触面的材料、接触面的粗糙程度有关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为两接触面间的正压力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其大小不一定等于物体的重力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滑动摩擦力略小于最大静摩擦力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一般情况下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可认为滑动摩擦力与最大静摩擦力近似相等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滑动摩擦力的大小与物体速度的大小、接触面积的大小无关</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图片 4"/>
          <p:cNvPicPr/>
          <p:nvPr/>
        </p:nvPicPr>
        <p:blipFill>
          <a:blip r:embed="rId2">
            <a:clrChange>
              <a:clrFrom>
                <a:srgbClr val="FFFFFF"/>
              </a:clrFrom>
              <a:clrTo>
                <a:srgbClr val="FFFFFF">
                  <a:alpha val="0"/>
                </a:srgbClr>
              </a:clrTo>
            </a:clrChange>
          </a:blip>
          <a:stretch>
            <a:fillRect/>
          </a:stretch>
        </p:blipFill>
        <p:spPr>
          <a:xfrm>
            <a:off x="437560" y="4847254"/>
            <a:ext cx="8524875" cy="2117725"/>
          </a:xfrm>
          <a:prstGeom prst="rect">
            <a:avLst/>
          </a:prstGeom>
          <a:solidFill>
            <a:scrgbClr r="0" g="0" b="0">
              <a:alpha val="0"/>
            </a:scrgbClr>
          </a:solidFill>
        </p:spPr>
      </p:pic>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粤教版必修第一册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P71T1</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水平地面上静止堆放着质量分布均匀的相同原木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的支撑点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与水平地面的夹角为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地面对原木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的支持力大小为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不计原木堆对原木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738616" y="259073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6545" y="3755898"/>
            <a:ext cx="2421255" cy="1617345"/>
          </a:xfrm>
          <a:prstGeom prst="rect">
            <a:avLst/>
          </a:prstGeom>
          <a:solidFill>
            <a:scrgbClr r="0" g="0" b="0">
              <a:alpha val="0"/>
            </a:scrgbClr>
          </a:solidFill>
          <a:ln>
            <a:noFill/>
          </a:ln>
        </p:spPr>
      </p:pic>
      <p:sp>
        <p:nvSpPr>
          <p:cNvPr id="5" name="矩形 4"/>
          <p:cNvSpPr/>
          <p:nvPr/>
        </p:nvSpPr>
        <p:spPr>
          <a:xfrm>
            <a:off x="303421" y="3134070"/>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受三个力作用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原木堆对原木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的弹力方向竖直向上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地面对原木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地面对原木堆的摩擦力大小为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9760697" cy="5105925"/>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由题图可判断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相对于地面有向左运动的趋势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点受到地面对它的静摩擦力作用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受重力、地面的支持力、原木堆的支持力和地面对它的摩擦力共四个力作用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接触面为曲面和曲面接触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则弹力的方向垂直于两曲面接触点处的切面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与该切面平行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受到的原木堆的弹力方向垂直原木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向上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受力分析如图所示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根据共点力平衡条件可知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地面对原木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的摩擦力大小为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对整体分析可知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地面对原木堆的摩擦力大小为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43306" y="1052703"/>
            <a:ext cx="1552575" cy="2155825"/>
          </a:xfrm>
          <a:prstGeom prst="rect">
            <a:avLst/>
          </a:prstGeom>
          <a:solidFill>
            <a:scrgbClr r="0" g="0" b="0">
              <a:alpha val="0"/>
            </a:scrgbClr>
          </a:solidFill>
          <a:ln>
            <a:noFill/>
          </a:ln>
        </p:spPr>
      </p:pic>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水平地面上有重力均为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两木块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它们之间夹有被压缩了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的水平轻质弹簧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已知弹簧的劲度系数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两木块与水平地面间的动摩擦因数均为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系统处于静止状态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的水平力推木块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作用后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751585" y="256489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3212973"/>
            <a:ext cx="2939415" cy="539750"/>
          </a:xfrm>
          <a:prstGeom prst="rect">
            <a:avLst/>
          </a:prstGeom>
          <a:solidFill>
            <a:scrgbClr r="0" g="0" b="0">
              <a:alpha val="0"/>
            </a:scrgbClr>
          </a:solidFill>
          <a:ln>
            <a:noFill/>
          </a:ln>
        </p:spPr>
      </p:pic>
      <p:sp>
        <p:nvSpPr>
          <p:cNvPr id="5" name="矩形 4"/>
          <p:cNvSpPr/>
          <p:nvPr/>
        </p:nvSpPr>
        <p:spPr>
          <a:xfrm>
            <a:off x="259015" y="3957234"/>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所受静摩擦力大小为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所受静摩擦力大小为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所受静摩擦力为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弹簧的压缩量变为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34013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700635"/>
            <a:ext cx="118104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作用后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仍静止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在水平方向上受到水平向右的弹力及向左的推力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所受摩擦力方向水平向右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根据胡克定律可知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假设成立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弹簧压缩量保持不变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受力情况不变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仍保持静止状态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836676"/>
            <a:ext cx="2939415" cy="539750"/>
          </a:xfrm>
          <a:prstGeom prst="rect">
            <a:avLst/>
          </a:prstGeom>
          <a:solidFill>
            <a:scrgbClr r="0" g="0" b="0">
              <a:alpha val="0"/>
            </a:scrgbClr>
          </a:solidFill>
          <a:ln>
            <a:noFill/>
          </a:ln>
        </p:spPr>
      </p:pic>
    </p:spTree>
    <p:extLst>
      <p:ext uri="{BB962C8B-B14F-4D97-AF65-F5344CB8AC3E}">
        <p14:creationId xmlns:p14="http://schemas.microsoft.com/office/powerpoint/2010/main" val="29231394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广东广州第二中学月考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两只完全相同的蚂蚁在轮胎内外表面爬</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当两只蚂蚁爬到图示位置时保持静止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两点与圆心的连线跟竖直方向的夹角分别为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已知轮胎材料相同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轮胎与蚂蚁之间的动摩擦因数为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蚂蚁质量为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699911" y="3091029"/>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42572" y="1700784"/>
            <a:ext cx="2421255" cy="2436495"/>
          </a:xfrm>
          <a:prstGeom prst="rect">
            <a:avLst/>
          </a:prstGeom>
          <a:solidFill>
            <a:scrgbClr r="0" g="0" b="0">
              <a:alpha val="0"/>
            </a:scrgbClr>
          </a:solidFill>
          <a:ln>
            <a:noFill/>
          </a:ln>
        </p:spPr>
      </p:pic>
      <p:sp>
        <p:nvSpPr>
          <p:cNvPr id="5" name="矩形 4"/>
          <p:cNvSpPr/>
          <p:nvPr/>
        </p:nvSpPr>
        <p:spPr>
          <a:xfrm>
            <a:off x="276125" y="3483592"/>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处蚂蚁受到的支持力比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处蚂蚁大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处蚂蚁受到的摩擦力比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处蚂蚁大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处蚂蚁受到的摩擦力大小一定为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处蚂蚁受到的摩擦力大小一定为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β</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33134" y="620649"/>
            <a:ext cx="8066692" cy="3985619"/>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对蚂蚁受力分析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设蚂蚁所在位置和圆心连线与竖直方向夹角为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处蚂蚁受到的支持力比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处蚂蚁小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处蚂蚁受到的摩擦力比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处蚂蚁小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蚂蚁与轮胎之间保持静止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处蚂蚁受到静摩擦力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大小不一定为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处蚂蚁受到的摩擦力大小为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1052703"/>
            <a:ext cx="1718945" cy="2242820"/>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一木箱放在水平地面上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现对木箱施加一斜向上的拉力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保持拉力的方向不变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的大小由零逐渐增大的过程中</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的大小随拉力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下列选项图可能正确的是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461361" y="143105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1916811"/>
            <a:ext cx="2857500" cy="1811020"/>
          </a:xfrm>
          <a:prstGeom prst="rect">
            <a:avLst/>
          </a:prstGeom>
          <a:solidFill>
            <a:scrgbClr r="0" g="0" b="0">
              <a:alpha val="0"/>
            </a:scrgbClr>
          </a:solidFill>
          <a:ln>
            <a:noFill/>
          </a:ln>
        </p:spPr>
      </p:pic>
      <p:pic>
        <p:nvPicPr>
          <p:cNvPr id="5" name="image1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3920" y="1916811"/>
            <a:ext cx="6913880" cy="2070100"/>
          </a:xfrm>
          <a:prstGeom prst="rect">
            <a:avLst/>
          </a:prstGeom>
          <a:solidFill>
            <a:scrgbClr r="0" g="0" b="0">
              <a:alpha val="0"/>
            </a:scrgbClr>
          </a:solidFill>
          <a:ln>
            <a:noFill/>
          </a:ln>
        </p:spPr>
      </p:pic>
      <p:sp>
        <p:nvSpPr>
          <p:cNvPr id="7" name="矩形 6"/>
          <p:cNvSpPr/>
          <p:nvPr/>
        </p:nvSpPr>
        <p:spPr>
          <a:xfrm>
            <a:off x="478504" y="3861054"/>
            <a:ext cx="10736767" cy="252374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与水平方向的夹角为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木箱处于静止状态时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木箱所受的静摩擦力为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当拉力达到一定值时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木箱运动瞬间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静摩擦力变为滑动摩擦力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由于最大静摩擦力略大于滑动摩擦力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故摩擦力有个突然减小的过程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木箱运动时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所受的支持力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此时木箱受到的是滑动摩擦力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44990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5690448" y="3212973"/>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262477" y="1293310"/>
            <a:ext cx="9760697" cy="252374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重力、弹力的分析与计算</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广东广州黄埔区联考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沙漏是一种古老的计时工具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初始时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上方玻璃球中装满了沙砾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沙砾沿着管道流入下方玻璃球的过程中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07618" y="2132838"/>
            <a:ext cx="1304290" cy="2436495"/>
          </a:xfrm>
          <a:prstGeom prst="rect">
            <a:avLst/>
          </a:prstGeom>
          <a:solidFill>
            <a:scrgbClr r="0" g="0" b="0">
              <a:alpha val="0"/>
            </a:scrgbClr>
          </a:solidFill>
          <a:ln>
            <a:noFill/>
          </a:ln>
        </p:spPr>
      </p:pic>
      <p:sp>
        <p:nvSpPr>
          <p:cNvPr id="8" name="矩形 7"/>
          <p:cNvSpPr/>
          <p:nvPr/>
        </p:nvSpPr>
        <p:spPr>
          <a:xfrm>
            <a:off x="414877" y="3727255"/>
            <a:ext cx="9760697"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上方玻璃球及内部所剩沙砾的整体重心一直下降</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下方玻璃球及流入沙砾整体的重心先下降后上升</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当沙砾全部流入下方玻璃球时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整个沙漏重心升高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整个沙漏的重心可能在沙漏外部</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8504" y="836527"/>
            <a:ext cx="9634747"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开始阶段随着沙砾流入下方玻璃球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上方玻璃球和沙砾的重心位置不断下降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沙砾快流完时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重心又上升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最后回到上方玻璃球的重心位置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可知上方玻璃球及内部剩余的沙砾整体重心先下降后上升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开始阶段随着沙砾流入下方玻璃球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下方玻璃球和沙砾的重心位置不断下降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沙砾快流完时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重心又上升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可知下方玻璃球及流入的沙砾整体重心先下降后上升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当沙砾全部流入下方玻璃球时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整个沙漏重心降低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整个沙漏的重心不可能在沙漏外部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07618" y="1268730"/>
            <a:ext cx="1304290" cy="2436495"/>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458011" y="1927697"/>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62082" y="607893"/>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dirty="0">
                <a:latin typeface="Times New Roman" panose="02020603050405020304" pitchFamily="18" charset="0"/>
                <a:cs typeface="Times New Roman" panose="02020603050405020304" pitchFamily="18" charset="0"/>
              </a:rPr>
              <a:t>广东茂名一中月考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图甲所示为一智能机械臂用两只机械手指捏着鸡蛋的照片</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展示机械手臂的精确抓握能力</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如图乙</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若两手指对鸡蛋的合力为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鸡蛋重力为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6" name="image1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7178" y="2953402"/>
            <a:ext cx="5527040" cy="2242820"/>
          </a:xfrm>
          <a:prstGeom prst="rect">
            <a:avLst/>
          </a:prstGeom>
          <a:solidFill>
            <a:scrgbClr r="0" g="0" b="0">
              <a:alpha val="0"/>
            </a:scrgbClr>
          </a:solidFill>
          <a:ln>
            <a:noFill/>
          </a:ln>
        </p:spPr>
      </p:pic>
      <p:sp>
        <p:nvSpPr>
          <p:cNvPr id="7" name="矩形 6"/>
          <p:cNvSpPr/>
          <p:nvPr/>
        </p:nvSpPr>
        <p:spPr>
          <a:xfrm>
            <a:off x="453094" y="2387568"/>
            <a:ext cx="6000619"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匀速提起鸡蛋过程中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手指对鸡蛋的压力大于鸡蛋对手指的弹力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鸡蛋受到手指的压力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是因为鸡蛋发生了弹性形变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若手指捏着鸡蛋水平匀速移动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若手指捏着鸡蛋水平加速移动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010594"/>
                <a:ext cx="11658044" cy="328690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由牛顿第三定律可知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手指对鸡蛋的压力大小等于鸡蛋对手指的弹力大小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鸡蛋受到手指的压力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是机械手指发生弹性形变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对与之接触的鸡蛋有压力作用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若手指捏着鸡蛋水平匀速移动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手指对鸡蛋的合力为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若手指捏着鸡蛋水平加速移动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合</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则手指对鸡蛋的合力为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010594"/>
                <a:ext cx="11658044" cy="3286901"/>
              </a:xfrm>
              <a:prstGeom prst="rect">
                <a:avLst/>
              </a:prstGeom>
              <a:blipFill rotWithShape="0">
                <a:blip r:embed="rId2"/>
                <a:stretch>
                  <a:fillRect l="-680" r="-628"/>
                </a:stretch>
              </a:blipFill>
            </p:spPr>
            <p:txBody>
              <a:bodyPr/>
              <a:lstStyle/>
              <a:p>
                <a:r>
                  <a:rPr lang="zh-CN" altLang="en-US">
                    <a:noFill/>
                  </a:rPr>
                  <a:t> </a:t>
                </a:r>
              </a:p>
            </p:txBody>
          </p:sp>
        </mc:Fallback>
      </mc:AlternateContent>
      <p:pic>
        <p:nvPicPr>
          <p:cNvPr id="3" name="image1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20649"/>
            <a:ext cx="552704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608330" y="2658975"/>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78504" y="629665"/>
            <a:ext cx="8873361" cy="252374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餐厅暖盘车的储盘装置示意图如图所示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三根完全相同的弹簧等间距竖直悬挂在水平固定圆环上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下端连接托盘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托盘上叠放若干相同的盘子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取走一个盘子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稳定后余下的正好升高补平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已知单个盘子的质量为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相邻两盘间距为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弹簧始终在弹性限度内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每根弹簧的劲度系数为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90881" y="1052703"/>
            <a:ext cx="1905000" cy="2436495"/>
          </a:xfrm>
          <a:prstGeom prst="rect">
            <a:avLst/>
          </a:prstGeom>
          <a:solidFill>
            <a:scrgbClr r="0" g="0" b="0">
              <a:alpha val="0"/>
            </a:scrgbClr>
          </a:solidFill>
          <a:ln>
            <a:noFill/>
          </a:ln>
        </p:spPr>
      </p:pic>
      <p:sp>
        <p:nvSpPr>
          <p:cNvPr id="5" name="矩形 4"/>
          <p:cNvSpPr/>
          <p:nvPr/>
        </p:nvSpPr>
        <p:spPr>
          <a:xfrm>
            <a:off x="630904" y="3158381"/>
            <a:ext cx="8873361"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	B.100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	D.300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取走一个盘子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稳定后余下的正好升高补平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则说明一个盘子的重力可以使弹簧产生的形变量等于相邻两盘间距</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904722" y="201089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如图所示为位于水平面上的小车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固定在小车上的支架斜杆与竖直杆的夹角为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在斜杆下端固定有质量为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现使小车以加速度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向右做匀加速直线运动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23064" y="2977515"/>
            <a:ext cx="2256790" cy="15316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51208" y="2438073"/>
                <a:ext cx="8066692" cy="255875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杆对小球的弹力一定竖直向上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杆对小球的弹力一定沿杆斜向上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杆对小球的弹力大小为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杆对小球的弹力大小为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51208" y="2438073"/>
                <a:ext cx="8066692" cy="2558753"/>
              </a:xfrm>
              <a:prstGeom prst="rect">
                <a:avLst/>
              </a:prstGeom>
              <a:blipFill rotWithShape="0">
                <a:blip r:embed="rId3"/>
                <a:stretch>
                  <a:fillRect l="-983" b="-40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63152" y="1518180"/>
            <a:ext cx="748895"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吸引</a:t>
            </a:r>
            <a:endParaRPr lang="zh-CN" altLang="en-US" sz="2200" dirty="0">
              <a:solidFill>
                <a:srgbClr val="C00000"/>
              </a:solidFill>
              <a:latin typeface="微软雅黑" pitchFamily="34" charset="-122"/>
              <a:ea typeface="微软雅黑" pitchFamily="34" charset="-122"/>
            </a:endParaRPr>
          </a:p>
        </p:txBody>
      </p:sp>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42612" y="1538743"/>
            <a:ext cx="9347479" cy="4636048"/>
          </a:xfrm>
          <a:prstGeom prst="rect">
            <a:avLst/>
          </a:prstGeom>
        </p:spPr>
      </p:pic>
      <p:sp>
        <p:nvSpPr>
          <p:cNvPr id="5" name="矩形 4"/>
          <p:cNvSpPr/>
          <p:nvPr/>
        </p:nvSpPr>
        <p:spPr>
          <a:xfrm>
            <a:off x="4461653" y="2246687"/>
            <a:ext cx="529284" cy="430871"/>
          </a:xfrm>
          <a:prstGeom prst="rect">
            <a:avLst/>
          </a:prstGeom>
        </p:spPr>
        <p:txBody>
          <a:bodyPr wrap="none" lIns="91426" tIns="45712" rIns="91426" bIns="45712">
            <a:spAutoFit/>
          </a:bodyPr>
          <a:lstStyle/>
          <a:p>
            <a:r>
              <a:rPr lang="en-US" altLang="zh-CN" sz="2200" i="1">
                <a:solidFill>
                  <a:srgbClr val="C00000"/>
                </a:solidFill>
                <a:latin typeface="Times New Roman" panose="02020603050405020304" pitchFamily="18" charset="0"/>
                <a:ea typeface="微软雅黑" panose="020B0503020204020204" pitchFamily="34" charset="-122"/>
              </a:rPr>
              <a:t>mg</a:t>
            </a:r>
            <a:endParaRPr lang="zh-CN" altLang="en-US" sz="2200" dirty="0">
              <a:solidFill>
                <a:srgbClr val="C00000"/>
              </a:solidFill>
              <a:latin typeface="微软雅黑" pitchFamily="34" charset="-122"/>
              <a:ea typeface="微软雅黑" pitchFamily="34" charset="-122"/>
            </a:endParaRPr>
          </a:p>
        </p:txBody>
      </p:sp>
      <p:sp>
        <p:nvSpPr>
          <p:cNvPr id="6" name="矩形 5"/>
          <p:cNvSpPr/>
          <p:nvPr/>
        </p:nvSpPr>
        <p:spPr>
          <a:xfrm>
            <a:off x="5843309" y="2269317"/>
            <a:ext cx="1595280"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弹簧测力计</a:t>
            </a:r>
            <a:endParaRPr lang="zh-CN" altLang="en-US" sz="2200" dirty="0">
              <a:solidFill>
                <a:srgbClr val="C00000"/>
              </a:solidFill>
              <a:latin typeface="微软雅黑" pitchFamily="34" charset="-122"/>
              <a:ea typeface="微软雅黑" pitchFamily="34" charset="-122"/>
            </a:endParaRPr>
          </a:p>
        </p:txBody>
      </p:sp>
      <p:sp>
        <p:nvSpPr>
          <p:cNvPr id="7" name="矩形 6"/>
          <p:cNvSpPr/>
          <p:nvPr/>
        </p:nvSpPr>
        <p:spPr>
          <a:xfrm>
            <a:off x="4799044" y="3374408"/>
            <a:ext cx="1313152" cy="430871"/>
          </a:xfrm>
          <a:prstGeom prst="rect">
            <a:avLst/>
          </a:prstGeom>
        </p:spPr>
        <p:txBody>
          <a:bodyPr wrap="none" lIns="91426" tIns="45712" rIns="91426" bIns="45712">
            <a:spAutoFit/>
          </a:bodyPr>
          <a:lstStyle/>
          <a:p>
            <a:pPr>
              <a:spcAft>
                <a:spcPts val="0"/>
              </a:spcAft>
            </a:pPr>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竖直向下</a:t>
            </a:r>
            <a:endParaRPr lang="zh-CN" altLang="zh-CN" sz="2200">
              <a:latin typeface="Calibri" panose="020F0502020204030204" pitchFamily="34" charset="0"/>
              <a:cs typeface="Times New Roman" panose="02020603050405020304" pitchFamily="18" charset="0"/>
            </a:endParaRPr>
          </a:p>
        </p:txBody>
      </p:sp>
      <p:sp>
        <p:nvSpPr>
          <p:cNvPr id="8" name="矩形 7"/>
          <p:cNvSpPr/>
          <p:nvPr/>
        </p:nvSpPr>
        <p:spPr>
          <a:xfrm>
            <a:off x="7120749" y="5332299"/>
            <a:ext cx="748895" cy="430871"/>
          </a:xfrm>
          <a:prstGeom prst="rect">
            <a:avLst/>
          </a:prstGeom>
        </p:spPr>
        <p:txBody>
          <a:bodyPr wrap="none" lIns="91426" tIns="45712" rIns="91426" bIns="45712">
            <a:spAutoFit/>
          </a:bodyPr>
          <a:lstStyle/>
          <a:p>
            <a:pPr>
              <a:spcAft>
                <a:spcPts val="0"/>
              </a:spcAft>
            </a:pPr>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质量</a:t>
            </a:r>
            <a:endParaRPr lang="zh-CN" altLang="zh-CN" sz="22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32918" y="811058"/>
                <a:ext cx="9634747" cy="2401915"/>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对小球受力分析如图所示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大小不同时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杆上的弹力与竖直方向的夹角也不同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方向不一定沿杆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但一定是斜向上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选项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𝒎𝒂</m:t>
                                </m:r>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32918" y="811058"/>
                <a:ext cx="9634747" cy="2401915"/>
              </a:xfrm>
              <a:prstGeom prst="rect">
                <a:avLst/>
              </a:prstGeom>
              <a:blipFill rotWithShape="0">
                <a:blip r:embed="rId2"/>
                <a:stretch>
                  <a:fillRect l="-823" b="-4569"/>
                </a:stretch>
              </a:blipFill>
            </p:spPr>
            <p:txBody>
              <a:bodyPr/>
              <a:lstStyle/>
              <a:p>
                <a:r>
                  <a:rPr lang="zh-CN" altLang="en-US">
                    <a:noFill/>
                  </a:rPr>
                  <a:t> </a:t>
                </a:r>
              </a:p>
            </p:txBody>
          </p:sp>
        </mc:Fallback>
      </mc:AlternateContent>
      <p:pic>
        <p:nvPicPr>
          <p:cNvPr id="3" name="image1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3692" y="1052703"/>
            <a:ext cx="1552575" cy="19843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660234" y="1969950"/>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摩擦力的有无及方向判断</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5.(2025·</a:t>
            </a:r>
            <a:r>
              <a:rPr lang="zh-CN" altLang="zh-CN" sz="2600" b="1">
                <a:latin typeface="Times New Roman" panose="02020603050405020304" pitchFamily="18" charset="0"/>
                <a:cs typeface="Times New Roman" panose="02020603050405020304" pitchFamily="18" charset="0"/>
              </a:rPr>
              <a:t>黑、吉、辽、内蒙古卷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书法课上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某同学临摹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字时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笔尖的轨迹如图中带箭头的实线所示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笔尖由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点回到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62477" y="2564892"/>
            <a:ext cx="8873361"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该过程位移为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该过程路程为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两次过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点时速度方向相同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两次过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点时摩擦力方向相同</a:t>
            </a:r>
            <a:endParaRPr lang="zh-CN" altLang="zh-CN" sz="1000">
              <a:latin typeface="Calibri" panose="020F0502020204030204" pitchFamily="34" charset="0"/>
              <a:cs typeface="Times New Roman" panose="02020603050405020304" pitchFamily="18" charset="0"/>
            </a:endParaRPr>
          </a:p>
        </p:txBody>
      </p:sp>
      <p:pic>
        <p:nvPicPr>
          <p:cNvPr id="6" name="image1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2569337"/>
            <a:ext cx="1718945" cy="215582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8504" y="836527"/>
            <a:ext cx="8758861"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笔尖由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点回到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笔尖的位移为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笔尖的路程不为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该过程笔尖的轨迹为曲线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笔尖经过某点时的速度方向应沿轨迹的切线方向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显然两次经过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点时的速度方向不相同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滑动摩擦力的方向与相对运动方向相反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所以笔尖两次经过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点时的摩擦力方向不相同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836676"/>
            <a:ext cx="1718945" cy="21558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228180" y="1362813"/>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如图所示是打磨宝剑的场景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在打磨过程中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磨石始终静止在水平桌面上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当宝剑在外力作用下水平向右运动时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2132838"/>
            <a:ext cx="2587625" cy="2242820"/>
          </a:xfrm>
          <a:prstGeom prst="rect">
            <a:avLst/>
          </a:prstGeom>
          <a:solidFill>
            <a:scrgbClr r="0" g="0" b="0">
              <a:alpha val="0"/>
            </a:scrgbClr>
          </a:solidFill>
          <a:ln>
            <a:noFill/>
          </a:ln>
        </p:spPr>
      </p:pic>
      <p:sp>
        <p:nvSpPr>
          <p:cNvPr id="5" name="矩形 4"/>
          <p:cNvSpPr/>
          <p:nvPr/>
        </p:nvSpPr>
        <p:spPr>
          <a:xfrm>
            <a:off x="423912" y="1958102"/>
            <a:ext cx="8066692"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宝剑与磨石之间存在静摩擦力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磨石与桌面之间不存在摩擦力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宝剑对磨石的摩擦力方向水平向右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桌面对磨石的摩擦力方向水平向右</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708081"/>
            <a:ext cx="7962601"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宝剑在外力作用下水平向右运动时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宝剑与磨石之间存在滑动摩擦力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滑动摩擦力方向与相对运动方向相反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宝剑相对于磨石向右运动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宝剑受到的摩擦力方向水平向左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根据牛顿第三定律知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宝剑对磨石的摩擦力方向水平向右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由于宝剑对磨石的摩擦力方向水平向右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以磨石为研究对象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根据受力平衡可知桌面对磨石的摩擦力方向水平向左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052703"/>
            <a:ext cx="2587625"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186071"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摩擦力大小的计算</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7.(2024·</a:t>
            </a:r>
            <a:r>
              <a:rPr lang="zh-CN" altLang="zh-CN" sz="2600" b="1">
                <a:latin typeface="Times New Roman" panose="02020603050405020304" pitchFamily="18" charset="0"/>
                <a:cs typeface="Times New Roman" panose="02020603050405020304" pitchFamily="18" charset="0"/>
              </a:rPr>
              <a:t>广西卷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工人卸货时常利用斜面将重物从高处滑下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三个完全相同的货箱正沿着表面均匀的长直木板下滑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货箱各表面材质和粗糙程度均相同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号货箱与直木板间摩擦力的大小分别为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3127883"/>
            <a:ext cx="2587625" cy="1165225"/>
          </a:xfrm>
          <a:prstGeom prst="rect">
            <a:avLst/>
          </a:prstGeom>
          <a:solidFill>
            <a:scrgbClr r="0" g="0" b="0">
              <a:alpha val="0"/>
            </a:scrgbClr>
          </a:solidFill>
          <a:ln>
            <a:noFill/>
          </a:ln>
        </p:spPr>
      </p:pic>
      <p:sp>
        <p:nvSpPr>
          <p:cNvPr id="5" name="矩形 4"/>
          <p:cNvSpPr/>
          <p:nvPr/>
        </p:nvSpPr>
        <p:spPr>
          <a:xfrm>
            <a:off x="247140" y="4725162"/>
            <a:ext cx="11810444"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f3</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f3</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8504" y="653489"/>
            <a:ext cx="7238728"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根据滑动摩擦力的公式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可知滑动摩擦力的大小与接触面积无关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只与接触面的粗糙程度和压力大小有关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由题可知三个货箱各表面材质和粗糙程度均相同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压力大小也相同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摩擦力大小相同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836676"/>
            <a:ext cx="2587625" cy="11652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405363" y="317202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广东潮州月考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一本书平放在水平桌面上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纸夹在书页间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纸与书页间的动摩擦因数为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书与桌面间的动摩擦因数为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现用一水平向右的力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作用于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纸的质量忽略不计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若要使书与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纸一同运动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纸上面书页的质量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与下面的书页的质量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之比应满足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5631" y="3971925"/>
            <a:ext cx="3270250" cy="16173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13118" y="3645027"/>
                <a:ext cx="7333356" cy="179437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13118" y="3645027"/>
                <a:ext cx="7333356" cy="1794378"/>
              </a:xfrm>
              <a:prstGeom prst="rect">
                <a:avLst/>
              </a:prstGeom>
              <a:blipFill rotWithShape="0">
                <a:blip r:embed="rId3"/>
                <a:stretch>
                  <a:fillRect l="-1081" b="-34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694531" y="870106"/>
                <a:ext cx="6580662" cy="212684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A4</a:t>
                </a:r>
                <a:r>
                  <a:rPr lang="zh-CN" altLang="zh-CN" sz="2600" b="1">
                    <a:latin typeface="Times New Roman" panose="02020603050405020304" pitchFamily="18" charset="0"/>
                    <a:cs typeface="Times New Roman" panose="02020603050405020304" pitchFamily="18" charset="0"/>
                  </a:rPr>
                  <a:t>纸分析可知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对整体分析可知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694531" y="870106"/>
                <a:ext cx="6580662" cy="2126840"/>
              </a:xfrm>
              <a:prstGeom prst="rect">
                <a:avLst/>
              </a:prstGeom>
              <a:blipFill rotWithShape="0">
                <a:blip r:embed="rId2"/>
                <a:stretch>
                  <a:fillRect l="-1205" r="-3800" b="-5444"/>
                </a:stretch>
              </a:blipFill>
            </p:spPr>
            <p:txBody>
              <a:bodyPr/>
              <a:lstStyle/>
              <a:p>
                <a:r>
                  <a:rPr lang="zh-CN" altLang="en-US">
                    <a:noFill/>
                  </a:rPr>
                  <a:t> </a:t>
                </a:r>
              </a:p>
            </p:txBody>
          </p:sp>
        </mc:Fallback>
      </mc:AlternateContent>
      <p:pic>
        <p:nvPicPr>
          <p:cNvPr id="3" name="image18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5631" y="1052703"/>
            <a:ext cx="3270250" cy="16173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7213714" y="3212973"/>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262477" y="629665"/>
            <a:ext cx="8873361"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江苏淮安高三月考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弹性绳一端系于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刚好穿过固定在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处正下方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处的两个光滑小轮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另一端与套在粗糙水平杆上的小球相连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弹性绳原长恰好等于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小球从图示位置由静止释放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弹性绳始终遵循胡克定律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则小球向右运动过程中受到的滑动摩擦力大小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88595" y="970153"/>
            <a:ext cx="2339340" cy="2242820"/>
          </a:xfrm>
          <a:prstGeom prst="rect">
            <a:avLst/>
          </a:prstGeom>
          <a:solidFill>
            <a:scrgbClr r="0" g="0" b="0">
              <a:alpha val="0"/>
            </a:scrgbClr>
          </a:solidFill>
          <a:ln>
            <a:noFill/>
          </a:ln>
        </p:spPr>
      </p:pic>
      <p:sp>
        <p:nvSpPr>
          <p:cNvPr id="5" name="矩形 4"/>
          <p:cNvSpPr/>
          <p:nvPr/>
        </p:nvSpPr>
        <p:spPr>
          <a:xfrm>
            <a:off x="462250" y="3681958"/>
            <a:ext cx="8873361"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不断增加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不断减小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始终不变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先增加后减小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791" y="1637209"/>
            <a:ext cx="1313152"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弹性形变</a:t>
            </a:r>
            <a:endParaRPr lang="zh-CN" altLang="en-US" sz="2200"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39250" y="1705778"/>
            <a:ext cx="8911912" cy="2587330"/>
          </a:xfrm>
          <a:prstGeom prst="rect">
            <a:avLst/>
          </a:prstGeom>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4531" y="653489"/>
            <a:ext cx="7238728"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设小球与杆间的动摩擦因数为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点与杆间距为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弹性绳与杆的夹角为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小球向右运动过程中受到滑动摩擦力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若弹力在竖直方向的分力大于小球的重力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小球受到的滑动摩擦力大小为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为定值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若弹力在竖直方向的分力小于小球的重力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小球受到的滑动摩擦力大小为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为定值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所以小球向右运动过程中受到的滑动摩擦力的大小始终不变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88595" y="970153"/>
            <a:ext cx="233934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1085361"/>
            <a:ext cx="11810444" cy="2155118"/>
          </a:xfrm>
          <a:prstGeom prst="rect">
            <a:avLst/>
          </a:prstGeom>
        </p:spPr>
        <p:txBody>
          <a:bodyPr wrap="square" lIns="121898" tIns="60948" rIns="121898" bIns="60948">
            <a:spAutoFit/>
          </a:bodyPr>
          <a:lstStyle/>
          <a:p>
            <a:pPr marL="355600" indent="-355600">
              <a:lnSpc>
                <a:spcPct val="13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黑龙江哈尔滨期末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一位同学用双手水平夹起一摞书</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并停留在空中</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已知手掌与书间的动摩擦因数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书与书间的动摩擦因数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设最大静摩擦力等于滑动摩擦力</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若每本书的质量为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该同学对书的水平正压力为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每本书均呈竖直静止状态</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8" name="image1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8296" y="4008821"/>
            <a:ext cx="3291840" cy="1703070"/>
          </a:xfrm>
          <a:prstGeom prst="rect">
            <a:avLst/>
          </a:prstGeom>
          <a:solidFill>
            <a:scrgbClr r="0" g="0" b="0">
              <a:alpha val="0"/>
            </a:scrgbClr>
          </a:solidFill>
          <a:ln>
            <a:noFill/>
          </a:ln>
        </p:spPr>
      </p:pic>
      <p:sp>
        <p:nvSpPr>
          <p:cNvPr id="10" name="矩形 9"/>
          <p:cNvSpPr/>
          <p:nvPr/>
        </p:nvSpPr>
        <p:spPr>
          <a:xfrm>
            <a:off x="511837" y="3186569"/>
            <a:ext cx="7333356" cy="2679877"/>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求该同学单个手掌与书本之间最大静摩擦力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若该同学只夹起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本书</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则最中间两本书之间的摩擦力大小为多少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在不改变用力大小的情况下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该同学最多能夹多少本书</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sp>
        <p:nvSpPr>
          <p:cNvPr id="2" name="矩形 1"/>
          <p:cNvSpPr/>
          <p:nvPr/>
        </p:nvSpPr>
        <p:spPr>
          <a:xfrm>
            <a:off x="4627946" y="533564"/>
            <a:ext cx="2741456" cy="692497"/>
          </a:xfrm>
          <a:prstGeom prst="rect">
            <a:avLst/>
          </a:prstGeom>
        </p:spPr>
        <p:txBody>
          <a:bodyPr wrap="none">
            <a:spAutoFit/>
          </a:bodyPr>
          <a:lstStyle/>
          <a:p>
            <a:pPr algn="ctr">
              <a:lnSpc>
                <a:spcPct val="150000"/>
              </a:lnSpc>
              <a:spcAft>
                <a:spcPts val="0"/>
              </a:spcAft>
              <a:tabLst>
                <a:tab pos="2700655" algn="l"/>
              </a:tabLst>
            </a:pPr>
            <a:r>
              <a:rPr lang="en-US" altLang="zh-CN" sz="2600" kern="100" dirty="0" smtClean="0">
                <a:latin typeface="Times New Roman"/>
                <a:ea typeface="微软雅黑"/>
                <a:cs typeface="Times New Roman"/>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综合提升练</a:t>
            </a:r>
            <a:endParaRPr lang="zh-CN" altLang="zh-CN" sz="2600" kern="100" dirty="0">
              <a:latin typeface="宋体"/>
              <a:cs typeface="Courier New"/>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53489"/>
            <a:ext cx="7962601" cy="492440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该同学手掌与书本之间最大静摩擦力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对这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a:latin typeface="Times New Roman" panose="02020603050405020304" pitchFamily="18" charset="0"/>
                <a:cs typeface="Times New Roman" panose="02020603050405020304" pitchFamily="18" charset="0"/>
              </a:rPr>
              <a:t>本书受力分析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在竖直方向上受重力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、静摩擦力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把左边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本书作为研究对象进行受力分析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则最中间两本书之间的摩擦力大小为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0068" y="1700784"/>
            <a:ext cx="3291840" cy="1703070"/>
          </a:xfrm>
          <a:prstGeom prst="rect">
            <a:avLst/>
          </a:prstGeom>
          <a:solidFill>
            <a:scrgbClr r="0" g="0" b="0">
              <a:alpha val="0"/>
            </a:scrgbClr>
          </a:solidFill>
          <a:ln>
            <a:noFill/>
          </a:ln>
        </p:spPr>
      </p:pic>
    </p:spTree>
    <p:extLst>
      <p:ext uri="{BB962C8B-B14F-4D97-AF65-F5344CB8AC3E}">
        <p14:creationId xmlns:p14="http://schemas.microsoft.com/office/powerpoint/2010/main" val="23952972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653489"/>
                <a:ext cx="7962601" cy="5533157"/>
              </a:xfrm>
              <a:prstGeom prst="rect">
                <a:avLst/>
              </a:prstGeom>
            </p:spPr>
            <p:txBody>
              <a:bodyPr wrap="square" lIns="121898" tIns="60948" rIns="121898" bIns="60948">
                <a:spAutoFit/>
              </a:bodyPr>
              <a:lstStyle/>
              <a:p>
                <a:pPr lvl="0">
                  <a:lnSpc>
                    <a:spcPct val="15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solidFill>
                      <a:prstClr val="black"/>
                    </a:solidFill>
                    <a:latin typeface="Times New Roman" panose="02020603050405020304" pitchFamily="18" charset="0"/>
                    <a:cs typeface="Times New Roman" panose="02020603050405020304" pitchFamily="18" charset="0"/>
                  </a:rPr>
                  <a:t>先将所有的书</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设有</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solidFill>
                      <a:prstClr val="black"/>
                    </a:solidFill>
                    <a:latin typeface="Times New Roman" panose="02020603050405020304" pitchFamily="18" charset="0"/>
                    <a:cs typeface="Times New Roman" panose="02020603050405020304" pitchFamily="18" charset="0"/>
                  </a:rPr>
                  <a:t>本</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当作整体</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受力分析</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竖直方向受重力和静摩擦力</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根据平衡条件有</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nmg</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则有</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𝝁</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=30</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再考虑除最外侧两本书外的其他书</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solidFill>
                      <a:prstClr val="black"/>
                    </a:solidFill>
                    <a:latin typeface="Times New Roman" panose="02020603050405020304" pitchFamily="18" charset="0"/>
                    <a:cs typeface="Times New Roman" panose="02020603050405020304" pitchFamily="18" charset="0"/>
                  </a:rPr>
                  <a:t>本</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进行受力分析</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竖直方向受重力、静摩擦力</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根据平衡条件有</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则有</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𝝁</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+2=22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故最多能夹住</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22</a:t>
                </a:r>
                <a:r>
                  <a:rPr lang="zh-CN" altLang="zh-CN" sz="2600" b="1">
                    <a:solidFill>
                      <a:prstClr val="black"/>
                    </a:solidFill>
                    <a:latin typeface="Times New Roman" panose="02020603050405020304" pitchFamily="18" charset="0"/>
                    <a:cs typeface="Times New Roman" panose="02020603050405020304" pitchFamily="18" charset="0"/>
                  </a:rPr>
                  <a:t>本书</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53489"/>
                <a:ext cx="7962601" cy="5533157"/>
              </a:xfrm>
              <a:prstGeom prst="rect">
                <a:avLst/>
              </a:prstGeom>
              <a:blipFill rotWithShape="0">
                <a:blip r:embed="rId2"/>
                <a:stretch>
                  <a:fillRect l="-995"/>
                </a:stretch>
              </a:blipFill>
            </p:spPr>
            <p:txBody>
              <a:bodyPr/>
              <a:lstStyle/>
              <a:p>
                <a:r>
                  <a:rPr lang="zh-CN" altLang="en-US">
                    <a:noFill/>
                  </a:rPr>
                  <a:t> </a:t>
                </a:r>
              </a:p>
            </p:txBody>
          </p:sp>
        </mc:Fallback>
      </mc:AlternateContent>
      <p:pic>
        <p:nvPicPr>
          <p:cNvPr id="3" name="image1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0068" y="1700784"/>
            <a:ext cx="3291840" cy="1703070"/>
          </a:xfrm>
          <a:prstGeom prst="rect">
            <a:avLst/>
          </a:prstGeom>
          <a:solidFill>
            <a:scrgbClr r="0" g="0" b="0">
              <a:alpha val="0"/>
            </a:scrgbClr>
          </a:solidFill>
          <a:ln>
            <a:noFill/>
          </a:ln>
        </p:spPr>
      </p:pic>
    </p:spTree>
    <p:extLst>
      <p:ext uri="{BB962C8B-B14F-4D97-AF65-F5344CB8AC3E}">
        <p14:creationId xmlns:p14="http://schemas.microsoft.com/office/powerpoint/2010/main" val="744107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8504" y="1700784"/>
            <a:ext cx="10783413" cy="3217633"/>
          </a:xfrm>
          <a:prstGeom prst="rect">
            <a:avLst/>
          </a:prstGeom>
        </p:spPr>
      </p:pic>
      <p:sp>
        <p:nvSpPr>
          <p:cNvPr id="6" name="矩形 5"/>
          <p:cNvSpPr/>
          <p:nvPr/>
        </p:nvSpPr>
        <p:spPr>
          <a:xfrm>
            <a:off x="6527260" y="2132838"/>
            <a:ext cx="748895"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正比</a:t>
            </a:r>
            <a:endParaRPr lang="zh-CN" altLang="en-US" sz="2200" dirty="0">
              <a:solidFill>
                <a:srgbClr val="C00000"/>
              </a:solidFill>
              <a:latin typeface="微软雅黑" pitchFamily="34" charset="-122"/>
              <a:ea typeface="微软雅黑" pitchFamily="34" charset="-122"/>
            </a:endParaRPr>
          </a:p>
        </p:txBody>
      </p:sp>
      <p:sp>
        <p:nvSpPr>
          <p:cNvPr id="7" name="矩形 6"/>
          <p:cNvSpPr/>
          <p:nvPr/>
        </p:nvSpPr>
        <p:spPr>
          <a:xfrm>
            <a:off x="6869833" y="2922064"/>
            <a:ext cx="1313152"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劲度系数</a:t>
            </a:r>
            <a:endParaRPr lang="zh-CN" altLang="en-US" sz="2200" dirty="0">
              <a:solidFill>
                <a:srgbClr val="C00000"/>
              </a:solidFill>
              <a:latin typeface="微软雅黑" pitchFamily="34" charset="-122"/>
              <a:ea typeface="微软雅黑" pitchFamily="34" charset="-122"/>
            </a:endParaRPr>
          </a:p>
        </p:txBody>
      </p:sp>
      <p:sp>
        <p:nvSpPr>
          <p:cNvPr id="8" name="矩形 7"/>
          <p:cNvSpPr/>
          <p:nvPr/>
        </p:nvSpPr>
        <p:spPr>
          <a:xfrm>
            <a:off x="8903557" y="3451978"/>
            <a:ext cx="1313152"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自身性质</a:t>
            </a:r>
            <a:endParaRPr lang="zh-CN" altLang="en-US" sz="2200" dirty="0">
              <a:solidFill>
                <a:srgbClr val="C00000"/>
              </a:solidFill>
              <a:latin typeface="微软雅黑" pitchFamily="34" charset="-122"/>
              <a:ea typeface="微软雅黑" pitchFamily="34" charset="-122"/>
            </a:endParaRPr>
          </a:p>
        </p:txBody>
      </p:sp>
      <p:sp>
        <p:nvSpPr>
          <p:cNvPr id="9" name="矩形 8"/>
          <p:cNvSpPr/>
          <p:nvPr/>
        </p:nvSpPr>
        <p:spPr>
          <a:xfrm>
            <a:off x="7132059" y="4022489"/>
            <a:ext cx="1031023"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变化量</a:t>
            </a:r>
            <a:endParaRPr lang="zh-CN" altLang="en-US" sz="22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3655" y="1509912"/>
            <a:ext cx="9803103" cy="4079358"/>
          </a:xfrm>
          <a:prstGeom prst="rect">
            <a:avLst/>
          </a:prstGeom>
        </p:spPr>
      </p:pic>
      <p:sp>
        <p:nvSpPr>
          <p:cNvPr id="6" name="矩形 5"/>
          <p:cNvSpPr/>
          <p:nvPr/>
        </p:nvSpPr>
        <p:spPr>
          <a:xfrm>
            <a:off x="8108085" y="1618897"/>
            <a:ext cx="1313152"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a:t>
            </a:r>
            <a:endParaRPr lang="zh-CN" altLang="en-US" sz="2200" dirty="0">
              <a:solidFill>
                <a:srgbClr val="C00000"/>
              </a:solidFill>
              <a:latin typeface="微软雅黑" pitchFamily="34" charset="-122"/>
              <a:ea typeface="微软雅黑" pitchFamily="34" charset="-122"/>
            </a:endParaRPr>
          </a:p>
        </p:txBody>
      </p:sp>
      <p:sp>
        <p:nvSpPr>
          <p:cNvPr id="7" name="矩形 6"/>
          <p:cNvSpPr/>
          <p:nvPr/>
        </p:nvSpPr>
        <p:spPr>
          <a:xfrm>
            <a:off x="7175341" y="2758288"/>
            <a:ext cx="1313152"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a:t>
            </a:r>
            <a:endParaRPr lang="zh-CN" altLang="en-US" sz="2200" dirty="0">
              <a:solidFill>
                <a:srgbClr val="C00000"/>
              </a:solidFill>
              <a:latin typeface="微软雅黑" pitchFamily="34" charset="-122"/>
              <a:ea typeface="微软雅黑" pitchFamily="34" charset="-122"/>
            </a:endParaRPr>
          </a:p>
        </p:txBody>
      </p:sp>
      <p:sp>
        <p:nvSpPr>
          <p:cNvPr id="8" name="矩形 7"/>
          <p:cNvSpPr/>
          <p:nvPr/>
        </p:nvSpPr>
        <p:spPr>
          <a:xfrm>
            <a:off x="4419242" y="3565480"/>
            <a:ext cx="635082" cy="430871"/>
          </a:xfrm>
          <a:prstGeom prst="rect">
            <a:avLst/>
          </a:prstGeom>
        </p:spPr>
        <p:txBody>
          <a:bodyPr wrap="none" lIns="91426" tIns="45712" rIns="91426" bIns="45712">
            <a:spAutoFit/>
          </a:bodyPr>
          <a:lstStyle/>
          <a:p>
            <a:r>
              <a:rPr lang="en-US" altLang="zh-CN" sz="2200" i="1">
                <a:solidFill>
                  <a:srgbClr val="C00000"/>
                </a:solidFill>
                <a:latin typeface="Times New Roman" panose="02020603050405020304" pitchFamily="18" charset="0"/>
                <a:ea typeface="微软雅黑" panose="020B0503020204020204" pitchFamily="34" charset="-122"/>
              </a:rPr>
              <a:t>μF</a:t>
            </a:r>
            <a:r>
              <a:rPr lang="en-US" altLang="zh-CN" sz="2200" baseline="-25000">
                <a:solidFill>
                  <a:srgbClr val="C00000"/>
                </a:solidFill>
                <a:latin typeface="Times New Roman" panose="02020603050405020304" pitchFamily="18" charset="0"/>
                <a:ea typeface="微软雅黑" panose="020B0503020204020204" pitchFamily="34" charset="-122"/>
              </a:rPr>
              <a:t>N</a:t>
            </a:r>
            <a:endParaRPr lang="zh-CN" altLang="en-US" sz="2200" dirty="0">
              <a:solidFill>
                <a:srgbClr val="C00000"/>
              </a:solidFill>
              <a:latin typeface="微软雅黑" pitchFamily="34" charset="-122"/>
              <a:ea typeface="微软雅黑" pitchFamily="34" charset="-122"/>
            </a:endParaRPr>
          </a:p>
        </p:txBody>
      </p:sp>
      <p:sp>
        <p:nvSpPr>
          <p:cNvPr id="9" name="矩形 8"/>
          <p:cNvSpPr/>
          <p:nvPr/>
        </p:nvSpPr>
        <p:spPr>
          <a:xfrm>
            <a:off x="8172091" y="4077081"/>
            <a:ext cx="748895" cy="430871"/>
          </a:xfrm>
          <a:prstGeom prst="rect">
            <a:avLst/>
          </a:prstGeom>
        </p:spPr>
        <p:txBody>
          <a:bodyPr wrap="none" lIns="91426" tIns="45712" rIns="91426" bIns="45712">
            <a:spAutoFit/>
          </a:bodyPr>
          <a:lstStyle/>
          <a:p>
            <a:r>
              <a:rPr lang="zh-CN" altLang="en-US" sz="2200" smtClean="0">
                <a:solidFill>
                  <a:srgbClr val="C00000"/>
                </a:solidFill>
                <a:latin typeface="微软雅黑" pitchFamily="34" charset="-122"/>
                <a:ea typeface="微软雅黑" pitchFamily="34" charset="-122"/>
              </a:rPr>
              <a:t>相反</a:t>
            </a:r>
            <a:endParaRPr lang="zh-CN" altLang="en-US" sz="2200" dirty="0">
              <a:solidFill>
                <a:srgbClr val="C00000"/>
              </a:solidFill>
              <a:latin typeface="微软雅黑" pitchFamily="34" charset="-122"/>
              <a:ea typeface="微软雅黑" pitchFamily="34" charset="-122"/>
            </a:endParaRPr>
          </a:p>
        </p:txBody>
      </p:sp>
      <p:sp>
        <p:nvSpPr>
          <p:cNvPr id="10" name="矩形 9"/>
          <p:cNvSpPr/>
          <p:nvPr/>
        </p:nvSpPr>
        <p:spPr>
          <a:xfrm>
            <a:off x="7607395" y="5041390"/>
            <a:ext cx="1313152" cy="430871"/>
          </a:xfrm>
          <a:prstGeom prst="rect">
            <a:avLst/>
          </a:prstGeom>
        </p:spPr>
        <p:txBody>
          <a:bodyPr wrap="none" lIns="91426" tIns="45712" rIns="91426" bIns="45712">
            <a:spAutoFit/>
          </a:bodyPr>
          <a:lstStyle/>
          <a:p>
            <a:pPr>
              <a:spcAft>
                <a:spcPts val="0"/>
              </a:spcAft>
            </a:pPr>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a:t>
            </a:r>
            <a:endParaRPr lang="zh-CN" altLang="zh-CN" sz="22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3655" y="1405134"/>
            <a:ext cx="9803103" cy="4047733"/>
          </a:xfrm>
          <a:prstGeom prst="rect">
            <a:avLst/>
          </a:prstGeom>
        </p:spPr>
      </p:pic>
      <p:sp>
        <p:nvSpPr>
          <p:cNvPr id="6" name="矩形 5"/>
          <p:cNvSpPr/>
          <p:nvPr/>
        </p:nvSpPr>
        <p:spPr>
          <a:xfrm>
            <a:off x="8471503" y="1484757"/>
            <a:ext cx="1877409"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相对运动趋势</a:t>
            </a:r>
            <a:endParaRPr lang="zh-CN" altLang="en-US" sz="2200" dirty="0">
              <a:solidFill>
                <a:srgbClr val="C00000"/>
              </a:solidFill>
              <a:latin typeface="微软雅黑" pitchFamily="34" charset="-122"/>
              <a:ea typeface="微软雅黑" pitchFamily="34" charset="-122"/>
            </a:endParaRPr>
          </a:p>
        </p:txBody>
      </p:sp>
      <p:sp>
        <p:nvSpPr>
          <p:cNvPr id="7" name="矩形 6"/>
          <p:cNvSpPr/>
          <p:nvPr/>
        </p:nvSpPr>
        <p:spPr>
          <a:xfrm>
            <a:off x="7175341" y="2812880"/>
            <a:ext cx="1877409"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相对运动趋势</a:t>
            </a:r>
            <a:endParaRPr lang="zh-CN" altLang="en-US" sz="2200" dirty="0">
              <a:solidFill>
                <a:srgbClr val="C00000"/>
              </a:solidFill>
              <a:latin typeface="微软雅黑" pitchFamily="34" charset="-122"/>
              <a:ea typeface="微软雅黑" pitchFamily="34" charset="-122"/>
            </a:endParaRPr>
          </a:p>
        </p:txBody>
      </p:sp>
      <p:sp>
        <p:nvSpPr>
          <p:cNvPr id="8" name="矩形 7"/>
          <p:cNvSpPr/>
          <p:nvPr/>
        </p:nvSpPr>
        <p:spPr>
          <a:xfrm>
            <a:off x="8903557" y="4036137"/>
            <a:ext cx="748895"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相反</a:t>
            </a:r>
            <a:endParaRPr lang="zh-CN" altLang="en-US" sz="2200" dirty="0">
              <a:solidFill>
                <a:srgbClr val="C00000"/>
              </a:solidFill>
              <a:latin typeface="微软雅黑" pitchFamily="34" charset="-122"/>
              <a:ea typeface="微软雅黑" pitchFamily="34" charset="-122"/>
            </a:endParaRPr>
          </a:p>
        </p:txBody>
      </p:sp>
      <p:sp>
        <p:nvSpPr>
          <p:cNvPr id="9" name="矩形 8"/>
          <p:cNvSpPr/>
          <p:nvPr/>
        </p:nvSpPr>
        <p:spPr>
          <a:xfrm>
            <a:off x="5447125" y="4413599"/>
            <a:ext cx="748895" cy="430871"/>
          </a:xfrm>
          <a:prstGeom prst="rect">
            <a:avLst/>
          </a:prstGeom>
        </p:spPr>
        <p:txBody>
          <a:bodyPr wrap="none" lIns="91426" tIns="45712" rIns="91426" bIns="45712">
            <a:spAutoFit/>
          </a:bodyPr>
          <a:lstStyle/>
          <a:p>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相切</a:t>
            </a:r>
            <a:endParaRPr lang="zh-CN" altLang="en-US" sz="2200" dirty="0">
              <a:solidFill>
                <a:srgbClr val="C00000"/>
              </a:solidFill>
              <a:latin typeface="微软雅黑" pitchFamily="34" charset="-122"/>
              <a:ea typeface="微软雅黑" pitchFamily="34" charset="-122"/>
            </a:endParaRPr>
          </a:p>
        </p:txBody>
      </p:sp>
      <p:sp>
        <p:nvSpPr>
          <p:cNvPr id="10" name="矩形 9"/>
          <p:cNvSpPr/>
          <p:nvPr/>
        </p:nvSpPr>
        <p:spPr>
          <a:xfrm>
            <a:off x="7607395" y="4941189"/>
            <a:ext cx="1877409" cy="430871"/>
          </a:xfrm>
          <a:prstGeom prst="rect">
            <a:avLst/>
          </a:prstGeom>
        </p:spPr>
        <p:txBody>
          <a:bodyPr wrap="none" lIns="91426" tIns="45712" rIns="91426" bIns="45712">
            <a:spAutoFit/>
          </a:bodyPr>
          <a:lstStyle/>
          <a:p>
            <a:pPr>
              <a:spcAft>
                <a:spcPts val="0"/>
              </a:spcAft>
            </a:pPr>
            <a:r>
              <a:rPr lang="zh-CN" altLang="zh-CN" sz="22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相对运动趋势</a:t>
            </a:r>
            <a:endParaRPr lang="zh-CN" altLang="zh-CN" sz="22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TotalTime>
  <Words>3087</Words>
  <Application>Microsoft Office PowerPoint</Application>
  <PresentationFormat>自定义</PresentationFormat>
  <Paragraphs>301</Paragraphs>
  <Slides>64</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64</vt:i4>
      </vt:variant>
    </vt:vector>
  </HeadingPairs>
  <TitlesOfParts>
    <vt:vector size="78" baseType="lpstr">
      <vt:lpstr>等线</vt:lpstr>
      <vt:lpstr>黑体</vt:lpstr>
      <vt:lpstr>华文细黑</vt:lpstr>
      <vt:lpstr>宋体</vt:lpstr>
      <vt:lpstr>微软雅黑</vt:lpstr>
      <vt:lpstr>Arial</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69</cp:revision>
  <dcterms:created xsi:type="dcterms:W3CDTF">2024-01-15T03:14:15Z</dcterms:created>
  <dcterms:modified xsi:type="dcterms:W3CDTF">2026-03-30T00:45:38Z</dcterms:modified>
</cp:coreProperties>
</file>