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340" r:id="rId2"/>
    <p:sldId id="257" r:id="rId3"/>
    <p:sldId id="341" r:id="rId4"/>
    <p:sldId id="342" r:id="rId5"/>
    <p:sldId id="343" r:id="rId6"/>
    <p:sldId id="579" r:id="rId7"/>
    <p:sldId id="344" r:id="rId8"/>
    <p:sldId id="345" r:id="rId9"/>
    <p:sldId id="351" r:id="rId10"/>
    <p:sldId id="352" r:id="rId11"/>
    <p:sldId id="490" r:id="rId12"/>
    <p:sldId id="580" r:id="rId13"/>
    <p:sldId id="355" r:id="rId14"/>
    <p:sldId id="356" r:id="rId15"/>
    <p:sldId id="359" r:id="rId16"/>
    <p:sldId id="493" r:id="rId17"/>
    <p:sldId id="494" r:id="rId18"/>
    <p:sldId id="495" r:id="rId19"/>
    <p:sldId id="496" r:id="rId20"/>
    <p:sldId id="497" r:id="rId21"/>
    <p:sldId id="498" r:id="rId22"/>
    <p:sldId id="364" r:id="rId23"/>
    <p:sldId id="367" r:id="rId24"/>
    <p:sldId id="501" r:id="rId25"/>
    <p:sldId id="570" r:id="rId26"/>
    <p:sldId id="504" r:id="rId27"/>
    <p:sldId id="573" r:id="rId28"/>
    <p:sldId id="508" r:id="rId29"/>
    <p:sldId id="378" r:id="rId30"/>
    <p:sldId id="522" r:id="rId31"/>
    <p:sldId id="581" r:id="rId32"/>
    <p:sldId id="582" r:id="rId33"/>
    <p:sldId id="583" r:id="rId34"/>
    <p:sldId id="585" r:id="rId35"/>
    <p:sldId id="586" r:id="rId36"/>
    <p:sldId id="587" r:id="rId37"/>
    <p:sldId id="588" r:id="rId38"/>
    <p:sldId id="574" r:id="rId39"/>
    <p:sldId id="589" r:id="rId40"/>
    <p:sldId id="526" r:id="rId41"/>
    <p:sldId id="527" r:id="rId42"/>
    <p:sldId id="400" r:id="rId43"/>
    <p:sldId id="402" r:id="rId44"/>
    <p:sldId id="403" r:id="rId45"/>
    <p:sldId id="404" r:id="rId46"/>
    <p:sldId id="405" r:id="rId47"/>
    <p:sldId id="406" r:id="rId48"/>
    <p:sldId id="590" r:id="rId49"/>
    <p:sldId id="408" r:id="rId50"/>
    <p:sldId id="409" r:id="rId51"/>
    <p:sldId id="410" r:id="rId52"/>
    <p:sldId id="411" r:id="rId53"/>
    <p:sldId id="412" r:id="rId54"/>
    <p:sldId id="591" r:id="rId55"/>
    <p:sldId id="414" r:id="rId56"/>
    <p:sldId id="592" r:id="rId57"/>
    <p:sldId id="416" r:id="rId58"/>
    <p:sldId id="593" r:id="rId59"/>
    <p:sldId id="418" r:id="rId60"/>
    <p:sldId id="594" r:id="rId61"/>
    <p:sldId id="420" r:id="rId62"/>
    <p:sldId id="422" r:id="rId63"/>
    <p:sldId id="595" r:id="rId64"/>
    <p:sldId id="428" r:id="rId65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 varScale="1">
        <p:scale>
          <a:sx n="87" d="100"/>
          <a:sy n="87" d="100"/>
        </p:scale>
        <p:origin x="1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13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13" Type="http://schemas.openxmlformats.org/officeDocument/2006/relationships/slide" Target="../slides/slide61.xml"/><Relationship Id="rId3" Type="http://schemas.openxmlformats.org/officeDocument/2006/relationships/slide" Target="../slides/slide55.xml"/><Relationship Id="rId7" Type="http://schemas.openxmlformats.org/officeDocument/2006/relationships/slide" Target="../slides/slide49.xml"/><Relationship Id="rId12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47.xml"/><Relationship Id="rId11" Type="http://schemas.openxmlformats.org/officeDocument/2006/relationships/slide" Target="../slides/slide59.xml"/><Relationship Id="rId5" Type="http://schemas.openxmlformats.org/officeDocument/2006/relationships/slide" Target="../slides/slide45.xml"/><Relationship Id="rId10" Type="http://schemas.openxmlformats.org/officeDocument/2006/relationships/slide" Target="../slides/slide57.xml"/><Relationship Id="rId4" Type="http://schemas.openxmlformats.org/officeDocument/2006/relationships/slide" Target="../slides/slide43.xml"/><Relationship Id="rId9" Type="http://schemas.openxmlformats.org/officeDocument/2006/relationships/slide" Target="../slides/slide5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77314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21655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7668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336807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9693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5706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5171879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6372708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>
            <a:hlinkClick r:id="rId11" action="ppaction://hlinksldjump"/>
          </p:cNvPr>
          <p:cNvSpPr/>
          <p:nvPr userDrawn="1"/>
        </p:nvSpPr>
        <p:spPr>
          <a:xfrm>
            <a:off x="6973975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2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圆角矩形 18">
            <a:hlinkClick r:id="rId13" action="ppaction://hlinksldjump"/>
          </p:cNvPr>
          <p:cNvSpPr/>
          <p:nvPr userDrawn="1"/>
        </p:nvSpPr>
        <p:spPr>
          <a:xfrm>
            <a:off x="7596011" y="6450024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tags" Target="../tags/tag11.xml"/><Relationship Id="rId7" Type="http://schemas.openxmlformats.org/officeDocument/2006/relationships/slide" Target="slide23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Relationship Id="rId9" Type="http://schemas.openxmlformats.org/officeDocument/2006/relationships/slide" Target="slide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2.xml"/><Relationship Id="rId4" Type="http://schemas.openxmlformats.org/officeDocument/2006/relationships/slide" Target="slide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2106914" y="5157216"/>
            <a:ext cx="5284454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讲　力的合成与分解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6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03841" y="2010894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620649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物体在五个共点力的作用下保持平衡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方向水平向右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若撤去力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保持其余四个力不变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此时的合力为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若将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转过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此时的合力为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F'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017" y="2480627"/>
            <a:ext cx="225679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4229755"/>
                <a:ext cx="11810444" cy="135951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4229755"/>
                <a:ext cx="11810444" cy="1359515"/>
              </a:xfrm>
              <a:prstGeom prst="rect">
                <a:avLst/>
              </a:prstGeom>
              <a:blipFill rotWithShape="0">
                <a:blip r:embed="rId3"/>
                <a:stretch>
                  <a:fillRect l="-671" b="-89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20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83354" y="2010894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620649"/>
            <a:ext cx="11810444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一个物体受到三个共点力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其合力为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这三个力的大小分别为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现将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突然减小到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三个力的方向仍保持不变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则此时它们的合力为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A.8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	B.10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C.12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	D.18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50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70101" y="1916811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620649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用一根轻质细绳将一重力大小为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的相框对称地悬挂在墙壁上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相框上两个挂钉间的距离为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已知绳能承受的最大张力为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为使绳不断裂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绳子的最短长度为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6" y="2740787"/>
            <a:ext cx="242125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4845141"/>
                <a:ext cx="11810444" cy="160823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	B.1.0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4845141"/>
                <a:ext cx="11810444" cy="1608237"/>
              </a:xfrm>
              <a:prstGeom prst="rect">
                <a:avLst/>
              </a:prstGeom>
              <a:blipFill rotWithShape="0">
                <a:blip r:embed="rId3"/>
                <a:stretch>
                  <a:fillRect l="-671" b="-2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753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力的分解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共点力的合成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>
            <a:hlinkClick r:id="rId9" action="ppaction://hlinksldjump"/>
          </p:cNvPr>
          <p:cNvSpPr/>
          <p:nvPr/>
        </p:nvSpPr>
        <p:spPr>
          <a:xfrm>
            <a:off x="4295926" y="3854308"/>
            <a:ext cx="7560000" cy="87085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考点三　“活结”和“死结”与“动杆”和“定杆”问题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共点力的合成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243678"/>
            <a:ext cx="11810444" cy="485585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两个共点力的合力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合力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大小的变化范围为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|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|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≤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≤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两个力的大小不变时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其合力随夹角的增大而减小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三个共点力的合力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当三个分力同方向时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合力最大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max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最小值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如果一个力的大小处于另外两个力的合力大小范围内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则其合力的最小值为零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min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如果不处于这个范围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则合力的最小值等于最大的一个力减去另外两个力的大小之和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min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为三个力中最大的力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江苏淮安高中校协作体联考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一物体受到恒力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同时受到从零开始增大的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两力之间的夹角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则随着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从零开始增大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物体受到的合力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2422747" y="2010894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19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63" y="2848483"/>
            <a:ext cx="3021965" cy="14446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59015" y="4546066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逐渐增大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先减小后增大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始终大于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始终小于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78504" y="988514"/>
            <a:ext cx="7333356" cy="230515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由图分析可知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变大的过程中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合力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合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垂直时最小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则随着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从零开始增大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物体受到的合力先减小后增大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合力先比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后比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756" y="1268730"/>
            <a:ext cx="3540125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253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04811" y="620649"/>
            <a:ext cx="8066692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广东阳江一中模拟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竖直平面内质量为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的小球与三条相同的轻质弹簧相连接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静止时相邻两弹簧间的夹角均为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对小球的作用力大小均为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则弹簧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对此小球的作用力的大小可能为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6678673" y="3123832"/>
            <a:ext cx="737747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19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992505"/>
            <a:ext cx="2773680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836865" y="3681958"/>
            <a:ext cx="8066692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A.0	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D.3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78504" y="1052554"/>
            <a:ext cx="8066692" cy="485585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当弹簧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处于伸长状态时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产生的弹力沿弹簧向上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大小相等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夹角为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由二力合成的规律可知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合力方向竖直向上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大小与弹力相等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合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知小球与弹簧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没有相互作用力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当弹簧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处于压缩状态时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产生的弹力沿弹簧向下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大小相等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夹角为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由二力合成的规律可知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合力方向竖直向下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大小与弹力相等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知小球与弹簧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的作用力满足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1208532"/>
            <a:ext cx="2773680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187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836676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方法总结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几种特殊情况的共点力的合成方法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49787256"/>
                  </p:ext>
                </p:extLst>
              </p:nvPr>
            </p:nvGraphicFramePr>
            <p:xfrm>
              <a:off x="478504" y="1491383"/>
              <a:ext cx="9721140" cy="523739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235862"/>
                    <a:gridCol w="2609154"/>
                    <a:gridCol w="4876124"/>
                  </a:tblGrid>
                  <a:tr h="4714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类型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作图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合力的计算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16155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两力互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相垂直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0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zh-CN" sz="20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zh-CN" sz="20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zh-CN" sz="2000" i="1"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sz="20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𝟏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sz="20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000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zh-CN" sz="20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zh-CN" sz="2000" i="1"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sz="20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𝟐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sz="20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rad>
                            </m:oMath>
                          </a14:m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tan</a:t>
                          </a:r>
                          <a:r>
                            <a:rPr lang="en-US" sz="20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0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0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𝑭</m:t>
                                      </m:r>
                                    </m:e>
                                    <m:sub>
                                      <m:r>
                                        <a:rPr lang="en-US" sz="20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zh-CN" sz="20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𝑭</m:t>
                                      </m:r>
                                    </m:e>
                                    <m:sub>
                                      <m:r>
                                        <a:rPr lang="en-US" sz="20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58058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两力等大</a:t>
                          </a:r>
                          <a:r>
                            <a:rPr lang="en-US" sz="20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夹角为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0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=2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cos</a:t>
                          </a:r>
                          <a:r>
                            <a:rPr lang="en-US" sz="20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0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𝛉</m:t>
                                  </m:r>
                                </m:num>
                                <m:den>
                                  <m:r>
                                    <a:rPr lang="en-US" sz="20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与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夹角为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0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𝛉</m:t>
                                  </m:r>
                                </m:num>
                                <m:den>
                                  <m:r>
                                    <a:rPr lang="en-US" sz="20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51218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两力等大</a:t>
                          </a:r>
                          <a:r>
                            <a:rPr lang="en-US" sz="20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夹角为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120°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0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F'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F'</a:t>
                          </a: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与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夹角为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60°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49787256"/>
                  </p:ext>
                </p:extLst>
              </p:nvPr>
            </p:nvGraphicFramePr>
            <p:xfrm>
              <a:off x="478504" y="1491383"/>
              <a:ext cx="9721140" cy="5178022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235862"/>
                    <a:gridCol w="2609154"/>
                    <a:gridCol w="4876124"/>
                  </a:tblGrid>
                  <a:tr h="47928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类型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作图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合力的计算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60596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两力互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相垂直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0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99376" t="-30303" r="-250" b="-193182"/>
                          </a:stretch>
                        </a:blipFill>
                      </a:tcPr>
                    </a:tc>
                  </a:tr>
                  <a:tr h="158058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两力等大</a:t>
                          </a:r>
                          <a:r>
                            <a:rPr lang="en-US" sz="20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夹角为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0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99376" t="-132819" r="-250" b="-96911"/>
                          </a:stretch>
                        </a:blipFill>
                      </a:tcPr>
                    </a:tc>
                  </a:tr>
                  <a:tr h="151218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两力等大</a:t>
                          </a:r>
                          <a:r>
                            <a:rPr lang="en-US" sz="20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夹角为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120°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0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F'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F'</a:t>
                          </a: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与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zh-CN" sz="2000" b="1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夹角为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60°</a:t>
                          </a:r>
                          <a:endParaRPr lang="zh-CN" sz="8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041" marR="11041" marT="11041" marB="11041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027" name="image359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2008251"/>
            <a:ext cx="1714500" cy="14478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pic>
        <p:nvPicPr>
          <p:cNvPr id="1026" name="image360.jpeg"/>
          <p:cNvPicPr>
            <a:picLocks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3645027"/>
            <a:ext cx="1587913" cy="1492638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pic>
        <p:nvPicPr>
          <p:cNvPr id="1025" name="image361.jpeg"/>
          <p:cNvPicPr>
            <a:picLocks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626" y="5180989"/>
            <a:ext cx="1220370" cy="14899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367590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9714865" cy="1521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会用平行四边形定则及三角形定则求合力</a:t>
            </a:r>
            <a:r>
              <a:rPr lang="zh-CN" altLang="zh-CN" sz="32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3200" smtClean="0">
              <a:latin typeface="宋体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能利用效果分解法和正交分解法计算分力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广东惠州期中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唐代《耒耜经》记载曲辕犁是一种起土省力的先进耕犁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耕地过程中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牛通过两根耕索拉曲辕犁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忽略耕索质量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0534884" y="1916811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19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079" y="2780919"/>
            <a:ext cx="4326255" cy="12509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59015" y="4081772"/>
            <a:ext cx="11810444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曲辕犁匀速前进时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耕索对犁的拉力小于犁对耕索的拉力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曲辕犁加速前进时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耕索对犁的拉力大于犁对耕索的拉力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其他条件相同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当两根耕索之间的夹角较大时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牛较省力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其他条件相同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当两根耕索之间的夹角较小时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耕索上的力比较小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82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916662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耕索对犁的拉力与犁对耕索的拉力是一对相互作用力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无论犁匀速运动还是加速运动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这两个力都是等大反向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两个分力一定时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夹角越小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合力越大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所以其他条件相同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当两根耕索之间的夹角较小时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牛较省力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耕索上的力也比较小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079" y="620649"/>
            <a:ext cx="4326255" cy="12509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898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7904" y="723942"/>
            <a:ext cx="11810444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广东湛江一模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三个共点力大小分别是</a:t>
            </a:r>
            <a:r>
              <a:rPr lang="zh-CN" altLang="zh-CN" sz="260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关于它们合力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A.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大小的取值范围一定是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≤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≤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至少比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中的某一个力大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只要适当调整它们之间的夹角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一定能使合力为零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只要适当调整它们之间的夹角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一定能使合力为零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3502882" y="1466106"/>
            <a:ext cx="554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70304" y="4401092"/>
            <a:ext cx="11810444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三个力的合力最大值是三个力同向时的代数和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但最小值不一定为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若三个力无法平衡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则合力最小值大于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合力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可以等于或小于所有分力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三力可构成三角形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合力能为零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三力不可构成三角形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无法平衡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53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力的分解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268730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按照解决问题需要分解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0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666" y="2137283"/>
            <a:ext cx="6913880" cy="21558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正交分解法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9015" y="1277715"/>
            <a:ext cx="11810444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建立坐标系原则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一般选共点力的作用点为原点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在静力学中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以少分解力和容易分解力为原则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使尽量多的力在坐标轴上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在动力学中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常以加速度方向和垂直加速度方向为坐标轴方向建立坐标系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分解步骤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把物体受到的多个力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…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依次分解到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轴上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20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091" y="3951224"/>
            <a:ext cx="2256790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62477" y="3059576"/>
                <a:ext cx="8066692" cy="318764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轴上的合力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…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轴上的合力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…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合力大小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合力方向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轴夹角为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3059576"/>
                <a:ext cx="8066692" cy="3187643"/>
              </a:xfrm>
              <a:prstGeom prst="rect">
                <a:avLst/>
              </a:prstGeom>
              <a:blipFill rotWithShape="0">
                <a:blip r:embed="rId3"/>
                <a:stretch>
                  <a:fillRect l="-983" t="-15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819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0356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按照解决问题需要分解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91606" y="556839"/>
            <a:ext cx="1446306" cy="692497"/>
            <a:chOff x="91606" y="556839"/>
            <a:chExt cx="1446306" cy="692497"/>
          </a:xfrm>
        </p:grpSpPr>
        <p:sp>
          <p:nvSpPr>
            <p:cNvPr id="4" name="矩形 3"/>
            <p:cNvSpPr/>
            <p:nvPr/>
          </p:nvSpPr>
          <p:spPr>
            <a:xfrm>
              <a:off x="91606" y="556839"/>
              <a:ext cx="1446306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700655" algn="l"/>
                </a:tabLst>
              </a:pPr>
              <a:r>
                <a:rPr lang="zh-CN" altLang="zh-CN" sz="2600" kern="100" dirty="0">
                  <a:latin typeface="Times New Roman"/>
                  <a:ea typeface="微软雅黑"/>
                  <a:cs typeface="Times New Roman"/>
                </a:rPr>
                <a:t>角度　</a:t>
              </a:r>
              <a:r>
                <a:rPr lang="zh-CN" altLang="zh-CN" sz="2600" kern="100">
                  <a:latin typeface="Times New Roman"/>
                  <a:ea typeface="微软雅黑"/>
                  <a:cs typeface="Times New Roman"/>
                </a:rPr>
                <a:t>　</a:t>
              </a:r>
              <a:endParaRPr lang="zh-CN" altLang="zh-CN" sz="1050" kern="100" dirty="0">
                <a:effectLst/>
                <a:latin typeface="宋体"/>
                <a:cs typeface="Courier New"/>
              </a:endParaRPr>
            </a:p>
          </p:txBody>
        </p:sp>
        <p:pic>
          <p:nvPicPr>
            <p:cNvPr id="5" name="Picture 2" descr="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116" y="779344"/>
              <a:ext cx="329407" cy="329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矩形 5"/>
          <p:cNvSpPr/>
          <p:nvPr/>
        </p:nvSpPr>
        <p:spPr>
          <a:xfrm>
            <a:off x="46450" y="1256411"/>
            <a:ext cx="7333356" cy="405563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1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榫卯结构是中国传统木建筑、木家具的主要结构方式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我国未来的月球基地将采用月壤烧制的带有榫卯结构的月壤砖建设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在木结构上凿削矩形榫眼用的是如图甲所示木工凿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凿削榫眼时用锤子敲击木工凿柄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将木工凿尖端钉入木头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木工凿尖端钉入木头时的截面如图乙所示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锤子对木工凿施加的力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沿竖直面向下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木工凿对木头的侧面和竖直面的压力大小分别为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4799044" y="4794193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8" name="image20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653" y="1484757"/>
            <a:ext cx="4326255" cy="32353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275003" y="5157216"/>
            <a:ext cx="7333356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的两个分力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凿子尖端打磨的夹角不同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可能大于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凿子尖端打磨的夹角不同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可能大于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凿子尖端打磨的夹角不同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可能小于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37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是凿子对木头的弹力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其大小等于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在垂直两接触面方向上的分力大小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但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不是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的两个分力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将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沿垂直两接触面分解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分力大小分别等于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则由数学知识可知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一定大于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&lt;45°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&gt;45°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=45°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0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314" y="3499104"/>
            <a:ext cx="3105785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740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力的正交分解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58" y="75876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556839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6450" y="1256411"/>
            <a:ext cx="8873361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广东佛山六校协作体期末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一同学在擦黑板的过程中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对黑板擦施加一个与竖直黑板面成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角斜向上的恒力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黑板擦恰好竖直向上做匀速直线运动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已知施加的力等于黑板擦所受重力的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则黑板擦与黑板间的动摩擦因数为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4054074" y="3739110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0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252" y="1268730"/>
            <a:ext cx="1552575" cy="28892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246223" y="4509135"/>
            <a:ext cx="8873361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A.0.3	B.0.4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C.0.5	D.0.6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60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对黑板擦进行受力分析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0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435" y="836676"/>
            <a:ext cx="2857500" cy="33210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74039" y="1268730"/>
            <a:ext cx="7333356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当黑板擦匀速向上运动时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滑动摩擦力为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水平方向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由题意知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由三角函数关系知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77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考点三　“活结”和“死结”与“动杆”和“定杆”问题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503563" y="1293782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活结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死结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模型分析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91606" y="1326864"/>
            <a:ext cx="1446306" cy="692497"/>
            <a:chOff x="91606" y="556839"/>
            <a:chExt cx="1446306" cy="692497"/>
          </a:xfrm>
        </p:grpSpPr>
        <p:sp>
          <p:nvSpPr>
            <p:cNvPr id="8" name="矩形 7"/>
            <p:cNvSpPr/>
            <p:nvPr/>
          </p:nvSpPr>
          <p:spPr>
            <a:xfrm>
              <a:off x="91606" y="556839"/>
              <a:ext cx="1446306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700655" algn="l"/>
                </a:tabLst>
              </a:pPr>
              <a:r>
                <a:rPr lang="zh-CN" altLang="zh-CN" sz="2600" kern="100" dirty="0">
                  <a:latin typeface="Times New Roman"/>
                  <a:ea typeface="微软雅黑"/>
                  <a:cs typeface="Times New Roman"/>
                </a:rPr>
                <a:t>角度　</a:t>
              </a:r>
              <a:r>
                <a:rPr lang="zh-CN" altLang="zh-CN" sz="2600" kern="100">
                  <a:latin typeface="Times New Roman"/>
                  <a:ea typeface="微软雅黑"/>
                  <a:cs typeface="Times New Roman"/>
                </a:rPr>
                <a:t>　</a:t>
              </a:r>
              <a:endParaRPr lang="zh-CN" altLang="zh-CN" sz="1050" kern="100" dirty="0">
                <a:effectLst/>
                <a:latin typeface="宋体"/>
                <a:cs typeface="Courier New"/>
              </a:endParaRPr>
            </a:p>
          </p:txBody>
        </p:sp>
        <p:pic>
          <p:nvPicPr>
            <p:cNvPr id="9" name="Picture 2" descr="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116" y="779344"/>
              <a:ext cx="329407" cy="329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341719"/>
              </p:ext>
            </p:extLst>
          </p:nvPr>
        </p:nvGraphicFramePr>
        <p:xfrm>
          <a:off x="115505" y="2011451"/>
          <a:ext cx="9288592" cy="4657953"/>
        </p:xfrm>
        <a:graphic>
          <a:graphicData uri="http://schemas.openxmlformats.org/drawingml/2006/table">
            <a:tbl>
              <a:tblPr firstRow="1" firstCol="1" bandRow="1"/>
              <a:tblGrid>
                <a:gridCol w="2307242"/>
                <a:gridCol w="5184648"/>
                <a:gridCol w="1796702"/>
              </a:tblGrid>
              <a:tr h="5279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模型结构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模型解读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模型特点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71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活结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190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</a:t>
                      </a:r>
                      <a:endParaRPr lang="en-US" altLang="zh-CN" sz="19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19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19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19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活结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把绳子分为两段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且可沿绳移动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,“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活结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一般由绳跨过滑轮或绳上挂一光滑挂钩而形成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绳子因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活结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而弯曲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但实际为同一根绳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活结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两侧的绳子上的张力大小处处相等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87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死结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190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</a:t>
                      </a:r>
                      <a:endParaRPr lang="en-US" altLang="zh-CN" sz="19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19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19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19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死结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把绳子分为两段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且不可沿绳移动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,“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死结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两侧的绳因结而变成两根独立的绳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死结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两侧的绳子上张力不一定相等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0" name="image362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75" y="3212973"/>
            <a:ext cx="1378896" cy="1296162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pic>
        <p:nvPicPr>
          <p:cNvPr id="2049" name="image363.jpeg"/>
          <p:cNvPicPr>
            <a:picLocks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75" y="5131575"/>
            <a:ext cx="1184372" cy="1345595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细绳一端固定在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另一端跨过与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等高的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处的光滑定滑轮后悬挂一个砂桶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含砂子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现有另一个砂桶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含砂子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通过光滑挂钩挂在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之间的细绳上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稳定后挂钩下降至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∠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ACB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=120°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0212245" y="1916811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20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987" y="2934462"/>
            <a:ext cx="3291840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78504" y="2564892"/>
            <a:ext cx="6666687" cy="393021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若只增加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桶中的砂子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再次平衡后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桶位置不变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若只增加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桶中的砂子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再次平衡后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桶位置不变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若在两桶内增加相同质量的砂子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再次平衡后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桶位置不变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若在两桶内增加相同质量的砂子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再次平衡后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桶位置上升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08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0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648" y="1052703"/>
            <a:ext cx="3291840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0196" y="803291"/>
                <a:ext cx="8873361" cy="435392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砂桶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受到细绳的拉力大小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之间的夹角为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点分析可知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点受三个力而平衡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点两侧细绳拉力相等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联立可得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故只增加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桶中的砂子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即只增加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夹角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桶上升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只增加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桶中的砂子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即只增加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夹角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桶下降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=120°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此时若在两砂桶内增加相同质量的砂子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上式依然成立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桶的位置不变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6" y="803291"/>
                <a:ext cx="8873361" cy="4353925"/>
              </a:xfrm>
              <a:prstGeom prst="rect">
                <a:avLst/>
              </a:prstGeom>
              <a:blipFill rotWithShape="0">
                <a:blip r:embed="rId3"/>
                <a:stretch>
                  <a:fillRect l="-893" t="-420" r="-824" b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437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24732" y="620649"/>
            <a:ext cx="8066692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拓展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将与砂桶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连接的光滑挂钩改为质量不计的细绳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细绳系在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在两砂桶中装上一定质量的砂子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砂桶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含砂子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的总质量分别为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系统平衡时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∠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ACB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=90°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∠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CAB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忽略滑轮的大小及轴摩擦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951221" y="3771913"/>
            <a:ext cx="737747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20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836676"/>
            <a:ext cx="3291840" cy="21558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94531" y="4293108"/>
            <a:ext cx="8873361" cy="252891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若在两桶内增加相同质量的砂子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点的位置上升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若在两桶内增加相同质量的砂子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点的位置保持不变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26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40926" y="720857"/>
            <a:ext cx="8066692" cy="398561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以结点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为研究对象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受力分析如图所示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其中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由力的平衡条件可知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联立解得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由以上分析可知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当砂桶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含砂子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)P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的总质量的比值为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保持垂直状态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点的位置保持不变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而在两桶内增加相同质量的砂子后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两砂桶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含砂子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质量的比值会小于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向下移动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点的位置上升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0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416" y="1268730"/>
            <a:ext cx="2069465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242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620649"/>
            <a:ext cx="8066692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湖北武汉月考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轻质不可伸长的晾衣绳两端分别固定在竖直杆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悬挂衣服的衣架挂钩是光滑的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挂于绳上处于静止状态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如果只人为改变一个条件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当衣架静止时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3425742" y="3121109"/>
            <a:ext cx="737747" cy="473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20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381" y="836676"/>
            <a:ext cx="2857500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14877" y="3645027"/>
            <a:ext cx="8066692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将绳的右端上移到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b'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绳子拉力大小不变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向右移一些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绳子拉力变大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绳的两端高度差越小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绳子拉力越小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若换挂质量更大的衣服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则衣架悬挂点右移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1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1398" y="620649"/>
                <a:ext cx="8873361" cy="498743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衣架挂于绳上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设衣架与衣服质量之和为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aOb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长为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的水平距离为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bO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延长线交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a'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绳与竖直方向的夹角为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a'O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aO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由平衡条件有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当绳右端从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上移到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b'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将杆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向右移一些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只改变衣服的质量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变化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其他条件不变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衣架悬挂点不变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8" y="620649"/>
                <a:ext cx="8873361" cy="4987431"/>
              </a:xfrm>
              <a:prstGeom prst="rect">
                <a:avLst/>
              </a:prstGeom>
              <a:blipFill rotWithShape="0">
                <a:blip r:embed="rId2"/>
                <a:stretch>
                  <a:fillRect l="-893" r="-550" b="-18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1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1052703"/>
            <a:ext cx="2587625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258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92875" y="1375720"/>
            <a:ext cx="7962601" cy="34298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晾衣架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活结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模型解读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晾晒衣服的轻绳光滑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挂钩也是轻质光滑的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轻绳两端分别固定在两根竖直杆上的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结点为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衣服处于静止状态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如果保持绳子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端位置不变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端分别移动到不同的位置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  <p:pic>
        <p:nvPicPr>
          <p:cNvPr id="6" name="image21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395" y="2564892"/>
            <a:ext cx="2669540" cy="23285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327368" y="4725162"/>
            <a:ext cx="7962601" cy="215511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3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由于绳子拐弯处是平滑连接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故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水平方向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结合几何关系知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竖直方向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37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78504" y="620649"/>
                <a:ext cx="8066692" cy="360532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有关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由几何关系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𝑶𝑨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𝑶𝑩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为绳的总长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绳的总长一定时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只与两杆之间的水平距离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有关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模型特点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上、下移动绳子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不变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两杆之间水平距离越远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越大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越大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620649"/>
                <a:ext cx="8066692" cy="3605322"/>
              </a:xfrm>
              <a:prstGeom prst="rect">
                <a:avLst/>
              </a:prstGeom>
              <a:blipFill rotWithShape="0">
                <a:blip r:embed="rId2"/>
                <a:stretch>
                  <a:fillRect l="-982" b="-28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1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1052703"/>
            <a:ext cx="2669540" cy="23285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205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动杆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定杆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模型分析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58" y="75876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556839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274707"/>
              </p:ext>
            </p:extLst>
          </p:nvPr>
        </p:nvGraphicFramePr>
        <p:xfrm>
          <a:off x="694531" y="1268730"/>
          <a:ext cx="10514013" cy="3526028"/>
        </p:xfrm>
        <a:graphic>
          <a:graphicData uri="http://schemas.openxmlformats.org/drawingml/2006/table">
            <a:tbl>
              <a:tblPr firstRow="1" firstCol="1" bandRow="1"/>
              <a:tblGrid>
                <a:gridCol w="3173764"/>
                <a:gridCol w="3955127"/>
                <a:gridCol w="3385122"/>
              </a:tblGrid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模型结构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模型解读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模型特点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动杆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260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</a:t>
                      </a:r>
                      <a:endParaRPr lang="en-US" altLang="zh-CN" sz="26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26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26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26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1000" smtClean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轻杆用光滑的转轴或铰链连接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轻杆可围绕转轴或铰链自由转动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当杆处于平衡状态时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杆所受的弹力方向一定沿杆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4" name="image364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933" y="2564892"/>
            <a:ext cx="1905000" cy="215265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426036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083715"/>
              </p:ext>
            </p:extLst>
          </p:nvPr>
        </p:nvGraphicFramePr>
        <p:xfrm>
          <a:off x="694531" y="1268730"/>
          <a:ext cx="10514013" cy="3867899"/>
        </p:xfrm>
        <a:graphic>
          <a:graphicData uri="http://schemas.openxmlformats.org/drawingml/2006/table">
            <a:tbl>
              <a:tblPr firstRow="1" firstCol="1" bandRow="1"/>
              <a:tblGrid>
                <a:gridCol w="3173764"/>
                <a:gridCol w="3173764"/>
                <a:gridCol w="4166485"/>
              </a:tblGrid>
              <a:tr h="11704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模型结构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模型解读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模型特点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定杆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260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</a:t>
                      </a:r>
                      <a:endParaRPr lang="en-US" altLang="zh-CN" sz="26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26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26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26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轻杆被固定在接触面上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不能发生转动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杆所受的弹力方向不一定沿杆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可沿任意方向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3" name="image365.jpeg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639" y="3212973"/>
            <a:ext cx="1905000" cy="17907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174505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水平轻杆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一端用光滑铰链固定在竖直墙上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另一端通过细绳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固定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∠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ACB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在轻杆的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端用轻绳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悬挂一个重物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水平轻杆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一端固定在竖直墙上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处固定一个光滑定滑轮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重力不计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一端固定的轻绳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跨过定滑轮拴接一个与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质量相等的重物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∠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EGH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=30°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两轻杆受到的弹力大小之比为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600522" y="3128607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21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39" y="3672078"/>
            <a:ext cx="5527040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6294363" y="3760164"/>
                <a:ext cx="4553437" cy="269321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4363" y="3760164"/>
                <a:ext cx="4553437" cy="2693214"/>
              </a:xfrm>
              <a:prstGeom prst="rect">
                <a:avLst/>
              </a:prstGeom>
              <a:blipFill rotWithShape="0">
                <a:blip r:embed="rId3"/>
                <a:stretch>
                  <a:fillRect l="-1743" b="-11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619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253637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对题图甲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点为研究对象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受力分析如图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(a)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由平衡条件有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𝐭𝐚𝐧𝟑𝟎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根据牛顿第三定律可知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轻杆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点受到的作用力大小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对题图乙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以滑轮为研究对象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受力情况如图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(b)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轻杆对滑轮的作用力与两绳对滑轮的合力等大反向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根据牛顿第三定律可知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轻杆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HG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点受到的作用力大小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2536376"/>
              </a:xfrm>
              <a:prstGeom prst="rect">
                <a:avLst/>
              </a:prstGeom>
              <a:blipFill rotWithShape="0">
                <a:blip r:embed="rId2"/>
                <a:stretch>
                  <a:fillRect l="-671" t="-2163" r="-16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1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3212973"/>
            <a:ext cx="5175250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590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6585" y="3091029"/>
            <a:ext cx="554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04811" y="1293310"/>
            <a:ext cx="8066692" cy="230951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共点力的合成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虚线表示分力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的作用线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另一个分力的大小为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、且与合力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大小相等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1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202" y="2132838"/>
            <a:ext cx="2587625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557211" y="3638677"/>
                <a:ext cx="8066692" cy="130251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11" y="3638677"/>
                <a:ext cx="8066692" cy="1302512"/>
              </a:xfrm>
              <a:prstGeom prst="rect">
                <a:avLst/>
              </a:prstGeom>
              <a:blipFill rotWithShape="0">
                <a:blip r:embed="rId3"/>
                <a:stretch>
                  <a:fillRect l="-982" b="-93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47140" y="653489"/>
                <a:ext cx="11658044" cy="131334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根据力的平行四边形定则作图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根据几何关系可知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1313349"/>
              </a:xfrm>
              <a:prstGeom prst="rect">
                <a:avLst/>
              </a:prstGeom>
              <a:blipFill rotWithShape="0">
                <a:blip r:embed="rId2"/>
                <a:stretch>
                  <a:fillRect l="-680" b="-92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1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394" y="2311273"/>
            <a:ext cx="2587625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474612" y="1722556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68351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3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图甲所示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射箭时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刚释放的瞬间若弓弦的拉力为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对箭产生的作用力为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其弓弦的拉力如图乙中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对箭产生的作用力如图乙中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则弓弦的夹角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53°=0.6)(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1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631" y="2132838"/>
            <a:ext cx="517525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527837" y="2337979"/>
            <a:ext cx="5509659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A.53°	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B.127°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C.143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°	D.106°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78504" y="816327"/>
                <a:ext cx="7238728" cy="223853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以箭与弓弦交点作为研究对象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根据题图乙可知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由力的合成法则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𝟏𝟐𝟎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=106°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816327"/>
                <a:ext cx="7238728" cy="2238537"/>
              </a:xfrm>
              <a:prstGeom prst="rect">
                <a:avLst/>
              </a:prstGeom>
              <a:blipFill rotWithShape="0">
                <a:blip r:embed="rId2"/>
                <a:stretch>
                  <a:fillRect l="-10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1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064" y="1052703"/>
            <a:ext cx="2256790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2422747" y="2564892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78504" y="629665"/>
            <a:ext cx="8066692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浙江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月选考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中国运动员以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公斤的成绩获得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2024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年世界举重锦标赛抓举金牌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举起杠铃稳定时的状态如图所示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2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256" y="836676"/>
            <a:ext cx="2587625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78277" y="2996946"/>
            <a:ext cx="8873361" cy="332740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双臂夹角越大受力越小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杠铃对每只手臂作用力大小为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杠铃对手臂的压力和手臂对杠铃的支持力是一对平衡力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在加速举起杠铃过程中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地面对人的支持力大于人与杠铃总重力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478504" y="629665"/>
            <a:ext cx="8066692" cy="52759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3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双臂所受杠铃作用力的合力的大小等于杠铃的重力大小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双臂的夹角越大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受力越大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杠铃的重力为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=121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N=1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手臂与水平的杠铃之间有夹角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假设手臂与竖直方向夹角为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根据平衡条件可知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结合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则杠铃对每只手臂的作用力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&gt;605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杠铃对手臂的压力和手臂对杠铃的支持力是一对相互作用力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加速举起杠铃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人和杠铃构成的相互作用系统加速度向上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系统处于超重状态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因此地面对人的支持力大于人与杠铃的总重力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2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256" y="836676"/>
            <a:ext cx="2587625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620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6270289" y="2996946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78504" y="629665"/>
            <a:ext cx="8066692" cy="286531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六根材质相同、原长均为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的轻质弹簧的端点两两相连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在六个大小相等、方向互成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60°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角的恒定拉力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形成一个稳定的正六边形平面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已知该正六边形外接圆的直径为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弹簧均在弹性限度范围内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则每根弹簧的劲度系数为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2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228" y="1052703"/>
            <a:ext cx="277368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836865" y="3448317"/>
                <a:ext cx="8066692" cy="192492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865" y="3448317"/>
                <a:ext cx="8066692" cy="1924926"/>
              </a:xfrm>
              <a:prstGeom prst="rect">
                <a:avLst/>
              </a:prstGeom>
              <a:blipFill rotWithShape="0">
                <a:blip r:embed="rId3"/>
                <a:stretch>
                  <a:fillRect l="-9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718909" y="1961298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相同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1606" y="658227"/>
            <a:ext cx="9721215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力的合成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05" y="1484757"/>
            <a:ext cx="9073134" cy="282437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05" y="4491033"/>
            <a:ext cx="7365216" cy="236696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989931" y="2380826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合力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613634" y="2780919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分力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799044" y="3676988"/>
            <a:ext cx="1210560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等效替代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78504" y="1052554"/>
                <a:ext cx="7962601" cy="398638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正六边形外接圆的半径为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0.5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此时弹簧的长度为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0.5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伸长量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由胡克定律可知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每根弹簧的弹力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(0.5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两相邻弹簧的夹角为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120°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两相邻弹簧弹力的合力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(0.5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弹簧静止处于平衡状态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由平衡条件可知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每个拉力大小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(0.5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1052554"/>
                <a:ext cx="7962601" cy="3986388"/>
              </a:xfrm>
              <a:prstGeom prst="rect">
                <a:avLst/>
              </a:prstGeom>
              <a:blipFill rotWithShape="0">
                <a:blip r:embed="rId2"/>
                <a:stretch>
                  <a:fillRect l="-995" r="-22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2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228" y="1052703"/>
            <a:ext cx="277368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8580687" y="1822163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力的分解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广东衡水金卷联考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如图甲所示为古代榨油场景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图乙是简化原理图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快速撞击木楔便可将油榨出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若木楔可看作顶角为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的等腰三角形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撞击木楔的力为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忽略木楔与木块间的摩擦力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2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103" y="2996946"/>
            <a:ext cx="6313805" cy="31476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49989" y="2282966"/>
                <a:ext cx="4553437" cy="406929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木楔挤压木块过程中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木楔对木块的压力大于木块对木楔的压力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为了提高榨油的效率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通常设计得较大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木楔对单侧木块的压力大小为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𝟐𝐜𝐨𝐬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一定时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越大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木楔对单侧木块的压力越大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89" y="2282966"/>
                <a:ext cx="4553437" cy="4069295"/>
              </a:xfrm>
              <a:prstGeom prst="rect">
                <a:avLst/>
              </a:prstGeom>
              <a:blipFill rotWithShape="0">
                <a:blip r:embed="rId3"/>
                <a:stretch>
                  <a:fillRect l="-1740" t="-1349" r="-1071" b="-22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62477" y="653489"/>
                <a:ext cx="7962601" cy="359846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根据牛顿第三定律可知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木楔对木块的压力等于木块对木楔的压力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由力的分解可知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木楔对单侧木块的压力为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越大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越大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越小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一定时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越大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木楔对单侧木块的压力越大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53489"/>
                <a:ext cx="7962601" cy="3598461"/>
              </a:xfrm>
              <a:prstGeom prst="rect">
                <a:avLst/>
              </a:prstGeom>
              <a:blipFill rotWithShape="0">
                <a:blip r:embed="rId2"/>
                <a:stretch>
                  <a:fillRect l="-995" r="-3063" b="-28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22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381" y="1268730"/>
            <a:ext cx="2857500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4662334" y="3145621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04810" y="629665"/>
            <a:ext cx="8282719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2024·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河北卷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弹簧测力计下端挂有一质量为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0.20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的光滑均匀球体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球体静止于带有固定挡板的斜面上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斜面倾角为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30°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挡板与斜面夹角为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60°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若弹簧测力计位于竖直方向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读数为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dirty="0" err="1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挡板对球体支持力的大小为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22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83" y="1052703"/>
            <a:ext cx="2587625" cy="31476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/>
              <p:cNvSpPr/>
              <p:nvPr/>
            </p:nvSpPr>
            <p:spPr>
              <a:xfrm>
                <a:off x="557210" y="3831832"/>
                <a:ext cx="8282719" cy="197346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	B.1.0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	D.2.0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10" y="3831832"/>
                <a:ext cx="8282719" cy="1973465"/>
              </a:xfrm>
              <a:prstGeom prst="rect">
                <a:avLst/>
              </a:prstGeom>
              <a:blipFill rotWithShape="0">
                <a:blip r:embed="rId3"/>
                <a:stretch>
                  <a:fillRect l="-957" b="-18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47140" y="653489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对球体受力分析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2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256" y="1268730"/>
            <a:ext cx="2587625" cy="28892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262477" y="1268730"/>
                <a:ext cx="7962601" cy="220840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正交分解列方程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轴方向有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°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轴方向有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1268730"/>
                <a:ext cx="7962601" cy="2208401"/>
              </a:xfrm>
              <a:prstGeom prst="rect">
                <a:avLst/>
              </a:prstGeom>
              <a:blipFill rotWithShape="0">
                <a:blip r:embed="rId3"/>
                <a:stretch>
                  <a:fillRect l="-995" b="-13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348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9373984" y="3145621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4740" y="629665"/>
            <a:ext cx="11810444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活结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死结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与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动杆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定杆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的问题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甲、乙为两种吊装装置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的端点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分别固定在水平地面和竖直墙面上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另一端固定一个光滑定滑轮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轻绳绕过光滑定滑轮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一端固定在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另一端连接两个相同的物块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装置中的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30°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乙装置中的杆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定滑轮的质量不计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则甲、乙装置中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定滑轮受到轻绳的作用力大小之比为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22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631" y="3715131"/>
            <a:ext cx="517525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/>
              <p:cNvSpPr/>
              <p:nvPr/>
            </p:nvSpPr>
            <p:spPr>
              <a:xfrm>
                <a:off x="526245" y="3799689"/>
                <a:ext cx="5509659" cy="135752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	B.1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	D.2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45" y="3799689"/>
                <a:ext cx="5509659" cy="1357527"/>
              </a:xfrm>
              <a:prstGeom prst="rect">
                <a:avLst/>
              </a:prstGeom>
              <a:blipFill rotWithShape="0">
                <a:blip r:embed="rId3"/>
                <a:stretch>
                  <a:fillRect l="-1438" b="-89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247140" y="3428851"/>
                <a:ext cx="11658044" cy="195769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设重物的重力为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在甲、乙装置中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每段绳的拉力大小等于重物的重力大小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根据平行四边形定则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甲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3428851"/>
                <a:ext cx="11658044" cy="1957691"/>
              </a:xfrm>
              <a:prstGeom prst="rect">
                <a:avLst/>
              </a:prstGeom>
              <a:blipFill rotWithShape="0">
                <a:blip r:embed="rId2"/>
                <a:stretch>
                  <a:fillRect l="-680" b="-5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2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990" y="836676"/>
            <a:ext cx="517525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748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3759853" y="3739110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196" y="629665"/>
            <a:ext cx="8873361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广东云浮模拟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如图所示的轻杆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一端分别用铰链固定在竖直墙上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杆水平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杆与竖直方向成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端顶在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杆上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端正上方对轻杆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施加一竖直向下的力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整个装置保持静止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已知最大静摩擦力等于滑动摩擦力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37°=0.6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37°=0.8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则两杆间的动摩擦因数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的取值范围为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22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83" y="1052703"/>
            <a:ext cx="2587625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11" name="矩形 10"/>
          <p:cNvSpPr/>
          <p:nvPr/>
        </p:nvSpPr>
        <p:spPr>
          <a:xfrm>
            <a:off x="246223" y="4334399"/>
            <a:ext cx="8873361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≤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	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≤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0.75	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0.75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68366" y="709857"/>
            <a:ext cx="8758861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杆上的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点受力分析如图所示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由平衡条件得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F'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=62.5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=37.5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又因为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≤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μF'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联立解得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0.75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3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836676"/>
            <a:ext cx="3021965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412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3708023" y="3138555"/>
            <a:ext cx="811522" cy="473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7491" y="629665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 algn="ctr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级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综合提升练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在竖直平面内有固定的半径为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的半圆轨道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其两端点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连线水平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将一轻质小环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套在轨道上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一细线穿过轻环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一端系在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另一端系一质量为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的小球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小球恰好静止在图示位置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不计一切摩擦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23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3861054"/>
            <a:ext cx="2857500" cy="17030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矩形 10"/>
              <p:cNvSpPr/>
              <p:nvPr/>
            </p:nvSpPr>
            <p:spPr>
              <a:xfrm>
                <a:off x="478504" y="3682954"/>
                <a:ext cx="8066692" cy="255862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细线对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点的拉力大小为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轨道对轻环的支持力大小为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细线对轻环的作用力大小为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图示位置时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3682954"/>
                <a:ext cx="8066692" cy="2558625"/>
              </a:xfrm>
              <a:prstGeom prst="rect">
                <a:avLst/>
              </a:prstGeom>
              <a:blipFill rotWithShape="0">
                <a:blip r:embed="rId3"/>
                <a:stretch>
                  <a:fillRect l="-982" b="-4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64" y="620649"/>
            <a:ext cx="6695651" cy="613677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934936" y="645701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合力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550304" y="1707693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线段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734406" y="2301510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合力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137763" y="5589270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有向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718909" y="5867927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zh-CN" sz="1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线段</a:t>
            </a:r>
            <a:endParaRPr lang="zh-CN" altLang="zh-CN" sz="9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2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262477" y="653489"/>
                <a:ext cx="7962601" cy="469453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轻环两侧细线的拉力大小相等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则细线对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点的拉力大小为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轻环两侧细线的拉力与轻环对半圆轨道的压力的夹角相等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OMA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MAO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=90°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轻环受力平衡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则轨道对轻环的支持力大小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细线对轻环的作用力是轻环两侧细线拉力的合力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53489"/>
                <a:ext cx="7962601" cy="4694531"/>
              </a:xfrm>
              <a:prstGeom prst="rect">
                <a:avLst/>
              </a:prstGeom>
              <a:blipFill rotWithShape="0">
                <a:blip r:embed="rId2"/>
                <a:stretch>
                  <a:fillRect l="-995" r="-842" b="-19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3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381" y="1052703"/>
            <a:ext cx="2857500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929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2961414" y="3347112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46450" y="629665"/>
                <a:ext cx="8873361" cy="325708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用跨过滑轮的轻绳相连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稳定后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轻绳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与水平方向夹角为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的延长线的夹角分别为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=100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地面对物块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的弹力为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=80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不计滑轮的重力及轻绳和滑轮之间的摩擦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下列说法正确的是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629665"/>
                <a:ext cx="8873361" cy="3257086"/>
              </a:xfrm>
              <a:prstGeom prst="rect">
                <a:avLst/>
              </a:prstGeom>
              <a:blipFill rotWithShape="0">
                <a:blip r:embed="rId2"/>
                <a:stretch>
                  <a:fillRect l="-893" b="-29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23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836676"/>
            <a:ext cx="302196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/>
              <p:cNvSpPr/>
              <p:nvPr/>
            </p:nvSpPr>
            <p:spPr>
              <a:xfrm>
                <a:off x="246223" y="3941689"/>
                <a:ext cx="8873361" cy="251168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的重力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绳子的拉力为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地面对物块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的摩擦力为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23" y="3941689"/>
                <a:ext cx="8873361" cy="2511689"/>
              </a:xfrm>
              <a:prstGeom prst="rect">
                <a:avLst/>
              </a:prstGeom>
              <a:blipFill rotWithShape="0">
                <a:blip r:embed="rId4"/>
                <a:stretch>
                  <a:fillRect l="-893" b="-46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2961414" y="3347112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/>
              <p:cNvSpPr/>
              <p:nvPr/>
            </p:nvSpPr>
            <p:spPr>
              <a:xfrm>
                <a:off x="46450" y="629665"/>
                <a:ext cx="8873361" cy="325708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用跨过滑轮的轻绳相连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稳定后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轻绳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与水平方向夹角为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的延长线的夹角分别为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=100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地面对物块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的弹力为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=80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不计滑轮的重力及轻绳和滑轮之间的摩擦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下列说法正确的是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629665"/>
                <a:ext cx="8873361" cy="3257086"/>
              </a:xfrm>
              <a:prstGeom prst="rect">
                <a:avLst/>
              </a:prstGeom>
              <a:blipFill rotWithShape="0">
                <a:blip r:embed="rId2"/>
                <a:stretch>
                  <a:fillRect l="-893" b="-29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3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836676"/>
            <a:ext cx="302196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46223" y="3941689"/>
                <a:ext cx="8873361" cy="251168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的重力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绳子的拉力为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地面对物块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的摩擦力为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23" y="3941689"/>
                <a:ext cx="8873361" cy="2511689"/>
              </a:xfrm>
              <a:prstGeom prst="rect">
                <a:avLst/>
              </a:prstGeom>
              <a:blipFill rotWithShape="0">
                <a:blip r:embed="rId4"/>
                <a:stretch>
                  <a:fillRect l="-893" b="-46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478504" y="653489"/>
                <a:ext cx="7962601" cy="550654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由于滑轮两边绳子拉力大小相等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且滑轮两边绳子拉力的合力等于轻绳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拉力的大小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的方向沿着两根绳子拉力的夹角的角平分线上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根据几何关系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连接物块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的绳子与水平方向夹角为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受力分析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据前分析结合平行四边形定则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653489"/>
                <a:ext cx="7962601" cy="5506548"/>
              </a:xfrm>
              <a:prstGeom prst="rect">
                <a:avLst/>
              </a:prstGeom>
              <a:blipFill rotWithShape="0">
                <a:blip r:embed="rId2"/>
                <a:stretch>
                  <a:fillRect l="-995" r="-6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3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796544"/>
            <a:ext cx="302196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550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366990" y="1409601"/>
            <a:ext cx="646303" cy="36931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分力</a:t>
            </a:r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1606" y="658227"/>
            <a:ext cx="9721215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力的分解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58" y="1501836"/>
            <a:ext cx="6695651" cy="495154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070828" y="1750996"/>
            <a:ext cx="877135" cy="36931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逆运算</a:t>
            </a:r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286855" y="2411603"/>
            <a:ext cx="1338800" cy="36931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平行四边形</a:t>
            </a:r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47125" y="5727164"/>
            <a:ext cx="646303" cy="36931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垂直</a:t>
            </a:r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15071" y="1632537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1606" y="658227"/>
            <a:ext cx="9721215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矢量和标量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04" y="1592077"/>
            <a:ext cx="9803103" cy="214640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773904" y="1675732"/>
            <a:ext cx="1467040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平行四边形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965553" y="2812880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57877" y="2831023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算术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9301" y="608809"/>
            <a:ext cx="11810444" cy="64733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1.</a:t>
            </a:r>
            <a:r>
              <a:rPr lang="zh-CN" altLang="zh-CN" sz="2600" b="1" kern="100" dirty="0">
                <a:latin typeface="Times New Roman"/>
                <a:ea typeface="黑体"/>
                <a:cs typeface="Times New Roman"/>
              </a:rPr>
              <a:t>思考</a:t>
            </a:r>
            <a:r>
              <a:rPr lang="zh-CN" altLang="zh-CN" sz="2600" b="1" kern="100" dirty="0" smtClean="0">
                <a:latin typeface="Times New Roman"/>
                <a:ea typeface="黑体"/>
                <a:cs typeface="Times New Roman"/>
              </a:rPr>
              <a:t>判断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542262" y="1916811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528174" y="3089327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1701" y="1269479"/>
            <a:ext cx="11658044" cy="42600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合力和分力可以同时作用在一个物体上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两个力的合力一定比其分力大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当一个分力增大时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合力一定增大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几个力的共同作用效果可以用一个力来替代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(5)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一个力只能分解为一对分力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(6)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两个大小恒定的力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的合力的大小随它们夹角的增大而减小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(7)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互成角度的两个力的合力与分力间一定构成封闭的三角形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18061" y="2536147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952375" y="1357009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268676" y="3801249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428272" y="4233303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501534" y="4881384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76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2740</Words>
  <Application>Microsoft Office PowerPoint</Application>
  <PresentationFormat>自定义</PresentationFormat>
  <Paragraphs>295</Paragraphs>
  <Slides>64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64</vt:i4>
      </vt:variant>
    </vt:vector>
  </HeadingPairs>
  <TitlesOfParts>
    <vt:vector size="77" baseType="lpstr">
      <vt:lpstr>等线</vt:lpstr>
      <vt:lpstr>黑体</vt:lpstr>
      <vt:lpstr>华文细黑</vt:lpstr>
      <vt:lpstr>宋体</vt:lpstr>
      <vt:lpstr>微软雅黑</vt:lpstr>
      <vt:lpstr>Arial</vt:lpstr>
      <vt:lpstr>Calibri</vt:lpstr>
      <vt:lpstr>Cambria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68</cp:revision>
  <dcterms:created xsi:type="dcterms:W3CDTF">2024-01-15T03:14:15Z</dcterms:created>
  <dcterms:modified xsi:type="dcterms:W3CDTF">2026-03-20T03:54:30Z</dcterms:modified>
</cp:coreProperties>
</file>