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340" r:id="rId2"/>
    <p:sldId id="257" r:id="rId3"/>
    <p:sldId id="341" r:id="rId4"/>
    <p:sldId id="355" r:id="rId5"/>
    <p:sldId id="356" r:id="rId6"/>
    <p:sldId id="357" r:id="rId7"/>
    <p:sldId id="492" r:id="rId8"/>
    <p:sldId id="579" r:id="rId9"/>
    <p:sldId id="491" r:id="rId10"/>
    <p:sldId id="494" r:id="rId11"/>
    <p:sldId id="495" r:id="rId12"/>
    <p:sldId id="580" r:id="rId13"/>
    <p:sldId id="367" r:id="rId14"/>
    <p:sldId id="501" r:id="rId15"/>
    <p:sldId id="581" r:id="rId16"/>
    <p:sldId id="582" r:id="rId17"/>
    <p:sldId id="583" r:id="rId18"/>
    <p:sldId id="585" r:id="rId19"/>
    <p:sldId id="506" r:id="rId20"/>
    <p:sldId id="508" r:id="rId21"/>
    <p:sldId id="586" r:id="rId22"/>
    <p:sldId id="509" r:id="rId23"/>
    <p:sldId id="400" r:id="rId24"/>
    <p:sldId id="402" r:id="rId25"/>
    <p:sldId id="403" r:id="rId26"/>
    <p:sldId id="404" r:id="rId27"/>
    <p:sldId id="405" r:id="rId28"/>
    <p:sldId id="406" r:id="rId29"/>
    <p:sldId id="407" r:id="rId30"/>
    <p:sldId id="595" r:id="rId31"/>
    <p:sldId id="596" r:id="rId32"/>
    <p:sldId id="408" r:id="rId33"/>
    <p:sldId id="409" r:id="rId34"/>
    <p:sldId id="587" r:id="rId35"/>
    <p:sldId id="588" r:id="rId36"/>
    <p:sldId id="410" r:id="rId37"/>
    <p:sldId id="589" r:id="rId38"/>
    <p:sldId id="590" r:id="rId39"/>
    <p:sldId id="591" r:id="rId40"/>
    <p:sldId id="412" r:id="rId41"/>
    <p:sldId id="428" r:id="rId42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 varScale="1">
        <p:scale>
          <a:sx n="87" d="100"/>
          <a:sy n="87" d="100"/>
        </p:scale>
        <p:origin x="18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.xml"/><Relationship Id="rId3" Type="http://schemas.openxmlformats.org/officeDocument/2006/relationships/slide" Target="../slides/slide24.xml"/><Relationship Id="rId7" Type="http://schemas.openxmlformats.org/officeDocument/2006/relationships/slide" Target="../slides/slide36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2.xml"/><Relationship Id="rId5" Type="http://schemas.openxmlformats.org/officeDocument/2006/relationships/slide" Target="../slides/slide28.xml"/><Relationship Id="rId4" Type="http://schemas.openxmlformats.org/officeDocument/2006/relationships/slide" Target="../slides/slide2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406501" y="2061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圆角矩形 50">
            <a:hlinkClick r:id="rId3" action="ppaction://hlinksldjump"/>
          </p:cNvPr>
          <p:cNvSpPr/>
          <p:nvPr userDrawn="1"/>
        </p:nvSpPr>
        <p:spPr>
          <a:xfrm>
            <a:off x="21655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4" action="ppaction://hlinksldjump"/>
          </p:cNvPr>
          <p:cNvSpPr/>
          <p:nvPr userDrawn="1"/>
        </p:nvSpPr>
        <p:spPr>
          <a:xfrm>
            <a:off x="27668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5" action="ppaction://hlinksldjump"/>
          </p:cNvPr>
          <p:cNvSpPr/>
          <p:nvPr userDrawn="1"/>
        </p:nvSpPr>
        <p:spPr>
          <a:xfrm>
            <a:off x="336807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6" action="ppaction://hlinksldjump"/>
          </p:cNvPr>
          <p:cNvSpPr/>
          <p:nvPr userDrawn="1"/>
        </p:nvSpPr>
        <p:spPr>
          <a:xfrm>
            <a:off x="39693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7" action="ppaction://hlinksldjump"/>
          </p:cNvPr>
          <p:cNvSpPr/>
          <p:nvPr userDrawn="1"/>
        </p:nvSpPr>
        <p:spPr>
          <a:xfrm>
            <a:off x="45706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8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tags" Target="../tags/tag7.xml"/><Relationship Id="rId7" Type="http://schemas.openxmlformats.org/officeDocument/2006/relationships/slide" Target="slide13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2272960" y="5157216"/>
            <a:ext cx="9261504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专题强化九　应用动能定理解决多过程问题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6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785063"/>
            <a:ext cx="8873361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黑、吉、辽、内蒙古卷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一雪块从倾角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=37°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的屋顶上的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点由静止开始下滑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点后离开屋顶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间距离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点距地面的高度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=1.95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雪块与屋顶的动摩擦因数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=0.125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雪块质量不变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37°=0.6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重力加速度大小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6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145" y="1484757"/>
            <a:ext cx="2256790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62250" y="4293108"/>
            <a:ext cx="8873361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雪块从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点离开屋顶时的速度大小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雪块落地时的速度大小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及其速度方向与水平方向的夹角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78504" y="620649"/>
                <a:ext cx="8066692" cy="332300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雪块从屋顶上的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点由静止开始下滑到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θ·x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620649"/>
                <a:ext cx="8066692" cy="3323001"/>
              </a:xfrm>
              <a:prstGeom prst="rect">
                <a:avLst/>
              </a:prstGeom>
              <a:blipFill rotWithShape="0">
                <a:blip r:embed="rId2"/>
                <a:stretch>
                  <a:fillRect l="-982" r="-755" b="-34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6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145" y="836676"/>
            <a:ext cx="2256790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187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78504" y="620649"/>
                <a:ext cx="8066692" cy="539158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lvl="0">
                  <a:lnSpc>
                    <a:spcPct val="150000"/>
                  </a:lnSpc>
                  <a:tabLst>
                    <a:tab pos="3780790" algn="l"/>
                  </a:tabLst>
                </a:pP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雪块从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点到落地的过程中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由动能定理有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50000"/>
                  </a:lnSpc>
                  <a:tabLst>
                    <a:tab pos="3780790" algn="l"/>
                  </a:tabLst>
                </a:pP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5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solidFill>
                      <a:prstClr val="black"/>
                    </a:solidFill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5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雪块离开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点后做斜抛运动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水平分速度不变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其水平分速度大小为</a:t>
                </a:r>
                <a:r>
                  <a:rPr lang="en-US" altLang="zh-CN" sz="2600" i="1">
                    <a:solidFill>
                      <a:prstClr val="black"/>
                    </a:solidFill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solidFill>
                      <a:prstClr val="black"/>
                    </a:solidFill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5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则雪块落地时的速度方向与水平方向的夹角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满足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50000"/>
                  </a:lnSpc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=60°</a:t>
                </a:r>
                <a:r>
                  <a:rPr lang="zh-CN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620649"/>
                <a:ext cx="8066692" cy="5391580"/>
              </a:xfrm>
              <a:prstGeom prst="rect">
                <a:avLst/>
              </a:prstGeom>
              <a:blipFill rotWithShape="0">
                <a:blip r:embed="rId2"/>
                <a:stretch>
                  <a:fillRect l="-982" b="-16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6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145" y="836676"/>
            <a:ext cx="2256790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801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动能定理在往复运动问题中的应用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268730"/>
            <a:ext cx="11658044" cy="426030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往复运动问题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在有些问题中物体的运动过程具有重复性、往返性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而在这一过程中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描述运动的物理量多数是变化的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而重复的次数又往往是无限的或者难以确定的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解题策略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此类问题多涉及滑动摩擦力或其他阻力做功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其做功特点与路程有关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求解这类问题时若运用牛顿运动定律及运动学公式将非常繁琐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甚至无法解出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由于动能定理只涉及物体的初、末状态而不计运动过程的细节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所以用动能定理分析这类问题可使解题过程简化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-13876" y="620649"/>
                <a:ext cx="8580915" cy="509701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广东深圳高三调研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一个斜面体固定在水平地面上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斜面体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端固定一与斜面垂直的挡板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斜面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段光滑、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段粗糙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段长为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光滑圆轨道与斜面体在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点相切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的小物块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可看作质点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点开始以一定的初速度沿斜面向上运动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小物块滑上圆轨道后恰好不脱离圆轨道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之后物块原路返回与挡板碰撞后又沿斜面向上运动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到达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点时速度为零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已知物块与斜面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段的动摩擦因数为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最大静摩擦力等于滑动摩擦力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斜面倾角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=37°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重力加速度为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不计物块碰撞挡板时的机械能损失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37°=0.6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37°=0.8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876" y="620649"/>
                <a:ext cx="8580915" cy="5097012"/>
              </a:xfrm>
              <a:prstGeom prst="rect">
                <a:avLst/>
              </a:prstGeom>
              <a:blipFill rotWithShape="0">
                <a:blip r:embed="rId2"/>
                <a:stretch>
                  <a:fillRect l="-924" t="-359" r="-640" b="-17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6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387" y="970815"/>
            <a:ext cx="345757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819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620649"/>
            <a:ext cx="7800832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小物块第一次到达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点时的速度大小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6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387" y="970815"/>
            <a:ext cx="345757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14877" y="4725162"/>
                <a:ext cx="7800832" cy="99005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𝒈𝑳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77" y="4725162"/>
                <a:ext cx="7800832" cy="990055"/>
              </a:xfrm>
              <a:prstGeom prst="rect">
                <a:avLst/>
              </a:prstGeom>
              <a:blipFill rotWithShape="0">
                <a:blip r:embed="rId3"/>
                <a:stretch>
                  <a:fillRect l="-10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62477" y="1473771"/>
                <a:ext cx="7800832" cy="298079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小物块第一次到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点至小物块碰撞后返回到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点速度为零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由动能定理可得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𝑪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𝒈𝑳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1473771"/>
                <a:ext cx="7800832" cy="2980792"/>
              </a:xfrm>
              <a:prstGeom prst="rect">
                <a:avLst/>
              </a:prstGeom>
              <a:blipFill rotWithShape="0">
                <a:blip r:embed="rId4"/>
                <a:stretch>
                  <a:fillRect l="-1016" b="-12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984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620649"/>
            <a:ext cx="7800832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圆轨道的半径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6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387" y="970815"/>
            <a:ext cx="345757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62477" y="4941189"/>
                <a:ext cx="7800832" cy="99005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4941189"/>
                <a:ext cx="7800832" cy="990055"/>
              </a:xfrm>
              <a:prstGeom prst="rect">
                <a:avLst/>
              </a:prstGeom>
              <a:blipFill rotWithShape="0">
                <a:blip r:embed="rId3"/>
                <a:stretch>
                  <a:fillRect l="-10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62477" y="1268730"/>
                <a:ext cx="7800832" cy="358243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依题意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小物块恰好不脱离圆轨道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分析可知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物块到达与圆心等高处速度为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小物块由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点运动到该点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根据动能定理可得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𝑪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1268730"/>
                <a:ext cx="7800832" cy="3582431"/>
              </a:xfrm>
              <a:prstGeom prst="rect">
                <a:avLst/>
              </a:prstGeom>
              <a:blipFill rotWithShape="0">
                <a:blip r:embed="rId4"/>
                <a:stretch>
                  <a:fillRect l="-1016" b="-3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6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620649"/>
            <a:ext cx="7800832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小物块在斜面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段滑行的最大路程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6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387" y="970815"/>
            <a:ext cx="345757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454644" y="1268730"/>
                <a:ext cx="7800832" cy="386537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方法一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依题意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=0.6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=0.16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小物块最终将在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之间做往复运动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设小物块在斜面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段滑行的最大路程为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可得小物块从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点开始运动到第一次到达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𝑪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点开始运动到最后停在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644" y="1268730"/>
                <a:ext cx="7800832" cy="3865372"/>
              </a:xfrm>
              <a:prstGeom prst="rect">
                <a:avLst/>
              </a:prstGeom>
              <a:blipFill rotWithShape="0">
                <a:blip r:embed="rId3"/>
                <a:stretch>
                  <a:fillRect l="-1016" t="-1577" r="-782" b="-104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101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62477" y="620649"/>
                <a:ext cx="7800832" cy="522890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方法二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依题意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=0.6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=0.16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小物块最终将在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之间做往复运动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对从第一次到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𝒈𝑳</m:t>
                        </m:r>
                      </m:e>
                    </m:rad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至最后往复运动到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点速度为零的过程分析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设该过程在斜面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段滑行的路程为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由功能关系可得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𝑪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θ·s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则小物块在斜面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段滑行的最大路程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20649"/>
                <a:ext cx="7800832" cy="5228908"/>
              </a:xfrm>
              <a:prstGeom prst="rect">
                <a:avLst/>
              </a:prstGeom>
              <a:blipFill rotWithShape="0">
                <a:blip r:embed="rId2"/>
                <a:stretch>
                  <a:fillRect l="-1016" t="-1166" r="-10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6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387" y="970815"/>
            <a:ext cx="345757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62477" y="5805297"/>
                <a:ext cx="7800832" cy="98716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5805297"/>
                <a:ext cx="7800832" cy="987169"/>
              </a:xfrm>
              <a:prstGeom prst="rect">
                <a:avLst/>
              </a:prstGeom>
              <a:blipFill rotWithShape="0">
                <a:blip r:embed="rId4"/>
                <a:stretch>
                  <a:fillRect l="-10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803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1375720"/>
            <a:ext cx="11658044" cy="245981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应用动能定理求解往复运动问题时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要确定物体的初状态和最终状态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重力做功与物体运动的路径无关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mgh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直接求解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滑动摩擦力做功与物体运动的路径有关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求解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为物体相对滑行的总路程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3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809529" y="2132838"/>
            <a:ext cx="10686352" cy="15217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会用动能定理解决多过程、多阶段问题</a:t>
            </a:r>
            <a:r>
              <a:rPr lang="zh-CN" altLang="zh-CN" sz="32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3200" smtClean="0">
              <a:latin typeface="宋体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32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会用动能定理处理往复运动等复杂问题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固定斜面的倾角为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的滑块从距挡板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的距离为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处以初速度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沿斜面上滑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滑块与斜面间的动摩擦因数为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滑块所受摩擦力小于重力沿斜面向下的分力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若滑块每次与挡板相碰均无机械能损失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则滑块经过的总路程是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3718909" y="3091029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6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175" y="3841623"/>
            <a:ext cx="2587625" cy="15316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90066" y="3636977"/>
                <a:ext cx="7333356" cy="287896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</m:den>
                    </m:f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𝒗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𝐜𝐨𝐬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den>
                        </m:f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𝐭𝐚𝐧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e>
                    </m: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</m:den>
                    </m:f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𝒗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𝐬𝐢𝐧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den>
                        </m:f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𝐭𝐚𝐧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e>
                    </m: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</m:den>
                    </m:f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𝒗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𝐜𝐨𝐬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den>
                        </m:f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𝐭𝐚𝐧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e>
                    </m: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</m:den>
                    </m:f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𝒗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𝐜𝐨𝐬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den>
                        </m:f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𝒔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𝐭𝐚𝐧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den>
                        </m:f>
                      </m:e>
                    </m: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066" y="3636977"/>
                <a:ext cx="7333356" cy="2878969"/>
              </a:xfrm>
              <a:prstGeom prst="rect">
                <a:avLst/>
              </a:prstGeom>
              <a:blipFill rotWithShape="0">
                <a:blip r:embed="rId3"/>
                <a:stretch>
                  <a:fillRect l="-10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977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6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175" y="1681353"/>
            <a:ext cx="2587625" cy="15316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90066" y="1052703"/>
                <a:ext cx="7333356" cy="287896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滑块最终要停在斜面底部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设滑块经过的总路程为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对滑块运动的全程应用动能定理得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</m:den>
                    </m:f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𝒗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𝐜𝐨𝐬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den>
                        </m:f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𝐭𝐚𝐧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e>
                    </m: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066" y="1052703"/>
                <a:ext cx="7333356" cy="2878969"/>
              </a:xfrm>
              <a:prstGeom prst="rect">
                <a:avLst/>
              </a:prstGeom>
              <a:blipFill rotWithShape="0">
                <a:blip r:embed="rId3"/>
                <a:stretch>
                  <a:fillRect l="-1081" b="-66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857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75241"/>
                <a:ext cx="11810444" cy="506815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从离地面高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处落下一只小球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小球在运动过程中所受的空气阻力是它重力的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而小球每次与地面相碰后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能以与碰前相同大小的速度反弹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(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小球第一次与地面碰撞后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能够反弹到的最大高度是多少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?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(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小球从释放直至停止弹跳所通过的总路程是多少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?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b="1" smtClean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	</a:t>
                </a:r>
                <a:r>
                  <a:rPr lang="zh-CN" altLang="zh-CN" sz="2600" b="1" smtClean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𝑯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b="1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	</a:t>
                </a:r>
                <a:r>
                  <a:rPr lang="zh-CN" altLang="zh-CN" sz="2600" b="1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设小球第一次与地面碰撞后能够反弹到的最大高度为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(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设小球从释放到停止弹跳所通过的总路程为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对全过程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kmgs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𝑯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75241"/>
                <a:ext cx="11810444" cy="5068158"/>
              </a:xfrm>
              <a:prstGeom prst="rect">
                <a:avLst/>
              </a:prstGeom>
              <a:blipFill rotWithShape="0">
                <a:blip r:embed="rId2"/>
                <a:stretch>
                  <a:fillRect l="-671" t="-1083" b="-1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207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endParaRPr kumimoji="1" lang="en-US" altLang="zh-CN" sz="88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55476" y="3429000"/>
            <a:ext cx="737747" cy="57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551357"/>
            <a:ext cx="11810444" cy="34454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辽宁重点中学协作校高三期中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在哈尔滨冰雪大世界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游客们不可或缺的体验项目之一便是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冰雪大滑梯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其简化模型如图所示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冰滑梯轨道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固定在地面上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表面摩擦忽略不计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游客乘坐雪圈从高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处由静止开始下滑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并通过长度为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的水平雪面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最终进入长度为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的铺有地垫的缓冲区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已知雪圈与雪面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和缓冲区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间的动摩擦因数分别为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游客与雪圈可视为质点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不计空气阻力和通过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点时的机械能损失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为了确保游客下滑后能够停在缓冲区内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的取值可能为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7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623" y="4180899"/>
            <a:ext cx="4762500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624964" y="4118372"/>
            <a:ext cx="5509659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	B.6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C.9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	D.12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7140" y="2780770"/>
            <a:ext cx="116580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游客若恰好停在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由动能定理得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mgh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若恰好到达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由动能定理得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mgh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=8.5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则要使游客能够停在缓冲区内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的取值范围为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≤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≤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7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63" y="620649"/>
            <a:ext cx="4762500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271224" y="4387191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49784" y="629665"/>
            <a:ext cx="8066692" cy="42600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ABCD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是一个盆式容器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盆内侧壁与盆底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的连接处都是一段与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相切的圆弧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其长度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盆边缘的高度为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=0.30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处放一个质量为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的小物块并让其由静止下滑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已知盆内侧壁是光滑的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而盆底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面与小物块间的动摩擦因数为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小物块在盆内来回滑动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最后停下来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则停止的位置到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的距离为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7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1052703"/>
            <a:ext cx="3021965" cy="1617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836865" y="4982480"/>
            <a:ext cx="8066692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A.0.50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	B.0.25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C.0.10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	D.0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68667" y="653489"/>
                <a:ext cx="7238728" cy="399998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小物块从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点出发到最后停下来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设小物块在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面上运动的总路程为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整个过程由动能定理有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所以小物块在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面上运动的总路程为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m=3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刚好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个来回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所以最终停在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即小物块停止的位置到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点的距离为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67" y="653489"/>
                <a:ext cx="7238728" cy="3999982"/>
              </a:xfrm>
              <a:prstGeom prst="rect">
                <a:avLst/>
              </a:prstGeom>
              <a:blipFill rotWithShape="0">
                <a:blip r:embed="rId2"/>
                <a:stretch>
                  <a:fillRect l="-1094" b="-25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7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836676"/>
            <a:ext cx="3021965" cy="1617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262477" y="629665"/>
                <a:ext cx="8066692" cy="514157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3.(</a:t>
                </a: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2026·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广东惠州高三月考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如图为某游戏装置原理示意图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水平桌面上固定一半圆形竖直挡板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其半径为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、内表面光滑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挡板的两端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在桌面边缘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与半径为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的固定光滑圆弧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轨道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         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同一竖直平面内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点的轨道半径与竖直方向的夹角为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小物块以某一水平初速度由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点切入挡板内侧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点飞出桌面后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点沿圆弧切线方向进入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轨道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         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内侧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并恰好能到达轨道的最高点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小物块与桌面之间的动摩擦因数为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重力加速度大小为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忽略空气阻力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小物块可视为质点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29665"/>
                <a:ext cx="8066692" cy="5141576"/>
              </a:xfrm>
              <a:prstGeom prst="rect">
                <a:avLst/>
              </a:prstGeom>
              <a:blipFill rotWithShape="0">
                <a:blip r:embed="rId2"/>
                <a:stretch>
                  <a:fillRect l="-983" t="-237" r="-529" b="-8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7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360" y="1052703"/>
            <a:ext cx="3457575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4105" y="2030607"/>
            <a:ext cx="639047" cy="5342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43287" y="3483592"/>
            <a:ext cx="639047" cy="53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92875" y="653489"/>
                <a:ext cx="7962601" cy="546025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小物块到达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点的速度大小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两点的高度差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小物块在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点的初速度大小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𝒈𝑹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𝒈𝑹</m:t>
                        </m:r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小物块恰好能到达轨道的最高点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𝑫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𝒈𝑹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875" y="653489"/>
                <a:ext cx="7962601" cy="5460253"/>
              </a:xfrm>
              <a:prstGeom prst="rect">
                <a:avLst/>
              </a:prstGeom>
              <a:blipFill rotWithShape="0">
                <a:blip r:embed="rId2"/>
                <a:stretch>
                  <a:fillRect l="-995" b="-12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7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799084"/>
            <a:ext cx="3457575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7" name="组合 14"/>
          <p:cNvGrpSpPr/>
          <p:nvPr/>
        </p:nvGrpSpPr>
        <p:grpSpPr bwMode="auto">
          <a:xfrm>
            <a:off x="5000625" y="2564892"/>
            <a:ext cx="1995409" cy="907941"/>
            <a:chOff x="4999990" y="2962216"/>
            <a:chExt cx="1995564" cy="908344"/>
          </a:xfrm>
        </p:grpSpPr>
        <p:sp>
          <p:nvSpPr>
            <p:cNvPr id="23562" name="TextBox 15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1108082" cy="64661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smtClean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3" action="ppaction://hlinksldjump"/>
            </p:cNvPr>
            <p:cNvSpPr txBox="1"/>
            <p:nvPr/>
          </p:nvSpPr>
          <p:spPr>
            <a:xfrm>
              <a:off x="4999990" y="2962216"/>
              <a:ext cx="806694" cy="908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3712389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4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/>
              <p:cNvSpPr/>
              <p:nvPr/>
            </p:nvSpPr>
            <p:spPr>
              <a:xfrm>
                <a:off x="292875" y="653489"/>
                <a:ext cx="7962601" cy="493414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小物块从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点沿圆弧切线方向进入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轨道</a:t>
                </a:r>
                <a:r>
                  <a:rPr lang="en-US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点有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小物块从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𝑪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小物块从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𝒈𝑹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875" y="653489"/>
                <a:ext cx="7962601" cy="4934147"/>
              </a:xfrm>
              <a:prstGeom prst="rect">
                <a:avLst/>
              </a:prstGeom>
              <a:blipFill rotWithShape="0">
                <a:blip r:embed="rId2"/>
                <a:stretch>
                  <a:fillRect l="-995" b="-8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7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799084"/>
            <a:ext cx="3457575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504" y="1406812"/>
            <a:ext cx="639047" cy="53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63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/>
              <p:cNvSpPr/>
              <p:nvPr/>
            </p:nvSpPr>
            <p:spPr>
              <a:xfrm>
                <a:off x="292875" y="653489"/>
                <a:ext cx="7962601" cy="284197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小物块从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𝑨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𝒈𝑹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875" y="653489"/>
                <a:ext cx="7962601" cy="2841972"/>
              </a:xfrm>
              <a:prstGeom prst="rect">
                <a:avLst/>
              </a:prstGeom>
              <a:blipFill rotWithShape="0">
                <a:blip r:embed="rId2"/>
                <a:stretch>
                  <a:fillRect l="-995" b="-34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7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799084"/>
            <a:ext cx="3457575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344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0098" y="670609"/>
            <a:ext cx="8873361" cy="537035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2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广东东莞期末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如图所示是某游戏装置的示意图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为固定在竖直平面内的轨道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粗糙直轨道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与水平面成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=37°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角放置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与光滑圆弧轨道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相切连接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粗糙水平面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分别与圆弧轨道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和轨道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DE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相切于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DE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为足够长的光滑圆弧轨道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的小物块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可视为质点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压缩轻质弹簧后被锁定在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解除锁定后小物块被弹出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到达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点前已脱离弹簧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第一次经过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点时速度为</a:t>
            </a:r>
            <a:r>
              <a:rPr lang="en-US" altLang="zh-CN" sz="2600" i="1" dirty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长为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=0.4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小物块与直轨道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间的动摩擦因数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=0.3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圆弧轨道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的半径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=0.25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 err="1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长为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 err="1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37°=0.6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37°=0.8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7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310" y="1052703"/>
            <a:ext cx="258762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0098" y="670609"/>
            <a:ext cx="8873361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小物块第一次运动到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点时对圆弧轨道的压力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小物块被弹出前弹簧的弹性势能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小物块被弹出后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能滑上轨道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DE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且不再返回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则小物块与水平面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间的动摩擦因数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的范围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(1)26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方向竖直向上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(2)12.36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(3)0.45&lt;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&lt;0.9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7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310" y="1052703"/>
            <a:ext cx="258762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194237" y="4295946"/>
                <a:ext cx="11390515" cy="194140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方向竖直向下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根据牛顿第三定律得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小物块对圆弧轨道的压力大小为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方向竖直向上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37" y="4295946"/>
                <a:ext cx="11390515" cy="1941405"/>
              </a:xfrm>
              <a:prstGeom prst="rect">
                <a:avLst/>
              </a:prstGeom>
              <a:blipFill rotWithShape="0">
                <a:blip r:embed="rId3"/>
                <a:stretch>
                  <a:fillRect l="-696" b="-62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60098" y="670609"/>
                <a:ext cx="8873361" cy="391944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根据几何关系得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两点高度差为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=0.69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根据能量守恒定律可得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=12.36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98" y="670609"/>
                <a:ext cx="8873361" cy="3919447"/>
              </a:xfrm>
              <a:prstGeom prst="rect">
                <a:avLst/>
              </a:prstGeom>
              <a:blipFill rotWithShape="0">
                <a:blip r:embed="rId2"/>
                <a:stretch>
                  <a:fillRect l="-893" b="-26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7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310" y="1052703"/>
            <a:ext cx="258762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136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60098" y="670609"/>
                <a:ext cx="8873361" cy="478352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对小物块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若恰好到达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根据动能定理可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endParaRPr lang="en-US" altLang="zh-CN" sz="2600" b="1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=0.9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对小物块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若恰好能第二次到达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根据动能定理得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=0.45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0.45&lt;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&lt;0.9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98" y="670609"/>
                <a:ext cx="8873361" cy="4783529"/>
              </a:xfrm>
              <a:prstGeom prst="rect">
                <a:avLst/>
              </a:prstGeom>
              <a:blipFill rotWithShape="0">
                <a:blip r:embed="rId2"/>
                <a:stretch>
                  <a:fillRect l="-893" b="-19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7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310" y="1052703"/>
            <a:ext cx="258762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645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7491" y="629665"/>
            <a:ext cx="11810444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江苏南京高三期中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如图所示的装置放在水平地面上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该装置由弧形轨道、竖直圆轨道、水平直轨道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和倾角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=37°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的斜轨道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平滑连接而成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将质量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的小滑块从弧形轨道离地高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=2.0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处由静止释放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已知滑块与轨道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间的动摩擦因数均为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=0.25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弧形轨道和圆轨道均可视为光滑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忽略空气阻力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37°=0.6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37°=0.8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7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5" y="3645027"/>
            <a:ext cx="517525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62477" y="653489"/>
                <a:ext cx="5438564" cy="520960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小滑块运动到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点时的速度大小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若滑块运动到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点时对轨道的压力大小为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求竖直圆轨道的半径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=2.0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试确定滑块最终停止的位置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(2)0.5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点右侧距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小滑块从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滑动到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𝑨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53489"/>
                <a:ext cx="5438564" cy="5209607"/>
              </a:xfrm>
              <a:prstGeom prst="rect">
                <a:avLst/>
              </a:prstGeom>
              <a:blipFill rotWithShape="0">
                <a:blip r:embed="rId2"/>
                <a:stretch>
                  <a:fillRect l="-1457" t="-585" r="-1345" b="-1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7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87" y="620649"/>
            <a:ext cx="517525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685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62477" y="653489"/>
                <a:ext cx="5438564" cy="489971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滑块运动到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根据牛顿第三定律可知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滑块所受轨道支持力的大小等于对轨道压力的大小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即支持力大小为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𝑫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滑块从初始位置滑至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𝑫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53489"/>
                <a:ext cx="5438564" cy="4899715"/>
              </a:xfrm>
              <a:prstGeom prst="rect">
                <a:avLst/>
              </a:prstGeom>
              <a:blipFill rotWithShape="0">
                <a:blip r:embed="rId2"/>
                <a:stretch>
                  <a:fillRect l="-1457" t="-373" r="-785" b="-18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7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87" y="620649"/>
            <a:ext cx="517525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867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62477" y="653489"/>
                <a:ext cx="5438564" cy="510823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滑块在斜面上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则滑块无法停留在斜面上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最终会停止在水平面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设滑块第一次滑上斜面滑行距离为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则滑块从最初到滑上斜面最高点的过程中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μmgL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则滑块第一次从斜面滑下到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点的动能为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μmgL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θ·s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53489"/>
                <a:ext cx="5438564" cy="5108234"/>
              </a:xfrm>
              <a:prstGeom prst="rect">
                <a:avLst/>
              </a:prstGeom>
              <a:blipFill rotWithShape="0">
                <a:blip r:embed="rId2"/>
                <a:stretch>
                  <a:fillRect l="-1457" t="-1074" r="-1457" b="-17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7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87" y="620649"/>
            <a:ext cx="517525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235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6356545" y="1269231"/>
            <a:ext cx="2763039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考点</a:t>
            </a:r>
            <a:endParaRPr lang="zh-CN" altLang="en-US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kumimoji="1" lang="en-US" altLang="zh-CN" sz="8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动能定理在往复运动问题中的应用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动能定理在多过程问题中的应用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34846" y="3579303"/>
            <a:ext cx="11239885" cy="265804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之后滑块在水平面上滑行返回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点时具有的动能为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μmgL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则滑块经光滑圆弧后还能回到水平面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设再次返回到水平面上还能继续运动的距离为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s'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根据动能定理有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μmgs'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即最终滑块停在水平面上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点右侧距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处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7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6" y="690753"/>
            <a:ext cx="517525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动能定理在多过程问题中的应用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运用动能定理解决多过程问题的两种思路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2121852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分段应用动能定理求解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所求解的问题不涉及中间的速度时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全过程应用动能定理求解更简便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全过程列式时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涉及重力、弹簧弹力、大小恒定的阻力或摩擦力做功时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要注意运用它们的特点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重力、弹簧弹力做功取决于物体的初、末位置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与路径无关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大小恒定的阻力或摩擦力所做的功等于力的大小与路程的乘积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4788" y="620649"/>
            <a:ext cx="8873361" cy="230515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广东部分学校联考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平直轨道与半圆轨道相切于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点是半径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的半圆轨道的最高点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在直轨道上有一质量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的滑块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不计一切摩擦及空气阻力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重力加速度大小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6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11" y="836676"/>
            <a:ext cx="2773680" cy="1617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694531" y="2990320"/>
            <a:ext cx="8066692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若滑块恰好可通过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求滑块的初动能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4531" y="5805297"/>
            <a:ext cx="8066692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25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653587" y="3645027"/>
                <a:ext cx="8066692" cy="213517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若滑块恰好可通过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𝑩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联立解得滑块的初动能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587" y="3645027"/>
                <a:ext cx="8066692" cy="2135176"/>
              </a:xfrm>
              <a:prstGeom prst="rect">
                <a:avLst/>
              </a:prstGeom>
              <a:blipFill rotWithShape="0">
                <a:blip r:embed="rId3"/>
                <a:stretch>
                  <a:fillRect l="-983" b="-57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2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6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11" y="836676"/>
            <a:ext cx="2773680" cy="1617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62477" y="620649"/>
            <a:ext cx="8066692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若滑块在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点左方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单位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的位置静止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现给其水平向右的恒力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当滑块运动到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点时撤去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点后刚好可回到起点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的最小值及对应的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值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8504" y="5582644"/>
            <a:ext cx="8066692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62477" y="2133919"/>
                <a:ext cx="8066692" cy="323932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滑块从起点到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Fx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点回到起点做平抛运动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联立整理可得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取最小值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且大小为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2133919"/>
                <a:ext cx="8066692" cy="3239324"/>
              </a:xfrm>
              <a:prstGeom prst="rect">
                <a:avLst/>
              </a:prstGeom>
              <a:blipFill rotWithShape="0">
                <a:blip r:embed="rId3"/>
                <a:stretch>
                  <a:fillRect l="-983" t="-1883" r="-907" b="-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48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1375720"/>
            <a:ext cx="11658044" cy="425569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多过程问题的分析方法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多过程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分解为许多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子过程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子过程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间由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衔接点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连接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衔接点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进行受力分析和运动分析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必要时画出受力图和过程示意图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子过程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衔接点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的模型特点选择合理的物理规律列方程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衔接点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速度、加速度等的关联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确定各段间的时间关联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并列出相关的辅助方程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(5)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联立方程组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分析求解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对结果进行必要的验证或讨论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57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2172</Words>
  <Application>Microsoft Office PowerPoint</Application>
  <PresentationFormat>自定义</PresentationFormat>
  <Paragraphs>187</Paragraphs>
  <Slides>41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54" baseType="lpstr">
      <vt:lpstr>等线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Cambria</vt:lpstr>
      <vt:lpstr>Cambria Math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66</cp:revision>
  <dcterms:created xsi:type="dcterms:W3CDTF">2024-01-15T03:14:15Z</dcterms:created>
  <dcterms:modified xsi:type="dcterms:W3CDTF">2026-03-20T06:24:14Z</dcterms:modified>
</cp:coreProperties>
</file>