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handoutMasterIdLst>
    <p:handoutMasterId r:id="rId56"/>
  </p:handoutMasterIdLst>
  <p:sldIdLst>
    <p:sldId id="340" r:id="rId2"/>
    <p:sldId id="341" r:id="rId3"/>
    <p:sldId id="342" r:id="rId4"/>
    <p:sldId id="343" r:id="rId5"/>
    <p:sldId id="581" r:id="rId6"/>
    <p:sldId id="355" r:id="rId7"/>
    <p:sldId id="356" r:id="rId8"/>
    <p:sldId id="357" r:id="rId9"/>
    <p:sldId id="492" r:id="rId10"/>
    <p:sldId id="359" r:id="rId11"/>
    <p:sldId id="584" r:id="rId12"/>
    <p:sldId id="582" r:id="rId13"/>
    <p:sldId id="583" r:id="rId14"/>
    <p:sldId id="493" r:id="rId15"/>
    <p:sldId id="491" r:id="rId16"/>
    <p:sldId id="585" r:id="rId17"/>
    <p:sldId id="586" r:id="rId18"/>
    <p:sldId id="587" r:id="rId19"/>
    <p:sldId id="367" r:id="rId20"/>
    <p:sldId id="501" r:id="rId21"/>
    <p:sldId id="588" r:id="rId22"/>
    <p:sldId id="589" r:id="rId23"/>
    <p:sldId id="502" r:id="rId24"/>
    <p:sldId id="504" r:id="rId25"/>
    <p:sldId id="505" r:id="rId26"/>
    <p:sldId id="590" r:id="rId27"/>
    <p:sldId id="591" r:id="rId28"/>
    <p:sldId id="506" r:id="rId29"/>
    <p:sldId id="508" r:id="rId30"/>
    <p:sldId id="509" r:id="rId31"/>
    <p:sldId id="510" r:id="rId32"/>
    <p:sldId id="592" r:id="rId33"/>
    <p:sldId id="400" r:id="rId34"/>
    <p:sldId id="402" r:id="rId35"/>
    <p:sldId id="403" r:id="rId36"/>
    <p:sldId id="593" r:id="rId37"/>
    <p:sldId id="594" r:id="rId38"/>
    <p:sldId id="404" r:id="rId39"/>
    <p:sldId id="405" r:id="rId40"/>
    <p:sldId id="596" r:id="rId41"/>
    <p:sldId id="597" r:id="rId42"/>
    <p:sldId id="608" r:id="rId43"/>
    <p:sldId id="406" r:id="rId44"/>
    <p:sldId id="598" r:id="rId45"/>
    <p:sldId id="599" r:id="rId46"/>
    <p:sldId id="600" r:id="rId47"/>
    <p:sldId id="601" r:id="rId48"/>
    <p:sldId id="408" r:id="rId49"/>
    <p:sldId id="409" r:id="rId50"/>
    <p:sldId id="602" r:id="rId51"/>
    <p:sldId id="603" r:id="rId52"/>
    <p:sldId id="604" r:id="rId53"/>
    <p:sldId id="428" r:id="rId5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4.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8.xml"/><Relationship Id="rId5" Type="http://schemas.openxmlformats.org/officeDocument/2006/relationships/slide" Target="../slides/slide43.xml"/><Relationship Id="rId4" Type="http://schemas.openxmlformats.org/officeDocument/2006/relationships/slide" Target="../slides/slide3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package" Target="../embeddings/Microsoft_Word___1.docx"/></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1.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5.jpe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9.xml"/><Relationship Id="rId7" Type="http://schemas.openxmlformats.org/officeDocument/2006/relationships/slide" Target="slide1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3286855" y="5157216"/>
            <a:ext cx="6414570"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实验七　验证机械能守恒定律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9120" y="620649"/>
            <a:ext cx="6666688" cy="4550132"/>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纸带上各点与起点间的距离即为重锤下落高度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计算相应的重锤下落速度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并绘制图丙所示的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关系图像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理论上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若机械能守恒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图中直线应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不通过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原点且斜率为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由图丙得直线的斜率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16997" y="620649"/>
            <a:ext cx="4926965" cy="496062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89120" y="620649"/>
                <a:ext cx="6666688" cy="359051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若机械能守恒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对重锤有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图线应通过原点且斜率为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由题图丙可知直线的斜率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𝟐𝟗𝟎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𝟎𝟕𝟓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89120" y="620649"/>
                <a:ext cx="6666688" cy="3590510"/>
              </a:xfrm>
              <a:prstGeom prst="rect">
                <a:avLst/>
              </a:prstGeom>
              <a:blipFill rotWithShape="0">
                <a:blip r:embed="rId2"/>
                <a:stretch>
                  <a:fillRect l="-1188" b="-509"/>
                </a:stretch>
              </a:blipFill>
            </p:spPr>
            <p:txBody>
              <a:bodyPr/>
              <a:lstStyle/>
              <a:p>
                <a:r>
                  <a:rPr lang="zh-CN" altLang="en-US">
                    <a:noFill/>
                  </a:rPr>
                  <a:t> </a:t>
                </a:r>
              </a:p>
            </p:txBody>
          </p:sp>
        </mc:Fallback>
      </mc:AlternateContent>
      <p:pic>
        <p:nvPicPr>
          <p:cNvPr id="4" name="image1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16997" y="620649"/>
            <a:ext cx="4926965" cy="4960620"/>
          </a:xfrm>
          <a:prstGeom prst="rect">
            <a:avLst/>
          </a:prstGeom>
          <a:solidFill>
            <a:scrgbClr r="0" g="0" b="0">
              <a:alpha val="0"/>
            </a:scrgbClr>
          </a:solidFill>
          <a:ln>
            <a:noFill/>
          </a:ln>
        </p:spPr>
      </p:pic>
      <p:sp>
        <p:nvSpPr>
          <p:cNvPr id="5" name="矩形 4"/>
          <p:cNvSpPr/>
          <p:nvPr/>
        </p:nvSpPr>
        <p:spPr>
          <a:xfrm>
            <a:off x="58012" y="4293108"/>
            <a:ext cx="7333356"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通过</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(18.9</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9086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506468"/>
                <a:ext cx="11810444" cy="205842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定义单次测量的相对误差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是重锤重力势能的减小量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是其动能增加量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则实验相对误差为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用字母</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当地重力加速度大小取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可认为在实验误差允许的范围内机械能守恒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506468"/>
                <a:ext cx="11810444" cy="2058424"/>
              </a:xfrm>
              <a:prstGeom prst="rect">
                <a:avLst/>
              </a:prstGeom>
              <a:blipFill rotWithShape="0">
                <a:blip r:embed="rId2"/>
                <a:stretch>
                  <a:fillRect l="-671" b="-56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矩形 3"/>
              <p:cNvSpPr/>
              <p:nvPr/>
            </p:nvSpPr>
            <p:spPr>
              <a:xfrm>
                <a:off x="262477" y="4900240"/>
                <a:ext cx="8066692" cy="100089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2.6</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4900240"/>
                <a:ext cx="8066692" cy="1000891"/>
              </a:xfrm>
              <a:prstGeom prst="rect">
                <a:avLst/>
              </a:prstGeom>
              <a:blipFill rotWithShape="0">
                <a:blip r:embed="rId3"/>
                <a:stretch>
                  <a:fillRect l="-98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259015" y="2450711"/>
                <a:ext cx="11810444" cy="235331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𝒎𝒈𝒉</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𝒎𝒈𝒉</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=2.6%</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450711"/>
                <a:ext cx="11810444" cy="2353312"/>
              </a:xfrm>
              <a:prstGeom prst="rect">
                <a:avLst/>
              </a:prstGeom>
              <a:blipFill rotWithShape="0">
                <a:blip r:embed="rId4"/>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36883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873361" cy="1923579"/>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吉林长春模拟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所示装置验证机械能守恒定律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8520" y="1268730"/>
            <a:ext cx="2939415" cy="3687445"/>
          </a:xfrm>
          <a:prstGeom prst="rect">
            <a:avLst/>
          </a:prstGeom>
          <a:solidFill>
            <a:scrgbClr r="0" g="0" b="0">
              <a:alpha val="0"/>
            </a:scrgbClr>
          </a:solidFill>
          <a:ln>
            <a:noFill/>
          </a:ln>
        </p:spPr>
      </p:pic>
      <p:sp>
        <p:nvSpPr>
          <p:cNvPr id="5" name="矩形 4"/>
          <p:cNvSpPr/>
          <p:nvPr/>
        </p:nvSpPr>
        <p:spPr>
          <a:xfrm>
            <a:off x="198850" y="2577463"/>
            <a:ext cx="8873361" cy="365988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a:latin typeface="Calibri" panose="020F0502020204030204" pitchFamily="34" charset="0"/>
                <a:ea typeface="Times New Roman" panose="02020603050405020304" pitchFamily="18" charset="0"/>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除带夹子的重物、纸带、铁架台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含铁夹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、打点计时器、导线及开关外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在下列器材中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还必须使用的器材有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交流电源</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含砝码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7313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先接通电源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再释放重物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所示的一条纸带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在纸带上选取三个连续打出的点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测得它们到起始点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打点计时器打点周期为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选取</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点的过程进行机械能守恒定律的验证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则需要验证的关系式为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用图中已给物理量符号表示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4014597"/>
            <a:ext cx="6045200" cy="179070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676"/>
                <a:ext cx="5982420" cy="4108216"/>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大多数学生的实验结果显示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重力势能的减少量大于动能的增加量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原因是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利用公式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计算重物速度</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利用公式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计算重物速度</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存在空气阻力和摩擦阻力</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没有采用多次实验取平均值的方法</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836676"/>
                <a:ext cx="5982420" cy="4108216"/>
              </a:xfrm>
              <a:prstGeom prst="rect">
                <a:avLst/>
              </a:prstGeom>
              <a:blipFill rotWithShape="0">
                <a:blip r:embed="rId2"/>
                <a:stretch>
                  <a:fillRect l="-1325" b="-2226"/>
                </a:stretch>
              </a:blipFill>
            </p:spPr>
            <p:txBody>
              <a:bodyPr/>
              <a:lstStyle/>
              <a:p>
                <a:r>
                  <a:rPr lang="zh-CN" altLang="en-US">
                    <a:noFill/>
                  </a:rPr>
                  <a:t> </a:t>
                </a:r>
              </a:p>
            </p:txBody>
          </p:sp>
        </mc:Fallback>
      </mc:AlternateContent>
      <p:pic>
        <p:nvPicPr>
          <p:cNvPr id="6"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04622"/>
            <a:ext cx="2939415" cy="3687445"/>
          </a:xfrm>
          <a:prstGeom prst="rect">
            <a:avLst/>
          </a:prstGeom>
          <a:solidFill>
            <a:scrgbClr r="0" g="0" b="0">
              <a:alpha val="0"/>
            </a:scrgbClr>
          </a:solidFill>
          <a:ln>
            <a:noFill/>
          </a:ln>
        </p:spPr>
      </p:pic>
      <p:pic>
        <p:nvPicPr>
          <p:cNvPr id="7" name="image13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8257" y="4293108"/>
            <a:ext cx="5312156" cy="1573559"/>
          </a:xfrm>
          <a:prstGeom prst="rect">
            <a:avLst/>
          </a:prstGeom>
          <a:solidFill>
            <a:scrgbClr r="0" g="0" b="0">
              <a:alpha val="0"/>
            </a:scrgbClr>
          </a:solidFill>
          <a:ln>
            <a:noFill/>
          </a:ln>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620649"/>
                <a:ext cx="5982420" cy="5879021"/>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(3)C</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实验器材除带夹子的重物、纸带、铁架台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含铁夹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、打点计时器、导线及开关外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还必须使用的器材是交流电源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供打点计时器使用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和刻度尺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用于纸带上点迹间距离的测量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从打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点到打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重物的重力势能减少量为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依题意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纸带上打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重物的速度大小为</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620649"/>
                <a:ext cx="5982420" cy="5879021"/>
              </a:xfrm>
              <a:prstGeom prst="rect">
                <a:avLst/>
              </a:prstGeom>
              <a:blipFill rotWithShape="0">
                <a:blip r:embed="rId2"/>
                <a:stretch>
                  <a:fillRect l="-1325" r="-1121" b="-207"/>
                </a:stretch>
              </a:blipFill>
            </p:spPr>
            <p:txBody>
              <a:bodyPr/>
              <a:lstStyle/>
              <a:p>
                <a:r>
                  <a:rPr lang="zh-CN" altLang="en-US">
                    <a:noFill/>
                  </a:rPr>
                  <a:t> </a:t>
                </a:r>
              </a:p>
            </p:txBody>
          </p:sp>
        </mc:Fallback>
      </mc:AlternateContent>
      <p:pic>
        <p:nvPicPr>
          <p:cNvPr id="6"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04622"/>
            <a:ext cx="2939415" cy="3687445"/>
          </a:xfrm>
          <a:prstGeom prst="rect">
            <a:avLst/>
          </a:prstGeom>
          <a:solidFill>
            <a:scrgbClr r="0" g="0" b="0">
              <a:alpha val="0"/>
            </a:scrgbClr>
          </a:solidFill>
          <a:ln>
            <a:noFill/>
          </a:ln>
        </p:spPr>
      </p:pic>
      <p:pic>
        <p:nvPicPr>
          <p:cNvPr id="7" name="image13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8257" y="4293108"/>
            <a:ext cx="5312156" cy="1573559"/>
          </a:xfrm>
          <a:prstGeom prst="rect">
            <a:avLst/>
          </a:prstGeom>
          <a:solidFill>
            <a:scrgbClr r="0" g="0" b="0">
              <a:alpha val="0"/>
            </a:scrgbClr>
          </a:solidFill>
          <a:ln>
            <a:noFill/>
          </a:ln>
        </p:spPr>
      </p:pic>
    </p:spTree>
    <p:extLst>
      <p:ext uri="{BB962C8B-B14F-4D97-AF65-F5344CB8AC3E}">
        <p14:creationId xmlns:p14="http://schemas.microsoft.com/office/powerpoint/2010/main" val="41537704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676"/>
                <a:ext cx="6615780" cy="539395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则从打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点到打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点的过程中</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动能</a:t>
                </a:r>
                <a:r>
                  <a:rPr lang="zh-CN" altLang="zh-CN" sz="2600" b="1">
                    <a:latin typeface="Times New Roman" panose="02020603050405020304" pitchFamily="18" charset="0"/>
                    <a:cs typeface="Times New Roman" panose="02020603050405020304" pitchFamily="18" charset="0"/>
                  </a:rPr>
                  <a:t>增加</a:t>
                </a:r>
                <a:r>
                  <a:rPr lang="zh-CN" altLang="zh-CN" sz="2600" b="1" smtClean="0">
                    <a:latin typeface="Times New Roman" panose="02020603050405020304" pitchFamily="18" charset="0"/>
                    <a:cs typeface="Times New Roman" panose="02020603050405020304" pitchFamily="18" charset="0"/>
                  </a:rPr>
                  <a:t>量为</a:t>
                </a:r>
                <a:endParaRPr lang="en-US" altLang="zh-CN" sz="2600" b="1" smtClean="0">
                  <a:latin typeface="Times New Roman" panose="02020603050405020304" pitchFamily="18" charset="0"/>
                  <a:cs typeface="Times New Roman" panose="02020603050405020304" pitchFamily="18" charset="0"/>
                </a:endParaRPr>
              </a:p>
              <a:p>
                <a:pPr>
                  <a:lnSpc>
                    <a:spcPct val="15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选取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点的过程进行机械能守恒定律的验证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则需要验证的关系式为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化简可得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836676"/>
                <a:ext cx="6615780" cy="5393953"/>
              </a:xfrm>
              <a:prstGeom prst="rect">
                <a:avLst/>
              </a:prstGeom>
              <a:blipFill rotWithShape="0">
                <a:blip r:embed="rId2"/>
                <a:stretch>
                  <a:fillRect l="-1198"/>
                </a:stretch>
              </a:blipFill>
            </p:spPr>
            <p:txBody>
              <a:bodyPr/>
              <a:lstStyle/>
              <a:p>
                <a:r>
                  <a:rPr lang="zh-CN" altLang="en-US">
                    <a:noFill/>
                  </a:rPr>
                  <a:t> </a:t>
                </a:r>
              </a:p>
            </p:txBody>
          </p:sp>
        </mc:Fallback>
      </mc:AlternateContent>
      <p:pic>
        <p:nvPicPr>
          <p:cNvPr id="6"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04622"/>
            <a:ext cx="2939415" cy="3687445"/>
          </a:xfrm>
          <a:prstGeom prst="rect">
            <a:avLst/>
          </a:prstGeom>
          <a:solidFill>
            <a:scrgbClr r="0" g="0" b="0">
              <a:alpha val="0"/>
            </a:scrgbClr>
          </a:solidFill>
          <a:ln>
            <a:noFill/>
          </a:ln>
        </p:spPr>
      </p:pic>
      <p:pic>
        <p:nvPicPr>
          <p:cNvPr id="7" name="image13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8257" y="4293108"/>
            <a:ext cx="5312156" cy="1573559"/>
          </a:xfrm>
          <a:prstGeom prst="rect">
            <a:avLst/>
          </a:prstGeom>
          <a:solidFill>
            <a:scrgbClr r="0" g="0" b="0">
              <a:alpha val="0"/>
            </a:scrgbClr>
          </a:solidFill>
          <a:ln>
            <a:noFill/>
          </a:ln>
        </p:spPr>
      </p:pic>
    </p:spTree>
    <p:extLst>
      <p:ext uri="{BB962C8B-B14F-4D97-AF65-F5344CB8AC3E}">
        <p14:creationId xmlns:p14="http://schemas.microsoft.com/office/powerpoint/2010/main" val="16588373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62625" y="836676"/>
                <a:ext cx="6580662" cy="413954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利用公式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zh-CN" altLang="zh-CN" sz="2600" b="1">
                    <a:latin typeface="Times New Roman" panose="02020603050405020304" pitchFamily="18" charset="0"/>
                    <a:cs typeface="Times New Roman" panose="02020603050405020304" pitchFamily="18" charset="0"/>
                  </a:rPr>
                  <a:t>计算重物速度和利用公式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oMath>
                </a14:m>
                <a:r>
                  <a:rPr lang="zh-CN" altLang="zh-CN" sz="2600" b="1">
                    <a:latin typeface="Times New Roman" panose="02020603050405020304" pitchFamily="18" charset="0"/>
                    <a:cs typeface="Times New Roman" panose="02020603050405020304" pitchFamily="18" charset="0"/>
                  </a:rPr>
                  <a:t>计算重物速度的前提是认为重物做自由落体运动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不会出现重力势能的减少量大于动能的增加量的情况</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大多数学生的实验结果显示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重力势能的减少量大于动能的增加量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造成这个结果的原因是存在空气阻力和摩擦阻力的影响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采用多次实验取平均值的方法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只会提高实验的精确度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不是导致重力势能的减少量大于动能的增加量的情况的原因</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62625" y="836676"/>
                <a:ext cx="6580662" cy="4139543"/>
              </a:xfrm>
              <a:prstGeom prst="rect">
                <a:avLst/>
              </a:prstGeom>
              <a:blipFill rotWithShape="0">
                <a:blip r:embed="rId2"/>
                <a:stretch>
                  <a:fillRect l="-1205" t="-1620" r="-1761" b="-3976"/>
                </a:stretch>
              </a:blipFill>
            </p:spPr>
            <p:txBody>
              <a:bodyPr/>
              <a:lstStyle/>
              <a:p>
                <a:r>
                  <a:rPr lang="zh-CN" altLang="en-US">
                    <a:noFill/>
                  </a:rPr>
                  <a:t> </a:t>
                </a:r>
              </a:p>
            </p:txBody>
          </p:sp>
        </mc:Fallback>
      </mc:AlternateContent>
      <p:pic>
        <p:nvPicPr>
          <p:cNvPr id="6"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04622"/>
            <a:ext cx="2939415" cy="3687445"/>
          </a:xfrm>
          <a:prstGeom prst="rect">
            <a:avLst/>
          </a:prstGeom>
          <a:solidFill>
            <a:scrgbClr r="0" g="0" b="0">
              <a:alpha val="0"/>
            </a:scrgbClr>
          </a:solidFill>
          <a:ln>
            <a:noFill/>
          </a:ln>
        </p:spPr>
      </p:pic>
      <p:pic>
        <p:nvPicPr>
          <p:cNvPr id="7" name="image13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8257" y="4293108"/>
            <a:ext cx="5312156" cy="1573559"/>
          </a:xfrm>
          <a:prstGeom prst="rect">
            <a:avLst/>
          </a:prstGeom>
          <a:solidFill>
            <a:scrgbClr r="0" g="0" b="0">
              <a:alpha val="0"/>
            </a:scrgbClr>
          </a:solidFill>
          <a:ln>
            <a:noFill/>
          </a:ln>
        </p:spPr>
      </p:pic>
    </p:spTree>
    <p:extLst>
      <p:ext uri="{BB962C8B-B14F-4D97-AF65-F5344CB8AC3E}">
        <p14:creationId xmlns:p14="http://schemas.microsoft.com/office/powerpoint/2010/main" val="17466687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创新拓展实验</a:t>
            </a:r>
            <a:endParaRPr lang="zh-CN" altLang="zh-CN" sz="1800" b="1" kern="1400" dirty="0">
              <a:effectLst/>
              <a:latin typeface="Cambria"/>
              <a:ea typeface="宋体"/>
              <a:cs typeface="Times New Roman"/>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速度测量方法的创新</a:t>
            </a:r>
            <a:endParaRPr lang="zh-CN" altLang="zh-CN" sz="1000">
              <a:latin typeface="Calibri" panose="020F0502020204030204" pitchFamily="34" charset="0"/>
              <a:cs typeface="Times New Roman" panose="02020603050405020304" pitchFamily="18" charset="0"/>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3532317307"/>
              </p:ext>
            </p:extLst>
          </p:nvPr>
        </p:nvGraphicFramePr>
        <p:xfrm>
          <a:off x="436563" y="2212276"/>
          <a:ext cx="11191875" cy="2728913"/>
        </p:xfrm>
        <a:graphic>
          <a:graphicData uri="http://schemas.openxmlformats.org/presentationml/2006/ole">
            <mc:AlternateContent xmlns:mc="http://schemas.openxmlformats.org/markup-compatibility/2006">
              <mc:Choice xmlns:v="urn:schemas-microsoft-com:vml" Requires="v">
                <p:oleObj spid="_x0000_s4102" name="文档" r:id="rId4" imgW="11325824" imgH="2771373" progId="Word.Document.12">
                  <p:embed/>
                </p:oleObj>
              </mc:Choice>
              <mc:Fallback>
                <p:oleObj name="文档" r:id="rId4" imgW="11325824" imgH="2771373" progId="Word.Document.12">
                  <p:embed/>
                  <p:pic>
                    <p:nvPicPr>
                      <p:cNvPr id="0" name=""/>
                      <p:cNvPicPr/>
                      <p:nvPr/>
                    </p:nvPicPr>
                    <p:blipFill>
                      <a:blip r:embed="rId5"/>
                      <a:stretch>
                        <a:fillRect/>
                      </a:stretch>
                    </p:blipFill>
                    <p:spPr>
                      <a:xfrm>
                        <a:off x="436563" y="2212276"/>
                        <a:ext cx="11191875" cy="2728913"/>
                      </a:xfrm>
                      <a:prstGeom prst="rect">
                        <a:avLst/>
                      </a:prstGeom>
                    </p:spPr>
                  </p:pic>
                </p:oleObj>
              </mc:Fallback>
            </mc:AlternateContent>
          </a:graphicData>
        </a:graphic>
      </p:graphicFrame>
      <p:sp>
        <p:nvSpPr>
          <p:cNvPr id="6" name="矩形 5"/>
          <p:cNvSpPr/>
          <p:nvPr/>
        </p:nvSpPr>
        <p:spPr>
          <a:xfrm>
            <a:off x="411415" y="4172964"/>
            <a:ext cx="116580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研究对象的创新</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从</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单个物体创新为两个物体组成的系统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来验证系统在某一过程机械能守恒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923305"/>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河北卷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某学习小组在倾斜的气垫导轨上验证机械能守恒定律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实验装置如图所示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当地重力加速度为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1700784"/>
            <a:ext cx="6045200" cy="2609850"/>
          </a:xfrm>
          <a:prstGeom prst="rect">
            <a:avLst/>
          </a:prstGeom>
          <a:solidFill>
            <a:scrgbClr r="0" g="0" b="0">
              <a:alpha val="0"/>
            </a:scrgbClr>
          </a:solidFill>
          <a:ln>
            <a:noFill/>
          </a:ln>
        </p:spPr>
      </p:pic>
      <p:sp>
        <p:nvSpPr>
          <p:cNvPr id="5" name="矩形 4"/>
          <p:cNvSpPr/>
          <p:nvPr/>
        </p:nvSpPr>
        <p:spPr>
          <a:xfrm>
            <a:off x="383168" y="1525701"/>
            <a:ext cx="5509659" cy="4804368"/>
          </a:xfrm>
          <a:prstGeom prst="rect">
            <a:avLst/>
          </a:prstGeom>
        </p:spPr>
        <p:txBody>
          <a:bodyPr wrap="square" lIns="121898" tIns="60948" rIns="121898" bIns="60948">
            <a:spAutoFit/>
          </a:bodyPr>
          <a:lstStyle/>
          <a:p>
            <a:pPr>
              <a:lnSpc>
                <a:spcPct val="9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方案设计阶段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该小组同学对需要测量哪些物理量产生了不同意见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甲同学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需测量滑块和遮光条的总质量、滑块通过两个光电门的速度、两个光电门间的竖直高度差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乙同学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只需测量滑块通过两个光电门的速度、两个光电门间的竖直高度差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丙同学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只需测量滑块通过两个光电门的速度、两个光电门间的距离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你认为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同学的方案不可行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836676"/>
            <a:ext cx="5504222" cy="2376297"/>
          </a:xfrm>
          <a:prstGeom prst="rect">
            <a:avLst/>
          </a:prstGeom>
          <a:solidFill>
            <a:scrgbClr r="0" g="0" b="0">
              <a:alpha val="0"/>
            </a:scrgbClr>
          </a:solidFill>
          <a:ln>
            <a:noFill/>
          </a:ln>
        </p:spPr>
      </p:pic>
      <p:sp>
        <p:nvSpPr>
          <p:cNvPr id="5" name="矩形 4"/>
          <p:cNvSpPr/>
          <p:nvPr/>
        </p:nvSpPr>
        <p:spPr>
          <a:xfrm>
            <a:off x="262477" y="620649"/>
            <a:ext cx="6264783" cy="486021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光电门中光源与光敏管相对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光源发出的光使光敏管感光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当滑块经过时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遮光条把光遮住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计时器记录遮光时间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可计算出滑块的速度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实验中使用的遮光条宽度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光电</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门宽度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某次测量时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记录通过光电门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的遮光时间为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则滑块经过光电门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00575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0396" y="805502"/>
            <a:ext cx="604520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83168" y="631530"/>
                <a:ext cx="5509659" cy="607881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丙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要验证的关系式为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则需要测量滑块经过两光电门时的速度和两个光电门间的竖直高度差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即甲、乙同学的方案可行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丙同学的方案不可行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滑块经过光电门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83168" y="631530"/>
                <a:ext cx="5509659" cy="6078819"/>
              </a:xfrm>
              <a:prstGeom prst="rect">
                <a:avLst/>
              </a:prstGeom>
              <a:blipFill rotWithShape="0">
                <a:blip r:embed="rId3"/>
                <a:stretch>
                  <a:fillRect l="-1438" b="-1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355662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0098" y="620649"/>
            <a:ext cx="8873361"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湖北卷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某同学利用如图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所示的实验装置来测量重力加速度大小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细绳跨过固定在铁架台上不可转动的小圆柱体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两端各悬挂一个重锤</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620649"/>
            <a:ext cx="2587625" cy="3235325"/>
          </a:xfrm>
          <a:prstGeom prst="rect">
            <a:avLst/>
          </a:prstGeom>
          <a:solidFill>
            <a:scrgbClr r="0" g="0" b="0">
              <a:alpha val="0"/>
            </a:scrgbClr>
          </a:solidFill>
          <a:ln>
            <a:noFill/>
          </a:ln>
        </p:spPr>
      </p:pic>
      <p:sp>
        <p:nvSpPr>
          <p:cNvPr id="5" name="矩形 4"/>
          <p:cNvSpPr/>
          <p:nvPr/>
        </p:nvSpPr>
        <p:spPr>
          <a:xfrm>
            <a:off x="259871" y="2439213"/>
            <a:ext cx="8873361" cy="4055638"/>
          </a:xfrm>
          <a:prstGeom prst="rect">
            <a:avLst/>
          </a:prstGeom>
        </p:spPr>
        <p:txBody>
          <a:bodyPr wrap="square" lIns="121898" tIns="60948" rIns="121898" bIns="60948">
            <a:spAutoFit/>
          </a:bodyPr>
          <a:lstStyle/>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用游标卡尺测量遮光片的宽度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将遮光片固定在重锤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用天平测量重锤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和遮光片的总质量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将光电门安装在铁架台上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离地面足够高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用刻度尺测量出遮光片中心到光电门的竖直距离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启动光电门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释放重锤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用数字毫秒计测出遮光片经过光电门所用时间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⑤</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根据上述数据求出重力加速度大小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⑥</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多次改变光电门高度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重复步骤</a:t>
            </a:r>
            <a:r>
              <a:rPr lang="zh-CN" altLang="zh-CN" sz="2600">
                <a:latin typeface="宋体" panose="02010600030101010101" pitchFamily="2" charset="-122"/>
                <a:ea typeface="微软雅黑" panose="020B0503020204020204" pitchFamily="34" charset="-122"/>
                <a:cs typeface="宋体" panose="02010600030101010101" pitchFamily="2" charset="-122"/>
              </a:rPr>
              <a:t>③④⑤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的平均值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游标卡尺的示数如图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72999" y="1916811"/>
            <a:ext cx="4844415" cy="1531620"/>
          </a:xfrm>
          <a:prstGeom prst="rect">
            <a:avLst/>
          </a:prstGeom>
          <a:solidFill>
            <a:scrgbClr r="0" g="0" b="0">
              <a:alpha val="0"/>
            </a:scrgbClr>
          </a:solidFill>
          <a:ln>
            <a:noFill/>
          </a:ln>
        </p:spPr>
      </p:pic>
      <p:sp>
        <p:nvSpPr>
          <p:cNvPr id="5" name="矩形 4"/>
          <p:cNvSpPr/>
          <p:nvPr/>
        </p:nvSpPr>
        <p:spPr>
          <a:xfrm>
            <a:off x="259015" y="4725162"/>
            <a:ext cx="11810444"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0.515</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59015" y="3254264"/>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遮光片的宽度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mm=5.15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mm=0.515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6060625"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通过光电门时的速度大小为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若不计摩擦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4057650"/>
            <a:ext cx="4844415" cy="1531620"/>
          </a:xfrm>
          <a:prstGeom prst="rect">
            <a:avLst/>
          </a:prstGeom>
          <a:solidFill>
            <a:scrgbClr r="0" g="0" b="0">
              <a:alpha val="0"/>
            </a:scrgbClr>
          </a:solidFill>
          <a:ln>
            <a:noFill/>
          </a:ln>
        </p:spPr>
      </p:pic>
      <p:pic>
        <p:nvPicPr>
          <p:cNvPr id="5" name="image1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620649"/>
            <a:ext cx="2587625" cy="32353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92627" y="5511996"/>
                <a:ext cx="6666687" cy="115740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2627" y="5511996"/>
                <a:ext cx="6666687" cy="1157409"/>
              </a:xfrm>
              <a:prstGeom prst="rect">
                <a:avLst/>
              </a:prstGeom>
              <a:blipFill rotWithShape="0">
                <a:blip r:embed="rId4"/>
                <a:stretch>
                  <a:fillRect l="-118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236960" y="2348865"/>
                <a:ext cx="6060625" cy="317302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重锤</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通过光电门时的速度大小为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对两个重锤组成的系统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由机械能守恒定律有</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36960" y="2348865"/>
                <a:ext cx="6060625" cy="3173024"/>
              </a:xfrm>
              <a:prstGeom prst="rect">
                <a:avLst/>
              </a:prstGeom>
              <a:blipFill rotWithShape="0">
                <a:blip r:embed="rId5"/>
                <a:stretch>
                  <a:fillRect l="-1308" t="-1536" r="-13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20649"/>
                <a:ext cx="11810445" cy="309986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实验发现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之比接近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的测量值明显小于真实值</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主要原因是圆柱体表面不光滑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导致跨过圆柱体的绳两端拉力不相等</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理论分析表明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圆柱体与绳之间的动摩擦因数很小时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跨过圆柱体的绳两端拉力差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γ</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是只与圆柱体表面动摩擦因数有关的常数</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足够小时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重锤运动的加速度大小可近似表示为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调整两重锤的质量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测得不同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时重锤的加速度大小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结果如下表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根据表格数据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采用逐差法得到重力加速度大小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20649"/>
                <a:ext cx="11810445" cy="3099863"/>
              </a:xfrm>
              <a:prstGeom prst="rect">
                <a:avLst/>
              </a:prstGeom>
              <a:blipFill rotWithShape="0">
                <a:blip r:embed="rId2"/>
                <a:stretch>
                  <a:fillRect l="-671" t="-1772" r="-361" b="-3543"/>
                </a:stretch>
              </a:blipFill>
            </p:spPr>
            <p:txBody>
              <a:bodyPr/>
              <a:lstStyle/>
              <a:p>
                <a:r>
                  <a:rPr lang="zh-CN" altLang="en-US">
                    <a:noFill/>
                  </a:rPr>
                  <a:t> </a:t>
                </a:r>
              </a:p>
            </p:txBody>
          </p:sp>
        </mc:Fallback>
      </mc:AlternateContent>
      <p:graphicFrame>
        <p:nvGraphicFramePr>
          <p:cNvPr id="2" name="表格 1"/>
          <p:cNvGraphicFramePr>
            <a:graphicFrameLocks noGrp="1"/>
          </p:cNvGraphicFramePr>
          <p:nvPr>
            <p:extLst>
              <p:ext uri="{D42A27DB-BD31-4B8C-83A1-F6EECF244321}">
                <p14:modId xmlns:p14="http://schemas.microsoft.com/office/powerpoint/2010/main" val="2339434617"/>
              </p:ext>
            </p:extLst>
          </p:nvPr>
        </p:nvGraphicFramePr>
        <p:xfrm>
          <a:off x="694531" y="3861054"/>
          <a:ext cx="10514012" cy="1247140"/>
        </p:xfrm>
        <a:graphic>
          <a:graphicData uri="http://schemas.openxmlformats.org/drawingml/2006/table">
            <a:tbl>
              <a:tblPr firstRow="1" firstCol="1" bandRow="1"/>
              <a:tblGrid>
                <a:gridCol w="2466587"/>
                <a:gridCol w="2012382"/>
                <a:gridCol w="2012382"/>
                <a:gridCol w="2012382"/>
                <a:gridCol w="2010279"/>
              </a:tblGrid>
              <a:tr h="205105">
                <a:tc>
                  <a:txBody>
                    <a:bodyPr/>
                    <a:lstStyle/>
                    <a:p>
                      <a:pPr algn="ct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β</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0.04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0.06</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0.08</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0.10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0.084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0.281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0.477</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0.673</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43577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6060625" cy="242467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所以由逐差法得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𝜷</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𝟒𝟕𝟕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𝟔𝟕𝟑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𝟎𝟖𝟒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𝟐𝟖𝟏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=9.81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6060625" cy="2424679"/>
              </a:xfrm>
              <a:prstGeom prst="rect">
                <a:avLst/>
              </a:prstGeom>
              <a:blipFill rotWithShape="0">
                <a:blip r:embed="rId2"/>
                <a:stretch>
                  <a:fillRect l="-1308" r="-1107" b="-1005"/>
                </a:stretch>
              </a:blipFill>
            </p:spPr>
            <p:txBody>
              <a:bodyPr/>
              <a:lstStyle/>
              <a:p>
                <a:r>
                  <a:rPr lang="zh-CN" altLang="en-US">
                    <a:noFill/>
                  </a:rPr>
                  <a:t> </a:t>
                </a:r>
              </a:p>
            </p:txBody>
          </p:sp>
        </mc:Fallback>
      </mc:AlternateContent>
      <p:pic>
        <p:nvPicPr>
          <p:cNvPr id="4" name="image1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4057650"/>
            <a:ext cx="4844415" cy="1531620"/>
          </a:xfrm>
          <a:prstGeom prst="rect">
            <a:avLst/>
          </a:prstGeom>
          <a:solidFill>
            <a:scrgbClr r="0" g="0" b="0">
              <a:alpha val="0"/>
            </a:scrgbClr>
          </a:solidFill>
          <a:ln>
            <a:noFill/>
          </a:ln>
        </p:spPr>
      </p:pic>
      <p:pic>
        <p:nvPicPr>
          <p:cNvPr id="5" name="image13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620649"/>
            <a:ext cx="2587625" cy="3235325"/>
          </a:xfrm>
          <a:prstGeom prst="rect">
            <a:avLst/>
          </a:prstGeom>
          <a:solidFill>
            <a:scrgbClr r="0" g="0" b="0">
              <a:alpha val="0"/>
            </a:scrgbClr>
          </a:solidFill>
          <a:ln>
            <a:noFill/>
          </a:ln>
        </p:spPr>
      </p:pic>
      <p:sp>
        <p:nvSpPr>
          <p:cNvPr id="6" name="矩形 5"/>
          <p:cNvSpPr/>
          <p:nvPr/>
        </p:nvSpPr>
        <p:spPr>
          <a:xfrm>
            <a:off x="262477" y="3569857"/>
            <a:ext cx="6666687"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9.81</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72023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252374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广东深圳模拟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某实验小组用如图甲所示的实验装置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验证机械能守恒定律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将一钢球用细线系住悬挂在铁架台上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钢球静止于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在钢球底部竖直地粘住一片宽度为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的遮光条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的正下方固定一光电门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将钢球拉至不同位置由静止释放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遮光条经过光电门的挡光时间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可由计时器测出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记录钢球每次摆下的高度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和计时器示数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就能验证机械能是否守恒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3541776"/>
            <a:ext cx="6913880" cy="2695575"/>
          </a:xfrm>
          <a:prstGeom prst="rect">
            <a:avLst/>
          </a:prstGeom>
          <a:solidFill>
            <a:scrgbClr r="0" g="0" b="0">
              <a:alpha val="0"/>
            </a:scrgbClr>
          </a:solidFill>
          <a:ln>
            <a:noFill/>
          </a:ln>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725964"/>
            <a:ext cx="11810444" cy="186330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用游标卡尺测量遮光条的宽度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某次测量中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计时器的示数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则钢球经过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4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5839" y="836676"/>
            <a:ext cx="6913880" cy="2695575"/>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下表为该实验小组的实验结果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940296132"/>
                  </p:ext>
                </p:extLst>
              </p:nvPr>
            </p:nvGraphicFramePr>
            <p:xfrm>
              <a:off x="549815" y="1296924"/>
              <a:ext cx="10514012" cy="2132076"/>
            </p:xfrm>
            <a:graphic>
              <a:graphicData uri="http://schemas.openxmlformats.org/drawingml/2006/table">
                <a:tbl>
                  <a:tblPr firstRow="1" firstCol="1" bandRow="1"/>
                  <a:tblGrid>
                    <a:gridCol w="2117522"/>
                    <a:gridCol w="1371027"/>
                    <a:gridCol w="1371027"/>
                    <a:gridCol w="1371027"/>
                    <a:gridCol w="1371027"/>
                    <a:gridCol w="2912382"/>
                  </a:tblGrid>
                  <a:tr h="40513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0.122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0.305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1.034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3.117</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5.121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0">
                    <a:tc>
                      <a:txBody>
                        <a:bodyPr/>
                        <a:lstStyle/>
                        <a:p>
                          <a:pPr algn="ctr">
                            <a:lnSpc>
                              <a:spcPct val="150000"/>
                            </a:lnSpc>
                            <a:spcAft>
                              <a:spcPts val="0"/>
                            </a:spcAft>
                            <a:tabLst>
                              <a:tab pos="378079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0.135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0.321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1.143</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3.125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5.124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940296132"/>
                  </p:ext>
                </p:extLst>
              </p:nvPr>
            </p:nvGraphicFramePr>
            <p:xfrm>
              <a:off x="549815" y="1296924"/>
              <a:ext cx="10514012" cy="2132076"/>
            </p:xfrm>
            <a:graphic>
              <a:graphicData uri="http://schemas.openxmlformats.org/drawingml/2006/table">
                <a:tbl>
                  <a:tblPr firstRow="1" firstCol="1" bandRow="1"/>
                  <a:tblGrid>
                    <a:gridCol w="2117522"/>
                    <a:gridCol w="1371027"/>
                    <a:gridCol w="1371027"/>
                    <a:gridCol w="1371027"/>
                    <a:gridCol w="1371027"/>
                    <a:gridCol w="2912382"/>
                  </a:tblGrid>
                  <a:tr h="62357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570">
                    <a:tc>
                      <a:txBody>
                        <a:bodyPr/>
                        <a:lstStyle/>
                        <a:p>
                          <a:pPr algn="ct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0.122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0.305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1.034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3.117</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5.121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4936">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88" t="-141096" r="-397983" b="-4110"/>
                          </a:stretch>
                        </a:blipFill>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0.135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0.321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1.143</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3.125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5.124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mc:AlternateContent xmlns:mc="http://schemas.openxmlformats.org/markup-compatibility/2006" xmlns:a14="http://schemas.microsoft.com/office/drawing/2010/main">
        <mc:Choice Requires="a14">
          <p:sp>
            <p:nvSpPr>
              <p:cNvPr id="5" name="矩形 4"/>
              <p:cNvSpPr/>
              <p:nvPr/>
            </p:nvSpPr>
            <p:spPr>
              <a:xfrm>
                <a:off x="231719" y="3519365"/>
                <a:ext cx="11810444" cy="2299580"/>
              </a:xfrm>
              <a:prstGeom prst="rect">
                <a:avLst/>
              </a:prstGeom>
            </p:spPr>
            <p:txBody>
              <a:bodyPr wrap="square" lIns="121898" tIns="60948" rIns="121898" bIns="60948">
                <a:spAutoFit/>
              </a:bodyPr>
              <a:lstStyle/>
              <a:p>
                <a:pPr>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从表中发现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之间存在差异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造成该差异的原因可能是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释放时给了钢球一个初速度</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钢球下落过程中存在空气阻力</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实验中用的是遮光条的速度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比钢球实际速度略大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所测钢球摆下高度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为释放时球心到球在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点时底端之间的高度差</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31719" y="3519365"/>
                <a:ext cx="11810444" cy="2299580"/>
              </a:xfrm>
              <a:prstGeom prst="rect">
                <a:avLst/>
              </a:prstGeom>
              <a:blipFill rotWithShape="0">
                <a:blip r:embed="rId3"/>
                <a:stretch>
                  <a:fillRect l="-671" b="-476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3429000"/>
                <a:ext cx="11658044" cy="236120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(1)2.80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(2)0.78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(3)AC</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游标卡尺的最小分度值为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遮光</a:t>
                </a:r>
                <a:r>
                  <a:rPr lang="zh-CN" altLang="zh-CN" sz="2600" b="1">
                    <a:latin typeface="Times New Roman" panose="02020603050405020304" pitchFamily="18" charset="0"/>
                    <a:cs typeface="Times New Roman" panose="02020603050405020304" pitchFamily="18" charset="0"/>
                  </a:rPr>
                  <a:t>条宽度为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mm=2.80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某次测量中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计时器的示数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则钢球经过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时的速度大小为</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m/s=0.78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429000"/>
                <a:ext cx="11658044" cy="2361200"/>
              </a:xfrm>
              <a:prstGeom prst="rect">
                <a:avLst/>
              </a:prstGeom>
              <a:blipFill rotWithShape="0">
                <a:blip r:embed="rId2"/>
                <a:stretch>
                  <a:fillRect l="-680" t="-2584" b="-1550"/>
                </a:stretch>
              </a:blipFill>
            </p:spPr>
            <p:txBody>
              <a:bodyPr/>
              <a:lstStyle/>
              <a:p>
                <a:r>
                  <a:rPr lang="zh-CN" altLang="en-US">
                    <a:noFill/>
                  </a:rPr>
                  <a:t> </a:t>
                </a:r>
              </a:p>
            </p:txBody>
          </p:sp>
        </mc:Fallback>
      </mc:AlternateContent>
      <p:pic>
        <p:nvPicPr>
          <p:cNvPr id="6"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5839" y="620649"/>
            <a:ext cx="6913880" cy="2695575"/>
          </a:xfrm>
          <a:prstGeom prst="rect">
            <a:avLst/>
          </a:prstGeom>
          <a:solidFill>
            <a:scrgbClr r="0" g="0" b="0">
              <a:alpha val="0"/>
            </a:scrgbClr>
          </a:solidFill>
          <a:ln>
            <a:noFill/>
          </a:ln>
        </p:spPr>
      </p:pic>
    </p:spTree>
    <p:extLst>
      <p:ext uri="{BB962C8B-B14F-4D97-AF65-F5344CB8AC3E}">
        <p14:creationId xmlns:p14="http://schemas.microsoft.com/office/powerpoint/2010/main" val="21934078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3429000"/>
                <a:ext cx="11658044" cy="2827416"/>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若释放时给钢球一个初速度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会造成</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zh-CN" altLang="zh-CN" sz="2600" b="1">
                    <a:latin typeface="Times New Roman" panose="02020603050405020304" pitchFamily="18" charset="0"/>
                    <a:cs typeface="Times New Roman" panose="02020603050405020304" pitchFamily="18" charset="0"/>
                  </a:rPr>
                  <a:t>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钢球下落过程中存在的空气阻力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zh-CN" altLang="zh-CN" sz="2600" b="1">
                    <a:latin typeface="Times New Roman" panose="02020603050405020304" pitchFamily="18" charset="0"/>
                    <a:cs typeface="Times New Roman" panose="02020603050405020304" pitchFamily="18" charset="0"/>
                  </a:rPr>
                  <a:t>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实验中用的是遮光条的速度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比钢球实际速度略大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造成</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zh-CN" altLang="zh-CN" sz="2600" b="1">
                    <a:latin typeface="Times New Roman" panose="02020603050405020304" pitchFamily="18" charset="0"/>
                    <a:cs typeface="Times New Roman" panose="02020603050405020304" pitchFamily="18" charset="0"/>
                  </a:rPr>
                  <a:t>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若所测钢球摆下高度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为释放时球心到球在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点时底端之间的高度差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测量值偏大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会造成</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zh-CN" altLang="zh-CN" sz="2600" b="1">
                    <a:latin typeface="Times New Roman" panose="02020603050405020304" pitchFamily="18" charset="0"/>
                    <a:cs typeface="Times New Roman" panose="02020603050405020304" pitchFamily="18" charset="0"/>
                  </a:rPr>
                  <a:t>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429000"/>
                <a:ext cx="11658044" cy="2827416"/>
              </a:xfrm>
              <a:prstGeom prst="rect">
                <a:avLst/>
              </a:prstGeom>
              <a:blipFill rotWithShape="0">
                <a:blip r:embed="rId2"/>
                <a:stretch>
                  <a:fillRect l="-680" b="-3888"/>
                </a:stretch>
              </a:blipFill>
            </p:spPr>
            <p:txBody>
              <a:bodyPr/>
              <a:lstStyle/>
              <a:p>
                <a:r>
                  <a:rPr lang="zh-CN" altLang="en-US">
                    <a:noFill/>
                  </a:rPr>
                  <a:t> </a:t>
                </a:r>
              </a:p>
            </p:txBody>
          </p:sp>
        </mc:Fallback>
      </mc:AlternateContent>
      <p:pic>
        <p:nvPicPr>
          <p:cNvPr id="6"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5839" y="620649"/>
            <a:ext cx="6913880" cy="2695575"/>
          </a:xfrm>
          <a:prstGeom prst="rect">
            <a:avLst/>
          </a:prstGeom>
          <a:solidFill>
            <a:scrgbClr r="0" g="0" b="0">
              <a:alpha val="0"/>
            </a:scrgbClr>
          </a:solidFill>
          <a:ln>
            <a:noFill/>
          </a:ln>
        </p:spPr>
      </p:pic>
    </p:spTree>
    <p:extLst>
      <p:ext uri="{BB962C8B-B14F-4D97-AF65-F5344CB8AC3E}">
        <p14:creationId xmlns:p14="http://schemas.microsoft.com/office/powerpoint/2010/main" val="2164656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广东东莞期末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落体法</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验证机械能守恒定律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的实验时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小明选择一条较为满意的纸带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他舍弃前面密集的点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为起点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点开始选取纸带上连续点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的距离分别为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打点计时器电源的频率为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9"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75978" y="3346450"/>
            <a:ext cx="5527040" cy="2242820"/>
          </a:xfrm>
          <a:prstGeom prst="rect">
            <a:avLst/>
          </a:prstGeom>
          <a:solidFill>
            <a:scrgbClr r="0" g="0" b="0">
              <a:alpha val="0"/>
            </a:scrgbClr>
          </a:solidFill>
          <a:ln>
            <a:noFill/>
          </a:ln>
        </p:spPr>
      </p:pic>
      <p:sp>
        <p:nvSpPr>
          <p:cNvPr id="10" name="矩形 9"/>
          <p:cNvSpPr/>
          <p:nvPr/>
        </p:nvSpPr>
        <p:spPr>
          <a:xfrm>
            <a:off x="466635" y="3313498"/>
            <a:ext cx="6060625" cy="292385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为减少阻力对实验的影响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下列操作可行的是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选用铁质重锤</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释放纸带前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手应提纸带上端并使纸带竖直</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重锤下落中手始终提住纸带上端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保持纸带竖直</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2477" y="653489"/>
            <a:ext cx="5982420" cy="4924401"/>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重锤的速度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用题目中提供的已知量表示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小明用实验测得数据画出的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图线不过坐标原点的原因可能是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重锤在下落过程中受到空气阻力的作用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安装打点计时器时两限位孔不在同一竖直线上</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点时重锤有一定的速度</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打点计时器开始打点后才释放纸带</a:t>
            </a:r>
            <a:endParaRPr lang="zh-CN" altLang="zh-CN" sz="1000">
              <a:latin typeface="Calibri" panose="020F0502020204030204" pitchFamily="34" charset="0"/>
              <a:cs typeface="Times New Roman" panose="02020603050405020304" pitchFamily="18" charset="0"/>
            </a:endParaRPr>
          </a:p>
        </p:txBody>
      </p:sp>
      <p:pic>
        <p:nvPicPr>
          <p:cNvPr id="7"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620649"/>
            <a:ext cx="5527040" cy="224282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653489"/>
                <a:ext cx="5982420" cy="270725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某同学在乙图中画出没有阻力时的</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与原来图像相比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其斜率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更大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更小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endParaRPr lang="en-US" altLang="zh-CN" sz="2600" smtClean="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更</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大</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5982420" cy="2707255"/>
              </a:xfrm>
              <a:prstGeom prst="rect">
                <a:avLst/>
              </a:prstGeom>
              <a:blipFill rotWithShape="0">
                <a:blip r:embed="rId2"/>
                <a:stretch>
                  <a:fillRect l="-1325" t="-1577" b="-4054"/>
                </a:stretch>
              </a:blipFill>
            </p:spPr>
            <p:txBody>
              <a:bodyPr/>
              <a:lstStyle/>
              <a:p>
                <a:r>
                  <a:rPr lang="zh-CN" altLang="en-US">
                    <a:noFill/>
                  </a:rPr>
                  <a:t> </a:t>
                </a:r>
              </a:p>
            </p:txBody>
          </p:sp>
        </mc:Fallback>
      </mc:AlternateContent>
      <p:pic>
        <p:nvPicPr>
          <p:cNvPr id="6" name="image1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620649"/>
            <a:ext cx="5527040"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69891" y="3349670"/>
                <a:ext cx="11658044" cy="2671654"/>
              </a:xfrm>
              <a:prstGeom prst="rect">
                <a:avLst/>
              </a:prstGeom>
            </p:spPr>
            <p:txBody>
              <a:bodyPr wrap="square" lIns="121898" tIns="60948" rIns="121898" bIns="60948">
                <a:spAutoFit/>
              </a:bodyPr>
              <a:lstStyle/>
              <a:p>
                <a:pPr lvl="0">
                  <a:lnSpc>
                    <a:spcPct val="150000"/>
                  </a:lnSpc>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solidFill>
                      <a:prstClr val="black"/>
                    </a:solidFill>
                    <a:latin typeface="Times New Roman" panose="02020603050405020304" pitchFamily="18" charset="0"/>
                    <a:cs typeface="Times New Roman" panose="02020603050405020304" pitchFamily="18" charset="0"/>
                  </a:rPr>
                  <a:t>选用铁质重锤可减小阻力的影响</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释放纸带前</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手应提纸带上端并使纸带竖直</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以减小纸带与打点计时器间的摩擦力</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重锤下落中手不能提住纸带上端</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否则手对重物做负功</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重物的机械能一定不守恒</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solidFill>
                      <a:prstClr val="black"/>
                    </a:solidFill>
                    <a:latin typeface="Times New Roman" panose="02020603050405020304" pitchFamily="18" charset="0"/>
                    <a:cs typeface="Times New Roman" panose="02020603050405020304" pitchFamily="18" charset="0"/>
                  </a:rPr>
                  <a:t>打</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点时</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重锤的速度</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9891" y="3349670"/>
                <a:ext cx="11658044" cy="2671654"/>
              </a:xfrm>
              <a:prstGeom prst="rect">
                <a:avLst/>
              </a:prstGeom>
              <a:blipFill rotWithShape="0">
                <a:blip r:embed="rId4"/>
                <a:stretch>
                  <a:fillRect l="-680" r="-105" b="-34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672522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linds(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blinds(horizontal)">
                                      <p:cBhvr>
                                        <p:cTn id="2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矩形 6"/>
              <p:cNvSpPr/>
              <p:nvPr/>
            </p:nvSpPr>
            <p:spPr>
              <a:xfrm>
                <a:off x="262477" y="653489"/>
                <a:ext cx="5982420" cy="510669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有阻力存在时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对重锤</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化简得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图像是过原点的直线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打下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点时重锤有一定的速度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根据机械能守恒定律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此时图像不过原点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打点计时器开始打点后才释放纸带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图像过坐标原点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有阻力时</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没有阻力时</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则没有阻力时的</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与原来图像相比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其斜率更大</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53489"/>
                <a:ext cx="5982420" cy="5106695"/>
              </a:xfrm>
              <a:prstGeom prst="rect">
                <a:avLst/>
              </a:prstGeom>
              <a:blipFill rotWithShape="0">
                <a:blip r:embed="rId2"/>
                <a:stretch>
                  <a:fillRect l="-1325" t="-1074" r="-1223" b="-1671"/>
                </a:stretch>
              </a:blipFill>
            </p:spPr>
            <p:txBody>
              <a:bodyPr/>
              <a:lstStyle/>
              <a:p>
                <a:r>
                  <a:rPr lang="zh-CN" altLang="en-US">
                    <a:noFill/>
                  </a:rPr>
                  <a:t> </a:t>
                </a:r>
              </a:p>
            </p:txBody>
          </p:sp>
        </mc:Fallback>
      </mc:AlternateContent>
      <p:pic>
        <p:nvPicPr>
          <p:cNvPr id="8" name="image1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620649"/>
            <a:ext cx="5527040" cy="2242820"/>
          </a:xfrm>
          <a:prstGeom prst="rect">
            <a:avLst/>
          </a:prstGeom>
          <a:solidFill>
            <a:scrgbClr r="0" g="0" b="0">
              <a:alpha val="0"/>
            </a:scrgbClr>
          </a:solidFill>
          <a:ln>
            <a:noFill/>
          </a:ln>
        </p:spPr>
      </p:pic>
    </p:spTree>
    <p:extLst>
      <p:ext uri="{BB962C8B-B14F-4D97-AF65-F5344CB8AC3E}">
        <p14:creationId xmlns:p14="http://schemas.microsoft.com/office/powerpoint/2010/main" val="38114047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53493" y="751482"/>
            <a:ext cx="5509659" cy="4405734"/>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广东汕头模拟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某同学设计实验验证机械能守恒定律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装置如图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的小球固定于释放装置上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在小球正下方固定四个光电门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调节各光电门的中心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使其与小球的球心均在同一竖直线上</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由静止释放小球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记录小球通过每个光电门的挡光时间</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9"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836676"/>
            <a:ext cx="3021965" cy="1811020"/>
          </a:xfrm>
          <a:prstGeom prst="rect">
            <a:avLst/>
          </a:prstGeom>
          <a:solidFill>
            <a:scrgbClr r="0" g="0" b="0">
              <a:alpha val="0"/>
            </a:scrgbClr>
          </a:solidFill>
          <a:ln>
            <a:noFill/>
          </a:ln>
        </p:spPr>
      </p:pic>
      <p:pic>
        <p:nvPicPr>
          <p:cNvPr id="10"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2549906"/>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3493" y="751482"/>
            <a:ext cx="5509659" cy="545602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用游标卡尺测小球的直径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可得小球的直径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若测得某光电门的中心与释放点的竖直距离为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小球通过此光电门的挡光时间为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则小球从释放点下落至此光电门中心时的动能增加量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用题中字母表示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重力势能减少量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mgh</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836676"/>
            <a:ext cx="3021965" cy="1811020"/>
          </a:xfrm>
          <a:prstGeom prst="rect">
            <a:avLst/>
          </a:prstGeom>
          <a:solidFill>
            <a:scrgbClr r="0" g="0" b="0">
              <a:alpha val="0"/>
            </a:scrgbClr>
          </a:solidFill>
          <a:ln>
            <a:noFill/>
          </a:ln>
        </p:spPr>
      </p:pic>
      <p:pic>
        <p:nvPicPr>
          <p:cNvPr id="7"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2549906"/>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2501254012"/>
                  </p:ext>
                </p:extLst>
              </p:nvPr>
            </p:nvGraphicFramePr>
            <p:xfrm>
              <a:off x="478504" y="850392"/>
              <a:ext cx="10585323" cy="5413248"/>
            </p:xfrm>
            <a:graphic>
              <a:graphicData uri="http://schemas.openxmlformats.org/drawingml/2006/table">
                <a:tbl>
                  <a:tblPr firstRow="1" firstCol="1" bandRow="1"/>
                  <a:tblGrid>
                    <a:gridCol w="3456432"/>
                    <a:gridCol w="3888486"/>
                    <a:gridCol w="3240405"/>
                  </a:tblGrid>
                  <a:tr h="266997">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装置原理图</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4341">
                    <a:tc>
                      <a:txBody>
                        <a:bodyPr/>
                        <a:lstStyle/>
                        <a:p>
                          <a:pPr algn="ctr">
                            <a:lnSpc>
                              <a:spcPct val="120000"/>
                            </a:lnSpc>
                            <a:spcAft>
                              <a:spcPts val="0"/>
                            </a:spcAft>
                            <a:tabLst>
                              <a:tab pos="378079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安装器材</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将打点计时器固定在铁架台上</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用导线将打点计时器与电源相连</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打纸带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用手竖直提起纸带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使重物停靠在打点计时器下方附近</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先接通电源</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再松开纸带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让重物自由下落</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打点计时器就在纸带上打出一系列的点</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取下纸带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换上新的纸带重打几条</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条</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选纸带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从打出的几条纸带中选出一条点迹清晰的纸带</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安装</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打点计时器竖直安装</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纸带沿竖直方向拉直</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重物</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选密度大、质量大的金属块</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且在靠近打点计时器处释放</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选纸带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点迹清晰</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且第</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个点与第</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个点间距离接近</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200">
                              <a:effectLst/>
                              <a:latin typeface="宋体" panose="02010600030101010101" pitchFamily="2" charset="-122"/>
                              <a:ea typeface="微软雅黑" panose="020B0503020204020204" pitchFamily="34" charset="-122"/>
                              <a:cs typeface="Times New Roman" panose="02020603050405020304" pitchFamily="18" charset="0"/>
                            </a:rPr>
                            <a:t> </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速度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sz="2200" i="1">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2501254012"/>
                  </p:ext>
                </p:extLst>
              </p:nvPr>
            </p:nvGraphicFramePr>
            <p:xfrm>
              <a:off x="478504" y="850392"/>
              <a:ext cx="10585323" cy="5413248"/>
            </p:xfrm>
            <a:graphic>
              <a:graphicData uri="http://schemas.openxmlformats.org/drawingml/2006/table">
                <a:tbl>
                  <a:tblPr firstRow="1" firstCol="1" bandRow="1"/>
                  <a:tblGrid>
                    <a:gridCol w="3456432"/>
                    <a:gridCol w="3888486"/>
                    <a:gridCol w="3240405"/>
                  </a:tblGrid>
                  <a:tr h="493776">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装置原理图</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9472">
                    <a:tc>
                      <a:txBody>
                        <a:bodyPr/>
                        <a:lstStyle/>
                        <a:p>
                          <a:pPr algn="ctr">
                            <a:lnSpc>
                              <a:spcPct val="120000"/>
                            </a:lnSpc>
                            <a:spcAft>
                              <a:spcPts val="0"/>
                            </a:spcAft>
                            <a:tabLst>
                              <a:tab pos="378079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安装器材</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将打点计时器固定在铁架台上</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用导线将打点计时器与电源相连</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打纸带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用手竖直提起纸带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使重物停靠在打点计时器下方附近</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先接通电源</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再松开纸带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让重物自由下落</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打点计时器就在纸带上打出一系列的点</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取下纸带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换上新的纸带重打几条</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条</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选纸带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从打出的几条纸带中选出一条点迹清晰的纸带</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26692" t="-10149" r="-564" b="-1856"/>
                          </a:stretch>
                        </a:blipFill>
                      </a:tcPr>
                    </a:tc>
                  </a:tr>
                </a:tbl>
              </a:graphicData>
            </a:graphic>
          </p:graphicFrame>
        </mc:Fallback>
      </mc:AlternateContent>
      <p:pic>
        <p:nvPicPr>
          <p:cNvPr id="1025" name="image281.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916811"/>
            <a:ext cx="3105150" cy="3686175"/>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26197" y="751482"/>
            <a:ext cx="5729242" cy="5324510"/>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根据实验数据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若图中虚线的斜率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则可验证机械能守恒定律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经过多次重复实验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发现小球经过第三个光电门时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总是大于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下列原因中可能的是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第三个光电门的中心与释放点的竖直距离测量值偏大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第三个光电门的中心偏离小球下落时球心所在的竖直线</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小球下落过程中受到空气阻力的作用</a:t>
            </a:r>
            <a:endParaRPr lang="zh-CN" altLang="zh-CN" sz="1000">
              <a:latin typeface="Calibri" panose="020F0502020204030204" pitchFamily="34" charset="0"/>
              <a:cs typeface="Times New Roman" panose="02020603050405020304" pitchFamily="18" charset="0"/>
            </a:endParaRPr>
          </a:p>
        </p:txBody>
      </p:sp>
      <p:pic>
        <p:nvPicPr>
          <p:cNvPr id="7"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836676"/>
            <a:ext cx="3021965" cy="1811020"/>
          </a:xfrm>
          <a:prstGeom prst="rect">
            <a:avLst/>
          </a:prstGeom>
          <a:solidFill>
            <a:scrgbClr r="0" g="0" b="0">
              <a:alpha val="0"/>
            </a:scrgbClr>
          </a:solidFill>
          <a:ln>
            <a:noFill/>
          </a:ln>
        </p:spPr>
      </p:pic>
      <p:pic>
        <p:nvPicPr>
          <p:cNvPr id="8"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2549906"/>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39063248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26197" y="751482"/>
                <a:ext cx="5729242" cy="53780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(1)10.60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由题图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可知游标卡尺精确度为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mm=10.60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小球通过此光电门的速度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则小球动能增加量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26197" y="751482"/>
                <a:ext cx="5729242" cy="5378051"/>
              </a:xfrm>
              <a:prstGeom prst="rect">
                <a:avLst/>
              </a:prstGeom>
              <a:blipFill rotWithShape="0">
                <a:blip r:embed="rId2"/>
                <a:stretch>
                  <a:fillRect l="-1383" r="-1383"/>
                </a:stretch>
              </a:blipFill>
            </p:spPr>
            <p:txBody>
              <a:bodyPr/>
              <a:lstStyle/>
              <a:p>
                <a:r>
                  <a:rPr lang="zh-CN" altLang="en-US">
                    <a:noFill/>
                  </a:rPr>
                  <a:t> </a:t>
                </a:r>
              </a:p>
            </p:txBody>
          </p:sp>
        </mc:Fallback>
      </mc:AlternateContent>
      <p:pic>
        <p:nvPicPr>
          <p:cNvPr id="6" name="image1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836676"/>
            <a:ext cx="3021965" cy="1811020"/>
          </a:xfrm>
          <a:prstGeom prst="rect">
            <a:avLst/>
          </a:prstGeom>
          <a:solidFill>
            <a:scrgbClr r="0" g="0" b="0">
              <a:alpha val="0"/>
            </a:scrgbClr>
          </a:solidFill>
          <a:ln>
            <a:noFill/>
          </a:ln>
        </p:spPr>
      </p:pic>
      <p:pic>
        <p:nvPicPr>
          <p:cNvPr id="7" name="image14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2549906"/>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35414412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26197" y="751482"/>
            <a:ext cx="5729242" cy="5324510"/>
          </a:xfrm>
          <a:prstGeom prst="rect">
            <a:avLst/>
          </a:prstGeom>
        </p:spPr>
        <p:txBody>
          <a:bodyPr wrap="square" lIns="121898" tIns="60948" rIns="121898" bIns="60948">
            <a:spAutoFit/>
          </a:bodyPr>
          <a:lstStyle/>
          <a:p>
            <a:pPr>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根据机械能守恒定律可得</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若作出的</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图像中虚线的斜率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则可验证机械能守恒定律</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第三个光电门的中心与释放点的竖直距离测量值偏大</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的测量值偏大</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可能使得</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小于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第三个光电门的中心偏离小球下落时球心所在的竖直线</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使得挡光宽度小于小球的直径</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则速度测量值偏大</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的测量值偏大</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可能使得</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大于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小球下落过程中受到空气阻力的作用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则减少的重力势能有一部分转化为内能</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使得</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小于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5835" y="836676"/>
            <a:ext cx="3021965" cy="1811020"/>
          </a:xfrm>
          <a:prstGeom prst="rect">
            <a:avLst/>
          </a:prstGeom>
          <a:solidFill>
            <a:scrgbClr r="0" g="0" b="0">
              <a:alpha val="0"/>
            </a:scrgbClr>
          </a:solidFill>
          <a:ln>
            <a:noFill/>
          </a:ln>
        </p:spPr>
      </p:pic>
      <p:pic>
        <p:nvPicPr>
          <p:cNvPr id="5"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2549906"/>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14758865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2923853"/>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山东淄博高三期末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某同学利用图甲所示装置验证机械能守恒定律</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细线一端系住直径为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另一端系在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点的正下方适当距离处固定一光电门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以记录小球经过最低点时的遮光时间</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安装好实验装置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测出小球的直径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再测出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点与小球上端之间的距离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将小球拉离竖直位置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测量细线偏离竖直方向的夹角</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由静止释放小球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小球摆至最低点时光电门光线恰好射向小球的球心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小球的遮光宽度可近似为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记下小球第一次经过光电门的遮光时间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试回答下列问题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3499104"/>
            <a:ext cx="6913880" cy="25222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47140" y="3281553"/>
            <a:ext cx="11658044" cy="25237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用游标卡尺测得小球的直径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将小球拉离竖直位置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测量细线偏离竖直方向的夹角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小球从释放位置运动至最低点时的速度为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用题中相关物理量的字母表示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则验证机械能守恒定律的表达式为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用题中相关物理量的字母表示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多次改变</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重复以上实验过程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7"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690753"/>
            <a:ext cx="6913880" cy="2522220"/>
          </a:xfrm>
          <a:prstGeom prst="rect">
            <a:avLst/>
          </a:prstGeom>
          <a:solidFill>
            <a:scrgbClr r="0" g="0" b="0">
              <a:alpha val="0"/>
            </a:scrgbClr>
          </a:solidFill>
          <a:ln>
            <a:noFill/>
          </a:ln>
        </p:spPr>
      </p:pic>
      <p:sp>
        <p:nvSpPr>
          <p:cNvPr id="8" name="矩形 7"/>
          <p:cNvSpPr/>
          <p:nvPr/>
        </p:nvSpPr>
        <p:spPr>
          <a:xfrm>
            <a:off x="280916" y="620649"/>
            <a:ext cx="4086074" cy="25237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为提高实验的精确度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小球应选用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塑料</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泡沫球</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木球</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93546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478504" y="677579"/>
                <a:ext cx="7962601" cy="318347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本实验也可以测量重力加速度的大小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利用实验测得的数据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作出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的关系图像如图丙所示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测得图像斜率的绝对值为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则重力加速度的表达式为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677579"/>
                <a:ext cx="7962601" cy="3183475"/>
              </a:xfrm>
              <a:prstGeom prst="rect">
                <a:avLst/>
              </a:prstGeom>
              <a:blipFill rotWithShape="0">
                <a:blip r:embed="rId2"/>
                <a:stretch>
                  <a:fillRect l="-995"/>
                </a:stretch>
              </a:blipFill>
            </p:spPr>
            <p:txBody>
              <a:bodyPr/>
              <a:lstStyle/>
              <a:p>
                <a:r>
                  <a:rPr lang="zh-CN" altLang="en-US">
                    <a:noFill/>
                  </a:rPr>
                  <a:t> </a:t>
                </a:r>
              </a:p>
            </p:txBody>
          </p:sp>
        </mc:Fallback>
      </mc:AlternateContent>
      <p:pic>
        <p:nvPicPr>
          <p:cNvPr id="7"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971804"/>
            <a:ext cx="2505075" cy="2889250"/>
          </a:xfrm>
          <a:prstGeom prst="rect">
            <a:avLst/>
          </a:prstGeom>
          <a:solidFill>
            <a:scrgbClr r="0" g="0" b="0">
              <a:alpha val="0"/>
            </a:scrgbClr>
          </a:solidFill>
          <a:ln>
            <a:noFill/>
          </a:ln>
        </p:spPr>
      </p:pic>
    </p:spTree>
    <p:extLst>
      <p:ext uri="{BB962C8B-B14F-4D97-AF65-F5344CB8AC3E}">
        <p14:creationId xmlns:p14="http://schemas.microsoft.com/office/powerpoint/2010/main" val="37248705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690753"/>
            <a:ext cx="691388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80916" y="620649"/>
                <a:ext cx="4086074" cy="5513601"/>
              </a:xfrm>
              <a:prstGeom prst="rect">
                <a:avLst/>
              </a:prstGeom>
            </p:spPr>
            <p:txBody>
              <a:bodyPr wrap="square" lIns="121898" tIns="60948" rIns="121898" bIns="60948">
                <a:spAutoFit/>
              </a:bodyPr>
              <a:lstStyle/>
              <a:p>
                <a:pPr>
                  <a:lnSpc>
                    <a:spcPct val="121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(2)12.20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1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不可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   </m:t>
                    </m: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000">
                  <a:latin typeface="Calibri" panose="020F0502020204030204" pitchFamily="34" charset="0"/>
                  <a:cs typeface="Times New Roman" panose="02020603050405020304" pitchFamily="18" charset="0"/>
                </a:endParaRPr>
              </a:p>
              <a:p>
                <a:pPr>
                  <a:lnSpc>
                    <a:spcPct val="121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为提高实验的精确度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减小空气阻力的影响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小球应选用钢球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1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用游标卡尺测得小球的直径</a:t>
                </a:r>
                <a:endParaRPr lang="zh-CN" altLang="zh-CN" sz="1000">
                  <a:latin typeface="Calibri" panose="020F0502020204030204" pitchFamily="34" charset="0"/>
                  <a:cs typeface="Times New Roman" panose="02020603050405020304" pitchFamily="18" charset="0"/>
                </a:endParaRPr>
              </a:p>
              <a:p>
                <a:pPr>
                  <a:lnSpc>
                    <a:spcPct val="121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mm=12.20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80916" y="620649"/>
                <a:ext cx="4086074" cy="5513601"/>
              </a:xfrm>
              <a:prstGeom prst="rect">
                <a:avLst/>
              </a:prstGeom>
              <a:blipFill rotWithShape="0">
                <a:blip r:embed="rId3"/>
                <a:stretch>
                  <a:fillRect l="-1940" t="-332" r="-5373" b="-154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246577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linds(horizontal)">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blinds(horizontal)">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46450" y="3241798"/>
                <a:ext cx="11658044" cy="3238876"/>
              </a:xfrm>
              <a:prstGeom prst="rect">
                <a:avLst/>
              </a:prstGeom>
            </p:spPr>
            <p:txBody>
              <a:bodyPr wrap="square" lIns="121898" tIns="60948" rIns="121898" bIns="60948">
                <a:spAutoFit/>
              </a:bodyPr>
              <a:lstStyle/>
              <a:p>
                <a:pPr>
                  <a:lnSpc>
                    <a:spcPct val="9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验证机械能守恒定律的表达式</a:t>
                </a:r>
                <a:r>
                  <a:rPr lang="zh-CN" altLang="zh-CN" sz="2600" b="1" smtClean="0">
                    <a:latin typeface="Times New Roman" panose="02020603050405020304" pitchFamily="18" charset="0"/>
                    <a:cs typeface="Times New Roman" panose="02020603050405020304" pitchFamily="18" charset="0"/>
                  </a:rPr>
                  <a:t>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mg</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由上一问表达式整理可得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结合图像可知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d>
                  </m:oMath>
                </a14:m>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6450" y="3241798"/>
                <a:ext cx="11658044" cy="3238876"/>
              </a:xfrm>
              <a:prstGeom prst="rect">
                <a:avLst/>
              </a:prstGeom>
              <a:blipFill rotWithShape="0">
                <a:blip r:embed="rId2"/>
                <a:stretch>
                  <a:fillRect l="-680" t="-188" b="-753"/>
                </a:stretch>
              </a:blipFill>
            </p:spPr>
            <p:txBody>
              <a:bodyPr/>
              <a:lstStyle/>
              <a:p>
                <a:r>
                  <a:rPr lang="zh-CN" altLang="en-US">
                    <a:noFill/>
                  </a:rPr>
                  <a:t> </a:t>
                </a:r>
              </a:p>
            </p:txBody>
          </p:sp>
        </mc:Fallback>
      </mc:AlternateContent>
      <p:pic>
        <p:nvPicPr>
          <p:cNvPr id="7" name="image14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20649"/>
            <a:ext cx="5833745" cy="2128181"/>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79629" y="620649"/>
                <a:ext cx="5799550" cy="2707640"/>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由静止释放小球后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小球将做一段自由落体运动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细线绷紧后做圆周运动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而在细线绷紧的过程中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小球的机械能将损失一部分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不可大于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小球从释放位置运动至最低点时的速度为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79629" y="620649"/>
                <a:ext cx="5799550" cy="2707640"/>
              </a:xfrm>
              <a:prstGeom prst="rect">
                <a:avLst/>
              </a:prstGeom>
              <a:blipFill rotWithShape="0">
                <a:blip r:embed="rId4"/>
                <a:stretch>
                  <a:fillRect l="-1367" t="-2027" r="-315" b="-135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657053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2523744"/>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广东深圳高三月考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用如图所示装置验证机械能守恒定律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装有遮光条的滑块放置在气垫导轨上的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细线绕过固定在导轨右端的定滑轮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一端与滑块连接</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另一端悬挂钩码</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测出遮光条的宽度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滑块与遮光条的总质量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到光电门中心的距离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调节气垫导轨水平</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由静止释放滑块</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读出遮光条通过光电门的挡光时间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将遮光条通过光电门的平均速度看作滑块中心到达光电门中心点时的瞬时速度</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已知钩码的质量为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当地重力加速度为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6"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3153409"/>
            <a:ext cx="6048756" cy="2905492"/>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18378" y="653489"/>
            <a:ext cx="5438564" cy="292385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处到达光电门中心处时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组成的系统动能增加量可表示为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系统的重力势能减少量可表示为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在误差允许的范围内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则可认为系统的机械能守恒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均用题中字母表示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7"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20649"/>
            <a:ext cx="6048756" cy="2905492"/>
          </a:xfrm>
          <a:prstGeom prst="rect">
            <a:avLst/>
          </a:prstGeom>
          <a:solidFill>
            <a:scrgbClr r="0" g="0" b="0">
              <a:alpha val="0"/>
            </a:scrgbClr>
          </a:solidFill>
          <a:ln>
            <a:noFill/>
          </a:ln>
        </p:spPr>
      </p:pic>
      <p:sp>
        <p:nvSpPr>
          <p:cNvPr id="8" name="矩形 7"/>
          <p:cNvSpPr/>
          <p:nvPr/>
        </p:nvSpPr>
        <p:spPr>
          <a:xfrm>
            <a:off x="399540" y="3524876"/>
            <a:ext cx="11658044" cy="25237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保持光电门的位置不变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改变滑块的位置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测出多组对应的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的数值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经过计算发现系统动能的增加量大于钩码重力势能的减少量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其原因可能是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钩码质量太大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气垫导轨未完全调水平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左端高于右端</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系统受到空气阻力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891585104"/>
                  </p:ext>
                </p:extLst>
              </p:nvPr>
            </p:nvGraphicFramePr>
            <p:xfrm>
              <a:off x="262477" y="836676"/>
              <a:ext cx="11233404" cy="5467858"/>
            </p:xfrm>
            <a:graphic>
              <a:graphicData uri="http://schemas.openxmlformats.org/drawingml/2006/table">
                <a:tbl>
                  <a:tblPr firstRow="1" firstCol="1" bandRow="1"/>
                  <a:tblGrid>
                    <a:gridCol w="1208715"/>
                    <a:gridCol w="10024689"/>
                  </a:tblGrid>
                  <a:tr h="4351338">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方案一</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利用起始点和第</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点计算</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如果在实验误差允许的范围内</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𝒏</m:t>
                                      </m:r>
                                    </m:sub>
                                  </m:sSub>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则验证了机械能守恒定律</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方案二</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任取两点计算</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任取两点</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算出</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的值</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在实验误差允许的范围内</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sz="20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则验证了机械能守恒定律</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方案三</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图像法</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从纸带上选取多个点</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测量从第一个点到其余各点的下落高度</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并计算各点速度的平方</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然后以</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为纵轴</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为横轴</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根据实验数据作出</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若在实验误差允许的范围内图像是一条过原点且斜率为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的直线</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则验证了机械能守恒定律</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891585104"/>
                  </p:ext>
                </p:extLst>
              </p:nvPr>
            </p:nvGraphicFramePr>
            <p:xfrm>
              <a:off x="262477" y="836676"/>
              <a:ext cx="11233404" cy="5415661"/>
            </p:xfrm>
            <a:graphic>
              <a:graphicData uri="http://schemas.openxmlformats.org/drawingml/2006/table">
                <a:tbl>
                  <a:tblPr firstRow="1" firstCol="1" bandRow="1"/>
                  <a:tblGrid>
                    <a:gridCol w="1208715"/>
                    <a:gridCol w="10024689"/>
                  </a:tblGrid>
                  <a:tr h="5415661">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2097" t="-112" r="-122" b="-1912"/>
                          </a:stretch>
                        </a:blipFill>
                      </a:tcPr>
                    </a:tc>
                  </a:tr>
                </a:tbl>
              </a:graphicData>
            </a:graphic>
          </p:graphicFrame>
        </mc:Fallback>
      </mc:AlternateContent>
    </p:spTree>
    <p:extLst>
      <p:ext uri="{BB962C8B-B14F-4D97-AF65-F5344CB8AC3E}">
        <p14:creationId xmlns:p14="http://schemas.microsoft.com/office/powerpoint/2010/main" val="35902082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18378" y="653489"/>
                <a:ext cx="5438564" cy="327959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某同学为了减小误差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通过调整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的位置来改变</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测出对应的通过光电门的时间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得到若干组数据后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在坐标纸上描点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拟合出直线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则该同学描绘的是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8378" y="653489"/>
                <a:ext cx="5438564" cy="3279592"/>
              </a:xfrm>
              <a:prstGeom prst="rect">
                <a:avLst/>
              </a:prstGeom>
              <a:blipFill rotWithShape="0">
                <a:blip r:embed="rId2"/>
                <a:stretch>
                  <a:fillRect l="-1457" t="-1673" b="-558"/>
                </a:stretch>
              </a:blipFill>
            </p:spPr>
            <p:txBody>
              <a:bodyPr/>
              <a:lstStyle/>
              <a:p>
                <a:r>
                  <a:rPr lang="zh-CN" altLang="en-US">
                    <a:noFill/>
                  </a:rPr>
                  <a:t> </a:t>
                </a:r>
              </a:p>
            </p:txBody>
          </p:sp>
        </mc:Fallback>
      </mc:AlternateContent>
      <p:pic>
        <p:nvPicPr>
          <p:cNvPr id="7" name="image1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20649"/>
            <a:ext cx="6048756" cy="2905492"/>
          </a:xfrm>
          <a:prstGeom prst="rect">
            <a:avLst/>
          </a:prstGeom>
          <a:solidFill>
            <a:scrgbClr r="0" g="0" b="0">
              <a:alpha val="0"/>
            </a:scrgbClr>
          </a:solidFill>
          <a:ln>
            <a:noFill/>
          </a:ln>
        </p:spPr>
      </p:pic>
      <p:sp>
        <p:nvSpPr>
          <p:cNvPr id="8" name="矩形 7"/>
          <p:cNvSpPr/>
          <p:nvPr/>
        </p:nvSpPr>
        <p:spPr>
          <a:xfrm>
            <a:off x="399540" y="4076932"/>
            <a:ext cx="11658044" cy="185939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气泵不能工作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他想到用使轨道倾斜的方法来平衡摩擦力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如果已经平衡了摩擦力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用此装置验证系统机械能守恒定律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66361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18378" y="639841"/>
                <a:ext cx="5438564" cy="4781349"/>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(3)C   (4)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滑块到达光电门的速度为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则动能的增加量</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系统的重力势能减少量可表示为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8378" y="639841"/>
                <a:ext cx="5438564" cy="4781349"/>
              </a:xfrm>
              <a:prstGeom prst="rect">
                <a:avLst/>
              </a:prstGeom>
              <a:blipFill rotWithShape="0">
                <a:blip r:embed="rId2"/>
                <a:stretch>
                  <a:fillRect l="-1457" b="-1913"/>
                </a:stretch>
              </a:blipFill>
            </p:spPr>
            <p:txBody>
              <a:bodyPr/>
              <a:lstStyle/>
              <a:p>
                <a:r>
                  <a:rPr lang="zh-CN" altLang="en-US">
                    <a:noFill/>
                  </a:rPr>
                  <a:t> </a:t>
                </a:r>
              </a:p>
            </p:txBody>
          </p:sp>
        </mc:Fallback>
      </mc:AlternateContent>
      <p:pic>
        <p:nvPicPr>
          <p:cNvPr id="6" name="image1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20649"/>
            <a:ext cx="6048756" cy="2905492"/>
          </a:xfrm>
          <a:prstGeom prst="rect">
            <a:avLst/>
          </a:prstGeom>
          <a:solidFill>
            <a:scrgbClr r="0" g="0" b="0">
              <a:alpha val="0"/>
            </a:scrgbClr>
          </a:solidFill>
          <a:ln>
            <a:noFill/>
          </a:ln>
        </p:spPr>
      </p:pic>
    </p:spTree>
    <p:extLst>
      <p:ext uri="{BB962C8B-B14F-4D97-AF65-F5344CB8AC3E}">
        <p14:creationId xmlns:p14="http://schemas.microsoft.com/office/powerpoint/2010/main" val="14753065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18378" y="653489"/>
            <a:ext cx="5438564" cy="332396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钩码质量大小对实验不产生影响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气垫导轨未完全调水平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左端高于右端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则滑块的重力势能会减少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系统动能增加量等于系统重力势能的减少量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所以系统动能的增加量大于钩码重力势能的减少量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若存在空气阻力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会略大于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20649"/>
            <a:ext cx="6048756" cy="2905492"/>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399540" y="3935085"/>
                <a:ext cx="11658044" cy="225001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则该同学描绘的</a:t>
                </a:r>
                <a:r>
                  <a:rPr lang="zh-CN" altLang="zh-CN" sz="2600" b="1" smtClean="0">
                    <a:latin typeface="Times New Roman" panose="02020603050405020304" pitchFamily="18" charset="0"/>
                    <a:cs typeface="Times New Roman" panose="02020603050405020304" pitchFamily="18" charset="0"/>
                  </a:rPr>
                  <a:t>是</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若已经平衡了摩擦力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对整个系统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该装置仍不能验证系统机械能守恒定律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因为有摩擦力做功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没有满足只有重力做功的条件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系统的机械能不守恒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99540" y="3935085"/>
                <a:ext cx="11658044" cy="2250015"/>
              </a:xfrm>
              <a:prstGeom prst="rect">
                <a:avLst/>
              </a:prstGeom>
              <a:blipFill rotWithShape="0">
                <a:blip r:embed="rId3"/>
                <a:stretch>
                  <a:fillRect l="-680" b="-514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222837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46449" y="1093647"/>
            <a:ext cx="8857108" cy="1323415"/>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河南卷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实验小组利用图甲所示装置验证机械能守恒定律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可选用的器材有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交流电源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频率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、铁架台、电子天平、重锤、打点计时器、纸带、刻度尺等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268730"/>
            <a:ext cx="2939415" cy="3514725"/>
          </a:xfrm>
          <a:prstGeom prst="rect">
            <a:avLst/>
          </a:prstGeom>
          <a:solidFill>
            <a:scrgbClr r="0" g="0" b="0">
              <a:alpha val="0"/>
            </a:scrgbClr>
          </a:solidFill>
          <a:ln>
            <a:noFill/>
          </a:ln>
        </p:spPr>
      </p:pic>
      <p:sp>
        <p:nvSpPr>
          <p:cNvPr id="6" name="矩形 5"/>
          <p:cNvSpPr/>
          <p:nvPr/>
        </p:nvSpPr>
        <p:spPr>
          <a:xfrm>
            <a:off x="410264" y="2403457"/>
            <a:ext cx="8066692" cy="4524291"/>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下列所给实验步骤中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个是完成实验必需且正确的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把它们选择出来并按实验顺序排列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填步骤前面的序号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先接通电源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打点计时器开始打点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然后再释放纸带</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先释放纸带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然后再接通电源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打点计时器开始打点</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用电子天平称量重锤的质量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将纸带下端固定在重锤上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穿过打点计时器的限位孔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用手捏住纸带上端</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⑤</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在纸带上选取一段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用刻度尺测量该段内各点到起点的距离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记录分析数据</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⑥</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关闭电源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取下纸带</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8066692" cy="3900018"/>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本实验的实验原理是通过验证重锤重力势能的减少量等于动能的增加量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来验证机械能守恒定律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验证的关系式为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因为等式两边的质量可以消去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所以测量重锤的质量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步骤</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不是必需的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又测量重锤下落的高度和速度均能通过打点计时器与纸带完成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按照打点计时器的使用规则可知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应先接通打点计时器的电源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打点计时器工作稳定后再释放纸带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步骤</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所以步骤</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①④⑤⑥</a:t>
                </a:r>
                <a:r>
                  <a:rPr lang="zh-CN" altLang="zh-CN" sz="2600" b="1">
                    <a:latin typeface="Times New Roman" panose="02020603050405020304" pitchFamily="18" charset="0"/>
                    <a:cs typeface="Times New Roman" panose="02020603050405020304" pitchFamily="18" charset="0"/>
                  </a:rPr>
                  <a:t>是必需且正确的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正确实验操作排序为</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④①⑥⑤</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8066692" cy="3900018"/>
              </a:xfrm>
              <a:prstGeom prst="rect">
                <a:avLst/>
              </a:prstGeom>
              <a:blipFill rotWithShape="0">
                <a:blip r:embed="rId2"/>
                <a:stretch>
                  <a:fillRect l="-983" t="-1406" r="-907" b="-2500"/>
                </a:stretch>
              </a:blipFill>
            </p:spPr>
            <p:txBody>
              <a:bodyPr/>
              <a:lstStyle/>
              <a:p>
                <a:r>
                  <a:rPr lang="zh-CN" altLang="en-US">
                    <a:noFill/>
                  </a:rPr>
                  <a:t> </a:t>
                </a:r>
              </a:p>
            </p:txBody>
          </p:sp>
        </mc:Fallback>
      </mc:AlternateContent>
      <p:pic>
        <p:nvPicPr>
          <p:cNvPr id="4" name="image1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836676"/>
            <a:ext cx="2939415" cy="3514725"/>
          </a:xfrm>
          <a:prstGeom prst="rect">
            <a:avLst/>
          </a:prstGeom>
          <a:solidFill>
            <a:scrgbClr r="0" g="0" b="0">
              <a:alpha val="0"/>
            </a:scrgbClr>
          </a:solidFill>
          <a:ln>
            <a:noFill/>
          </a:ln>
        </p:spPr>
      </p:pic>
      <p:sp>
        <p:nvSpPr>
          <p:cNvPr id="5" name="矩形 4"/>
          <p:cNvSpPr/>
          <p:nvPr/>
        </p:nvSpPr>
        <p:spPr>
          <a:xfrm>
            <a:off x="414877" y="4718536"/>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宋体" panose="02010600030101010101" pitchFamily="2" charset="-122"/>
                <a:ea typeface="微软雅黑" panose="020B0503020204020204" pitchFamily="34" charset="-122"/>
                <a:cs typeface="宋体" panose="02010600030101010101" pitchFamily="2" charset="-122"/>
              </a:rPr>
              <a:t>④</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①⑥⑤</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图乙所示是纸带上连续打出的五个点</a:t>
            </a:r>
            <a:r>
              <a:rPr lang="zh-CN" altLang="zh-CN" sz="2600">
                <a:latin typeface="Calibri" panose="020F0502020204030204" pitchFamily="34" charset="0"/>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到起点的距离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则打出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点时重锤下落的速度大小为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14161" y="1941957"/>
            <a:ext cx="6562090" cy="17030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727976"/>
                <a:ext cx="10736767" cy="1508787"/>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重锤带动纸带做匀加速直线运动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某段时间中间时刻的速度等于该段时间的平均速度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所以打出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点时重锤下落的速度大小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m/s=1.79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727976"/>
                <a:ext cx="10736767" cy="1508787"/>
              </a:xfrm>
              <a:prstGeom prst="rect">
                <a:avLst/>
              </a:prstGeom>
              <a:blipFill rotWithShape="0">
                <a:blip r:embed="rId3"/>
                <a:stretch>
                  <a:fillRect l="-738" t="-3644" r="-454" b="-3644"/>
                </a:stretch>
              </a:blipFill>
            </p:spPr>
            <p:txBody>
              <a:bodyPr/>
              <a:lstStyle/>
              <a:p>
                <a:r>
                  <a:rPr lang="zh-CN" altLang="en-US">
                    <a:noFill/>
                  </a:rPr>
                  <a:t> </a:t>
                </a:r>
              </a:p>
            </p:txBody>
          </p:sp>
        </mc:Fallback>
      </mc:AlternateContent>
      <p:sp>
        <p:nvSpPr>
          <p:cNvPr id="6" name="矩形 5"/>
          <p:cNvSpPr/>
          <p:nvPr/>
        </p:nvSpPr>
        <p:spPr>
          <a:xfrm>
            <a:off x="414877" y="5373243"/>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1.79</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2737</Words>
  <Application>Microsoft Office PowerPoint</Application>
  <PresentationFormat>自定义</PresentationFormat>
  <Paragraphs>242</Paragraphs>
  <Slides>53</Slides>
  <Notes>3</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53</vt:i4>
      </vt:variant>
    </vt:vector>
  </HeadingPairs>
  <TitlesOfParts>
    <vt:vector size="66" baseType="lpstr">
      <vt:lpstr>等线</vt:lpstr>
      <vt:lpstr>黑体</vt:lpstr>
      <vt:lpstr>宋体</vt:lpstr>
      <vt:lpstr>微软雅黑</vt:lpstr>
      <vt:lpstr>Arial</vt:lpstr>
      <vt:lpstr>Book Antiqua</vt:lpstr>
      <vt:lpstr>Calibri</vt:lpstr>
      <vt:lpstr>Cambria</vt:lpstr>
      <vt:lpstr>Cambria Math</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66</cp:revision>
  <dcterms:created xsi:type="dcterms:W3CDTF">2024-01-15T03:14:15Z</dcterms:created>
  <dcterms:modified xsi:type="dcterms:W3CDTF">2026-03-20T06:30:06Z</dcterms:modified>
</cp:coreProperties>
</file>