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1" r:id="rId8"/>
    <p:sldId id="352" r:id="rId9"/>
    <p:sldId id="355" r:id="rId10"/>
    <p:sldId id="356" r:id="rId11"/>
    <p:sldId id="357" r:id="rId12"/>
    <p:sldId id="359" r:id="rId13"/>
    <p:sldId id="493" r:id="rId14"/>
    <p:sldId id="494" r:id="rId15"/>
    <p:sldId id="495" r:id="rId16"/>
    <p:sldId id="496" r:id="rId17"/>
    <p:sldId id="367" r:id="rId18"/>
    <p:sldId id="501" r:id="rId19"/>
    <p:sldId id="502" r:id="rId20"/>
    <p:sldId id="504" r:id="rId21"/>
    <p:sldId id="505" r:id="rId22"/>
    <p:sldId id="508" r:id="rId23"/>
    <p:sldId id="509" r:id="rId24"/>
    <p:sldId id="512" r:id="rId25"/>
    <p:sldId id="378" r:id="rId26"/>
    <p:sldId id="519" r:id="rId27"/>
    <p:sldId id="522" r:id="rId28"/>
    <p:sldId id="523" r:id="rId29"/>
    <p:sldId id="526" r:id="rId30"/>
    <p:sldId id="389" r:id="rId31"/>
    <p:sldId id="537" r:id="rId32"/>
    <p:sldId id="538" r:id="rId33"/>
    <p:sldId id="540" r:id="rId34"/>
    <p:sldId id="541" r:id="rId35"/>
    <p:sldId id="579" r:id="rId36"/>
    <p:sldId id="580" r:id="rId37"/>
    <p:sldId id="581" r:id="rId38"/>
    <p:sldId id="542" r:id="rId39"/>
    <p:sldId id="544" r:id="rId40"/>
    <p:sldId id="545" r:id="rId41"/>
    <p:sldId id="400" r:id="rId42"/>
    <p:sldId id="402" r:id="rId43"/>
    <p:sldId id="403" r:id="rId44"/>
    <p:sldId id="404" r:id="rId45"/>
    <p:sldId id="405" r:id="rId46"/>
    <p:sldId id="406" r:id="rId47"/>
    <p:sldId id="407" r:id="rId48"/>
    <p:sldId id="408" r:id="rId49"/>
    <p:sldId id="409" r:id="rId50"/>
    <p:sldId id="410" r:id="rId51"/>
    <p:sldId id="411" r:id="rId52"/>
    <p:sldId id="412" r:id="rId53"/>
    <p:sldId id="413" r:id="rId54"/>
    <p:sldId id="414" r:id="rId55"/>
    <p:sldId id="415" r:id="rId56"/>
    <p:sldId id="416" r:id="rId57"/>
    <p:sldId id="417" r:id="rId58"/>
    <p:sldId id="418" r:id="rId59"/>
    <p:sldId id="419" r:id="rId60"/>
    <p:sldId id="420" r:id="rId61"/>
    <p:sldId id="421" r:id="rId62"/>
    <p:sldId id="422" r:id="rId63"/>
    <p:sldId id="423" r:id="rId64"/>
    <p:sldId id="424" r:id="rId65"/>
    <p:sldId id="425" r:id="rId66"/>
    <p:sldId id="582" r:id="rId67"/>
    <p:sldId id="583" r:id="rId68"/>
    <p:sldId id="584" r:id="rId69"/>
    <p:sldId id="428" r:id="rId70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9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0.xml"/><Relationship Id="rId13" Type="http://schemas.openxmlformats.org/officeDocument/2006/relationships/slide" Target="../slides/slide64.xml"/><Relationship Id="rId3" Type="http://schemas.openxmlformats.org/officeDocument/2006/relationships/slide" Target="../slides/slide54.xml"/><Relationship Id="rId7" Type="http://schemas.openxmlformats.org/officeDocument/2006/relationships/slide" Target="../slides/slide48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6.xml"/><Relationship Id="rId11" Type="http://schemas.openxmlformats.org/officeDocument/2006/relationships/slide" Target="../slides/slide58.xml"/><Relationship Id="rId5" Type="http://schemas.openxmlformats.org/officeDocument/2006/relationships/slide" Target="../slides/slide44.xml"/><Relationship Id="rId15" Type="http://schemas.openxmlformats.org/officeDocument/2006/relationships/slide" Target="../slides/slide62.xml"/><Relationship Id="rId10" Type="http://schemas.openxmlformats.org/officeDocument/2006/relationships/slide" Target="../slides/slide56.xml"/><Relationship Id="rId4" Type="http://schemas.openxmlformats.org/officeDocument/2006/relationships/slide" Target="../slides/slide42.xml"/><Relationship Id="rId9" Type="http://schemas.openxmlformats.org/officeDocument/2006/relationships/slide" Target="../slides/slide52.xml"/><Relationship Id="rId14" Type="http://schemas.openxmlformats.org/officeDocument/2006/relationships/slide" Target="../slides/slide6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圆角矩形 15">
            <a:hlinkClick r:id="rId13" action="ppaction://hlinksldjump"/>
          </p:cNvPr>
          <p:cNvSpPr/>
          <p:nvPr userDrawn="1"/>
        </p:nvSpPr>
        <p:spPr>
          <a:xfrm>
            <a:off x="8617546" y="6461895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</a:p>
        </p:txBody>
      </p:sp>
      <p:sp>
        <p:nvSpPr>
          <p:cNvPr id="19" name="圆角矩形 18">
            <a:hlinkClick r:id="rId14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20" name="圆角矩形 19">
            <a:hlinkClick r:id="rId15" action="ppaction://hlinksldjump"/>
          </p:cNvPr>
          <p:cNvSpPr/>
          <p:nvPr userDrawn="1"/>
        </p:nvSpPr>
        <p:spPr>
          <a:xfrm>
            <a:off x="8112716" y="6461895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1.xml"/><Relationship Id="rId4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tags" Target="../tags/tag12.xml"/><Relationship Id="rId7" Type="http://schemas.openxmlformats.org/officeDocument/2006/relationships/slide" Target="slide17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30.xml"/><Relationship Id="rId4" Type="http://schemas.openxmlformats.org/officeDocument/2006/relationships/tags" Target="../tags/tag13.xml"/><Relationship Id="rId9" Type="http://schemas.openxmlformats.org/officeDocument/2006/relationships/slide" Target="slide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3860987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功与功率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471635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第五章　</a:t>
            </a:r>
            <a:r>
              <a:rPr lang="zh-CN" altLang="en-US" sz="32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机械能守恒定律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恒力做功的分析和计算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判断力是否做功及做正、负功的方法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626285"/>
              </p:ext>
            </p:extLst>
          </p:nvPr>
        </p:nvGraphicFramePr>
        <p:xfrm>
          <a:off x="478504" y="2348865"/>
          <a:ext cx="10514013" cy="2494280"/>
        </p:xfrm>
        <a:graphic>
          <a:graphicData uri="http://schemas.openxmlformats.org/drawingml/2006/table">
            <a:tbl>
              <a:tblPr firstRow="1" firstCol="1" bandRow="1"/>
              <a:tblGrid>
                <a:gridCol w="5400675"/>
                <a:gridCol w="5113338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判断根据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适用情况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根据力和位移方向的夹角判断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常用于恒力做功的判断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根据力和瞬时速度方向的夹角判断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常用于质点做曲线运动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根据功能关系或能量守恒定律判断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常用于变力做功的判断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恒力做功的计算方法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262104"/>
            <a:ext cx="11810444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恒力做的功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直接用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计算或用动能定理计算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合力做的功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方法一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先求合力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尤其适用于已知质量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的情况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方法二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先求各个力做的功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…,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再应用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…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求合力做的功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方法三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利用动能定理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合力做的功等于物体动能的变化量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四川成都高三期中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电动滑板车越来越受年轻人的喜爱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也为大家的出行带来了方便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一人在水平路面上骑行滑板车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滑板车质量为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的人的手正用水平恒力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向前作用在车手把上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在车以加速度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向前加速行驶距离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假设人的脚只与平板车的平板接触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且人相对平板车始终静止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141432" y="3071712"/>
            <a:ext cx="737747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229" y="4014597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23912" y="3777791"/>
            <a:ext cx="7333356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人对车的推力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做的功为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FL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人对车做的功为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maL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车对人的脚的摩擦力做的功为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车对人的作用力大小为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066692" cy="545602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人的手用水平恒力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向前作用在车手把上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则人对车的推力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做的功为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FL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在水平方向上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由牛顿第二定律可知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车对人的合力为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车对人的合力对人做功为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maL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由牛顿第三定律可知人对车做的功为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maL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水平方向对人受力分析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可知车对人的脚的摩擦力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则该摩擦力做的功为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水平方向人受的合力为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竖直方向车对人有支持力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则车对人的作用力大于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836676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7504" y="620649"/>
            <a:ext cx="8873361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升降机内斜面的倾角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的物体置于斜面上始终不发生相对滑动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在升降机以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的速度匀速上升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091" y="1268730"/>
            <a:ext cx="225679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69904" y="3065526"/>
            <a:ext cx="8873361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斜面对物体的支持力所做的功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斜面对物体的摩擦力所做的功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物体重力所做的功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合力对物体所做的功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6223" y="620649"/>
            <a:ext cx="8873361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(1)300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(2)100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物体置于升降机内随升降机一起做匀速运动的过程中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处于平衡状态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受力分析如图所示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53" y="836676"/>
            <a:ext cx="242125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871" y="2485345"/>
                <a:ext cx="8873361" cy="431218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内物体向上运动的位移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斜面对物体的支持力所做的功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71" y="2485345"/>
                <a:ext cx="8873361" cy="4312182"/>
              </a:xfrm>
              <a:prstGeom prst="rect">
                <a:avLst/>
              </a:prstGeom>
              <a:blipFill rotWithShape="0">
                <a:blip r:embed="rId3"/>
                <a:stretch>
                  <a:fillRect l="-893" b="-2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94531" y="836676"/>
            <a:ext cx="7238728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斜面对物体的摩擦力所做的功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物体重力做的功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合力对物体做的功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方法一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方法二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680" y="836676"/>
            <a:ext cx="242125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90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变力做功的分析和计算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变力做功常见的五种计算方法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465135"/>
              </p:ext>
            </p:extLst>
          </p:nvPr>
        </p:nvGraphicFramePr>
        <p:xfrm>
          <a:off x="333787" y="1916970"/>
          <a:ext cx="10514013" cy="3030220"/>
        </p:xfrm>
        <a:graphic>
          <a:graphicData uri="http://schemas.openxmlformats.org/drawingml/2006/table">
            <a:tbl>
              <a:tblPr firstRow="1" firstCol="1" bandRow="1"/>
              <a:tblGrid>
                <a:gridCol w="843224"/>
                <a:gridCol w="2811447"/>
                <a:gridCol w="6859342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方法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情境说明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方法总结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52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微元法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质量为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的木块在水平面内做圆周运动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运动一周克服摩擦力做的功为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·Δ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·Δ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·Δ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(Δ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+Δ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+Δ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·2π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image274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57" y="3347085"/>
            <a:ext cx="1990725" cy="116205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7230571"/>
                  </p:ext>
                </p:extLst>
              </p:nvPr>
            </p:nvGraphicFramePr>
            <p:xfrm>
              <a:off x="910558" y="1052703"/>
              <a:ext cx="10895285" cy="43513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873801"/>
                    <a:gridCol w="2913399"/>
                    <a:gridCol w="7108085"/>
                  </a:tblGrid>
                  <a:tr h="6005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情境说明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方法总结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74525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等效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转换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endParaRPr lang="en-US" sz="25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恒力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把物块从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拉到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en-US" sz="25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绳子对物块做的功为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W</a:t>
                          </a:r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·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zh-CN" sz="25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sz="25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𝒉</m:t>
                                      </m:r>
                                    </m:num>
                                    <m:den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𝐬𝐢𝐧</m:t>
                                      </m:r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𝛂</m:t>
                                      </m:r>
                                    </m:den>
                                  </m:f>
                                  <m:r>
                                    <a:rPr lang="en-US" sz="25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zh-CN" sz="25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𝒉</m:t>
                                      </m:r>
                                    </m:num>
                                    <m:den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𝐬𝐢𝐧</m:t>
                                      </m:r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𝛃</m:t>
                                      </m:r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5684" marR="25684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0055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平均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力法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endParaRPr lang="en-US" sz="25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弹簧由伸长量为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5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被继续拉至伸长量为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5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的过程中</a:t>
                          </a:r>
                          <a:r>
                            <a:rPr lang="en-US" sz="25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克服弹簧弹力做的功为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W</a:t>
                          </a:r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5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5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𝑭</m:t>
                                  </m:r>
                                </m:e>
                              </m:bar>
                            </m:oMath>
                          </a14:m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5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5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𝒌</m:t>
                                  </m:r>
                                  <m:sSub>
                                    <m:sSubPr>
                                      <m:ctrlPr>
                                        <a:rPr lang="zh-CN" sz="25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25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5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𝒌</m:t>
                                  </m:r>
                                  <m:sSub>
                                    <m:sSubPr>
                                      <m:ctrlPr>
                                        <a:rPr lang="zh-CN" sz="25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5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·(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5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5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5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5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5684" marR="25684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7230571"/>
                  </p:ext>
                </p:extLst>
              </p:nvPr>
            </p:nvGraphicFramePr>
            <p:xfrm>
              <a:off x="910558" y="1052703"/>
              <a:ext cx="10895285" cy="435133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873801"/>
                    <a:gridCol w="2913399"/>
                    <a:gridCol w="7108085"/>
                  </a:tblGrid>
                  <a:tr h="6005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情境说明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方法总结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74525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等效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转换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endParaRPr lang="en-US" sz="25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5684" marR="25684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3431" t="-34965" r="-172" b="-116084"/>
                          </a:stretch>
                        </a:blipFill>
                      </a:tcPr>
                    </a:tc>
                  </a:tr>
                  <a:tr h="20055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平均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力法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780790" algn="l"/>
                            </a:tabLst>
                          </a:pPr>
                          <a:endParaRPr lang="en-US" sz="25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065" marR="14065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5684" marR="25684" marT="14065" marB="1406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3431" t="-116970" r="-172" b="-60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050" name="image275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805" y="3623691"/>
            <a:ext cx="2667000" cy="153352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2049" name="image276.jpeg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47" y="2066544"/>
            <a:ext cx="1466850" cy="7143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672957"/>
              </p:ext>
            </p:extLst>
          </p:nvPr>
        </p:nvGraphicFramePr>
        <p:xfrm>
          <a:off x="72995" y="558085"/>
          <a:ext cx="11089735" cy="5031185"/>
        </p:xfrm>
        <a:graphic>
          <a:graphicData uri="http://schemas.openxmlformats.org/drawingml/2006/table">
            <a:tbl>
              <a:tblPr firstRow="1" firstCol="1" bandRow="1"/>
              <a:tblGrid>
                <a:gridCol w="1269617"/>
                <a:gridCol w="3024378"/>
                <a:gridCol w="6795740"/>
              </a:tblGrid>
              <a:tr h="7397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方法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情境说明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方法总结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6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图像法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图像中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图线与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轴所围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面积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的代数和就表示力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在这段位移上所做的功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98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动能定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理法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用力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把小球从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处缓慢拉到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做的功为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en-US" sz="2600" i="1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则有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en-US" sz="2600" i="1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mgL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(1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cos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)=0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得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en-US" sz="2600" i="1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mgL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(1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cos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image277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93" y="1484757"/>
            <a:ext cx="2238375" cy="180975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3073" name="image278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93" y="3861054"/>
            <a:ext cx="1990725" cy="14478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250125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944204" y="2057695"/>
            <a:ext cx="9714865" cy="226044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理解功的概念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会判断正、负功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会计算功的大小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理解功率的概念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会求解平均功率和瞬时功率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会分析、解决机车启动的两类问题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50" y="620649"/>
            <a:ext cx="8873361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河北廊坊一模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石磨是把米、麦、豆等粮食加工成粉、浆的一种工具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石磨由下盘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不动盘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和上盘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转动盘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两部分组成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某人在手柄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上施加方向总与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垂直、大小为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的水平力作用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使石磨上盘匀速转动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点到转轴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的距离为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则石磨上盘匀速转动一周的过程中摩擦力所做的功约为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285690" y="373911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833" y="1052703"/>
            <a:ext cx="2505075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250" y="4334399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	B.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	D.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78504" y="620649"/>
            <a:ext cx="8066692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与摩擦力一直是平衡力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做的功等于物体克服摩擦力做的功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大小不变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方向不断变化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则在微小的位移内可认为是恒力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则微小的位移内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水平力做的功为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=∑Δ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∑Δ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J=6π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J≈18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可知摩擦力所做的功约为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860" y="620649"/>
            <a:ext cx="2505075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31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一物体所受的力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随位移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变化的图像如图所示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求在这一过程中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对物体做的功为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761018" y="1282378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208" y="2253615"/>
            <a:ext cx="3187700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770" y="1953742"/>
            <a:ext cx="7333356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的过程中对物体做了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的过程中对物体做了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的过程中克服力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的过程中对物体做了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13118" y="620649"/>
                <a:ext cx="7333356" cy="53836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的过程中对物体做的功为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图像与横轴围成的面积表示力做功的大小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的过程中对物体做的功为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的过程中克服力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做的功为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的过程中对物体做的功为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J+1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18" y="620649"/>
                <a:ext cx="7333356" cy="5383694"/>
              </a:xfrm>
              <a:prstGeom prst="rect">
                <a:avLst/>
              </a:prstGeom>
              <a:blipFill rotWithShape="0">
                <a:blip r:embed="rId2"/>
                <a:stretch>
                  <a:fillRect l="-1081" r="-2993" b="-1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235" y="836676"/>
            <a:ext cx="3187700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0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0196" y="620649"/>
            <a:ext cx="8873361" cy="23095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某人用定滑轮提升质量为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的重物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人拉着绳从滑轮正下方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处缓慢走到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此时绳与竖直方向成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不计绳的质量以及绳与滑轮间的摩擦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则此过程中人对重物所做的功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604963" y="2374708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836676"/>
            <a:ext cx="302196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87167" y="2905008"/>
                <a:ext cx="8873361" cy="182015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𝒎𝒈𝒉</m:t>
                        </m:r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e>
                        </m: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𝒎𝒈𝒉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𝒎𝒈𝒉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𝒎𝒈𝒉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167" y="2905008"/>
                <a:ext cx="8873361" cy="1820154"/>
              </a:xfrm>
              <a:prstGeom prst="rect">
                <a:avLst/>
              </a:prstGeom>
              <a:blipFill rotWithShape="0">
                <a:blip r:embed="rId3"/>
                <a:stretch>
                  <a:fillRect l="-893" b="-20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95300" y="4756056"/>
                <a:ext cx="11316608" cy="17060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全过程人拉着绳缓慢运动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认为重物的动能不变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人对重物所做的功等于重物重力势能的增加量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根据几何关系知重物上升的高度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e>
                    </m: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𝒎𝒈𝒉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00" y="4756056"/>
                <a:ext cx="11316608" cy="1706020"/>
              </a:xfrm>
              <a:prstGeom prst="rect">
                <a:avLst/>
              </a:prstGeom>
              <a:blipFill rotWithShape="0">
                <a:blip r:embed="rId4"/>
                <a:stretch>
                  <a:fillRect l="-700" t="-3214" b="-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708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平均功率的计算方法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78079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考点三　功率的分析与计算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59015" y="1910185"/>
                <a:ext cx="11810444" cy="15727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利用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𝑾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利用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为物体运动的平均速度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910185"/>
                <a:ext cx="11810444" cy="1572779"/>
              </a:xfrm>
              <a:prstGeom prst="rect">
                <a:avLst/>
              </a:prstGeom>
              <a:blipFill rotWithShape="0">
                <a:blip r:embed="rId2"/>
                <a:stretch>
                  <a:fillRect l="-671" b="-7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瞬时功率的计算方法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262104"/>
            <a:ext cx="11810444" cy="185875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直接用公式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为物体的瞬时速度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先分解再计算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为物体的瞬时速度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方向上的分速度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或者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 baseline="-2500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为物体受到的外力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在瞬时速度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方向上的分力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90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6223" y="620649"/>
            <a:ext cx="8873361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广东韶关高三期中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的木块在倾角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固定的斜面上由静止开始下滑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斜面足够长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木块与斜面间的动摩擦因数为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=0.6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内重力的平均功率和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末重力的瞬时功率分别为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593068" y="3078834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623" y="1052703"/>
            <a:ext cx="215328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78504" y="3686318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A.48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	B.24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C.24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	D.12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0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694531" y="836527"/>
                <a:ext cx="8066692" cy="52884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木块所受的合外力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木块的加速度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zh-CN" altLang="zh-CN" sz="2600" baseline="-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合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内木块的位移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所以重力在前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内做的功为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J=48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重力在前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内的平均功率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𝑾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末的速度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末重力的瞬时功率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W=48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31" y="836527"/>
                <a:ext cx="8066692" cy="5288411"/>
              </a:xfrm>
              <a:prstGeom prst="rect">
                <a:avLst/>
              </a:prstGeom>
              <a:blipFill rotWithShape="0">
                <a:blip r:embed="rId2"/>
                <a:stretch>
                  <a:fillRect l="-983" r="-6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623" y="947547"/>
            <a:ext cx="215328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683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066692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江西卷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飞流直下三千尺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疑是银河落九天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是李白对庐山瀑布的浪漫主义描写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设瀑布的水流量约为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水位落差约为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若利用瀑布水位落差发电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发电效率为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70%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则发电功率大致为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558639" y="2658975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626" y="1268730"/>
            <a:ext cx="242125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20838" y="3212973"/>
            <a:ext cx="8066692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	B.10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	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	D.10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62477" y="4490608"/>
                <a:ext cx="11810444" cy="153071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发电功率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𝑾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𝜼𝝆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𝑽𝒈𝒉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ηρQgh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4490608"/>
                <a:ext cx="11810444" cy="1530716"/>
              </a:xfrm>
              <a:prstGeom prst="rect">
                <a:avLst/>
              </a:prstGeom>
              <a:blipFill rotWithShape="0">
                <a:blip r:embed="rId3"/>
                <a:stretch>
                  <a:fillRect l="-671" r="-568" b="-79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以恒定功率启动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考点四　机车启动问题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3518" y="1910185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过程分析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1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2743327"/>
            <a:ext cx="6913880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842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此过程的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图像和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37" y="1633356"/>
            <a:ext cx="5175250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以恒定加速度启动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262104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过程分析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1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2160524"/>
            <a:ext cx="6913880" cy="38608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739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842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此过程的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图像和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956" y="1700784"/>
            <a:ext cx="4762500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50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一辆汽车质量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发动机的额定功率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汽车在运动过程中所受阻力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求汽车在水平直轨道上行驶的最大速度的大小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4293108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28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2564892"/>
                <a:ext cx="11810444" cy="15857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汽车以额定功率行驶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当牵引力与阻力大小相等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汽车的加速度为零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速度达到最大值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2564892"/>
                <a:ext cx="11810444" cy="1585731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247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在水平直轨道上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发动机以额定功率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工作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求当行驶速度为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汽车的瞬时加速度的大小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4649992"/>
            <a:ext cx="118104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3.6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450" y="1902028"/>
                <a:ext cx="11810444" cy="239108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则此时牵引力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1902028"/>
                <a:ext cx="11810444" cy="2391080"/>
              </a:xfrm>
              <a:prstGeom prst="rect">
                <a:avLst/>
              </a:prstGeom>
              <a:blipFill rotWithShape="0">
                <a:blip r:embed="rId2"/>
                <a:stretch>
                  <a:fillRect l="-671" b="-12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021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若汽车从静止开始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的加速度做匀加速直线运动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求这一过程维持的最长时间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033" y="5582644"/>
            <a:ext cx="10736767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953485"/>
                <a:ext cx="11810444" cy="35270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匀加速直线运动过程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在此过程中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速度增大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发动机功率增大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设功率增大到额定功率时速度为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″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a″t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953485"/>
                <a:ext cx="11810444" cy="3527095"/>
              </a:xfrm>
              <a:prstGeom prst="rect">
                <a:avLst/>
              </a:prstGeom>
              <a:blipFill rotWithShape="0">
                <a:blip r:embed="rId2"/>
                <a:stretch>
                  <a:fillRect l="-671" b="-6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859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89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拓展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若该汽车沿倾角为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的斜坡向上运动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求汽车所能达到的最大速度的大小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b="1" smtClean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zh-CN" sz="2600" b="1" smtClean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b="1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zh-CN" sz="2600" b="1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汽车在斜坡上达到最大速度时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加速度为零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根据受力平衡条件有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牵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73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200490"/>
                <a:ext cx="11658044" cy="519434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掌握三个重要关系式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无论哪种启动过程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机车的最大速度都等于其匀速运动时的速度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𝐦𝐢𝐧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式中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为最小牵引力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其值等于阻力大小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机车以恒定加速度启动的过程中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匀加速过程结束时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功率最大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但速度不是最大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额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额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机车以恒定功率启动时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牵引力做的功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Pt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由动能定理得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此式经常用于求解机车以恒定功率启动过程的时间或位移等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200490"/>
                <a:ext cx="11658044" cy="5194346"/>
              </a:xfrm>
              <a:prstGeom prst="rect">
                <a:avLst/>
              </a:prstGeom>
              <a:blipFill rotWithShape="0">
                <a:blip r:embed="rId2"/>
                <a:stretch>
                  <a:fillRect l="-680" b="-16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82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3479" y="497817"/>
            <a:ext cx="8873361" cy="388559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6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6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广东中山模拟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一辆质量为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的参赛用小汽车在平直的公路上从静止开始运动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牵引力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变化关系图像如图所示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时汽车功率达到最大值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此后保持此功率继续行驶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后可视为匀速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小汽车的最大功率恒定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受到的阻力大小恒定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375288" y="3832305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1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1361925"/>
            <a:ext cx="302196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48602" y="4345359"/>
            <a:ext cx="8873361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小汽车受到的阻力大小为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小汽车匀加速运动阶段的加速度大小为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小汽车的最大功率为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小汽车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07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23912" y="620649"/>
                <a:ext cx="8066692" cy="516683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小汽车在前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内的牵引力不变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小汽车做匀加速直线运动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内小汽车的牵引力逐渐减小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则小汽车的加速度逐渐减小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小汽车做加速度减小的加速运动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直到车的速度达到最大值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以后做匀速直线运动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小汽车的速度达到最大值后牵引力等于阻力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所以阻力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内的牵引力为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小汽车在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末小汽车的功率达到最大值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末汽车的速度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所以小汽车的最大功率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小汽车的最大速度为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m/s=100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即小汽车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后速度为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12" y="620649"/>
                <a:ext cx="8066692" cy="5166839"/>
              </a:xfrm>
              <a:prstGeom prst="rect">
                <a:avLst/>
              </a:prstGeom>
              <a:blipFill rotWithShape="0">
                <a:blip r:embed="rId2"/>
                <a:stretch>
                  <a:fillRect l="-983" t="-1063" r="-529" b="-17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836676"/>
            <a:ext cx="302196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159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7952" y="3212973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293310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恒力做功的分析和计算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光滑斜面放在水平面上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斜面上用固定的竖直挡板挡住一个光滑的小球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当整个装置沿水平面向左做减速运动的过程中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关于小球所受各力做功情况的说法正确的是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229" y="3798570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404811" y="3645027"/>
            <a:ext cx="8066692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重力做功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斜面对球的弹力一定做负功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挡板对球的弹力一定做负功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球所受的合力对球一定做正功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94531" y="653489"/>
            <a:ext cx="7238728" cy="45257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6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对小球进行受力分析如图所示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重力方向与位移方向垂直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重力不做功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与位移的夹角为锐角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斜面对小球的弹力一定做正功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的方向与位移方向相反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一定做负功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由于整个装置向左做减速运动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合力的方向与位移方向相反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合力对小球做负功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229" y="1484757"/>
            <a:ext cx="258762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042367" y="287500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2477" y="513806"/>
            <a:ext cx="10736767" cy="286531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广东东莞期末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为了提升运动员的体能进行一种拖轮胎跑的训练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运动员身上系绳拖动轮胎在水平地面前进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已知连接轮胎的拖绳拉力大小为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与地面夹角为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若运动员拖着轮胎以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的速度匀速直线前进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37°≈0.6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37°≈0.8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在此运动过程中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306" y="3670173"/>
            <a:ext cx="345757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694531" y="3429000"/>
            <a:ext cx="6666687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地面摩擦力对轮胎做功为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440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拖绳拉力对轮胎做功为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440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轮胎所受合力做功为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拖绳拉力对轮胎的平均功率为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441911"/>
                <a:ext cx="11658044" cy="39159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在轮胎匀速前进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拖绳拉力对轮胎做功为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在轮胎匀速前进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可知地面对轮胎的摩擦力大小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37°=80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则地面摩擦力对轮胎做功为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440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在轮胎匀速前进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合力等于零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故合力做的功为零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在轮胎匀速前进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所用的时间为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则拖绳拉力对轮胎的平均功率为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𝐅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=480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441911"/>
                <a:ext cx="11658044" cy="3915984"/>
              </a:xfrm>
              <a:prstGeom prst="rect">
                <a:avLst/>
              </a:prstGeom>
              <a:blipFill rotWithShape="0">
                <a:blip r:embed="rId2"/>
                <a:stretch>
                  <a:fillRect l="-680" b="-4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620649"/>
            <a:ext cx="345757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94531" y="367232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30196" y="629665"/>
                <a:ext cx="8873361" cy="361404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4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变力做功的分析和计算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4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广东云学联盟月考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的正方体木块漂浮在足够大的水面上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现用竖直向下的力将木块按入水中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直到木块上表面刚浸没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已知水的密度为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木块的密度为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则此过程中木块克服浮力做功为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6" y="629665"/>
                <a:ext cx="8873361" cy="3614042"/>
              </a:xfrm>
              <a:prstGeom prst="rect">
                <a:avLst/>
              </a:prstGeom>
              <a:blipFill rotWithShape="0">
                <a:blip r:embed="rId2"/>
                <a:stretch>
                  <a:fillRect l="-893" r="-275" b="-26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700784"/>
            <a:ext cx="2773680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2250" y="4283058"/>
                <a:ext cx="8873361" cy="19542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0" y="4283058"/>
                <a:ext cx="8873361" cy="1954293"/>
              </a:xfrm>
              <a:prstGeom prst="rect">
                <a:avLst/>
              </a:prstGeom>
              <a:blipFill rotWithShape="0">
                <a:blip r:embed="rId4"/>
                <a:stretch>
                  <a:fillRect l="-893" b="-18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44580" y="653489"/>
                <a:ext cx="7962601" cy="360795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边长为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的正方体木块漂浮在足够大的水面上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此时浮力大小为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ga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ρga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木块上表面刚浸没时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浮力大小为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ρga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则此过程中木块克服浮力做功为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克浮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克浮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80" y="653489"/>
                <a:ext cx="7962601" cy="3607951"/>
              </a:xfrm>
              <a:prstGeom prst="rect">
                <a:avLst/>
              </a:prstGeom>
              <a:blipFill rotWithShape="0">
                <a:blip r:embed="rId2"/>
                <a:stretch>
                  <a:fillRect l="-995" r="-995" b="-28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228" y="836676"/>
            <a:ext cx="2773680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3232598" y="2564892"/>
            <a:ext cx="811522" cy="47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在水平地面上放置一木块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木块在水平推力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的大小随位移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变化的图像如图乙所示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已知木块与地面间的动摩擦因数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最大静摩擦力等于滑动摩擦力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916" y="3195447"/>
            <a:ext cx="492696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17069" y="3138415"/>
            <a:ext cx="6060625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木块先做匀变速直线运动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后做匀速直线运动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其克服摩擦力所做的功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合力做的功为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木块在运动过程中的加速度一直变大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3212824"/>
                <a:ext cx="11658044" cy="288409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由题意可得木块受到的滑动摩擦力大小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对木块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的变化先增大后不变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木块先做非匀变速直线运动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后做匀变速直线运动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滑动摩擦力对木块做负功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则木块克服摩擦力所做的功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J=100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图像与横轴围成的面积表示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所做的功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对木块做正功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J=150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212824"/>
                <a:ext cx="11658044" cy="2884099"/>
              </a:xfrm>
              <a:prstGeom prst="rect">
                <a:avLst/>
              </a:prstGeom>
              <a:blipFill rotWithShape="0">
                <a:blip r:embed="rId2"/>
                <a:stretch>
                  <a:fillRect l="-680" t="-1903" r="-575" b="-8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17" y="620649"/>
            <a:ext cx="492696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75303" y="755109"/>
            <a:ext cx="1005375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力的方向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1607" y="658227"/>
            <a:ext cx="78895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478" y="836676"/>
            <a:ext cx="6098300" cy="583272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440585" y="1547495"/>
            <a:ext cx="1005375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力的方向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95206" y="2348865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量度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527260" y="2808215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位移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28416" y="3429000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恒力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16310" y="4139819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正功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64611" y="4962983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负功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80957" y="4941189"/>
            <a:ext cx="595006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克服</a:t>
            </a:r>
            <a:endParaRPr lang="zh-CN" altLang="en-US" sz="1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25200" y="5435981"/>
            <a:ext cx="800191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1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不做功</a:t>
            </a:r>
            <a:endParaRPr lang="zh-CN" altLang="zh-CN" sz="9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67004" y="4348587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450" y="629665"/>
            <a:ext cx="8873361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功率的分析与计算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云南玉溪模拟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如图是一款竞速无人机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其总质量为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某次该无人机以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180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的速度沿水平直线匀速飞行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假设该无人机匀速飞行时只受到重力、空气阻力和升力的作用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空气阻力大小恒为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且与速度方向相反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则该无人机所受的升力的功率为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1484757"/>
            <a:ext cx="258762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250" y="4982480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A.300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	B.500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C.700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	D.900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8504" y="805690"/>
            <a:ext cx="8469472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对无人机受力分析可知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受向下的重力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与运动方向相反的水平阻力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则升力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方向斜向上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设与水平方向夹角为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=53°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的功率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W=300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1052703"/>
            <a:ext cx="2587625" cy="17030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7294562" y="2475751"/>
            <a:ext cx="892674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7491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广东东莞高三期中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同一高度处有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个质量相同且可视为质点的小球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现使小球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做自由落体运动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做平抛运动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做竖直上抛运动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做竖直下抛运动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抛出时的初速度大小相同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小球从释放或抛出到落地的过程中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229" y="3366516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04811" y="3063811"/>
                <a:ext cx="8066692" cy="256830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个小球做的功相同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个小球做功的平均功率相等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落地前瞬间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个小球做功的瞬时功率大小关系为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个小球做功的平均功率大小关系为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𝐂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𝐃</m:t>
                            </m:r>
                          </m:sub>
                        </m:sSub>
                      </m:e>
                    </m:bar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1" y="3063811"/>
                <a:ext cx="8066692" cy="2568308"/>
              </a:xfrm>
              <a:prstGeom prst="rect">
                <a:avLst/>
              </a:prstGeom>
              <a:blipFill rotWithShape="0">
                <a:blip r:embed="rId3"/>
                <a:stretch>
                  <a:fillRect l="-982" t="-1900" b="-42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44696" y="653489"/>
                <a:ext cx="8758861" cy="48087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个质量相同的小球从同一高度释放或抛出到落地的过程中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重力做功为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故重力对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个小球做的功相同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做自由落体运动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做平抛运动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做竖直上抛运动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做竖直下抛运动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小球从同一高度抛出到落地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运动时间关系为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个小球做功的平均功率为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𝑾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𝐆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可得重力对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个小球做功的平均功率大小关系为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𝐃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𝐂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落地前瞬间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个小球竖直方向有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𝐂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𝐃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个小球竖直方向的速度关系为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落地前瞬间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个小球做功的瞬时功率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96" y="653489"/>
                <a:ext cx="8758861" cy="4808793"/>
              </a:xfrm>
              <a:prstGeom prst="rect">
                <a:avLst/>
              </a:prstGeom>
              <a:blipFill rotWithShape="0">
                <a:blip r:embed="rId2"/>
                <a:stretch>
                  <a:fillRect l="-905" t="-1141" r="-905" b="-19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774192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4757870" y="3645027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94740" y="629665"/>
                <a:ext cx="11810444" cy="532143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机车启动问题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广东普宁高三期末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某款国产汽车在出厂之前相关技术人员对汽车进行了测试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汽车以恒定功率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启动做直线运动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汽车的最大速度为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当汽车的速度为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汽车的加速度为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当汽车的速度为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汽车的加速度为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若阻力不变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的比值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B.3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5321433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186112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1861126"/>
              </a:xfrm>
              <a:prstGeom prst="rect">
                <a:avLst/>
              </a:prstGeom>
              <a:blipFill rotWithShape="0">
                <a:blip r:embed="rId2"/>
                <a:stretch>
                  <a:fillRect l="-680" r="-2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990693" y="2578540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94740" y="629665"/>
                <a:ext cx="11810444" cy="54004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天津南开中学模拟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智慧充电技术的日益成熟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极大促进了电动汽车销量的增长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若一辆电动汽车的质量为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额定功率为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汽车由静止启动后做匀加速直线运动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汽车的速度大小为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时恰好达到其额定功率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之后汽车维持额定功率行驶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达到最大速度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已知汽车行驶过程受到的阻力恒定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电动汽车受到的阻力大小为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100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电动汽车做匀加速直线运动的加速度大小为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den>
                    </m:f>
                  </m:oMath>
                </a14:m>
                <a:r>
                  <a:rPr lang="en-US" altLang="zh-CN" sz="100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电动汽车做匀加速直线运动的位移为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den>
                    </m:f>
                  </m:oMath>
                </a14:m>
                <a:r>
                  <a:rPr lang="en-US" altLang="zh-CN" sz="100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电动汽车做匀加速直线运动的过程中阻力做功为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5400493"/>
              </a:xfrm>
              <a:prstGeom prst="rect">
                <a:avLst/>
              </a:prstGeom>
              <a:blipFill rotWithShape="0">
                <a:blip r:embed="rId2"/>
                <a:stretch>
                  <a:fillRect l="-671" t="-226" r="-2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52360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汽车速度达到最大时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牵引力与阻力大小相等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解得阻力大小为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汽车恰好达到其额定功率时有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联立解得电动汽车做匀加速直线运动的加速度大小为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电动汽车做匀加速直线运动的时间为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电动汽车做匀加速直线运动的位移为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电动汽车做匀加速直线运动的过程中阻力做功为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5236025"/>
              </a:xfrm>
              <a:prstGeom prst="rect">
                <a:avLst/>
              </a:prstGeom>
              <a:blipFill rotWithShape="0">
                <a:blip r:embed="rId2"/>
                <a:stretch>
                  <a:fillRect l="-680" r="-4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/>
          <p:nvPr/>
        </p:nvSpPr>
        <p:spPr>
          <a:xfrm>
            <a:off x="3989528" y="3429000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9557" y="629665"/>
            <a:ext cx="8066692" cy="34298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 algn="ctr">
              <a:lnSpc>
                <a:spcPct val="14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广东深圳致理中学月考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起重机以额定功率将地面上质量为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的重物由静止沿竖直方向吊起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重物开始以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的速度向上做匀速直线运动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以下说法正确的是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680" y="1268730"/>
            <a:ext cx="242125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1080188" y="3998178"/>
            <a:ext cx="8066692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内重物所受起重机牵引力逐渐变大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内重物的加速度大小恒为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内重物克服重力做功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3.16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起重机的额定功率为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kW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78504" y="653489"/>
                <a:ext cx="7962601" cy="39194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内随着速度的增大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重物所受起重机牵引力逐渐变小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内重物做加速度减小的加速运动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则加速度大小不是恒定的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起重机的额定功率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内根据动能定理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解得克服重力做功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=3.16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53489"/>
                <a:ext cx="7962601" cy="3919447"/>
              </a:xfrm>
              <a:prstGeom prst="rect">
                <a:avLst/>
              </a:prstGeom>
              <a:blipFill rotWithShape="0">
                <a:blip r:embed="rId2"/>
                <a:stretch>
                  <a:fillRect l="-995" r="-689" b="-2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680" y="776478"/>
            <a:ext cx="242125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75341" y="2030660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快慢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2095" y="658227"/>
            <a:ext cx="815663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250" y="976427"/>
            <a:ext cx="8911912" cy="490514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429972" y="3065186"/>
            <a:ext cx="1210560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平均功率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728474" y="3893015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平均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665308" y="4454543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瞬时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9523072" y="1309674"/>
            <a:ext cx="892674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7491" y="629665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放在粗糙水平面上的物体受到水平拉力的作用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内其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图像和该拉力的功率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图像分别如图甲和乙所示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31" y="2132838"/>
            <a:ext cx="517525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67235" y="2010006"/>
                <a:ext cx="5008781" cy="332652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内物体位移大小为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内拉力做的功为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合力在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内做的功与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内做的功不相等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滑动摩擦力大小为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35" y="2010006"/>
                <a:ext cx="5008781" cy="3326527"/>
              </a:xfrm>
              <a:prstGeom prst="rect">
                <a:avLst/>
              </a:prstGeom>
              <a:blipFill rotWithShape="0">
                <a:blip r:embed="rId3"/>
                <a:stretch>
                  <a:fillRect l="-1582" b="-7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3267565"/>
                <a:ext cx="11658044" cy="305933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图像与横轴围成的面积表示物体的位移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内物体的位移大小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m=30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图像与横轴围成的面积表示水平拉力做的功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内拉力做的功为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J+10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J=70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内动能变化量相同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合力在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内做的功与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内做的功相等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物体做匀速运动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摩擦力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267565"/>
                <a:ext cx="11658044" cy="3059339"/>
              </a:xfrm>
              <a:prstGeom prst="rect">
                <a:avLst/>
              </a:prstGeom>
              <a:blipFill rotWithShape="0">
                <a:blip r:embed="rId2"/>
                <a:stretch>
                  <a:fillRect l="-680" t="-2191" r="-2092" b="-9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17" y="571990"/>
            <a:ext cx="517525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6600" y="629665"/>
            <a:ext cx="6892112" cy="57246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11.(2024·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福建卷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我国古代劳动人民创造了璀璨的农耕文明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为《天工开物》中描绘的利用耕牛整理田地的场景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简化的物理模型如图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人站立的农具视为与水平地面平行的木板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两条绳子相互平行且垂直于木板边缘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已知绳子与水平地面夹角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25.5°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25.5°=0.43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25.5°=0.90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当每条绳子拉力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人与木板沿直线匀速前进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内前进了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求此过程中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712" y="836676"/>
            <a:ext cx="517525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6450" y="653489"/>
                <a:ext cx="6580662" cy="57164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地面对木板的阻力大小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两条绳子拉力所做的总功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两条绳子拉力的总功率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(1)450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(2)9.0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(3)600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由于木板匀速运动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根据功的定义式有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根据功率的定义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𝑾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653489"/>
                <a:ext cx="6580662" cy="5716477"/>
              </a:xfrm>
              <a:prstGeom prst="rect">
                <a:avLst/>
              </a:prstGeom>
              <a:blipFill rotWithShape="0">
                <a:blip r:embed="rId2"/>
                <a:stretch>
                  <a:fillRect l="-1205" r="-2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712" y="620649"/>
            <a:ext cx="517525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94740" y="629665"/>
                <a:ext cx="11810444" cy="455378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.(2025·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广东卷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14)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用开瓶器取出紧塞在瓶口的软木塞时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先将拔塞钻旋入木塞内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随后下压把手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使齿轮绕固定支架上的转轴转动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通过齿轮啮合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带动与木塞相固定的拔塞钻向上运动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时刻开始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顶部与瓶口齐平的木塞从静止开始向上做匀加速直线运动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木塞所受摩擦力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随位移大小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的变化关系为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为常量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为圆柱形木塞的高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木塞质量为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底面积为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加速度为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齿轮半径为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瓶外气压减瓶内气压为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且近似不变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瓶子始终静止在桌面上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提示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图线下的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面积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所做的功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4553786"/>
              </a:xfrm>
              <a:prstGeom prst="rect">
                <a:avLst/>
              </a:prstGeom>
              <a:blipFill rotWithShape="0">
                <a:blip r:embed="rId2"/>
                <a:stretch>
                  <a:fillRect l="-671" b="-21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983298"/>
                <a:ext cx="11658044" cy="34159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木塞离开瓶口的瞬间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齿轮的角速度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拔塞的全过程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拔塞钻对木塞做的功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拔塞过程中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拔塞钻对木塞作用力的瞬时功率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变化的表达式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𝒂𝒉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mgat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pSat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m:rPr>
                            <m:nor/>
                          </m:rPr>
                          <a:rPr lang="en-US" altLang="zh-CN" sz="2600">
                            <a:effectLst/>
                            <a:latin typeface="宋体" panose="02010600030101010101" pitchFamily="2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m:rPr>
                            <m:nor/>
                          </m:rPr>
                          <a:rPr lang="en-US" altLang="zh-CN" sz="2600">
                            <a:effectLst/>
                            <a:latin typeface="宋体" panose="02010600030101010101" pitchFamily="2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≤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𝒂</m:t>
                                </m:r>
                              </m:den>
                            </m:f>
                          </m:e>
                        </m:rad>
                      </m:e>
                    </m: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983298"/>
                <a:ext cx="11658044" cy="3415911"/>
              </a:xfrm>
              <a:prstGeom prst="rect">
                <a:avLst/>
              </a:prstGeom>
              <a:blipFill rotWithShape="0">
                <a:blip r:embed="rId2"/>
                <a:stretch>
                  <a:fillRect l="-680" t="-3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66" y="620649"/>
            <a:ext cx="691388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996946"/>
                <a:ext cx="11658044" cy="293545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木塞做匀加速直线运动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由速度与位移关系有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ah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解得木塞离开瓶口瞬间的速度为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𝒂𝒉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则齿轮外侧的线速度也为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𝒂𝒉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所以齿轮的角速度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𝒂𝒉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996946"/>
                <a:ext cx="11658044" cy="2935459"/>
              </a:xfrm>
              <a:prstGeom prst="rect">
                <a:avLst/>
              </a:prstGeom>
              <a:blipFill rotWithShape="0">
                <a:blip r:embed="rId2"/>
                <a:stretch>
                  <a:fillRect l="-680" b="-10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66" y="620649"/>
            <a:ext cx="691388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442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996946"/>
                <a:ext cx="11658044" cy="33351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由木塞所受摩擦力随位移大小的变化关系可知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拔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塞的全过程摩擦力对木塞做的功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拔塞的全过程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对木塞由动能定理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p·Sh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996946"/>
                <a:ext cx="11658044" cy="3335120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66" y="620649"/>
            <a:ext cx="691388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796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996946"/>
                <a:ext cx="11658044" cy="324727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拔塞过程中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对木塞由牛顿第二定律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p·S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由位移与时间关系式有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拔塞钻对木塞作用力的瞬时功率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mgat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pSat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996946"/>
                <a:ext cx="11658044" cy="3247275"/>
              </a:xfrm>
              <a:prstGeom prst="rect">
                <a:avLst/>
              </a:prstGeom>
              <a:blipFill rotWithShape="0">
                <a:blip r:embed="rId2"/>
                <a:stretch>
                  <a:fillRect l="-680" t="-18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66" y="620649"/>
            <a:ext cx="691388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0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64733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1.</a:t>
            </a:r>
            <a:r>
              <a:rPr lang="zh-CN" altLang="zh-CN" sz="2600" b="1" kern="100" dirty="0">
                <a:latin typeface="Times New Roman"/>
                <a:ea typeface="黑体"/>
                <a:cs typeface="Times New Roman"/>
              </a:rPr>
              <a:t>思考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判断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835905" y="1324071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767665" y="1944107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51701" y="1324071"/>
                <a:ext cx="11658044" cy="39231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00655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只要物体受力的同时又发生了位移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就一定有力对物体做功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     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0065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一个力对物体做了负功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则说明这个力一定阻碍物体的运动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     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0065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作用力做正功时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反作用力一定做负功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     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0065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既能求某一时刻的瞬时功率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也可以求平均功率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     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0065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𝑾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只要知道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就可求出任意时刻的功率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     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0065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(6)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为恒力时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的功率一定增大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           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01" y="1324071"/>
                <a:ext cx="11658044" cy="3923166"/>
              </a:xfrm>
              <a:prstGeom prst="rect">
                <a:avLst/>
              </a:prstGeom>
              <a:blipFill rotWithShape="0">
                <a:blip r:embed="rId2"/>
                <a:stretch>
                  <a:fillRect l="-680" b="-2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6918370" y="250508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05936" y="315316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543785" y="3888350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959314" y="4679005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20990" y="1362813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2477" y="620649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的作用下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沿水平方向发生了一段位移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=150°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对物体做的功为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53" y="947547"/>
            <a:ext cx="242125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14877" y="1953742"/>
            <a:ext cx="8873361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150°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150°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变力做功的分析和计算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恒力做功的分析和计算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功率的分析与计算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7" name="圆角矩形 16">
            <a:hlinkClick r:id="rId10" action="ppaction://hlinksldjump"/>
          </p:cNvPr>
          <p:cNvSpPr/>
          <p:nvPr/>
        </p:nvSpPr>
        <p:spPr>
          <a:xfrm>
            <a:off x="4311846" y="4586805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考点四　机车启动问题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2880</Words>
  <Application>Microsoft Office PowerPoint</Application>
  <PresentationFormat>自定义</PresentationFormat>
  <Paragraphs>308</Paragraphs>
  <Slides>69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69</vt:i4>
      </vt:variant>
    </vt:vector>
  </HeadingPairs>
  <TitlesOfParts>
    <vt:vector size="84" baseType="lpstr"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Calibri Light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70</cp:revision>
  <dcterms:created xsi:type="dcterms:W3CDTF">2024-01-15T03:14:15Z</dcterms:created>
  <dcterms:modified xsi:type="dcterms:W3CDTF">2026-03-30T00:47:28Z</dcterms:modified>
</cp:coreProperties>
</file>