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40" r:id="rId2"/>
    <p:sldId id="257" r:id="rId3"/>
    <p:sldId id="341" r:id="rId4"/>
    <p:sldId id="342" r:id="rId5"/>
    <p:sldId id="343" r:id="rId6"/>
    <p:sldId id="344" r:id="rId7"/>
    <p:sldId id="351" r:id="rId8"/>
    <p:sldId id="352" r:id="rId9"/>
    <p:sldId id="355" r:id="rId10"/>
    <p:sldId id="356" r:id="rId11"/>
    <p:sldId id="357" r:id="rId12"/>
    <p:sldId id="359" r:id="rId13"/>
    <p:sldId id="493" r:id="rId14"/>
    <p:sldId id="491" r:id="rId15"/>
    <p:sldId id="494" r:id="rId16"/>
    <p:sldId id="367" r:id="rId17"/>
    <p:sldId id="501" r:id="rId18"/>
    <p:sldId id="506" r:id="rId19"/>
    <p:sldId id="508" r:id="rId20"/>
    <p:sldId id="509" r:id="rId21"/>
    <p:sldId id="378" r:id="rId22"/>
    <p:sldId id="519" r:id="rId23"/>
    <p:sldId id="522" r:id="rId24"/>
    <p:sldId id="523" r:id="rId25"/>
    <p:sldId id="579" r:id="rId26"/>
    <p:sldId id="580" r:id="rId27"/>
    <p:sldId id="524" r:id="rId28"/>
    <p:sldId id="526" r:id="rId29"/>
    <p:sldId id="527" r:id="rId30"/>
    <p:sldId id="400" r:id="rId31"/>
    <p:sldId id="402" r:id="rId32"/>
    <p:sldId id="403" r:id="rId33"/>
    <p:sldId id="404" r:id="rId34"/>
    <p:sldId id="405" r:id="rId35"/>
    <p:sldId id="406" r:id="rId36"/>
    <p:sldId id="407" r:id="rId37"/>
    <p:sldId id="408" r:id="rId38"/>
    <p:sldId id="409" r:id="rId39"/>
    <p:sldId id="410" r:id="rId40"/>
    <p:sldId id="411" r:id="rId41"/>
    <p:sldId id="412" r:id="rId42"/>
    <p:sldId id="413" r:id="rId43"/>
    <p:sldId id="414" r:id="rId44"/>
    <p:sldId id="415" r:id="rId45"/>
    <p:sldId id="416" r:id="rId46"/>
    <p:sldId id="417" r:id="rId47"/>
    <p:sldId id="418" r:id="rId48"/>
    <p:sldId id="419" r:id="rId49"/>
    <p:sldId id="420" r:id="rId50"/>
    <p:sldId id="421" r:id="rId51"/>
    <p:sldId id="428" r:id="rId52"/>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9</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43.xml"/><Relationship Id="rId7" Type="http://schemas.openxmlformats.org/officeDocument/2006/relationships/slide" Target="../slides/slide37.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5.xml"/><Relationship Id="rId11" Type="http://schemas.openxmlformats.org/officeDocument/2006/relationships/slide" Target="../slides/slide47.xml"/><Relationship Id="rId5" Type="http://schemas.openxmlformats.org/officeDocument/2006/relationships/slide" Target="../slides/slide33.xml"/><Relationship Id="rId10" Type="http://schemas.openxmlformats.org/officeDocument/2006/relationships/slide" Target="../slides/slide45.xml"/><Relationship Id="rId4" Type="http://schemas.openxmlformats.org/officeDocument/2006/relationships/slide" Target="../slides/slide31.xml"/><Relationship Id="rId9" Type="http://schemas.openxmlformats.org/officeDocument/2006/relationships/slide" Target="../slides/slide4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slideLayout" Target="../slideLayouts/slideLayout2.xml"/><Relationship Id="rId4" Type="http://schemas.openxmlformats.org/officeDocument/2006/relationships/tags" Target="../tags/tag16.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if"/><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8.jpe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tags" Target="../tags/tag11.xml"/><Relationship Id="rId7" Type="http://schemas.openxmlformats.org/officeDocument/2006/relationships/slide" Target="slide16.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 Id="rId9" Type="http://schemas.openxmlformats.org/officeDocument/2006/relationships/slide" Target="slide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3144614" y="5157216"/>
            <a:ext cx="5758943"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动能定理及其应用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动能定理的理解与基本应用</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两个关系</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259015" y="2126212"/>
            <a:ext cx="11810444" cy="1859396"/>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数量关系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合力做的功与物体动能的变化具有等量代换关系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但并不是说动能的变化就是合力做的功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因果关系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合力做功是引起物体动能变化的原因</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标量性</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262104"/>
            <a:ext cx="11810444" cy="125948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动能是标量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功也是标量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所以动能定理是一个标量式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不存在方向的选取问题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当然动能定理也就不存在分量的表达式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545602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甘肃庆阳一模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某同学在拍球的过程中发现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让球由离地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高处静止下落并自由反弹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弹起的最大高度为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为了让球每次都恰好弹回到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球每次在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高度时应向下拍打一次球</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设球在运动过程中受到的空气阻力大小恒定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球与地面碰撞后以原速率反弹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已知球的质量为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球在运动过程中受到的空气阻力大小为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人每次向下拍球的过程中对球做的功为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从拍球到球回到释放点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球克服空气阻力所做的功为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球每次撞击地面的过程中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地面对球做的功为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311233" y="3128607"/>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78352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球在下落到弹起到最大高度的过程中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球从最高点到返回到最高点的过程中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解得人每次向下拍球的过程中对球做的功为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从拍球到球回到释放点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球克服空气阻力所做的功为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球每次撞击地面的过程中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因为球与地面碰撞后以原速率反弹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所以地面对球做的功为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783529"/>
              </a:xfrm>
              <a:prstGeom prst="rect">
                <a:avLst/>
              </a:prstGeom>
              <a:blipFill rotWithShape="0">
                <a:blip r:embed="rId2"/>
                <a:stretch>
                  <a:fillRect l="-671" r="-2012" b="-19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1723525"/>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应用动能定理解题时应抓住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即明确研究对象的始、末状态的速度或动能情况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即明确研究过程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确定在这一过程中研究对象的受力情况和位置变化或位移信息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动能定理的应用技巧</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3047050"/>
            <a:ext cx="6313805" cy="3881120"/>
          </a:xfrm>
          <a:prstGeom prst="rect">
            <a:avLst/>
          </a:prstGeom>
          <a:solidFill>
            <a:scrgbClr r="0" g="0" b="0">
              <a:alpha val="0"/>
            </a:scrgbClr>
          </a:solidFill>
          <a:ln>
            <a:noFill/>
          </a:ln>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6450" y="620649"/>
                <a:ext cx="8873361" cy="272630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广东河源一中高三月考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一小球以初速度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从底端滑上光滑固定斜面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当向上运动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已知小球恰好能到达斜面顶端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则斜面的长度为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6450" y="620649"/>
                <a:ext cx="8873361" cy="2726300"/>
              </a:xfrm>
              <a:prstGeom prst="rect">
                <a:avLst/>
              </a:prstGeom>
              <a:blipFill rotWithShape="0">
                <a:blip r:embed="rId2"/>
                <a:stretch>
                  <a:fillRect l="-893" r="-481" b="-4027"/>
                </a:stretch>
              </a:blipFill>
            </p:spPr>
            <p:txBody>
              <a:bodyPr/>
              <a:lstStyle/>
              <a:p>
                <a:r>
                  <a:rPr lang="zh-CN" altLang="en-US">
                    <a:noFill/>
                  </a:rPr>
                  <a:t> </a:t>
                </a:r>
              </a:p>
            </p:txBody>
          </p:sp>
        </mc:Fallback>
      </mc:AlternateContent>
      <p:sp>
        <p:nvSpPr>
          <p:cNvPr id="6" name="TextBox 1"/>
          <p:cNvSpPr txBox="1"/>
          <p:nvPr/>
        </p:nvSpPr>
        <p:spPr>
          <a:xfrm>
            <a:off x="6811527" y="287500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1313942"/>
            <a:ext cx="3021965" cy="1250950"/>
          </a:xfrm>
          <a:prstGeom prst="rect">
            <a:avLst/>
          </a:prstGeom>
          <a:solidFill>
            <a:scrgbClr r="0" g="0" b="0">
              <a:alpha val="0"/>
            </a:scrgbClr>
          </a:solidFill>
          <a:ln>
            <a:noFill/>
          </a:ln>
        </p:spPr>
      </p:pic>
      <p:sp>
        <p:nvSpPr>
          <p:cNvPr id="5" name="矩形 4"/>
          <p:cNvSpPr/>
          <p:nvPr/>
        </p:nvSpPr>
        <p:spPr>
          <a:xfrm>
            <a:off x="462250" y="3253917"/>
            <a:ext cx="8873361"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	B.50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C.55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	D.60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106615" y="4509135"/>
                <a:ext cx="11810444" cy="1787325"/>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设斜面的倾角为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当向上运动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78079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当小球恰好能到达斜面顶端时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由动能定理可</a:t>
                </a:r>
                <a:r>
                  <a:rPr lang="zh-CN" altLang="zh-CN" sz="2600" b="1" smtClean="0">
                    <a:latin typeface="Times New Roman" panose="02020603050405020304" pitchFamily="18" charset="0"/>
                    <a:cs typeface="Times New Roman" panose="02020603050405020304" pitchFamily="18" charset="0"/>
                  </a:rPr>
                  <a:t>得</a:t>
                </a:r>
                <a:endParaRPr lang="en-US" altLang="zh-CN" sz="2600" b="1" smtClean="0">
                  <a:latin typeface="Times New Roman" panose="02020603050405020304" pitchFamily="18" charset="0"/>
                  <a:cs typeface="Times New Roman" panose="02020603050405020304" pitchFamily="18" charset="0"/>
                </a:endParaRPr>
              </a:p>
              <a:p>
                <a:pPr>
                  <a:spcAft>
                    <a:spcPts val="0"/>
                  </a:spcAft>
                  <a:tabLst>
                    <a:tab pos="3780790" algn="l"/>
                  </a:tabLst>
                </a:pP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106615" y="4509135"/>
                <a:ext cx="11810444" cy="1787325"/>
              </a:xfrm>
              <a:prstGeom prst="rect">
                <a:avLst/>
              </a:prstGeom>
              <a:blipFill rotWithShape="0">
                <a:blip r:embed="rId4"/>
                <a:stretch>
                  <a:fillRect l="-671" t="-3072" b="-204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应用动能定理求变力做功</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312161" y="1268730"/>
            <a:ext cx="9634747" cy="3659888"/>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安徽芜湖模拟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一条长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的细绳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上端固定在转轴的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下端拴一个可视为质点、质量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小球在水平面内随转轴做圆周运动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绳子与竖直方向成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若保持悬点和绳长不变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增大转轴的转速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小球再次稳定后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绳子跟竖直方向成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p>
          <a:p>
            <a:pPr marL="355600" indent="-355600">
              <a:lnSpc>
                <a:spcPct val="150000"/>
              </a:lnSpc>
              <a:spcAft>
                <a:spcPts val="0"/>
              </a:spcAft>
              <a:tabLst>
                <a:tab pos="3780790" algn="l"/>
              </a:tabLst>
            </a:pP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则绳子对小球做的功约为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58470" y="1484757"/>
            <a:ext cx="2069465" cy="2695575"/>
          </a:xfrm>
          <a:prstGeom prst="rect">
            <a:avLst/>
          </a:prstGeom>
          <a:solidFill>
            <a:scrgbClr r="0" g="0" b="0">
              <a:alpha val="0"/>
            </a:scrgbClr>
          </a:solidFill>
          <a:ln>
            <a:noFill/>
          </a:ln>
        </p:spPr>
      </p:pic>
      <p:sp>
        <p:nvSpPr>
          <p:cNvPr id="7" name="矩形 6"/>
          <p:cNvSpPr/>
          <p:nvPr/>
        </p:nvSpPr>
        <p:spPr>
          <a:xfrm>
            <a:off x="605916" y="4941189"/>
            <a:ext cx="9634747"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A.3.54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	B.2.54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C.1.54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	D.0.54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p:txBody>
      </p:sp>
      <p:sp>
        <p:nvSpPr>
          <p:cNvPr id="8" name="TextBox 1"/>
          <p:cNvSpPr txBox="1"/>
          <p:nvPr/>
        </p:nvSpPr>
        <p:spPr>
          <a:xfrm>
            <a:off x="6554556" y="438719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74091" y="620649"/>
                <a:ext cx="8873361" cy="3904378"/>
              </a:xfrm>
              <a:prstGeom prst="rect">
                <a:avLst/>
              </a:prstGeom>
            </p:spPr>
            <p:txBody>
              <a:bodyPr wrap="square" lIns="121898" tIns="60948" rIns="121898" bIns="60948">
                <a:spAutoFit/>
              </a:bodyPr>
              <a:lstStyle/>
              <a:p>
                <a:pPr>
                  <a:lnSpc>
                    <a:spcPct val="14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令细绳与竖直方向夹角为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小球做圆周运动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对小球进行受力分析如图所示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𝒈𝑳</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当夹角分别为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b="1">
                    <a:latin typeface="Times New Roman" panose="02020603050405020304" pitchFamily="18" charset="0"/>
                    <a:cs typeface="Times New Roman" panose="02020603050405020304" pitchFamily="18" charset="0"/>
                  </a:rPr>
                  <a:t>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线速度大小分别为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74091" y="620649"/>
                <a:ext cx="8873361" cy="3904378"/>
              </a:xfrm>
              <a:prstGeom prst="rect">
                <a:avLst/>
              </a:prstGeom>
              <a:blipFill rotWithShape="0">
                <a:blip r:embed="rId2"/>
                <a:stretch>
                  <a:fillRect l="-893" b="-469"/>
                </a:stretch>
              </a:blipFill>
            </p:spPr>
            <p:txBody>
              <a:bodyPr/>
              <a:lstStyle/>
              <a:p>
                <a:r>
                  <a:rPr lang="zh-CN" altLang="en-US">
                    <a:noFill/>
                  </a:rPr>
                  <a:t> </a:t>
                </a:r>
              </a:p>
            </p:txBody>
          </p:sp>
        </mc:Fallback>
      </mc:AlternateContent>
      <p:pic>
        <p:nvPicPr>
          <p:cNvPr id="4" name="image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6936" y="1268730"/>
            <a:ext cx="1718945" cy="3687445"/>
          </a:xfrm>
          <a:prstGeom prst="rect">
            <a:avLst/>
          </a:prstGeom>
          <a:solidFill>
            <a:scrgbClr r="0" g="0" b="0">
              <a:alpha val="0"/>
            </a:scrgbClr>
          </a:solidFill>
          <a:ln>
            <a:noFill/>
          </a:ln>
        </p:spPr>
      </p:pic>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1375720"/>
                <a:ext cx="11658044" cy="212357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在有变力做功的过程中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变力做功无法直接通过功的公式求解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恒力做功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恒</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可由公式求出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若已知物体的初、末速度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可用动能定理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求变力的功</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375720"/>
                <a:ext cx="11658044" cy="2123570"/>
              </a:xfrm>
              <a:prstGeom prst="rect">
                <a:avLst/>
              </a:prstGeom>
              <a:blipFill rotWithShape="0">
                <a:blip r:embed="rId2"/>
                <a:stretch>
                  <a:fillRect l="-680" r="-209" b="-5460"/>
                </a:stretch>
              </a:blipFill>
            </p:spPr>
            <p:txBody>
              <a:bodyPr/>
              <a:lstStyle/>
              <a:p>
                <a:r>
                  <a:rPr lang="zh-CN" altLang="en-US">
                    <a:noFill/>
                  </a:rPr>
                  <a:t> </a:t>
                </a:r>
              </a:p>
            </p:txBody>
          </p:sp>
        </mc:Fallback>
      </mc:AlternateContent>
      <p:pic>
        <p:nvPicPr>
          <p:cNvPr id="4"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873361" cy="3724072"/>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广东佛山调研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如图所示是一儿童游戏的图片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儿童站在固定竖直圆轨道的最低点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用力将一足球由静止踢出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发现足球能够沿着圆轨道通过最高点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已知轨道半径为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不考虑摩擦和空气阻力作用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由此可判断儿童对足球做的功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5824587" y="373911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90653" y="1484757"/>
            <a:ext cx="2421255" cy="2522220"/>
          </a:xfrm>
          <a:prstGeom prst="rect">
            <a:avLst/>
          </a:prstGeom>
          <a:solidFill>
            <a:scrgbClr r="0" g="0" b="0">
              <a:alpha val="0"/>
            </a:scrgbClr>
          </a:solidFill>
          <a:ln>
            <a:noFill/>
          </a:ln>
        </p:spPr>
      </p:pic>
      <p:sp>
        <p:nvSpPr>
          <p:cNvPr id="5" name="矩形 4"/>
          <p:cNvSpPr/>
          <p:nvPr/>
        </p:nvSpPr>
        <p:spPr>
          <a:xfrm>
            <a:off x="246223" y="4330039"/>
            <a:ext cx="8873361" cy="125923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可能等于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可能等于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mgR</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可能等于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可能等于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mgR</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787452" y="2057695"/>
            <a:ext cx="9714865" cy="3077721"/>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78079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理解动能、动能定理</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并会应用动能定理解决相关物理问题</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78079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会利用动能定理求变力做功</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78079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掌握动能定理与图像结合问题的分析方法</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620649"/>
                <a:ext cx="8066692" cy="419484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足球刚好沿圆轨道通过最高点时有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所以足球能够沿着圆轨道通过最高点应满足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设儿童对足球做的功最小为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对足球从最低点到最高点的过程由动能定理得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620649"/>
                <a:ext cx="8066692" cy="4194842"/>
              </a:xfrm>
              <a:prstGeom prst="rect">
                <a:avLst/>
              </a:prstGeom>
              <a:blipFill rotWithShape="0">
                <a:blip r:embed="rId2"/>
                <a:stretch>
                  <a:fillRect l="-982" b="-291"/>
                </a:stretch>
              </a:blipFill>
            </p:spPr>
            <p:txBody>
              <a:bodyPr/>
              <a:lstStyle/>
              <a:p>
                <a:r>
                  <a:rPr lang="zh-CN" altLang="en-US">
                    <a:noFill/>
                  </a:rPr>
                  <a:t> </a:t>
                </a:r>
              </a:p>
            </p:txBody>
          </p:sp>
        </mc:Fallback>
      </mc:AlternateContent>
      <p:pic>
        <p:nvPicPr>
          <p:cNvPr id="4" name="image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90653" y="1052703"/>
            <a:ext cx="2421255" cy="2522220"/>
          </a:xfrm>
          <a:prstGeom prst="rect">
            <a:avLst/>
          </a:prstGeom>
          <a:solidFill>
            <a:scrgbClr r="0" g="0" b="0">
              <a:alpha val="0"/>
            </a:scrgbClr>
          </a:solidFill>
          <a:ln>
            <a:noFill/>
          </a:ln>
        </p:spPr>
      </p:pic>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常与动能定理结合的五类图像</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动能定理与图像问题的结合</a:t>
            </a:r>
            <a:endParaRPr lang="zh-CN" altLang="zh-CN" sz="1800" b="1" kern="1400" dirty="0">
              <a:effectLst/>
              <a:latin typeface="Cambria"/>
              <a:ea typeface="宋体"/>
              <a:cs typeface="Times New Roman"/>
            </a:endParaRPr>
          </a:p>
        </p:txBody>
      </p:sp>
      <p:pic>
        <p:nvPicPr>
          <p:cNvPr id="6" name="image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2591943"/>
            <a:ext cx="6913880" cy="2781300"/>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1484757"/>
            <a:ext cx="6913880" cy="3514725"/>
          </a:xfrm>
          <a:prstGeom prst="rect">
            <a:avLst/>
          </a:prstGeom>
          <a:solidFill>
            <a:scrgbClr r="0" g="0" b="0">
              <a:alpha val="0"/>
            </a:scrgbClr>
          </a:solidFill>
          <a:ln>
            <a:noFill/>
          </a:ln>
        </p:spPr>
      </p:pic>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福建卷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水平地面上有并排放置的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两个物块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两物块质量均为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与地面间动摩擦因数为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与地面间无摩擦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两物块在外力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的作用下向右前进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为圆弧轨道最低点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为圆弧轨道最高点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圆弧轨道与水平地面平滑连接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初始时水平地面上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点间的长度大于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3886581"/>
            <a:ext cx="6913880" cy="2350770"/>
          </a:xfrm>
          <a:prstGeom prst="rect">
            <a:avLst/>
          </a:prstGeom>
          <a:solidFill>
            <a:scrgbClr r="0" g="0" b="0">
              <a:alpha val="0"/>
            </a:scrgbClr>
          </a:solidFill>
          <a:ln>
            <a:noFill/>
          </a:ln>
        </p:spPr>
      </p:pic>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27502" y="620649"/>
            <a:ext cx="4139488"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做的功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646176"/>
            <a:ext cx="6913880" cy="2350770"/>
          </a:xfrm>
          <a:prstGeom prst="rect">
            <a:avLst/>
          </a:prstGeom>
          <a:solidFill>
            <a:scrgbClr r="0" g="0" b="0">
              <a:alpha val="0"/>
            </a:scrgbClr>
          </a:solidFill>
          <a:ln>
            <a:noFill/>
          </a:ln>
        </p:spPr>
      </p:pic>
      <p:sp>
        <p:nvSpPr>
          <p:cNvPr id="5" name="矩形 4"/>
          <p:cNvSpPr/>
          <p:nvPr/>
        </p:nvSpPr>
        <p:spPr>
          <a:xfrm>
            <a:off x="259015" y="3428851"/>
            <a:ext cx="11810444" cy="185503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图像与坐标轴所围的面积表示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所做的功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所做的功为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262477" y="5298073"/>
            <a:ext cx="4139488"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6837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27502" y="620649"/>
            <a:ext cx="4139488" cy="125923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之间的弹力大小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646176"/>
            <a:ext cx="6913880" cy="2350770"/>
          </a:xfrm>
          <a:prstGeom prst="rect">
            <a:avLst/>
          </a:prstGeom>
          <a:solidFill>
            <a:scrgbClr r="0" g="0" b="0">
              <a:alpha val="0"/>
            </a:scrgbClr>
          </a:solidFill>
          <a:ln>
            <a:noFill/>
          </a:ln>
        </p:spPr>
      </p:pic>
      <p:sp>
        <p:nvSpPr>
          <p:cNvPr id="5" name="矩形 4"/>
          <p:cNvSpPr/>
          <p:nvPr/>
        </p:nvSpPr>
        <p:spPr>
          <a:xfrm>
            <a:off x="259015" y="2993256"/>
            <a:ext cx="11810444" cy="3055364"/>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时外力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开始变化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有相同的加速度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与地面间的摩擦力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整体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与地面间无摩擦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由牛顿第二定律得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间的弹力大小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262477" y="6062615"/>
            <a:ext cx="4139488"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43354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linds(horizont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4139488" cy="92330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要保证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能到达</a:t>
            </a:r>
            <a:r>
              <a:rPr lang="zh-CN" altLang="zh-CN" sz="2600">
                <a:latin typeface="Calibri" panose="020F0502020204030204" pitchFamily="34" charset="0"/>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圆弧半径满足的条件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646176"/>
            <a:ext cx="6913880" cy="23507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10648" y="2979092"/>
                <a:ext cx="11810444" cy="3285555"/>
              </a:xfrm>
              <a:prstGeom prst="rect">
                <a:avLst/>
              </a:prstGeom>
            </p:spPr>
            <p:txBody>
              <a:bodyPr wrap="square" lIns="121898" tIns="60948" rIns="121898" bIns="60948">
                <a:spAutoFit/>
              </a:bodyPr>
              <a:lstStyle/>
              <a:p>
                <a:pPr>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初始</a:t>
                </a:r>
                <a:r>
                  <a:rPr lang="zh-CN" altLang="zh-CN" sz="2600" b="1">
                    <a:latin typeface="Times New Roman" panose="02020603050405020304" pitchFamily="18" charset="0"/>
                    <a:cs typeface="Times New Roman" panose="02020603050405020304" pitchFamily="18" charset="0"/>
                  </a:rPr>
                  <a:t>时水平地面上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点的长度大于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从开始运动到开始分离过程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由题图乙可得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假设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可以运动到圆弧轨道最高点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从两者开始分离点到运动到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点的过程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要保证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能到达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点的速度</a:t>
                </a:r>
                <a:r>
                  <a:rPr lang="zh-CN" altLang="zh-CN" sz="2600" b="1" smtClean="0">
                    <a:latin typeface="Times New Roman" panose="02020603050405020304" pitchFamily="18" charset="0"/>
                    <a:cs typeface="Times New Roman" panose="02020603050405020304" pitchFamily="18" charset="0"/>
                  </a:rPr>
                  <a:t>满足</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𝒈𝒓</m:t>
                        </m:r>
                      </m:e>
                    </m:rad>
                  </m:oMath>
                </a14:m>
                <a:endParaRPr lang="zh-CN" altLang="zh-CN" sz="1000">
                  <a:latin typeface="Calibri" panose="020F0502020204030204" pitchFamily="34" charset="0"/>
                  <a:cs typeface="Times New Roman" panose="02020603050405020304" pitchFamily="18" charset="0"/>
                </a:endParaRPr>
              </a:p>
              <a:p>
                <a:pPr>
                  <a:spcAft>
                    <a:spcPts val="850"/>
                  </a:spcAft>
                  <a:tabLst>
                    <a:tab pos="378079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0648" y="2979092"/>
                <a:ext cx="11810444" cy="3285555"/>
              </a:xfrm>
              <a:prstGeom prst="rect">
                <a:avLst/>
              </a:prstGeom>
              <a:blipFill rotWithShape="0">
                <a:blip r:embed="rId3"/>
                <a:stretch>
                  <a:fillRect l="-671" t="-1670" r="-1033" b="-3340"/>
                </a:stretch>
              </a:blipFill>
            </p:spPr>
            <p:txBody>
              <a:bodyPr/>
              <a:lstStyle/>
              <a:p>
                <a:r>
                  <a:rPr lang="zh-CN" altLang="en-US">
                    <a:noFill/>
                  </a:rPr>
                  <a:t> </a:t>
                </a:r>
              </a:p>
            </p:txBody>
          </p:sp>
        </mc:Fallback>
      </mc:AlternateContent>
      <p:sp>
        <p:nvSpPr>
          <p:cNvPr id="6" name="矩形 5"/>
          <p:cNvSpPr/>
          <p:nvPr/>
        </p:nvSpPr>
        <p:spPr>
          <a:xfrm>
            <a:off x="46450" y="6237351"/>
            <a:ext cx="4139488" cy="65750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0528" y="1484757"/>
            <a:ext cx="4553437" cy="1323415"/>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分离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89808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linds(horizont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linds(horizont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linds(horizont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linds(horizontal)">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22747" y="620649"/>
            <a:ext cx="7238728"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解决图像问题的基本步骤</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721995"/>
            <a:ext cx="1512730" cy="330708"/>
          </a:xfrm>
          <a:prstGeom prst="rect">
            <a:avLst/>
          </a:prstGeom>
        </p:spPr>
      </p:pic>
      <p:pic>
        <p:nvPicPr>
          <p:cNvPr id="6" name="image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4666" y="1343914"/>
            <a:ext cx="6480810" cy="5396905"/>
          </a:xfrm>
          <a:prstGeom prst="rect">
            <a:avLst/>
          </a:prstGeom>
          <a:solidFill>
            <a:scrgbClr r="0" g="0" b="0">
              <a:alpha val="0"/>
            </a:scrgbClr>
          </a:solidFill>
          <a:ln>
            <a:noFill/>
          </a:ln>
        </p:spPr>
      </p:pic>
    </p:spTree>
    <p:extLst>
      <p:ext uri="{BB962C8B-B14F-4D97-AF65-F5344CB8AC3E}">
        <p14:creationId xmlns:p14="http://schemas.microsoft.com/office/powerpoint/2010/main" val="29389701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0196" y="593353"/>
            <a:ext cx="8873361" cy="3724072"/>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江苏高三押题卷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的物体在水平拉力的作用下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由静止开始在水平地面上沿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出发点为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轴零点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拉力做的功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与物体位置坐标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物体与水平地面间的动摩擦因数为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取</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10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771748" y="373911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5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1997" y="1484757"/>
            <a:ext cx="3021965" cy="2155825"/>
          </a:xfrm>
          <a:prstGeom prst="rect">
            <a:avLst/>
          </a:prstGeom>
          <a:solidFill>
            <a:scrgbClr r="0" g="0" b="0">
              <a:alpha val="0"/>
            </a:scrgbClr>
          </a:solidFill>
          <a:ln>
            <a:noFill/>
          </a:ln>
        </p:spPr>
      </p:pic>
      <p:sp>
        <p:nvSpPr>
          <p:cNvPr id="5" name="矩形 4"/>
          <p:cNvSpPr/>
          <p:nvPr/>
        </p:nvSpPr>
        <p:spPr>
          <a:xfrm>
            <a:off x="411726" y="4131673"/>
            <a:ext cx="9760697" cy="252869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拉力的功率为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W</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物体的动能为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物体克服摩擦力做的功为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物体的动量最大为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88783" y="620649"/>
                <a:ext cx="8714773" cy="5892423"/>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由于拉力沿水平方向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则拉力做的功为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可看出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图像的斜率表示拉力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时物体速度为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时物体的速度为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拉力为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拉力的功率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解得物体的动能为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物体克服摩擦力做的功为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图像可知在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的过程中水平拉力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的过程中水平拉力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由于物体受到的摩擦力恒为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则物体在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物体的动量最大为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88783" y="620649"/>
                <a:ext cx="8714773" cy="5892423"/>
              </a:xfrm>
              <a:prstGeom prst="rect">
                <a:avLst/>
              </a:prstGeom>
              <a:blipFill rotWithShape="0">
                <a:blip r:embed="rId2"/>
                <a:stretch>
                  <a:fillRect l="-909" t="-932" r="-699" b="-1553"/>
                </a:stretch>
              </a:blipFill>
            </p:spPr>
            <p:txBody>
              <a:bodyPr/>
              <a:lstStyle/>
              <a:p>
                <a:r>
                  <a:rPr lang="zh-CN" altLang="en-US">
                    <a:noFill/>
                  </a:rPr>
                  <a:t> </a:t>
                </a:r>
              </a:p>
            </p:txBody>
          </p:sp>
        </mc:Fallback>
      </mc:AlternateContent>
      <p:pic>
        <p:nvPicPr>
          <p:cNvPr id="4" name="image5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620649"/>
            <a:ext cx="3021965" cy="2155825"/>
          </a:xfrm>
          <a:prstGeom prst="rect">
            <a:avLst/>
          </a:prstGeom>
          <a:solidFill>
            <a:scrgbClr r="0" g="0" b="0">
              <a:alpha val="0"/>
            </a:scrgbClr>
          </a:solidFill>
          <a:ln>
            <a:noFill/>
          </a:ln>
        </p:spPr>
      </p:pic>
    </p:spTree>
    <p:extLst>
      <p:ext uri="{BB962C8B-B14F-4D97-AF65-F5344CB8AC3E}">
        <p14:creationId xmlns:p14="http://schemas.microsoft.com/office/powerpoint/2010/main" val="3675907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2787167" y="3793702"/>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478504" y="1293310"/>
            <a:ext cx="8066692" cy="3123908"/>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动能定理的理解与基本应用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云南卷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中老铁路国际旅客列车从云南某车站由静止出发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沿水平直轨道逐渐加速到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在此过程中列车对座椅上的一高中生所做的功最接近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2132838"/>
            <a:ext cx="2587625" cy="1984375"/>
          </a:xfrm>
          <a:prstGeom prst="rect">
            <a:avLst/>
          </a:prstGeom>
          <a:solidFill>
            <a:scrgbClr r="0" g="0" b="0">
              <a:alpha val="0"/>
            </a:scrgbClr>
          </a:solidFill>
          <a:ln>
            <a:noFill/>
          </a:ln>
        </p:spPr>
      </p:pic>
      <p:sp>
        <p:nvSpPr>
          <p:cNvPr id="8" name="矩形 7"/>
          <p:cNvSpPr/>
          <p:nvPr/>
        </p:nvSpPr>
        <p:spPr>
          <a:xfrm>
            <a:off x="836865" y="4509135"/>
            <a:ext cx="8066692"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	B.4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	D.4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666496" y="653489"/>
                <a:ext cx="7962601" cy="271911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高中生的质量约为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则当列车加速到</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高中生的动能约为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对高中生由动能定理得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解得列车对高中生所做的功约为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66496" y="653489"/>
                <a:ext cx="7962601" cy="2719118"/>
              </a:xfrm>
              <a:prstGeom prst="rect">
                <a:avLst/>
              </a:prstGeom>
              <a:blipFill rotWithShape="0">
                <a:blip r:embed="rId2"/>
                <a:stretch>
                  <a:fillRect l="-995" r="-3902" b="-4260"/>
                </a:stretch>
              </a:blipFill>
            </p:spPr>
            <p:txBody>
              <a:bodyPr/>
              <a:lstStyle/>
              <a:p>
                <a:r>
                  <a:rPr lang="zh-CN" altLang="en-US">
                    <a:noFill/>
                  </a:rPr>
                  <a:t> </a:t>
                </a:r>
              </a:p>
            </p:txBody>
          </p:sp>
        </mc:Fallback>
      </mc:AlternateContent>
      <p:pic>
        <p:nvPicPr>
          <p:cNvPr id="3" name="image5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1052703"/>
            <a:ext cx="2587625" cy="1984375"/>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630955" y="2483892"/>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一名质量为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的游客从高处跳下落到沙滩上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已知该游客起跳处脚底与沙滩表面之间的高度差为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落到沙滩上时屈膝缓冲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重心下降的高度为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该过程沙子对游客的作用力视为不变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则该游客从接触沙子到重心停止下降过程中受到沙子竖直向上的冲力为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5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3303143"/>
            <a:ext cx="2587625"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262477" y="3212973"/>
                <a:ext cx="7333356" cy="180226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62477" y="3212973"/>
                <a:ext cx="7333356" cy="1802264"/>
              </a:xfrm>
              <a:prstGeom prst="rect">
                <a:avLst/>
              </a:prstGeom>
              <a:blipFill rotWithShape="0">
                <a:blip r:embed="rId3"/>
                <a:stretch>
                  <a:fillRect l="-1081" b="-168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44580" y="836527"/>
                <a:ext cx="7962601" cy="219333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bar>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则该游客从接触沙子到重心停止下降过程中受到沙子的平均冲力为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44580" y="836527"/>
                <a:ext cx="7962601" cy="2193333"/>
              </a:xfrm>
              <a:prstGeom prst="rect">
                <a:avLst/>
              </a:prstGeom>
              <a:blipFill rotWithShape="0">
                <a:blip r:embed="rId2"/>
                <a:stretch>
                  <a:fillRect l="-995" r="-153" b="-1389"/>
                </a:stretch>
              </a:blipFill>
            </p:spPr>
            <p:txBody>
              <a:bodyPr/>
              <a:lstStyle/>
              <a:p>
                <a:r>
                  <a:rPr lang="zh-CN" altLang="en-US">
                    <a:noFill/>
                  </a:rPr>
                  <a:t> </a:t>
                </a:r>
              </a:p>
            </p:txBody>
          </p:sp>
        </mc:Fallback>
      </mc:AlternateContent>
      <p:pic>
        <p:nvPicPr>
          <p:cNvPr id="3" name="image5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052703"/>
            <a:ext cx="258762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7648339" y="247024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广东清远高三阶段考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是竖直面内的光滑固定轨道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的四分之一的圆弧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相切于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始终受到与重力大小相等的水平外力的作用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点处从静止开始向右运动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4224" y="3127883"/>
            <a:ext cx="3021965" cy="11652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47140" y="4299909"/>
                <a:ext cx="11810444" cy="1505388"/>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4299909"/>
                <a:ext cx="11810444" cy="1505388"/>
              </a:xfrm>
              <a:prstGeom prst="rect">
                <a:avLst/>
              </a:prstGeom>
              <a:blipFill rotWithShape="0">
                <a:blip r:embed="rId3"/>
                <a:stretch>
                  <a:fillRect l="-671" b="-647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132689"/>
                <a:ext cx="11658044" cy="151532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设小球运动到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132689"/>
                <a:ext cx="11658044" cy="1515327"/>
              </a:xfrm>
              <a:prstGeom prst="rect">
                <a:avLst/>
              </a:prstGeom>
              <a:blipFill rotWithShape="0">
                <a:blip r:embed="rId2"/>
                <a:stretch>
                  <a:fillRect l="-680" b="-3629"/>
                </a:stretch>
              </a:blipFill>
            </p:spPr>
            <p:txBody>
              <a:bodyPr/>
              <a:lstStyle/>
              <a:p>
                <a:r>
                  <a:rPr lang="zh-CN" altLang="en-US">
                    <a:noFill/>
                  </a:rPr>
                  <a:t> </a:t>
                </a:r>
              </a:p>
            </p:txBody>
          </p:sp>
        </mc:Fallback>
      </mc:AlternateContent>
      <p:pic>
        <p:nvPicPr>
          <p:cNvPr id="3" name="image5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4224" y="836676"/>
            <a:ext cx="3021965" cy="11652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070828" y="309102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969699"/>
          </a:xfrm>
          <a:prstGeom prst="rect">
            <a:avLst/>
          </a:prstGeom>
        </p:spPr>
        <p:txBody>
          <a:bodyPr wrap="square" lIns="121898" tIns="60948" rIns="121898" bIns="60948">
            <a:spAutoFit/>
          </a:bodyPr>
          <a:lstStyle/>
          <a:p>
            <a:pPr marL="355600" indent="-355600">
              <a:lnSpc>
                <a:spcPct val="12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应用动能定理求变力做功</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江苏盐城高三检测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的物体以初速度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沿水平面向左开始运动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起始点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与一水平放置的轻弹簧</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端相距</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轻弹簧的另一端固定在竖直墙上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已知物体与水平面间的动摩擦因数为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物体与弹簧相碰后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弹簧的最大压缩量为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则从开始碰撞到弹簧被压缩至最短的过程中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弹簧弹力所做的功为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4057650"/>
            <a:ext cx="3105785" cy="15316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4856" y="3645027"/>
                <a:ext cx="7333356" cy="2251361"/>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μmgx</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856" y="3645027"/>
                <a:ext cx="7333356" cy="2251361"/>
              </a:xfrm>
              <a:prstGeom prst="rect">
                <a:avLst/>
              </a:prstGeom>
              <a:blipFill rotWithShape="0">
                <a:blip r:embed="rId3"/>
                <a:stretch>
                  <a:fillRect l="-1081" b="-542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780770"/>
                <a:ext cx="11658044" cy="177924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对物体由动能定理可得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a:latin typeface="Times New Roman" panose="02020603050405020304" pitchFamily="18" charset="0"/>
                    <a:cs typeface="Times New Roman" panose="02020603050405020304" pitchFamily="18" charset="0"/>
                  </a:rPr>
                  <a:t>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解</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a:latin typeface="Times New Roman" panose="02020603050405020304" pitchFamily="18" charset="0"/>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780770"/>
                <a:ext cx="11658044" cy="1779245"/>
              </a:xfrm>
              <a:prstGeom prst="rect">
                <a:avLst/>
              </a:prstGeom>
              <a:blipFill rotWithShape="0">
                <a:blip r:embed="rId2"/>
                <a:stretch>
                  <a:fillRect l="-680" b="-2055"/>
                </a:stretch>
              </a:blipFill>
            </p:spPr>
            <p:txBody>
              <a:bodyPr/>
              <a:lstStyle/>
              <a:p>
                <a:r>
                  <a:rPr lang="zh-CN" altLang="en-US">
                    <a:noFill/>
                  </a:rPr>
                  <a:t> </a:t>
                </a:r>
              </a:p>
            </p:txBody>
          </p:sp>
        </mc:Fallback>
      </mc:AlternateContent>
      <p:pic>
        <p:nvPicPr>
          <p:cNvPr id="3" name="image5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836676"/>
            <a:ext cx="3105785" cy="15316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693365" y="3455255"/>
            <a:ext cx="1080135" cy="56957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629665"/>
                <a:ext cx="11810444" cy="3323643"/>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(2026·</a:t>
                </a:r>
                <a:r>
                  <a:rPr lang="zh-CN" altLang="zh-CN" sz="2600" b="1">
                    <a:latin typeface="Times New Roman" panose="02020603050405020304" pitchFamily="18" charset="0"/>
                    <a:cs typeface="Times New Roman" panose="02020603050405020304" pitchFamily="18" charset="0"/>
                  </a:rPr>
                  <a:t>广东广州大学附中月考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人们用滑道从高处向低处运送货物</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可看作质点的货物从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圆弧滑道顶端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点静止释放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沿滑道运动到圆弧末端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点时速度大小为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已知货物质量为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滑道高度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点的切线水平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关于货物从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下列说法正确的有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810444" cy="3323643"/>
              </a:xfrm>
              <a:prstGeom prst="rect">
                <a:avLst/>
              </a:prstGeom>
              <a:blipFill rotWithShape="0">
                <a:blip r:embed="rId2"/>
                <a:stretch>
                  <a:fillRect l="-671" b="-2930"/>
                </a:stretch>
              </a:blipFill>
            </p:spPr>
            <p:txBody>
              <a:bodyPr/>
              <a:lstStyle/>
              <a:p>
                <a:r>
                  <a:rPr lang="zh-CN" altLang="en-US">
                    <a:noFill/>
                  </a:rPr>
                  <a:t> </a:t>
                </a:r>
              </a:p>
            </p:txBody>
          </p:sp>
        </mc:Fallback>
      </mc:AlternateContent>
      <p:pic>
        <p:nvPicPr>
          <p:cNvPr id="4" name="image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22354" y="3994531"/>
            <a:ext cx="2857500" cy="2242820"/>
          </a:xfrm>
          <a:prstGeom prst="rect">
            <a:avLst/>
          </a:prstGeom>
          <a:solidFill>
            <a:scrgbClr r="0" g="0" b="0">
              <a:alpha val="0"/>
            </a:scrgbClr>
          </a:solidFill>
          <a:ln>
            <a:noFill/>
          </a:ln>
        </p:spPr>
      </p:pic>
      <p:sp>
        <p:nvSpPr>
          <p:cNvPr id="5" name="矩形 4"/>
          <p:cNvSpPr/>
          <p:nvPr/>
        </p:nvSpPr>
        <p:spPr>
          <a:xfrm>
            <a:off x="626291" y="3998178"/>
            <a:ext cx="7333356"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重力做的功为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克服阻力做的功为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点时向心加速度大小为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点时对轨道的压力大小为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380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78504" y="653489"/>
                <a:ext cx="7962601" cy="490510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重力做的功为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货物下滑过程由动能定理可得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代入数据解得克服阻力做的功为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点时向心加速度大小为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解得货物受到的支持力大小为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=380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根据牛顿第三定律可知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货物对轨道的压力大小为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380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78504" y="653489"/>
                <a:ext cx="7962601" cy="4905101"/>
              </a:xfrm>
              <a:prstGeom prst="rect">
                <a:avLst/>
              </a:prstGeom>
              <a:blipFill rotWithShape="0">
                <a:blip r:embed="rId2"/>
                <a:stretch>
                  <a:fillRect l="-995" r="-689" b="-1863"/>
                </a:stretch>
              </a:blipFill>
            </p:spPr>
            <p:txBody>
              <a:bodyPr/>
              <a:lstStyle/>
              <a:p>
                <a:r>
                  <a:rPr lang="zh-CN" altLang="en-US">
                    <a:noFill/>
                  </a:rPr>
                  <a:t> </a:t>
                </a:r>
              </a:p>
            </p:txBody>
          </p:sp>
        </mc:Fallback>
      </mc:AlternateContent>
      <p:pic>
        <p:nvPicPr>
          <p:cNvPr id="3" name="image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0435" y="836676"/>
            <a:ext cx="2857500"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311580" y="4603218"/>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0933" y="561425"/>
            <a:ext cx="6060625" cy="4545772"/>
          </a:xfrm>
          <a:prstGeom prst="rect">
            <a:avLst/>
          </a:prstGeom>
        </p:spPr>
        <p:txBody>
          <a:bodyPr wrap="square" lIns="121898" tIns="60948" rIns="121898" bIns="60948">
            <a:spAutoFit/>
          </a:bodyPr>
          <a:lstStyle/>
          <a:p>
            <a:pPr marL="355600" indent="-355600">
              <a:lnSpc>
                <a:spcPct val="14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动能定理与图像问题的结合</a:t>
            </a:r>
            <a:endParaRPr lang="zh-CN" altLang="zh-CN" sz="1000">
              <a:latin typeface="Calibri" panose="020F0502020204030204" pitchFamily="34" charset="0"/>
              <a:cs typeface="Times New Roman" panose="02020603050405020304" pitchFamily="18" charset="0"/>
            </a:endParaRPr>
          </a:p>
          <a:p>
            <a:pPr marL="355600" indent="-355600">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的物体在向右的水平拉力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的作用下由静止开始沿粗糙水平桌面滑动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的大小随物体运动位移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已知物体与地面间的动摩擦因数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则物体运动到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16212" y="1268730"/>
            <a:ext cx="6127750" cy="28892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57452" y="5118612"/>
                <a:ext cx="6060625" cy="136214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	B.</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	D.</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57452" y="5118612"/>
                <a:ext cx="6060625" cy="1362144"/>
              </a:xfrm>
              <a:prstGeom prst="rect">
                <a:avLst/>
              </a:prstGeom>
              <a:blipFill rotWithShape="0">
                <a:blip r:embed="rId3"/>
                <a:stretch>
                  <a:fillRect l="-1308" b="-896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644878"/>
                <a:ext cx="11658044" cy="241358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图像与横轴所围的面积表示力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做的功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内拉力做功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则物体运动到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644878"/>
                <a:ext cx="11658044" cy="2413585"/>
              </a:xfrm>
              <a:prstGeom prst="rect">
                <a:avLst/>
              </a:prstGeom>
              <a:blipFill rotWithShape="0">
                <a:blip r:embed="rId2"/>
                <a:stretch>
                  <a:fillRect l="-680" r="-680" b="-1768"/>
                </a:stretch>
              </a:blipFill>
            </p:spPr>
            <p:txBody>
              <a:bodyPr/>
              <a:lstStyle/>
              <a:p>
                <a:r>
                  <a:rPr lang="zh-CN" altLang="en-US">
                    <a:noFill/>
                  </a:rPr>
                  <a:t> </a:t>
                </a:r>
              </a:p>
            </p:txBody>
          </p:sp>
        </mc:Fallback>
      </mc:AlternateContent>
      <p:pic>
        <p:nvPicPr>
          <p:cNvPr id="3" name="image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6127750" cy="28892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3773501" y="2211344"/>
            <a:ext cx="1080135" cy="56957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629665"/>
            <a:ext cx="11810444" cy="2123634"/>
          </a:xfrm>
          <a:prstGeom prst="rect">
            <a:avLst/>
          </a:prstGeom>
        </p:spPr>
        <p:txBody>
          <a:bodyPr wrap="square" lIns="121898" tIns="60948" rIns="121898" bIns="60948">
            <a:spAutoFit/>
          </a:bodyPr>
          <a:lstStyle/>
          <a:p>
            <a:pPr marL="355600" indent="-355600" algn="ctr">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dirty="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广东深圳高三月考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从地面竖直向上抛出一小球</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在距地面高度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其上升、下落过程中动能</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随高度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变化的图像如图所示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已知小球在运动过程中受到的阻力大小恒定</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取地面为重力势能参考平面</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5756" y="2780919"/>
            <a:ext cx="3540125" cy="2695575"/>
          </a:xfrm>
          <a:prstGeom prst="rect">
            <a:avLst/>
          </a:prstGeom>
          <a:solidFill>
            <a:scrgbClr r="0" g="0" b="0">
              <a:alpha val="0"/>
            </a:scrgbClr>
          </a:solidFill>
          <a:ln>
            <a:noFill/>
          </a:ln>
        </p:spPr>
      </p:pic>
      <p:sp>
        <p:nvSpPr>
          <p:cNvPr id="11" name="矩形 10"/>
          <p:cNvSpPr/>
          <p:nvPr/>
        </p:nvSpPr>
        <p:spPr>
          <a:xfrm>
            <a:off x="388492" y="2776611"/>
            <a:ext cx="7333356" cy="245956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小球抛出时的速度大小为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小球运动过程受到的阻力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小球上升过程的加速度大小是下落过程的两倍</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78504" y="737395"/>
                <a:ext cx="7238728" cy="4855664"/>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根据动能定理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图像的斜率绝对值表示合力大小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则上升过程有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下落过程有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小球抛出时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解得小球抛出时的速度大小为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小球上升过程的加速度大小与下落过程的加速度大小之比为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合</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zh-CN" altLang="zh-CN" sz="2600" baseline="-5000">
                                <a:latin typeface="Cambria Math" panose="02040503050406030204" pitchFamily="18" charset="0"/>
                                <a:ea typeface="微软雅黑" panose="020B0503020204020204" pitchFamily="34" charset="-122"/>
                                <a:cs typeface="Times New Roman" panose="02020603050405020304" pitchFamily="18" charset="0"/>
                              </a:rPr>
                              <m:t>合</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78504" y="737395"/>
                <a:ext cx="7238728" cy="4855664"/>
              </a:xfrm>
              <a:prstGeom prst="rect">
                <a:avLst/>
              </a:prstGeom>
              <a:blipFill rotWithShape="0">
                <a:blip r:embed="rId2"/>
                <a:stretch>
                  <a:fillRect l="-1094" t="-1131" r="-5556"/>
                </a:stretch>
              </a:blipFill>
            </p:spPr>
            <p:txBody>
              <a:bodyPr/>
              <a:lstStyle/>
              <a:p>
                <a:r>
                  <a:rPr lang="zh-CN" altLang="en-US">
                    <a:noFill/>
                  </a:rPr>
                  <a:t> </a:t>
                </a:r>
              </a:p>
            </p:txBody>
          </p:sp>
        </mc:Fallback>
      </mc:AlternateContent>
      <p:pic>
        <p:nvPicPr>
          <p:cNvPr id="6" name="image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7810" y="836676"/>
            <a:ext cx="3540125"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8164267" y="2656741"/>
            <a:ext cx="1080135" cy="517795"/>
          </a:xfrm>
          <a:prstGeom prst="rect">
            <a:avLst/>
          </a:prstGeom>
          <a:noFill/>
        </p:spPr>
        <p:txBody>
          <a:bodyPr wrap="square" rtlCol="0">
            <a:spAutoFit/>
          </a:bodyPr>
          <a:lstStyle/>
          <a:p>
            <a:r>
              <a:rPr lang="en-US" altLang="zh-CN" sz="3000" b="1" dirty="0" smtClean="0">
                <a:solidFill>
                  <a:srgbClr val="C00000"/>
                </a:solidFill>
                <a:latin typeface="Times New Roman" pitchFamily="18" charset="0"/>
                <a:ea typeface="华文细黑" pitchFamily="2" charset="-122"/>
                <a:cs typeface="Times New Roman" pitchFamily="18" charset="0"/>
              </a:rPr>
              <a:t>ABD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706093" y="3134070"/>
            <a:ext cx="7333356"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小车牵引力大小为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小车克服摩擦力做功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小车重力势能增加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小车克服摩擦力做功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dirty="0">
              <a:latin typeface="Calibri" panose="020F0502020204030204" pitchFamily="34" charset="0"/>
              <a:cs typeface="Times New Roman" panose="02020603050405020304" pitchFamily="18" charset="0"/>
            </a:endParaRPr>
          </a:p>
        </p:txBody>
      </p:sp>
      <p:sp>
        <p:nvSpPr>
          <p:cNvPr id="10" name="矩形 9"/>
          <p:cNvSpPr/>
          <p:nvPr/>
        </p:nvSpPr>
        <p:spPr>
          <a:xfrm>
            <a:off x="247140" y="757773"/>
            <a:ext cx="11810444" cy="252374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广东广州高三月考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无人驾驶小车在水平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段以恒定功率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、速度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匀速行驶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在斜坡</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段以恒定功率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570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、速度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匀速行驶</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已知小车总质量为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dirty="0" err="1">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err="1">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段的倾角为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1" name="image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3409569"/>
            <a:ext cx="3291840" cy="153162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2335217"/>
                <a:ext cx="11658044" cy="399100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小车从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依题意有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匀速行驶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小车所受的摩擦力大小为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则克服摩擦力做功为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J=800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重力势能增加量为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mg·PQ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设摩擦力大小为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代入数值解得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克服摩擦力做功为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335217"/>
                <a:ext cx="11658044" cy="3991005"/>
              </a:xfrm>
              <a:prstGeom prst="rect">
                <a:avLst/>
              </a:prstGeom>
              <a:blipFill rotWithShape="0">
                <a:blip r:embed="rId2"/>
                <a:stretch>
                  <a:fillRect l="-680" r="-2144" b="-2443"/>
                </a:stretch>
              </a:blipFill>
            </p:spPr>
            <p:txBody>
              <a:bodyPr/>
              <a:lstStyle/>
              <a:p>
                <a:r>
                  <a:rPr lang="zh-CN" altLang="en-US">
                    <a:noFill/>
                  </a:rPr>
                  <a:t> </a:t>
                </a:r>
              </a:p>
            </p:txBody>
          </p:sp>
        </mc:Fallback>
      </mc:AlternateContent>
      <p:pic>
        <p:nvPicPr>
          <p:cNvPr id="6" name="image6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836676"/>
            <a:ext cx="3291840" cy="15316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8381" y="577998"/>
            <a:ext cx="6733355" cy="545602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广东揭阳高三期末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电动机通过绕轻质定滑轮的轻细绳与放在倾角为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的足够长斜面上的物体相连</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启动电动机后物体沿斜面上升</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时间内物体运动的</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其中除</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时间段图像为曲线外</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其余时间段图像均为直线</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后电动机的输出功率保持不变</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已知物体的质量为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不计一切摩擦</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7" name="image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8141" y="1214300"/>
            <a:ext cx="5100782" cy="288925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0555" y="643313"/>
                <a:ext cx="6666688" cy="538369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内电动机做的功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内物体沿斜面向上运动的距离</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物体位移大小为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内电动机做的功为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由动能定理得</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40555" y="643313"/>
                <a:ext cx="6666688" cy="5383694"/>
              </a:xfrm>
              <a:prstGeom prst="rect">
                <a:avLst/>
              </a:prstGeom>
              <a:blipFill rotWithShape="0">
                <a:blip r:embed="rId2"/>
                <a:stretch>
                  <a:fillRect l="-1188" b="-1586"/>
                </a:stretch>
              </a:blipFill>
            </p:spPr>
            <p:txBody>
              <a:bodyPr/>
              <a:lstStyle/>
              <a:p>
                <a:r>
                  <a:rPr lang="zh-CN" altLang="en-US">
                    <a:noFill/>
                  </a:rPr>
                  <a:t> </a:t>
                </a:r>
              </a:p>
            </p:txBody>
          </p:sp>
        </mc:Fallback>
      </mc:AlternateContent>
      <p:pic>
        <p:nvPicPr>
          <p:cNvPr id="6" name="image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3102" y="1268730"/>
            <a:ext cx="5610860" cy="28892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linds(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linds(horizontal)">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linds(horizontal)">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blinds(horizontal)">
                                      <p:cBhvr>
                                        <p:cTn id="3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40555" y="643313"/>
                <a:ext cx="6666688" cy="5366701"/>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物体的加速度大小为</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内细绳拉力的大小为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由题意知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后电动机输出功率为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当物体达到最大速度后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根据平衡条件可得细绳的拉力大小为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根据功率的公式可得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内物体沿斜面向上运动的距离为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对物体由动能定理得</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40555" y="643313"/>
                <a:ext cx="6666688" cy="5366701"/>
              </a:xfrm>
              <a:prstGeom prst="rect">
                <a:avLst/>
              </a:prstGeom>
              <a:blipFill rotWithShape="0">
                <a:blip r:embed="rId2"/>
                <a:stretch>
                  <a:fillRect l="-1188" t="-341" b="-1364"/>
                </a:stretch>
              </a:blipFill>
            </p:spPr>
            <p:txBody>
              <a:bodyPr/>
              <a:lstStyle/>
              <a:p>
                <a:r>
                  <a:rPr lang="zh-CN" altLang="en-US">
                    <a:noFill/>
                  </a:rPr>
                  <a:t> </a:t>
                </a:r>
              </a:p>
            </p:txBody>
          </p:sp>
        </mc:Fallback>
      </mc:AlternateContent>
      <p:pic>
        <p:nvPicPr>
          <p:cNvPr id="8" name="image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3102" y="1268730"/>
            <a:ext cx="5610860" cy="288925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blinds(horizontal)">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blinds(horizontal)">
                                      <p:cBhvr>
                                        <p:cTn id="3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31098" y="965021"/>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运动</a:t>
            </a:r>
            <a:endParaRPr lang="zh-CN" altLang="en-US" sz="2000" dirty="0">
              <a:solidFill>
                <a:srgbClr val="C00000"/>
              </a:solidFill>
              <a:latin typeface="微软雅黑" pitchFamily="34" charset="-122"/>
              <a:ea typeface="微软雅黑" pitchFamily="34" charset="-122"/>
            </a:endParaRPr>
          </a:p>
        </p:txBody>
      </p:sp>
      <p:sp>
        <p:nvSpPr>
          <p:cNvPr id="4" name="矩形 3"/>
          <p:cNvSpPr/>
          <p:nvPr/>
        </p:nvSpPr>
        <p:spPr>
          <a:xfrm>
            <a:off x="46450" y="825690"/>
            <a:ext cx="64808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09185" y="894630"/>
            <a:ext cx="8911912" cy="4502669"/>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4799044" y="1948772"/>
                <a:ext cx="678363" cy="526923"/>
              </a:xfrm>
              <a:prstGeom prst="rect">
                <a:avLst/>
              </a:prstGeom>
            </p:spPr>
            <p:txBody>
              <a:bodyPr wrap="none" lIns="91426" tIns="45712" rIns="91426" bIns="45712">
                <a:spAutoFit/>
              </a:bodyPr>
              <a:lstStyle/>
              <a:p>
                <a14:m>
                  <m:oMath xmlns:m="http://schemas.openxmlformats.org/officeDocument/2006/math">
                    <m:f>
                      <m:fPr>
                        <m:ctrlPr>
                          <a:rPr lang="zh-CN" altLang="zh-CN" sz="2000" i="1">
                            <a:solidFill>
                              <a:srgbClr val="C00000"/>
                            </a:solidFill>
                            <a:latin typeface="Cambria Math" panose="02040503050406030204" pitchFamily="18" charset="0"/>
                            <a:ea typeface="Cambria Math" panose="02040503050406030204" pitchFamily="18" charset="0"/>
                          </a:rPr>
                        </m:ctrlPr>
                      </m:fPr>
                      <m:num>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num>
                      <m:den>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oMath>
                </a14:m>
                <a:r>
                  <a:rPr lang="en-US" altLang="zh-CN" sz="2000" i="1">
                    <a:solidFill>
                      <a:srgbClr val="C00000"/>
                    </a:solidFill>
                    <a:effectLst/>
                    <a:latin typeface="Times New Roman" panose="02020603050405020304" pitchFamily="18" charset="0"/>
                    <a:ea typeface="微软雅黑" panose="020B0503020204020204" pitchFamily="34" charset="-122"/>
                  </a:rPr>
                  <a:t>mv</a:t>
                </a:r>
                <a:r>
                  <a:rPr lang="en-US" altLang="zh-CN" sz="2000" baseline="30000">
                    <a:solidFill>
                      <a:srgbClr val="C00000"/>
                    </a:solidFill>
                    <a:effectLst/>
                    <a:latin typeface="Times New Roman" panose="02020603050405020304" pitchFamily="18" charset="0"/>
                    <a:ea typeface="微软雅黑" panose="020B0503020204020204" pitchFamily="34" charset="-122"/>
                  </a:rPr>
                  <a:t>2</a:t>
                </a:r>
                <a:endParaRPr lang="zh-CN" altLang="en-US" sz="2000" dirty="0">
                  <a:solidFill>
                    <a:srgbClr val="C00000"/>
                  </a:solidFill>
                  <a:latin typeface="微软雅黑" pitchFamily="34" charset="-122"/>
                  <a:ea typeface="微软雅黑" pitchFamily="34" charset="-122"/>
                </a:endParaRPr>
              </a:p>
            </p:txBody>
          </p:sp>
        </mc:Choice>
        <mc:Fallback xmlns="">
          <p:sp>
            <p:nvSpPr>
              <p:cNvPr id="5" name="矩形 4"/>
              <p:cNvSpPr>
                <a:spLocks noRot="1" noChangeAspect="1" noMove="1" noResize="1" noEditPoints="1" noAdjustHandles="1" noChangeArrowheads="1" noChangeShapeType="1" noTextEdit="1"/>
              </p:cNvSpPr>
              <p:nvPr/>
            </p:nvSpPr>
            <p:spPr>
              <a:xfrm>
                <a:off x="4799044" y="1948772"/>
                <a:ext cx="678363" cy="526923"/>
              </a:xfrm>
              <a:prstGeom prst="rect">
                <a:avLst/>
              </a:prstGeom>
              <a:blipFill rotWithShape="0">
                <a:blip r:embed="rId3"/>
                <a:stretch>
                  <a:fillRect r="-1786" b="-8140"/>
                </a:stretch>
              </a:blipFill>
            </p:spPr>
            <p:txBody>
              <a:bodyPr/>
              <a:lstStyle/>
              <a:p>
                <a:r>
                  <a:rPr lang="zh-CN" altLang="en-US">
                    <a:noFill/>
                  </a:rPr>
                  <a:t> </a:t>
                </a:r>
              </a:p>
            </p:txBody>
          </p:sp>
        </mc:Fallback>
      </mc:AlternateContent>
      <p:sp>
        <p:nvSpPr>
          <p:cNvPr id="6" name="矩形 5"/>
          <p:cNvSpPr/>
          <p:nvPr/>
        </p:nvSpPr>
        <p:spPr>
          <a:xfrm>
            <a:off x="3976185" y="2906179"/>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焦耳</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5397607" y="3861054"/>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标量</a:t>
            </a:r>
            <a:endParaRPr lang="zh-CN" altLang="en-US" sz="20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8" name="矩形 7"/>
              <p:cNvSpPr/>
              <p:nvPr/>
            </p:nvSpPr>
            <p:spPr>
              <a:xfrm>
                <a:off x="6070154" y="4705449"/>
                <a:ext cx="1606052" cy="526923"/>
              </a:xfrm>
              <a:prstGeom prst="rect">
                <a:avLst/>
              </a:prstGeom>
            </p:spPr>
            <p:txBody>
              <a:bodyPr wrap="none" lIns="91426" tIns="45712" rIns="91426" bIns="45712">
                <a:spAutoFit/>
              </a:bodyPr>
              <a:lstStyle/>
              <a:p>
                <a:pPr>
                  <a:spcAft>
                    <a:spcPts val="0"/>
                  </a:spcAft>
                </a:pPr>
                <a14:m>
                  <m:oMath xmlns:m="http://schemas.openxmlformats.org/officeDocument/2006/math">
                    <m:f>
                      <m:fPr>
                        <m:ctrlPr>
                          <a:rPr lang="zh-CN" altLang="zh-CN" sz="20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num>
                      <m:den>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oMath>
                </a14:m>
                <a:r>
                  <a:rPr lang="en-US" altLang="zh-CN" sz="2000" i="1">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e>
                          <m:sub>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ub>
                        </m:sSub>
                      </m:e>
                      <m:sup>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up>
                    </m:sSup>
                  </m:oMath>
                </a14:m>
                <a:r>
                  <a:rPr lang="en-US" altLang="zh-CN" sz="20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num>
                      <m:den>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oMath>
                </a14:m>
                <a:r>
                  <a:rPr lang="en-US" altLang="zh-CN" sz="2000" i="1">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e>
                          <m:sub>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sub>
                        </m:sSub>
                      </m:e>
                      <m:sup>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up>
                    </m:sSup>
                  </m:oMath>
                </a14:m>
                <a:endParaRPr lang="zh-CN" altLang="zh-CN" sz="10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6070154" y="4705449"/>
                <a:ext cx="1606052" cy="526923"/>
              </a:xfrm>
              <a:prstGeom prst="rect">
                <a:avLst/>
              </a:prstGeom>
              <a:blipFill rotWithShape="0">
                <a:blip r:embed="rId4"/>
                <a:stretch>
                  <a:fillRect b="-814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0555" y="643313"/>
                <a:ext cx="6666688" cy="391944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内物体沿斜面向上运动的距离为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所以在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内物体沿斜面向上运动的距离</a:t>
                </a:r>
                <a:r>
                  <a:rPr lang="zh-CN" altLang="zh-CN" sz="2600" b="1" smtClean="0">
                    <a:latin typeface="Times New Roman" panose="02020603050405020304" pitchFamily="18" charset="0"/>
                    <a:cs typeface="Times New Roman" panose="02020603050405020304" pitchFamily="18" charset="0"/>
                  </a:rPr>
                  <a:t>为</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40555" y="643313"/>
                <a:ext cx="6666688" cy="3919447"/>
              </a:xfrm>
              <a:prstGeom prst="rect">
                <a:avLst/>
              </a:prstGeom>
              <a:blipFill rotWithShape="0">
                <a:blip r:embed="rId2"/>
                <a:stretch>
                  <a:fillRect l="-1188" b="-2804"/>
                </a:stretch>
              </a:blipFill>
            </p:spPr>
            <p:txBody>
              <a:bodyPr/>
              <a:lstStyle/>
              <a:p>
                <a:r>
                  <a:rPr lang="zh-CN" altLang="en-US">
                    <a:noFill/>
                  </a:rPr>
                  <a:t> </a:t>
                </a:r>
              </a:p>
            </p:txBody>
          </p:sp>
        </mc:Fallback>
      </mc:AlternateContent>
      <p:pic>
        <p:nvPicPr>
          <p:cNvPr id="6" name="image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3102" y="1268730"/>
            <a:ext cx="5610860" cy="28892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255476" y="908685"/>
            <a:ext cx="172352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动能的变化量</a:t>
            </a:r>
            <a:endParaRPr lang="zh-CN" altLang="en-US" sz="2000" dirty="0">
              <a:solidFill>
                <a:srgbClr val="C00000"/>
              </a:solidFill>
              <a:latin typeface="微软雅黑" pitchFamily="34" charset="-122"/>
              <a:ea typeface="微软雅黑" pitchFamily="34" charset="-122"/>
            </a:endParaRPr>
          </a:p>
        </p:txBody>
      </p:sp>
      <p:sp>
        <p:nvSpPr>
          <p:cNvPr id="5" name="矩形 4"/>
          <p:cNvSpPr/>
          <p:nvPr/>
        </p:nvSpPr>
        <p:spPr>
          <a:xfrm>
            <a:off x="140659" y="658227"/>
            <a:ext cx="897229"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76751" y="669145"/>
            <a:ext cx="9803103" cy="5352179"/>
          </a:xfrm>
          <a:prstGeom prst="rect">
            <a:avLst/>
          </a:prstGeom>
        </p:spPr>
      </p:pic>
      <mc:AlternateContent xmlns:mc="http://schemas.openxmlformats.org/markup-compatibility/2006" xmlns:a14="http://schemas.microsoft.com/office/drawing/2010/main">
        <mc:Choice Requires="a14">
          <p:sp>
            <p:nvSpPr>
              <p:cNvPr id="6" name="矩形 5"/>
              <p:cNvSpPr/>
              <p:nvPr/>
            </p:nvSpPr>
            <p:spPr>
              <a:xfrm>
                <a:off x="6095206" y="1821942"/>
                <a:ext cx="1606052" cy="526923"/>
              </a:xfrm>
              <a:prstGeom prst="rect">
                <a:avLst/>
              </a:prstGeom>
            </p:spPr>
            <p:txBody>
              <a:bodyPr wrap="none" lIns="91426" tIns="45712" rIns="91426" bIns="45712">
                <a:spAutoFit/>
              </a:bodyPr>
              <a:lstStyle/>
              <a:p>
                <a:pPr>
                  <a:spcAft>
                    <a:spcPts val="0"/>
                  </a:spcAft>
                </a:pPr>
                <a14:m>
                  <m:oMath xmlns:m="http://schemas.openxmlformats.org/officeDocument/2006/math">
                    <m:f>
                      <m:fPr>
                        <m:ctrlPr>
                          <a:rPr lang="zh-CN" altLang="zh-CN" sz="2000" i="1">
                            <a:solidFill>
                              <a:srgbClr val="C0000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num>
                      <m:den>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oMath>
                </a14:m>
                <a:r>
                  <a:rPr lang="en-US" altLang="zh-CN" sz="2000" i="1">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e>
                          <m:sub>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ub>
                        </m:sSub>
                      </m:e>
                      <m:sup>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up>
                    </m:sSup>
                  </m:oMath>
                </a14:m>
                <a:r>
                  <a:rPr lang="en-US" altLang="zh-CN" sz="20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num>
                      <m:den>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oMath>
                </a14:m>
                <a:r>
                  <a:rPr lang="en-US" altLang="zh-CN" sz="2000" i="1">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a:solidFill>
                                  <a:srgbClr val="C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e>
                          <m:sub>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sub>
                        </m:sSub>
                      </m:e>
                      <m:sup>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up>
                    </m:sSup>
                  </m:oMath>
                </a14:m>
                <a:endParaRPr lang="zh-CN" altLang="zh-CN" sz="10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6095206" y="1821942"/>
                <a:ext cx="1606052" cy="526923"/>
              </a:xfrm>
              <a:prstGeom prst="rect">
                <a:avLst/>
              </a:prstGeom>
              <a:blipFill rotWithShape="0">
                <a:blip r:embed="rId3"/>
                <a:stretch>
                  <a:fillRect b="-8140"/>
                </a:stretch>
              </a:blipFill>
            </p:spPr>
            <p:txBody>
              <a:bodyPr/>
              <a:lstStyle/>
              <a:p>
                <a:r>
                  <a:rPr lang="zh-CN" altLang="en-US">
                    <a:noFill/>
                  </a:rPr>
                  <a:t> </a:t>
                </a:r>
              </a:p>
            </p:txBody>
          </p:sp>
        </mc:Fallback>
      </mc:AlternateContent>
      <p:sp>
        <p:nvSpPr>
          <p:cNvPr id="7" name="矩形 6"/>
          <p:cNvSpPr/>
          <p:nvPr/>
        </p:nvSpPr>
        <p:spPr>
          <a:xfrm>
            <a:off x="4533499" y="2780919"/>
            <a:ext cx="697599" cy="400093"/>
          </a:xfrm>
          <a:prstGeom prst="rect">
            <a:avLst/>
          </a:prstGeom>
        </p:spPr>
        <p:txBody>
          <a:bodyPr wrap="none" lIns="91426" tIns="45712" rIns="91426" bIns="45712">
            <a:spAutoFit/>
          </a:bodyPr>
          <a:lstStyle/>
          <a:p>
            <a:pPr>
              <a:spcAft>
                <a:spcPts val="0"/>
              </a:spcAft>
            </a:pPr>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合力</a:t>
            </a:r>
            <a:endParaRPr lang="zh-CN" altLang="zh-CN" sz="1050">
              <a:latin typeface="Calibri" panose="020F0502020204030204" pitchFamily="34" charset="0"/>
              <a:cs typeface="Times New Roman" panose="02020603050405020304" pitchFamily="18" charset="0"/>
            </a:endParaRPr>
          </a:p>
        </p:txBody>
      </p:sp>
      <p:sp>
        <p:nvSpPr>
          <p:cNvPr id="8" name="矩形 7"/>
          <p:cNvSpPr/>
          <p:nvPr/>
        </p:nvSpPr>
        <p:spPr>
          <a:xfrm>
            <a:off x="8687530" y="3695131"/>
            <a:ext cx="697599" cy="400093"/>
          </a:xfrm>
          <a:prstGeom prst="rect">
            <a:avLst/>
          </a:prstGeom>
        </p:spPr>
        <p:txBody>
          <a:bodyPr wrap="none" lIns="91426" tIns="45712" rIns="91426" bIns="45712">
            <a:spAutoFit/>
          </a:bodyPr>
          <a:lstStyle/>
          <a:p>
            <a:pPr>
              <a:spcAft>
                <a:spcPts val="0"/>
              </a:spcAft>
            </a:pPr>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曲线</a:t>
            </a:r>
            <a:endParaRPr lang="zh-CN" altLang="zh-CN" sz="1050">
              <a:latin typeface="Calibri" panose="020F0502020204030204" pitchFamily="34" charset="0"/>
              <a:cs typeface="Times New Roman" panose="02020603050405020304" pitchFamily="18" charset="0"/>
            </a:endParaRPr>
          </a:p>
        </p:txBody>
      </p:sp>
      <p:sp>
        <p:nvSpPr>
          <p:cNvPr id="9" name="矩形 8"/>
          <p:cNvSpPr/>
          <p:nvPr/>
        </p:nvSpPr>
        <p:spPr>
          <a:xfrm>
            <a:off x="8687530" y="4509135"/>
            <a:ext cx="697599" cy="400093"/>
          </a:xfrm>
          <a:prstGeom prst="rect">
            <a:avLst/>
          </a:prstGeom>
        </p:spPr>
        <p:txBody>
          <a:bodyPr wrap="none" lIns="91426" tIns="45712" rIns="91426" bIns="45712">
            <a:spAutoFit/>
          </a:bodyPr>
          <a:lstStyle/>
          <a:p>
            <a:pPr>
              <a:spcAft>
                <a:spcPts val="0"/>
              </a:spcAft>
            </a:pPr>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变力</a:t>
            </a:r>
            <a:endParaRPr lang="zh-CN" altLang="zh-CN" sz="1050">
              <a:latin typeface="Calibri" panose="020F0502020204030204" pitchFamily="34" charset="0"/>
              <a:cs typeface="Times New Roman" panose="02020603050405020304" pitchFamily="18" charset="0"/>
            </a:endParaRPr>
          </a:p>
        </p:txBody>
      </p:sp>
      <p:sp>
        <p:nvSpPr>
          <p:cNvPr id="10" name="矩形 9"/>
          <p:cNvSpPr/>
          <p:nvPr/>
        </p:nvSpPr>
        <p:spPr>
          <a:xfrm>
            <a:off x="5015071" y="5621231"/>
            <a:ext cx="954079" cy="400093"/>
          </a:xfrm>
          <a:prstGeom prst="rect">
            <a:avLst/>
          </a:prstGeom>
        </p:spPr>
        <p:txBody>
          <a:bodyPr wrap="none" lIns="91426" tIns="45712" rIns="91426" bIns="45712">
            <a:spAutoFit/>
          </a:bodyPr>
          <a:lstStyle/>
          <a:p>
            <a:pPr>
              <a:spcAft>
                <a:spcPts val="0"/>
              </a:spcAft>
            </a:pPr>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分阶段</a:t>
            </a:r>
            <a:endParaRPr lang="zh-CN" altLang="zh-CN" sz="10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6401963" y="2405539"/>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694531" y="1916811"/>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351701" y="1285661"/>
            <a:ext cx="11658044" cy="3655528"/>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一定质量的物体动能变化时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速度一定变化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但速度变化时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动能不一定变化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动能不变的物体一定处于平衡状态</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物体所受的合力为零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合力对物体做的功也一定为零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物体在合力作用下做变速运动时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动能一定变化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物体的动能不变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所受的合力必定为零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8794523" y="311342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7" name="矩形 6"/>
          <p:cNvSpPr/>
          <p:nvPr/>
        </p:nvSpPr>
        <p:spPr>
          <a:xfrm>
            <a:off x="8218724" y="382131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6943695" y="4270124"/>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P spid="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79179" y="2010894"/>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运动员把质量为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的足球踢出后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某人观察它在空中的飞行情况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估计上升的最大高度为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在最高点的速度为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估算出运动员踢球时对足球做的功为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A.50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C.150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无法确定</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应用动能定理求变力做功</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动能定理的理解与基本应用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动能定理与图像问题的结合</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1829</Words>
  <Application>Microsoft Office PowerPoint</Application>
  <PresentationFormat>自定义</PresentationFormat>
  <Paragraphs>201</Paragraphs>
  <Slides>51</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51</vt:i4>
      </vt:variant>
    </vt:vector>
  </HeadingPairs>
  <TitlesOfParts>
    <vt:vector size="66"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67</cp:revision>
  <dcterms:created xsi:type="dcterms:W3CDTF">2024-01-15T03:14:15Z</dcterms:created>
  <dcterms:modified xsi:type="dcterms:W3CDTF">2026-03-20T06:22:43Z</dcterms:modified>
</cp:coreProperties>
</file>