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3"/>
  </p:notesMasterIdLst>
  <p:handoutMasterIdLst>
    <p:handoutMasterId r:id="rId64"/>
  </p:handoutMasterIdLst>
  <p:sldIdLst>
    <p:sldId id="340" r:id="rId2"/>
    <p:sldId id="257" r:id="rId3"/>
    <p:sldId id="341" r:id="rId4"/>
    <p:sldId id="342" r:id="rId5"/>
    <p:sldId id="343" r:id="rId6"/>
    <p:sldId id="581" r:id="rId7"/>
    <p:sldId id="582" r:id="rId8"/>
    <p:sldId id="351" r:id="rId9"/>
    <p:sldId id="352" r:id="rId10"/>
    <p:sldId id="355" r:id="rId11"/>
    <p:sldId id="356" r:id="rId12"/>
    <p:sldId id="357" r:id="rId13"/>
    <p:sldId id="492" r:id="rId14"/>
    <p:sldId id="359" r:id="rId15"/>
    <p:sldId id="493" r:id="rId16"/>
    <p:sldId id="367" r:id="rId17"/>
    <p:sldId id="501" r:id="rId18"/>
    <p:sldId id="504" r:id="rId19"/>
    <p:sldId id="505" r:id="rId20"/>
    <p:sldId id="508" r:id="rId21"/>
    <p:sldId id="509" r:id="rId22"/>
    <p:sldId id="378" r:id="rId23"/>
    <p:sldId id="571" r:id="rId24"/>
    <p:sldId id="583" r:id="rId25"/>
    <p:sldId id="522" r:id="rId26"/>
    <p:sldId id="523" r:id="rId27"/>
    <p:sldId id="584" r:id="rId28"/>
    <p:sldId id="585" r:id="rId29"/>
    <p:sldId id="524" r:id="rId30"/>
    <p:sldId id="574" r:id="rId31"/>
    <p:sldId id="526" r:id="rId32"/>
    <p:sldId id="527" r:id="rId33"/>
    <p:sldId id="577" r:id="rId34"/>
    <p:sldId id="530" r:id="rId35"/>
    <p:sldId id="531" r:id="rId36"/>
    <p:sldId id="400" r:id="rId37"/>
    <p:sldId id="402" r:id="rId38"/>
    <p:sldId id="403" r:id="rId39"/>
    <p:sldId id="404" r:id="rId40"/>
    <p:sldId id="405" r:id="rId41"/>
    <p:sldId id="406" r:id="rId42"/>
    <p:sldId id="407" r:id="rId43"/>
    <p:sldId id="408" r:id="rId44"/>
    <p:sldId id="409" r:id="rId45"/>
    <p:sldId id="410" r:id="rId46"/>
    <p:sldId id="412" r:id="rId47"/>
    <p:sldId id="586" r:id="rId48"/>
    <p:sldId id="414" r:id="rId49"/>
    <p:sldId id="415" r:id="rId50"/>
    <p:sldId id="416" r:id="rId51"/>
    <p:sldId id="417" r:id="rId52"/>
    <p:sldId id="418" r:id="rId53"/>
    <p:sldId id="587" r:id="rId54"/>
    <p:sldId id="420" r:id="rId55"/>
    <p:sldId id="421" r:id="rId56"/>
    <p:sldId id="422" r:id="rId57"/>
    <p:sldId id="423" r:id="rId58"/>
    <p:sldId id="588" r:id="rId59"/>
    <p:sldId id="589" r:id="rId60"/>
    <p:sldId id="590" r:id="rId61"/>
    <p:sldId id="428" r:id="rId62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9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6626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0650B867-F795-4F84-A254-C0BFD5E58CCC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9531919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10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5.xml"/><Relationship Id="rId13" Type="http://schemas.openxmlformats.org/officeDocument/2006/relationships/slide" Target="../slides/slide54.xml"/><Relationship Id="rId3" Type="http://schemas.openxmlformats.org/officeDocument/2006/relationships/slide" Target="../slides/slide48.xml"/><Relationship Id="rId7" Type="http://schemas.openxmlformats.org/officeDocument/2006/relationships/slide" Target="../slides/slide43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41.xml"/><Relationship Id="rId11" Type="http://schemas.openxmlformats.org/officeDocument/2006/relationships/slide" Target="../slides/slide52.xml"/><Relationship Id="rId5" Type="http://schemas.openxmlformats.org/officeDocument/2006/relationships/slide" Target="../slides/slide39.xml"/><Relationship Id="rId10" Type="http://schemas.openxmlformats.org/officeDocument/2006/relationships/slide" Target="../slides/slide50.xml"/><Relationship Id="rId4" Type="http://schemas.openxmlformats.org/officeDocument/2006/relationships/slide" Target="../slides/slide37.xml"/><Relationship Id="rId9" Type="http://schemas.openxmlformats.org/officeDocument/2006/relationships/slide" Target="../slides/slide46.xml"/><Relationship Id="rId14" Type="http://schemas.openxmlformats.org/officeDocument/2006/relationships/slide" Target="../slides/slide5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研透核心</a:t>
            </a:r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圆角矩形 18">
            <a:hlinkClick r:id="rId13" action="ppaction://hlinksldjump"/>
          </p:cNvPr>
          <p:cNvSpPr/>
          <p:nvPr userDrawn="1"/>
        </p:nvSpPr>
        <p:spPr>
          <a:xfrm>
            <a:off x="7596011" y="6450024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</a:t>
            </a:r>
          </a:p>
        </p:txBody>
      </p:sp>
      <p:sp>
        <p:nvSpPr>
          <p:cNvPr id="20" name="圆角矩形 19">
            <a:hlinkClick r:id="rId14" action="ppaction://hlinksldjump"/>
          </p:cNvPr>
          <p:cNvSpPr/>
          <p:nvPr userDrawn="1"/>
        </p:nvSpPr>
        <p:spPr>
          <a:xfrm>
            <a:off x="8112716" y="6461895"/>
            <a:ext cx="443288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tags" Target="../tags/tag11.xml"/><Relationship Id="rId7" Type="http://schemas.openxmlformats.org/officeDocument/2006/relationships/slide" Target="slide16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Relationship Id="rId9" Type="http://schemas.openxmlformats.org/officeDocument/2006/relationships/slide" Target="slide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6.xml"/><Relationship Id="rId4" Type="http://schemas.openxmlformats.org/officeDocument/2006/relationships/slide" Target="slide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"/><Relationship Id="rId2" Type="http://schemas.openxmlformats.org/officeDocument/2006/relationships/image" Target="../media/image5.tif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1721148" y="5157216"/>
            <a:ext cx="7182409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</a:t>
            </a:r>
            <a:r>
              <a:rPr lang="en-US" altLang="zh-CN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讲　机械能守恒定律及其应用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4368800" y="1269231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研透核心考点</a:t>
            </a: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dirty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单物体的机械能守恒问题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机械能守恒的理解与判断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多物体的机械能守恒问题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考点一　机械能守恒的理解与判断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6450" y="1268730"/>
            <a:ext cx="8873361" cy="30277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1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广东东莞期末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质量相同的两物体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用不可伸长的轻绳跨接在一轻质定滑轮两侧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用外力使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静止在水平桌面上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此时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静止在水平桌面上方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撤去此外力后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开始下降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始终未离开桌面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忽略一切摩擦阻力和空气阻力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开始下降到接触桌面前的过程中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8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0435" y="1700784"/>
            <a:ext cx="285750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TextBox 1"/>
          <p:cNvSpPr txBox="1"/>
          <p:nvPr/>
        </p:nvSpPr>
        <p:spPr>
          <a:xfrm>
            <a:off x="1747370" y="373911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421306" y="4237141"/>
            <a:ext cx="8873361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的速度大小大于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的速度大小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所组成的系统机械能增加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绳子拉力对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做的功等于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机械能的增加量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066692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85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的速度分解可知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为细绳与水平方向的夹角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的速度大小小于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因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下降时细绳的拉力对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做负功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的机械能减少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所组成的系统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只有重力做功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则机械能守恒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由功能关系可知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绳子拉力对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做的功等于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机械能的增加量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836676"/>
            <a:ext cx="2857500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总结提升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判断机械能守恒的三种方法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720" y="1773428"/>
            <a:ext cx="6749415" cy="46799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2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50" y="620649"/>
            <a:ext cx="8873361" cy="37240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广东湛江期中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神州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系列飞船返回舱返回地球的示意图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其过程可简化为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第一阶段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当返回舱成功穿越大气层下降到距地面约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公里高度时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降落伞打开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返回舱将在巨大降落伞向上的阻力作用下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迅速减速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假定此阶段降落伞产生的阻力与速度成正比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第二阶段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返回舱以较低速度匀速下降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第三阶段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返回舱在距地面还有一定高度时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缓冲火箭启动喷出气体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返回舱进一步减速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从而使返回舱安全着陆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959314" y="3766406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8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596" y="1052703"/>
            <a:ext cx="2153285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4293108"/>
            <a:ext cx="8873361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在第一阶段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返回舱做加速度增大的减速直线运动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在第二阶段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返回舱的机械能守恒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在第三阶段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缓冲火箭向上喷出气体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在第三阶段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合外力对返回舱做的总功等于返回舱动能的变化量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873361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第一阶段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降落伞打开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返回舱受到降落伞向上的阻力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迅速减速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由牛顿第二定律得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又降落伞产生的阻力与速度成正比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则减速过程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故返回舱做加速度减小的减速直线运动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在第二阶段返回舱匀速下降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动能不变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重力势能减少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所以机械能减少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在第三阶段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返回舱进一步减速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应该是受到向上的反作用力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缓冲火箭向下喷出气体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由动能定理可知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第三阶段返回舱动能的变化量等于合外力做的功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650" y="755777"/>
            <a:ext cx="2153285" cy="28892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考点二　单物体的机械能守恒问题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表达式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394" y="2225548"/>
            <a:ext cx="6397625" cy="31476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50" y="620649"/>
            <a:ext cx="2336633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一般步骤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3785" y="836676"/>
            <a:ext cx="6913880" cy="57575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873361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广东汕头高三月考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表面光滑的竖直圆环轨道固定在水平面上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一小球静止在轨道的最高点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小球受到轻微的扰动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点由静止沿轨道滑下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一段时间后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点脱离轨道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速度大小为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两点的连线与竖直方向的夹角为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小球可看作质点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5075533" y="3719793"/>
            <a:ext cx="737747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568" y="1052703"/>
            <a:ext cx="233934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78277" y="4334162"/>
                <a:ext cx="8873361" cy="19031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7" y="4334162"/>
                <a:ext cx="8873361" cy="1903189"/>
              </a:xfrm>
              <a:prstGeom prst="rect">
                <a:avLst/>
              </a:prstGeom>
              <a:blipFill rotWithShape="0">
                <a:blip r:embed="rId3"/>
                <a:stretch>
                  <a:fillRect l="-893" b="-256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836527"/>
                <a:ext cx="8873361" cy="320476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点脱离轨道时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重力沿半径方向的分力提供向心力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根据机械能守恒定律有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𝒈𝑹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836527"/>
                <a:ext cx="8873361" cy="3204764"/>
              </a:xfrm>
              <a:prstGeom prst="rect">
                <a:avLst/>
              </a:prstGeom>
              <a:blipFill rotWithShape="0">
                <a:blip r:embed="rId2"/>
                <a:stretch>
                  <a:fillRect l="-893" r="-4602" b="-323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8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95" y="836676"/>
            <a:ext cx="233934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313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443567" y="2057695"/>
            <a:ext cx="11754987" cy="233905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理解重力势能和弹性势能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知道机械能守恒的条件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会判断研究对象在某一过程机械能是否守恒</a:t>
            </a:r>
            <a:r>
              <a:rPr lang="zh-CN" altLang="zh-CN" sz="32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3200" smtClean="0"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32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会用机械能守恒定律解决单个物体或系统的机械能守恒问题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066692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 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在地面上以速度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抛出质量为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抛出后物体落到比地面低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的海平面上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若以地面为参考平面且不计空气阻力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3502882" y="3130044"/>
            <a:ext cx="1080135" cy="56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9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1503" y="1484757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678277" y="3608319"/>
                <a:ext cx="8873361" cy="284505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物体落到海平面时的重力势能为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物体从抛出到落到海平面的过程重力对物体做功为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物体在海平面上的速度为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物体在海平面上的机械能为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77" y="3608319"/>
                <a:ext cx="8873361" cy="2845059"/>
              </a:xfrm>
              <a:prstGeom prst="rect">
                <a:avLst/>
              </a:prstGeom>
              <a:blipFill rotWithShape="0">
                <a:blip r:embed="rId3"/>
                <a:stretch>
                  <a:fillRect l="-893" b="-8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4" y="620649"/>
                <a:ext cx="7333356" cy="556252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物体运动过程中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所以在任意一点的机械能均相等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都等于抛出时的机械能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物体在地面上的重力势能为零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动能为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故整个过程中的机械能均为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所以物体在海平面上的机械能为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物体下落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在海平面上的重力势能为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根据机械能守恒定律可得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所以物体在海平面上的速度为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𝒈𝒉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从抛出到落到海平面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重力做功为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/>
                </a:r>
                <a:b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</a:b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620649"/>
                <a:ext cx="7333356" cy="5562524"/>
              </a:xfrm>
              <a:prstGeom prst="rect">
                <a:avLst/>
              </a:prstGeom>
              <a:blipFill rotWithShape="0">
                <a:blip r:embed="rId2"/>
                <a:stretch>
                  <a:fillRect l="-1081" t="-329" r="-5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9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43" y="836676"/>
            <a:ext cx="302196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07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解决多物体系统机械能守恒的注意点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要注意判断物体运动过程中系统的机械能是否守恒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注意寻找用绳或杆相连接的物体间的速度关系和位移关系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根据机械能守恒列方程时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一般选用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的形式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78079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考点三　多物体的机械能守恒问题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轻绳连接的物体系统机械能守恒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12333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b="1"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模型</a:t>
              </a: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9" name="表格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513910"/>
              </p:ext>
            </p:extLst>
          </p:nvPr>
        </p:nvGraphicFramePr>
        <p:xfrm>
          <a:off x="838200" y="1485550"/>
          <a:ext cx="10514013" cy="4501931"/>
        </p:xfrm>
        <a:graphic>
          <a:graphicData uri="http://schemas.openxmlformats.org/drawingml/2006/table">
            <a:tbl>
              <a:tblPr firstRow="1" firstCol="1" bandRow="1"/>
              <a:tblGrid>
                <a:gridCol w="1057710"/>
                <a:gridCol w="9456303"/>
              </a:tblGrid>
              <a:tr h="450193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常见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情景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5" name="image279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0828" y="1700784"/>
            <a:ext cx="5876925" cy="37719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8220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488097"/>
              </p:ext>
            </p:extLst>
          </p:nvPr>
        </p:nvGraphicFramePr>
        <p:xfrm>
          <a:off x="838200" y="1454404"/>
          <a:ext cx="10514013" cy="2468880"/>
        </p:xfrm>
        <a:graphic>
          <a:graphicData uri="http://schemas.openxmlformats.org/drawingml/2006/table">
            <a:tbl>
              <a:tblPr firstRow="1" firstCol="1" bandRow="1"/>
              <a:tblGrid>
                <a:gridCol w="1057710"/>
                <a:gridCol w="9456303"/>
              </a:tblGrid>
              <a:tr h="12052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三点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提醒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①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分清两物体是速度大小相等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还是沿绳方向的分速度大小相等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②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用好两物体的位移大小关系或竖直方向高度变化的关系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③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对于单个物体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一般绳的张力要做功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机械能不守恒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但对于绳连接的系统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机械能则可能守恒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006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46223" y="620649"/>
                <a:ext cx="8873361" cy="39000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广东五校联考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将质量为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的重物系在轻绳的一端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放在倾角为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=53°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的固定光滑斜面上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轻绳绕过光滑轻小定滑轮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轻绳的另一端系一质量为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环套在竖直固定的光滑直杆上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定滑轮与直杆的距离为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杆上的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点与定滑轮等高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杆上的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点正下方距离为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轻绳绷直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系重物段轻绳与斜面平行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不计一切摩擦阻力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轻绳、杆、斜面足够长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53°=0.8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53°=0.6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现将环从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处由静止释放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23" y="620649"/>
                <a:ext cx="8873361" cy="3900018"/>
              </a:xfrm>
              <a:prstGeom prst="rect">
                <a:avLst/>
              </a:prstGeom>
              <a:blipFill rotWithShape="0">
                <a:blip r:embed="rId2"/>
                <a:stretch>
                  <a:fillRect l="-893" t="-1406" r="-343" b="-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"/>
          <p:cNvSpPr txBox="1"/>
          <p:nvPr/>
        </p:nvSpPr>
        <p:spPr>
          <a:xfrm>
            <a:off x="910558" y="4038412"/>
            <a:ext cx="1080135" cy="4707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5" name="image9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836676"/>
            <a:ext cx="2587625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585082" y="4509135"/>
                <a:ext cx="8873361" cy="213761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点释放时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环的加速度大小为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环下降到最低点前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环所受合力一直对环做负功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环下降到最低点前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环的机械能一直在减少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环的速度大小为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𝟑𝟓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𝟖𝟔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𝒈𝒅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82" y="4509135"/>
                <a:ext cx="8873361" cy="2137612"/>
              </a:xfrm>
              <a:prstGeom prst="rect">
                <a:avLst/>
              </a:prstGeom>
              <a:blipFill rotWithShape="0">
                <a:blip r:embed="rId4"/>
                <a:stretch>
                  <a:fillRect l="-893" t="-285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70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88784" y="620649"/>
                <a:ext cx="8930800" cy="578630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点释放时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环在竖直方向上只受到重力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则环的加速度大小为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方向竖直向下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环从静止下降到最低点过程中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先加速后减速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动能先增加后减少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合力先做正功再做负功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环下降到最低点过程中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绳子拉力始终沿着绳向上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与环的速度方向成钝角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所以绳子拉力对环始终做负功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环的机械能一直减少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不计一切摩擦阻力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重物与环组成的系统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机械能守恒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环从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zh-CN" altLang="zh-CN" sz="2600" i="1">
                                            <a:effectLst/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  <a:cs typeface="Times New Roman" panose="020206030504050203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𝟑</m:t>
                                        </m:r>
                                      </m:num>
                                      <m:den>
                                        <m:r>
                                          <a:rPr lang="en-US" altLang="zh-CN" sz="2600" b="1" i="1">
                                            <a:effectLst/>
                                            <a:latin typeface="Cambria Math" panose="02040503050406030204" pitchFamily="18" charset="0"/>
                                            <a:ea typeface="微软雅黑" panose="020B0503020204020204" pitchFamily="34" charset="-122"/>
                                            <a:cs typeface="Times New Roman" panose="02020603050405020304" pitchFamily="18" charset="0"/>
                                          </a:rPr>
                                          <m:t>𝟒</m:t>
                                        </m:r>
                                      </m:den>
                                    </m:f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𝒅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e>
                        </m:rad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zh-CN" altLang="zh-CN" sz="2600" i="1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𝟑</m:t>
                                    </m:r>
                                  </m:num>
                                  <m:den>
                                    <m:r>
                                      <a:rPr lang="en-US" altLang="zh-CN" sz="2600" b="1" i="1">
                                        <a:effectLst/>
                                        <a:latin typeface="Cambria Math" panose="02040503050406030204" pitchFamily="18" charset="0"/>
                                        <a:ea typeface="微软雅黑" panose="020B0503020204020204" pitchFamily="34" charset="-122"/>
                                        <a:cs typeface="Times New Roman" panose="02020603050405020304" pitchFamily="18" charset="0"/>
                                      </a:rPr>
                                      <m:t>𝟒</m:t>
                                    </m:r>
                                  </m:den>
                                </m:f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𝒅</m:t>
                                </m:r>
                              </m:e>
                            </m:d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𝒅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𝒅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解得环到达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处时的速度大小为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𝟑𝟓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𝟖𝟔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𝒈𝒅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784" y="620649"/>
                <a:ext cx="8930800" cy="5786303"/>
              </a:xfrm>
              <a:prstGeom prst="rect">
                <a:avLst/>
              </a:prstGeom>
              <a:blipFill rotWithShape="0">
                <a:blip r:embed="rId2"/>
                <a:stretch>
                  <a:fillRect l="-887" t="-948" r="-6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9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647700"/>
            <a:ext cx="2587625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6837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78504" y="620649"/>
            <a:ext cx="9760697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若细绳质量不可忽略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总长为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的均匀软绳对称地挂在轻小滑轮上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用细线将质量也为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的物块与软绳一端连接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现将物块由静止释放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直到软绳刚好全部离开滑轮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不计一切摩擦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7864366" y="255124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9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1773" y="836676"/>
            <a:ext cx="103441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43087" y="3092593"/>
                <a:ext cx="10736767" cy="31447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刚释放物块时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细线的拉力大小等于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在软绳从静止释放到刚离开滑轮的过程中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软绳的机械能守恒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在软绳从静止释放到刚离开滑轮的过程中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物块的机械能减少了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在软绳从静止释放到刚离开滑轮的过程中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软绳的机械能增加了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087" y="3092593"/>
                <a:ext cx="10736767" cy="3144758"/>
              </a:xfrm>
              <a:prstGeom prst="rect">
                <a:avLst/>
              </a:prstGeom>
              <a:blipFill rotWithShape="0">
                <a:blip r:embed="rId3"/>
                <a:stretch>
                  <a:fillRect l="-7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820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16114" y="593353"/>
                <a:ext cx="8873361" cy="578521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刚释放的时候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物块有方向向下的加速度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可知细线拉力小于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在软绳从静止释放到刚离开滑轮的过程中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拉力对软绳做了功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软绳机械能不守恒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软绳刚离开滑轮的时候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设物块和软绳的速度为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根据机械能守恒定律有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𝒈𝒍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则物块机械能的减少量为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系统的机械能是守恒的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由于物块的机械能减少了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所以软绳的机械能增加了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114" y="593353"/>
                <a:ext cx="8873361" cy="5785214"/>
              </a:xfrm>
              <a:prstGeom prst="rect">
                <a:avLst/>
              </a:prstGeom>
              <a:blipFill rotWithShape="0">
                <a:blip r:embed="rId2"/>
                <a:stretch>
                  <a:fillRect l="-893" r="-8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9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5746" y="836676"/>
            <a:ext cx="103441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287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59015" y="1375720"/>
                <a:ext cx="11658044" cy="45196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非质点类物体机械能守恒的处理方法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物体虽然不能看作质点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但因只有重力做功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物体整体机械能守恒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在确定物体重力势能的变化量时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要根据情况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将物体分段处理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确定好各部分的重心及重心高度的变化量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分析非质点类物体的动能时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要看物体各部分是否都在运动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运动的速度大小是否相同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则物体的动能才可表示为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(4)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在解决多个小球类问题时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应抓住小球之间是否始终相互挤压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015" y="1375720"/>
                <a:ext cx="11658044" cy="4519611"/>
              </a:xfrm>
              <a:prstGeom prst="rect">
                <a:avLst/>
              </a:prstGeom>
              <a:blipFill rotWithShape="0">
                <a:blip r:embed="rId2"/>
                <a:stretch>
                  <a:fillRect l="-680" b="-215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970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6" name="组合 11"/>
          <p:cNvGrpSpPr/>
          <p:nvPr/>
        </p:nvGrpSpPr>
        <p:grpSpPr bwMode="auto">
          <a:xfrm>
            <a:off x="4308475" y="1709342"/>
            <a:ext cx="3830638" cy="899904"/>
            <a:chOff x="4308498" y="1709705"/>
            <a:chExt cx="3829698" cy="900304"/>
          </a:xfrm>
        </p:grpSpPr>
        <p:sp>
          <p:nvSpPr>
            <p:cNvPr id="23564" name="TextBox 1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202042" y="1752576"/>
              <a:ext cx="2936154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夯实必备知识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4" name="TextBox 13">
              <a:hlinkClick r:id="rId3" action="ppaction://hlinksldjump"/>
            </p:cNvPr>
            <p:cNvSpPr txBox="1"/>
            <p:nvPr/>
          </p:nvSpPr>
          <p:spPr>
            <a:xfrm>
              <a:off x="4308498" y="1709705"/>
              <a:ext cx="79990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</a:p>
          </p:txBody>
        </p:sp>
      </p:grpSp>
      <p:grpSp>
        <p:nvGrpSpPr>
          <p:cNvPr id="23557" name="组合 14"/>
          <p:cNvGrpSpPr/>
          <p:nvPr/>
        </p:nvGrpSpPr>
        <p:grpSpPr bwMode="auto">
          <a:xfrm>
            <a:off x="5000625" y="2961590"/>
            <a:ext cx="3824288" cy="899905"/>
            <a:chOff x="4999990" y="2962216"/>
            <a:chExt cx="3824585" cy="900304"/>
          </a:xfrm>
        </p:grpSpPr>
        <p:sp>
          <p:nvSpPr>
            <p:cNvPr id="23562" name="TextBox 15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2937103" cy="641486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研透核心考点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4" action="ppaction://hlinksldjump"/>
            </p:cNvPr>
            <p:cNvSpPr txBox="1"/>
            <p:nvPr/>
          </p:nvSpPr>
          <p:spPr>
            <a:xfrm>
              <a:off x="4999990" y="2962216"/>
              <a:ext cx="882719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4109086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5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5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dirty="0">
                  <a:solidFill>
                    <a:srgbClr val="0070C0"/>
                  </a:solidFill>
                  <a:latin typeface="Impact" panose="020B0806030902050204" pitchFamily="34" charset="0"/>
                </a:rPr>
                <a:t>03</a:t>
              </a: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轻杆连接的物体系统机械能守恒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5986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878731"/>
              </p:ext>
            </p:extLst>
          </p:nvPr>
        </p:nvGraphicFramePr>
        <p:xfrm>
          <a:off x="262477" y="1268730"/>
          <a:ext cx="10514013" cy="4945253"/>
        </p:xfrm>
        <a:graphic>
          <a:graphicData uri="http://schemas.openxmlformats.org/drawingml/2006/table">
            <a:tbl>
              <a:tblPr firstRow="1" firstCol="1" bandRow="1"/>
              <a:tblGrid>
                <a:gridCol w="1057710"/>
                <a:gridCol w="9456303"/>
              </a:tblGrid>
              <a:tr h="19442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常见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情景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52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特点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①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平动时两物体线速度相等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转动时两物体角速度相等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②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杆对物体的作用力并不总是沿杆的方向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杆能对物体做功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单个物体机械能不守恒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③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对于杆和球组成的系统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忽略空气阻力和各种摩擦且没有其他力对系统做功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则系统机械能守恒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3" name="image280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1268730"/>
            <a:ext cx="5876925" cy="189547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42603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620649"/>
            <a:ext cx="8873361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广东惠州月考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长度为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的轻杆左端连接光滑水平转轴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中点和右端分别固定质量均为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小球可视为质点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当轻杆从水平位置由静止释放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在轻杆摆至竖直位置的过程中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下列结论正确的是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     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854801" y="3127232"/>
            <a:ext cx="1188149" cy="517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9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735" y="1052703"/>
            <a:ext cx="223520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2250" y="3609681"/>
                <a:ext cx="8873361" cy="305972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两小球组成的系统机械能守恒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两小球的速度始终相等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在最低点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　</m:t>
                            </m:r>
                          </m:deg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𝟑𝟎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𝒈𝑳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轻杆对小球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做功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50" y="3609681"/>
                <a:ext cx="8873361" cy="3059724"/>
              </a:xfrm>
              <a:prstGeom prst="rect">
                <a:avLst/>
              </a:prstGeom>
              <a:blipFill rotWithShape="0">
                <a:blip r:embed="rId3"/>
                <a:stretch>
                  <a:fillRect l="-893" b="-259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62477" y="620649"/>
                <a:ext cx="8873361" cy="53538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两球组成的系统只有重力做功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杆从水平位置摆至竖直位置的过程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球的角速度相等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设在竖直位置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根据圆周运动的角速度与线速度的关系可得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两球组成的系统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　</m:t>
                            </m:r>
                          </m:deg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𝟑𝟎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𝒈𝑳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对小球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=0.4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0649"/>
                <a:ext cx="8873361" cy="5353877"/>
              </a:xfrm>
              <a:prstGeom prst="rect">
                <a:avLst/>
              </a:prstGeom>
              <a:blipFill rotWithShape="0">
                <a:blip r:embed="rId2"/>
                <a:stretch>
                  <a:fillRect l="-893" r="-2679" b="-1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9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735" y="620649"/>
            <a:ext cx="223520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90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683978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轻弹簧连接的物体系统机械能守恒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04" y="860327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678783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模型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391552"/>
              </p:ext>
            </p:extLst>
          </p:nvPr>
        </p:nvGraphicFramePr>
        <p:xfrm>
          <a:off x="262477" y="1484757"/>
          <a:ext cx="10514013" cy="4218940"/>
        </p:xfrm>
        <a:graphic>
          <a:graphicData uri="http://schemas.openxmlformats.org/drawingml/2006/table">
            <a:tbl>
              <a:tblPr firstRow="1" firstCol="1" bandRow="1"/>
              <a:tblGrid>
                <a:gridCol w="1057710"/>
                <a:gridCol w="9456303"/>
              </a:tblGrid>
              <a:tr h="8051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模型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特点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由轻弹簧连接的物体系统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一般既有重力做功又有弹簧弹力做功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这时系统内物体的动能、重力势能和弹簧的弹性势能相互转化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而总的机械能守恒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518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两点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提醒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①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对同一弹簧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弹性势能的大小完全由弹簧的形变量决定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无论弹簧伸长还是压缩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780790" algn="l"/>
                        </a:tabLst>
                      </a:pP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②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弹簧两端的物体把弹簧拉伸至最长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或压缩至最短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时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两端的物体具有相同的速度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弹性势能最大</a:t>
                      </a:r>
                      <a:r>
                        <a:rPr lang="zh-CN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。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307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90118" y="620649"/>
            <a:ext cx="8873361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广东中山期末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光滑斜面固定在水平地面上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质量相等的物块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通过一根不可伸长的轻绳跨过光滑定滑轮连接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一轻质弹簧下端固定在斜面底端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另一端连接在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被托住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轻绳伸直但没有弹力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运动至最低点的过程中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未落地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未与滑轮相碰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弹簧始终在弹性限度内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739689" y="375421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860" y="969899"/>
            <a:ext cx="2505075" cy="18110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78277" y="4214205"/>
            <a:ext cx="8873361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总的重力势能先增加后减少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轻绳拉力对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做的功等于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机械能的增加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受到的合外力为零时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的速度最大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的速度最大时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的总机械能最大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6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6223" y="760703"/>
            <a:ext cx="8873361" cy="612472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运动至最低点的过程中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令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下降的高度为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斜面倾角为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的重力做的总功为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W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mgh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总的重力势能减少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运动至最低点的过程中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弹簧先处于压缩状态后处于拉伸状态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弹簧弹力对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先做正功后做负功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轻绳对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一直做正功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轻绳对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做功与弹簧对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做功的代数和等于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机械能的变化量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运动至最低点的过程中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进行分析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先向上做加速度减小的加速运动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后向上做加速度增大的减速运动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受到的合外力为零时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运动至最低点的过程中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结合上述可知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的速度最大时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所受外力合力为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此时弹簧处于拉伸状态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在弹簧从原长到该拉伸状态过程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弹簧对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做负功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该过程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系统的机械能减少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的速度最大时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的总机械能并不是最大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9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2860" y="969899"/>
            <a:ext cx="2505075" cy="18110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3456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728474" y="2012347"/>
            <a:ext cx="5542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293310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机械能守恒的理解与判断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上海中学月考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关于机械能守恒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47140" y="2702016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机械能守恒的物体一定只受重力和弹力的作用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物体处于平衡状态时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机械能一定守恒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物体所受合力不等于零时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机械能可能守恒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合力做功时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物体的机械能一定不守恒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47140" y="653489"/>
            <a:ext cx="11658044" cy="365552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物体机械能守恒的条件是只有重力或者弹力做功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物体除了受重力和弹力的作用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还有可能受其他力的作用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但是其他力做功为零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物体处于平衡状态时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机械能不一定守恒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例如物体匀速上升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动能不变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重力势能增加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机械能增加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物体所受合力不等于零时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机械能可能守恒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例如自由下落的物体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根据动能定理得物体动能的变化量等于合力对物体做的功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而物体机械能的变化量等于除了重力之外的力做的功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6579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10415746" y="1957755"/>
            <a:ext cx="737747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将一个内外侧均光滑的半圆形槽置于光滑的水平面上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槽的左侧有一固定的竖直墙壁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不与槽粘连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现让一小球自左端槽口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点的正上方由静止开始下落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点与半圆形槽相切进入槽内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341" y="2828417"/>
            <a:ext cx="266954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478504" y="2438073"/>
            <a:ext cx="7333356" cy="332396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小球在半圆形槽内运动的全过程中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只有重力对它做功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点向半圆形槽的最低点运动的过程中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小球的机械能守恒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点经最低点向右侧最高点运动的过程中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小球与半圆形槽组成的系统机械能守恒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小球从下落到从右侧离开半圆形槽的过程中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小球的机械能守恒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五边形 6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8" name="燕尾形 7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5604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夯实必备知识</a:t>
            </a:r>
          </a:p>
        </p:txBody>
      </p:sp>
      <p:sp>
        <p:nvSpPr>
          <p:cNvPr id="25605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3128199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548622" y="836527"/>
            <a:ext cx="7962601" cy="485585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小球从半圆形槽的最低点运动到半圆形槽右侧的过程中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小球对半圆形槽的力使半圆形槽向右运动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半圆形槽对小球的支持力对小球做负功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小球的机械能不守恒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点向半圆形槽的最低点运动的过程中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半圆形槽静止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则只有重力做功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小球的机械能守恒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点经最低点向右侧最高点运动的过程中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小球与半圆形槽组成的系统只有重力做功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机械能守恒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9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395" y="836676"/>
            <a:ext cx="2669540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9253493" y="2483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单物体的机械能守恒问题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全国甲卷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一光滑大圆环固定在竖直平面内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的小环套在大圆环上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小环从静止开始由大圆环顶端经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点自由下滑至其底部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为竖直线与大圆环的切点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则小环下滑过程中对大圆环的作用力大小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9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541" y="3217418"/>
            <a:ext cx="2339340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62477" y="3249904"/>
            <a:ext cx="8873361" cy="125923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点最大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Q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点最小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先减小后增大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先增大后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33427" y="607001"/>
                <a:ext cx="8758861" cy="57400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设小环运动轨迹所对的圆心角为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≤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π)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大圆环的半径为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大圆环对小环的作用力为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又小环做圆周运动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联立解得小环下滑过程中受到大圆环的作用力大小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小环开始下滑时受到大圆环的作用力背离圆心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以后受到大圆环的作用力指向圆心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的大小先减小后增大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即小环在大圆环最低点时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结合牛顿第三定律可知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427" y="607001"/>
                <a:ext cx="8758861" cy="5740073"/>
              </a:xfrm>
              <a:prstGeom prst="rect">
                <a:avLst/>
              </a:prstGeom>
              <a:blipFill rotWithShape="0">
                <a:blip r:embed="rId2"/>
                <a:stretch>
                  <a:fillRect l="-905" r="-557" b="-148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9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595" y="836676"/>
            <a:ext cx="2339340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0443042" y="2010894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1863306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广东四校联考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跳台滑雪是冬奥会比赛项目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一运动员从斜坡顶端水平飞出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若忽略空气阻力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则下列关于运动员在空中运动时的加速度大小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、速度大小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、动能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和机械能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E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随运动时间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变化的关系图像正确的是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9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0" y="2871089"/>
            <a:ext cx="258762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5" name="image10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1862" y="2871089"/>
            <a:ext cx="683196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387187" y="653489"/>
                <a:ext cx="7962601" cy="532496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运动员在空中做平抛运动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加速度为重力加速度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恒定不变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运动员的速度大小为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𝒚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y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图像为曲线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由于忽略空气阻力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运动员在空中运动过程中只有重力做功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图像是一条平行于横轴的直线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是初动能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又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图像为二次函数图线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187" y="653489"/>
                <a:ext cx="7962601" cy="5324960"/>
              </a:xfrm>
              <a:prstGeom prst="rect">
                <a:avLst/>
              </a:prstGeom>
              <a:blipFill rotWithShape="0">
                <a:blip r:embed="rId2"/>
                <a:stretch>
                  <a:fillRect l="-995" t="-343" r="-995" b="-16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9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052703"/>
            <a:ext cx="258762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5906475" y="2240569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196" y="629665"/>
            <a:ext cx="8873361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多物体的机械能守恒问题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可视为质点的小球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用不可伸长的轻软细线连接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跨过固定在水平地面上、半径为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R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的光滑圆柱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的两倍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位于地面上时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恰与圆柱轴心等高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上升的最大高度是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1052703"/>
            <a:ext cx="258762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78504" y="2792266"/>
                <a:ext cx="5509659" cy="128481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</a:t>
                </a:r>
                <a14:m>
                  <m:oMath xmlns:m="http://schemas.openxmlformats.org/officeDocument/2006/math">
                    <m:r>
                      <a:rPr lang="en-US" altLang="zh-CN" sz="2600">
                        <a:effectLst/>
                        <a:latin typeface="Cambria Math" panose="020405030504060302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rPr>
                      <m:t> </m:t>
                    </m:r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2792266"/>
                <a:ext cx="5509659" cy="1284815"/>
              </a:xfrm>
              <a:prstGeom prst="rect">
                <a:avLst/>
              </a:prstGeom>
              <a:blipFill rotWithShape="0">
                <a:blip r:embed="rId3"/>
                <a:stretch>
                  <a:fillRect l="-1438" b="-28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269891" y="4077081"/>
                <a:ext cx="11658044" cy="167607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球的质量为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球的质量为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球刚落地时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两球速度大小都为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根据机械能守恒定律得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球继续上升的过程由动能定理可得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𝑹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球上升的最大高度为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91" y="4077081"/>
                <a:ext cx="11658044" cy="1676076"/>
              </a:xfrm>
              <a:prstGeom prst="rect">
                <a:avLst/>
              </a:prstGeom>
              <a:blipFill rotWithShape="0">
                <a:blip r:embed="rId4"/>
                <a:stretch>
                  <a:fillRect l="-680" t="-4000" r="-993" b="-290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8077822" y="3429000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40556" y="629665"/>
                <a:ext cx="8873361" cy="340738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河北张家口联考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有一条均匀的金属链条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一半长度部分在光滑的足够高斜面上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斜面顶端是一个很小的圆弧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斜面倾角为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另一半长度部分竖直下垂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由静止释放后链条滑动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已知重力加速度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链条刚好全部滑出斜面时的速度大小为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则金属链条的长度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56" y="629665"/>
                <a:ext cx="8873361" cy="3407383"/>
              </a:xfrm>
              <a:prstGeom prst="rect">
                <a:avLst/>
              </a:prstGeom>
              <a:blipFill rotWithShape="0">
                <a:blip r:embed="rId2"/>
                <a:stretch>
                  <a:fillRect l="-893" r="-687" b="-5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052703"/>
            <a:ext cx="28575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62250" y="4118372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B.1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D.2.6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40556" y="629665"/>
                <a:ext cx="8873361" cy="471120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设链条的质量为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以开始时链条的最高点为参考平面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初始时链条的机械能为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+0=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(1+sin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链条全部滑出时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动能为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重力势能为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(1+sin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30°)=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556" y="629665"/>
                <a:ext cx="8873361" cy="4711202"/>
              </a:xfrm>
              <a:prstGeom prst="rect">
                <a:avLst/>
              </a:prstGeom>
              <a:blipFill rotWithShape="0">
                <a:blip r:embed="rId2"/>
                <a:stretch>
                  <a:fillRect l="-893" b="-19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9584" y="1052703"/>
            <a:ext cx="28575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921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0038284" y="2564892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安徽池州调研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一轻杆可绕光滑固定转轴在竖直平面内自由转动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杆的两端固定有小球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可看作质点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到转轴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的距离分别为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现将轻杆从水平位置由静止释放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轻杆开始绕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轴自由转动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到达最低点时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79" y="3451606"/>
            <a:ext cx="4326255" cy="6254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47140" y="4251190"/>
                <a:ext cx="11810444" cy="198616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的速度大小为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	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𝒈𝑳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杆对球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的拉力大小为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	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杆对球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做的功为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4251190"/>
                <a:ext cx="11810444" cy="1986161"/>
              </a:xfrm>
              <a:prstGeom prst="rect">
                <a:avLst/>
              </a:prstGeom>
              <a:blipFill rotWithShape="0">
                <a:blip r:embed="rId3"/>
                <a:stretch>
                  <a:fillRect l="-67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1700635"/>
                <a:ext cx="11658044" cy="417804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取轻杆初始时所在水平面为参考平面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两球及轻杆组成的系统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由于只有重力做功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则系统的机械能守恒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𝐁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ωr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den>
                        </m:f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到达最低点时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𝐀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解得杆对球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的拉力大小为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由动能定理得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𝐀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解得杆对球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做的功为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1700635"/>
                <a:ext cx="11658044" cy="4178043"/>
              </a:xfrm>
              <a:prstGeom prst="rect">
                <a:avLst/>
              </a:prstGeom>
              <a:blipFill rotWithShape="0">
                <a:blip r:embed="rId2"/>
                <a:stretch>
                  <a:fillRect l="-680" t="-438" r="-680" b="-2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079" y="620649"/>
            <a:ext cx="4326255" cy="6254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957561" y="1839588"/>
            <a:ext cx="95407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en-US" sz="200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机械能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7738" y="658227"/>
            <a:ext cx="612820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6320" y="766423"/>
            <a:ext cx="9803103" cy="154556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50138" y="2769933"/>
            <a:ext cx="612820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666" y="2751130"/>
            <a:ext cx="7365216" cy="38311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4246499" y="2706037"/>
            <a:ext cx="627066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en-US" altLang="zh-CN" sz="2000" i="1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</a:rPr>
              <a:t>mgh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175341" y="3354118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地球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389615" y="3833758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有关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8188811" y="4160785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无关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216107" y="4658941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235585" y="5054609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149210" y="6107877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1104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0847800" y="2658975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轻弹簧竖直放置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下端固定在水平地面上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一质量为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从离弹簧上端高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处由静止释放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某同学在研究小球落到弹簧上后继续向下运动到最低点的过程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他以小球开始下落的位置为原点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沿竖直向下方向建立坐标轴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Ox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作出小球所受弹力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大小随小球下落的位置坐标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的变化关系如图乙所示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以下判断正确的是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10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922" y="3212973"/>
            <a:ext cx="552704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6" name="矩形 5"/>
          <p:cNvSpPr/>
          <p:nvPr/>
        </p:nvSpPr>
        <p:spPr>
          <a:xfrm>
            <a:off x="262477" y="3212973"/>
            <a:ext cx="6060625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小球动能的最大值为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mgh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系统重力势能与弹性势能之和最小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小球做加速度逐渐增大的减速运动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5719" y="653489"/>
                <a:ext cx="5982420" cy="327574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小球下落压缩弹簧过程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弹力对小球做负功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则小球机械能减少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弹簧弹力等于小球的重力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此时小球动能有最大值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根据动能定理有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依题可得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W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所以小球动能的最大值为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mgh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719" y="653489"/>
                <a:ext cx="5982420" cy="3275744"/>
              </a:xfrm>
              <a:prstGeom prst="rect">
                <a:avLst/>
              </a:prstGeom>
              <a:blipFill rotWithShape="0">
                <a:blip r:embed="rId2"/>
                <a:stretch>
                  <a:fillRect l="-1324" t="-1673" r="-1222" b="-5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260" y="836676"/>
            <a:ext cx="552704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35181" y="3888201"/>
            <a:ext cx="116580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lvl="0">
              <a:tabLst>
                <a:tab pos="378079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小球和弹簧组成的系统机械能守恒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则小球的重力势能、弹簧的弹性势能、小球的动能之和不变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小球的动能最大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所以系统重力势能与弹性势能之和最小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小球在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处时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弹簧弹力等于小球的重力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从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到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+2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x</a:t>
            </a:r>
            <a:r>
              <a:rPr lang="en-US" altLang="zh-CN" sz="2600" baseline="-250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过程中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小球先做加速度减小的加速运动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后做加速度增大的减速运动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4"/>
          <p:cNvSpPr txBox="1"/>
          <p:nvPr/>
        </p:nvSpPr>
        <p:spPr>
          <a:xfrm>
            <a:off x="4150963" y="4293108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262477" y="620649"/>
                <a:ext cx="8066692" cy="425575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9.(2026·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山东威海模拟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质量分别为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的物体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用跨过定滑轮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的轻绳连接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置于倾角为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的光滑固定斜面上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穿在固定的竖直光滑杆上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轻质弹簧的一端固定在地面上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另一端连接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初始时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控制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使轻绳伸直且无拉力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轻绳的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段与斜面平行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段与杆的夹角为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由静止释放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在运动过程中经过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与杆垂直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长为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均可视为质点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弹簧始终在弹性限度内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劲度系数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重力加速度为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37°=0.6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37°=0.8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点时的速率为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0649"/>
                <a:ext cx="8066692" cy="4255756"/>
              </a:xfrm>
              <a:prstGeom prst="rect">
                <a:avLst/>
              </a:prstGeom>
              <a:blipFill rotWithShape="0">
                <a:blip r:embed="rId2"/>
                <a:stretch>
                  <a:fillRect l="-983" t="-1289" r="-1058" b="-21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60" y="836676"/>
            <a:ext cx="345757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730022" y="4941189"/>
                <a:ext cx="8066692" cy="142184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𝒈𝑳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𝒈𝑳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𝟕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022" y="4941189"/>
                <a:ext cx="8066692" cy="1421840"/>
              </a:xfrm>
              <a:prstGeom prst="rect">
                <a:avLst/>
              </a:prstGeom>
              <a:blipFill rotWithShape="0">
                <a:blip r:embed="rId4"/>
                <a:stretch>
                  <a:fillRect l="-9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262477" y="612502"/>
                <a:ext cx="6696837" cy="562484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未释放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解得弹簧压缩量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经过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与杆垂直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由几何关系可知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𝐭𝐚𝐧𝟑𝟕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可知在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弹簧拉伸量为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弹性势能与初始时相同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Q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和弹簧构成的系统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30°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.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𝑳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𝐬𝐢𝐧𝟑𝟕</m:t>
                            </m:r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°</m:t>
                            </m:r>
                          </m:den>
                        </m:f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e>
                    </m: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𝐭𝐚𝐧𝟑𝟕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°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𝑴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𝒈𝑳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12502"/>
                <a:ext cx="6696837" cy="5624849"/>
              </a:xfrm>
              <a:prstGeom prst="rect">
                <a:avLst/>
              </a:prstGeom>
              <a:blipFill rotWithShape="0">
                <a:blip r:embed="rId2"/>
                <a:stretch>
                  <a:fillRect l="-1183" r="-354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306" y="836676"/>
            <a:ext cx="345757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58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3341447" y="2780919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62477" y="629665"/>
                <a:ext cx="9760697" cy="271911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10.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在一直立的光滑管内放置一轻质弹簧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上端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O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点与管口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的距离为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的小球从管口由静止下落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将弹簧压缩至最低点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压缩量为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已知弹簧弹性势能的表达式为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不计空气阻力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29665"/>
                <a:ext cx="9760697" cy="2719118"/>
              </a:xfrm>
              <a:prstGeom prst="rect">
                <a:avLst/>
              </a:prstGeom>
              <a:blipFill rotWithShape="0">
                <a:blip r:embed="rId2"/>
                <a:stretch>
                  <a:fillRect l="-812" r="-2498" b="-42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5096" y="1052703"/>
            <a:ext cx="1200785" cy="35147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39022" y="3272904"/>
                <a:ext cx="9760697" cy="274842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弹簧的最大弹性势能为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小球运动的最大速度等于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弹簧的劲度系数为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小球运动中最大加速度为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22" y="3272904"/>
                <a:ext cx="9760697" cy="2748420"/>
              </a:xfrm>
              <a:prstGeom prst="rect">
                <a:avLst/>
              </a:prstGeom>
              <a:blipFill rotWithShape="0">
                <a:blip r:embed="rId4"/>
                <a:stretch>
                  <a:fillRect l="-812" b="-39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33551" y="740504"/>
                <a:ext cx="10598222" cy="528878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小球从下落到最低点的过程中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重力势能全部转化为弹簧的弹性势能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此时弹性势能最大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E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pmax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根据选项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和弹簧弹性势能的表达式有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当小球的重力与弹簧弹力大小相等时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小球有最大速度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再根据弹簧和小球组成的系统机械能守恒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𝐦𝐚𝐱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解得最大速度为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𝟐𝟓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𝒈</m:t>
                            </m:r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𝟔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小球运动到最低点时加速度最大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1" y="740504"/>
                <a:ext cx="10598222" cy="5288781"/>
              </a:xfrm>
              <a:prstGeom prst="rect">
                <a:avLst/>
              </a:prstGeom>
              <a:blipFill rotWithShape="0">
                <a:blip r:embed="rId2"/>
                <a:stretch>
                  <a:fillRect l="-748" r="-690" b="-51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7150" y="778383"/>
            <a:ext cx="1200785" cy="35147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69577" y="629665"/>
            <a:ext cx="8873361" cy="454577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11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.(2025·</a:t>
            </a:r>
            <a:r>
              <a:rPr lang="zh-CN" altLang="zh-CN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安徽卷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14)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为固定在竖直平面内同一高度的两根细钉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间距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一根长为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的轻绳一端系在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另一端竖直悬挂质量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=0.1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的小球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小球与水平地面接触但无压力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小球以水平向右的初速度</a:t>
            </a:r>
            <a:r>
              <a:rPr lang="en-US" altLang="zh-CN" sz="2600" i="1" dirty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开始在竖直平面内做圆周运动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小球牵引着绳子绕过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运动到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正下方与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相距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的位置时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绳子刚好被拉断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小球开始做平抛运动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小球可视为质点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绳子不可伸长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53" y="1700784"/>
            <a:ext cx="2421255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62477" y="653489"/>
            <a:ext cx="7962601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求绳子被拉断时小球的速度大小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及绳子所受的最大拉力大小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求小球做平抛运动时抛出点到落地点的水平距离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若在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只改变小球的初速度大小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使小球能通过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的正上方且绳子不松弛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求初速度的最小值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10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620649"/>
            <a:ext cx="2421255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69891" y="3645027"/>
                <a:ext cx="11658044" cy="257994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17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时至小球运动到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正下方与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相距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的位置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绳子刚好被拉断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只有重力对小球做功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小球的机械能守恒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设绳子被拉断时小球的速度大小为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则由机械能守恒定律可得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891" y="3645027"/>
                <a:ext cx="11658044" cy="2579941"/>
              </a:xfrm>
              <a:prstGeom prst="rect">
                <a:avLst/>
              </a:prstGeom>
              <a:blipFill rotWithShape="0">
                <a:blip r:embed="rId3"/>
                <a:stretch>
                  <a:fillRect l="-680" b="-26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53489"/>
                <a:ext cx="7962601" cy="553597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小球运动到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正下方与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相距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的位置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绳子刚好被拉断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则对该位置的小球进行受力分析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结合牛顿第三定律解得绳子所受的最大拉力大小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'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=17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7962601" cy="5535978"/>
              </a:xfrm>
              <a:prstGeom prst="rect">
                <a:avLst/>
              </a:prstGeom>
              <a:blipFill rotWithShape="0">
                <a:blip r:embed="rId2"/>
                <a:stretch>
                  <a:fillRect l="-995" r="-153" b="-154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620649"/>
            <a:ext cx="2421255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333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53489"/>
                <a:ext cx="7962601" cy="458815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绳子被拉断时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小球距地面的高度为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此后小球做平抛运动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设小球做平抛运动的时间为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水平位移大小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抛出点到落地点的水平距离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则由平抛运动规律可得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Δ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7962601" cy="4588155"/>
              </a:xfrm>
              <a:prstGeom prst="rect">
                <a:avLst/>
              </a:prstGeom>
              <a:blipFill rotWithShape="0">
                <a:blip r:embed="rId2"/>
                <a:stretch>
                  <a:fillRect l="-995" r="-995" b="-53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620649"/>
            <a:ext cx="2421255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87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15071" y="749008"/>
            <a:ext cx="1415744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弹性形变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7738" y="658227"/>
            <a:ext cx="612820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778" y="836676"/>
            <a:ext cx="9803103" cy="268399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7684960" y="2132838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减少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119932" y="2564892"/>
            <a:ext cx="800191" cy="461649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4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增加</a:t>
            </a:r>
            <a:endParaRPr lang="zh-CN" altLang="en-US" sz="24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5685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12545"/>
                <a:ext cx="7962601" cy="552809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当小球通过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的正上方绳子刚好不松弛时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小球的初速度最小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设此速度为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此种情况下小球通过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的正上方时的速度为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则对小球从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至运动到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的正上方的过程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由机械能守恒定律可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mg·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𝐦𝐢𝐧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𝐍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小球运动到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的正上方时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由牛顿第二定律可得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𝐍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𝑳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78079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𝟏𝟓</m:t>
                        </m:r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12545"/>
                <a:ext cx="7962601" cy="5528092"/>
              </a:xfrm>
              <a:prstGeom prst="rect">
                <a:avLst/>
              </a:prstGeom>
              <a:blipFill rotWithShape="0">
                <a:blip r:embed="rId2"/>
                <a:stretch>
                  <a:fillRect l="-995" r="-995" b="-165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10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6680" y="620649"/>
            <a:ext cx="2421255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789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526095" y="761794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动能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7738" y="658227"/>
            <a:ext cx="612820" cy="65906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250" y="842243"/>
            <a:ext cx="8911912" cy="474702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9718147" y="805010"/>
            <a:ext cx="69759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势能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064992" y="1218803"/>
            <a:ext cx="1210560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保持不变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381532" y="4265812"/>
            <a:ext cx="954079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不做功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029220" y="5211808"/>
            <a:ext cx="441118" cy="400093"/>
          </a:xfrm>
          <a:prstGeom prst="rect">
            <a:avLst/>
          </a:prstGeom>
        </p:spPr>
        <p:txBody>
          <a:bodyPr wrap="none" lIns="91426" tIns="45712" rIns="91426" bIns="45712">
            <a:spAutoFit/>
          </a:bodyPr>
          <a:lstStyle/>
          <a:p>
            <a:r>
              <a:rPr lang="zh-CN" altLang="zh-CN" sz="2000">
                <a:solidFill>
                  <a:srgbClr val="C00000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零</a:t>
            </a:r>
            <a:endParaRPr lang="zh-CN" altLang="en-US" sz="2000" dirty="0">
              <a:solidFill>
                <a:srgbClr val="C00000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22676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99301" y="608809"/>
            <a:ext cx="11810444" cy="64733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252000" indent="-457200"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1.</a:t>
            </a:r>
            <a:r>
              <a:rPr lang="zh-CN" altLang="zh-CN" sz="2600" b="1" kern="100" dirty="0">
                <a:latin typeface="Times New Roman"/>
                <a:ea typeface="黑体"/>
                <a:cs typeface="Times New Roman"/>
              </a:rPr>
              <a:t>思考</a:t>
            </a:r>
            <a:r>
              <a:rPr lang="zh-CN" altLang="zh-CN" sz="2600" b="1" kern="100" dirty="0" smtClean="0">
                <a:latin typeface="Times New Roman"/>
                <a:ea typeface="黑体"/>
                <a:cs typeface="Times New Roman"/>
              </a:rPr>
              <a:t>判断</a:t>
            </a:r>
            <a:endParaRPr lang="zh-CN" altLang="zh-CN" sz="1050" kern="100" dirty="0">
              <a:latin typeface="宋体"/>
              <a:cs typeface="Courier New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959314" y="1916811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7823422" y="1310208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62477" y="1269479"/>
            <a:ext cx="11658044" cy="486021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重力势能的变化量与零势能参考面的选取无关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被举到高处的物体重力势能一定不为零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发生弹性形变的物体都具有弹性势能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弹力做正功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弹性势能一定增加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物体所受的合力为零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物体的机械能一定守恒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(6)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物体的速度增大时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其机械能可能减小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物体除受重力外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还受其他力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但其他力不做功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则物体的机械能一定守恒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           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27260" y="2505087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879179" y="3153168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868408" y="3751870"/>
            <a:ext cx="57579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Times New Roman" panose="02020603050405020304"/>
                <a:ea typeface="微软雅黑" panose="020B0503020204020204" charset="-122"/>
                <a:cs typeface="Times New Roman" panose="02020603050405020304"/>
                <a:sym typeface="Times New Roman" panose="02020603050405020304"/>
              </a:rPr>
              <a:t>×</a:t>
            </a:r>
            <a:endParaRPr lang="zh-CN" altLang="en-US" sz="4000" b="1" dirty="0">
              <a:solidFill>
                <a:srgbClr val="C00000"/>
              </a:solidFill>
              <a:latin typeface="Times New Roman" panose="02020603050405020304"/>
              <a:ea typeface="微软雅黑" panose="020B0503020204020204" charset="-122"/>
              <a:sym typeface="Times New Roman" panose="02020603050405020304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719434" y="4233303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19448" y="5455131"/>
            <a:ext cx="6992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4000" b="1" kern="100" dirty="0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  <a:sym typeface="Times New Roman" panose="02020603050405020304"/>
              </a:rPr>
              <a:t>√</a:t>
            </a:r>
            <a:endParaRPr lang="zh-CN" altLang="en-US" sz="4000" b="1" dirty="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1076049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6" grpId="0" autoUpdateAnimBg="0"/>
      <p:bldP spid="7" grpId="0" autoUpdateAnimBg="0"/>
      <p:bldP spid="8" grpId="0" autoUpdateAnimBg="0"/>
      <p:bldP spid="9" grpId="0" autoUpdateAnimBg="0"/>
      <p:bldP spid="1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30125" y="2564892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6615" y="620649"/>
            <a:ext cx="11810444" cy="245956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把小球放在竖立的弹簧上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并把小球往下按至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迅速松手后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小球升高至最高位置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途中经过位置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时弹簧正好处于原长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忽略弹簧的质量和空气阻力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则小球从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位置的过程中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2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0310" y="3217418"/>
            <a:ext cx="2587625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46223" y="2996946"/>
            <a:ext cx="8873361" cy="252891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经过位置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时小球的加速度为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经过位置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时小球的速度最大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小球、地球、弹簧所组成系统的机械能守恒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78079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小球、地球、弹簧所组成系统的机械能先增大后减小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2077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</TotalTime>
  <Words>3207</Words>
  <Application>Microsoft Office PowerPoint</Application>
  <PresentationFormat>自定义</PresentationFormat>
  <Paragraphs>252</Paragraphs>
  <Slides>61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61</vt:i4>
      </vt:variant>
    </vt:vector>
  </HeadingPairs>
  <TitlesOfParts>
    <vt:vector size="75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68</cp:revision>
  <dcterms:created xsi:type="dcterms:W3CDTF">2024-01-15T03:14:15Z</dcterms:created>
  <dcterms:modified xsi:type="dcterms:W3CDTF">2026-03-20T06:24:43Z</dcterms:modified>
</cp:coreProperties>
</file>