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8"/>
  </p:notesMasterIdLst>
  <p:handoutMasterIdLst>
    <p:handoutMasterId r:id="rId59"/>
  </p:handoutMasterIdLst>
  <p:sldIdLst>
    <p:sldId id="340" r:id="rId2"/>
    <p:sldId id="257" r:id="rId3"/>
    <p:sldId id="341" r:id="rId4"/>
    <p:sldId id="342" r:id="rId5"/>
    <p:sldId id="343" r:id="rId6"/>
    <p:sldId id="344" r:id="rId7"/>
    <p:sldId id="345" r:id="rId8"/>
    <p:sldId id="346" r:id="rId9"/>
    <p:sldId id="351" r:id="rId10"/>
    <p:sldId id="352" r:id="rId11"/>
    <p:sldId id="355" r:id="rId12"/>
    <p:sldId id="356" r:id="rId13"/>
    <p:sldId id="569" r:id="rId14"/>
    <p:sldId id="359" r:id="rId15"/>
    <p:sldId id="572" r:id="rId16"/>
    <p:sldId id="494" r:id="rId17"/>
    <p:sldId id="367" r:id="rId18"/>
    <p:sldId id="504" r:id="rId19"/>
    <p:sldId id="505" r:id="rId20"/>
    <p:sldId id="506" r:id="rId21"/>
    <p:sldId id="508" r:id="rId22"/>
    <p:sldId id="509" r:id="rId23"/>
    <p:sldId id="378" r:id="rId24"/>
    <p:sldId id="519" r:id="rId25"/>
    <p:sldId id="520" r:id="rId26"/>
    <p:sldId id="522" r:id="rId27"/>
    <p:sldId id="579" r:id="rId28"/>
    <p:sldId id="580" r:id="rId29"/>
    <p:sldId id="581" r:id="rId30"/>
    <p:sldId id="582" r:id="rId31"/>
    <p:sldId id="585" r:id="rId32"/>
    <p:sldId id="586" r:id="rId33"/>
    <p:sldId id="400" r:id="rId34"/>
    <p:sldId id="402" r:id="rId35"/>
    <p:sldId id="403" r:id="rId36"/>
    <p:sldId id="404" r:id="rId37"/>
    <p:sldId id="405" r:id="rId38"/>
    <p:sldId id="406" r:id="rId39"/>
    <p:sldId id="407" r:id="rId40"/>
    <p:sldId id="408" r:id="rId41"/>
    <p:sldId id="409" r:id="rId42"/>
    <p:sldId id="410" r:id="rId43"/>
    <p:sldId id="411" r:id="rId44"/>
    <p:sldId id="412" r:id="rId45"/>
    <p:sldId id="587" r:id="rId46"/>
    <p:sldId id="414" r:id="rId47"/>
    <p:sldId id="416" r:id="rId48"/>
    <p:sldId id="417" r:id="rId49"/>
    <p:sldId id="418" r:id="rId50"/>
    <p:sldId id="419" r:id="rId51"/>
    <p:sldId id="420" r:id="rId52"/>
    <p:sldId id="421" r:id="rId53"/>
    <p:sldId id="588" r:id="rId54"/>
    <p:sldId id="589" r:id="rId55"/>
    <p:sldId id="590" r:id="rId56"/>
    <p:sldId id="428" r:id="rId57"/>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11</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2.xml"/><Relationship Id="rId13" Type="http://schemas.openxmlformats.org/officeDocument/2006/relationships/slide" Target="../slides/slide51.xml"/><Relationship Id="rId3" Type="http://schemas.openxmlformats.org/officeDocument/2006/relationships/slide" Target="../slides/slide46.xml"/><Relationship Id="rId7" Type="http://schemas.openxmlformats.org/officeDocument/2006/relationships/slide" Target="../slides/slide40.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8.xml"/><Relationship Id="rId11" Type="http://schemas.openxmlformats.org/officeDocument/2006/relationships/slide" Target="../slides/slide49.xml"/><Relationship Id="rId5" Type="http://schemas.openxmlformats.org/officeDocument/2006/relationships/slide" Target="../slides/slide36.xml"/><Relationship Id="rId10" Type="http://schemas.openxmlformats.org/officeDocument/2006/relationships/slide" Target="../slides/slide47.xml"/><Relationship Id="rId4" Type="http://schemas.openxmlformats.org/officeDocument/2006/relationships/slide" Target="../slides/slide34.xml"/><Relationship Id="rId9" Type="http://schemas.openxmlformats.org/officeDocument/2006/relationships/slide" Target="../slides/slide4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tags" Target="../tags/tag11.xml"/><Relationship Id="rId7" Type="http://schemas.openxmlformats.org/officeDocument/2006/relationships/slide" Target="slide17.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 Id="rId9"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3.xml"/><Relationship Id="rId4" Type="http://schemas.openxmlformats.org/officeDocument/2006/relationships/slide" Target="slide11.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slideLayout" Target="../slideLayouts/slideLayout2.xml"/><Relationship Id="rId4" Type="http://schemas.openxmlformats.org/officeDocument/2006/relationships/tags" Target="../tags/tag16.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 Id="rId5" Type="http://schemas.openxmlformats.org/officeDocument/2006/relationships/image" Target="../media/image35.TIF"/><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 Id="rId4" Type="http://schemas.openxmlformats.org/officeDocument/2006/relationships/image" Target="../media/image35.TIF"/></Relationships>
</file>

<file path=ppt/slides/_rels/slide4.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4.jpeg"/><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2585256" y="5157216"/>
            <a:ext cx="7182409"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功能关系　能量守恒定律</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79846" y="1343496"/>
            <a:ext cx="811522"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一名滑雪运动员在雪道上下滑了一段路程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重力对他做功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他克服阻力做功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则在此过程中这名运动员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1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1916811"/>
            <a:ext cx="2587625" cy="1703070"/>
          </a:xfrm>
          <a:prstGeom prst="rect">
            <a:avLst/>
          </a:prstGeom>
          <a:solidFill>
            <a:scrgbClr r="0" g="0" b="0">
              <a:alpha val="0"/>
            </a:scrgbClr>
          </a:solidFill>
          <a:ln>
            <a:noFill/>
          </a:ln>
        </p:spPr>
      </p:pic>
      <p:sp>
        <p:nvSpPr>
          <p:cNvPr id="8" name="矩形 7"/>
          <p:cNvSpPr/>
          <p:nvPr/>
        </p:nvSpPr>
        <p:spPr>
          <a:xfrm>
            <a:off x="478504" y="3686318"/>
            <a:ext cx="9760697"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重力势能增加了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动能增加了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动能增加了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机械能减少了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摩擦力做功与能量转化</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功能关系的理解和应用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能量守恒定律的理解和应用</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功能关系的理解和应用</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366014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功的正负与能量增减的对应关系</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物体动能的增加与减少要看合外力对物体做正功还是做负功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势能的增加与减少要看对应的作用力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如重力、弹簧弹力、静电力等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做负功还是做正功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机械能的增加与减少要看除重力和弹簧弹力之外的力对物体做正功还是做负功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功能关系的应用</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262477" y="1256411"/>
            <a:ext cx="8873361" cy="305536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广东湛江高三调研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的跳伞运动员在高空由静止下落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从静止下落到打开降落伞之前运动员一直做竖直方向的匀加速运动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运动员减少的重力势能与增加的动能之比为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若此过程运动员下降的高度为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则此过程中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6887477" y="3780054"/>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11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700784"/>
            <a:ext cx="2587625" cy="2242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9" name="矩形 8"/>
              <p:cNvSpPr/>
              <p:nvPr/>
            </p:nvSpPr>
            <p:spPr>
              <a:xfrm>
                <a:off x="503194" y="4293108"/>
                <a:ext cx="8873361" cy="243474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运动员的加速度大小为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合力对运动员做的功为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运动员的机械能减少量为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空气阻力对运动员做的功为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503194" y="4293108"/>
                <a:ext cx="8873361" cy="2434745"/>
              </a:xfrm>
              <a:prstGeom prst="rect">
                <a:avLst/>
              </a:prstGeom>
              <a:blipFill rotWithShape="0">
                <a:blip r:embed="rId4"/>
                <a:stretch>
                  <a:fillRect l="-893" b="-10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426039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78504" y="716185"/>
                <a:ext cx="8066692" cy="5215634"/>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此运动员下降高度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减少的重力势能为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根据题意可知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增加的动能为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合力对运动员做的功为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运动员机械能的变化量为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即运动员的机械能减少量为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根据功能关系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运动员机械能的减少量等于克服空气阻力做的功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即空气阻力对运动员做的功为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78504" y="716185"/>
                <a:ext cx="8066692" cy="5215634"/>
              </a:xfrm>
              <a:prstGeom prst="rect">
                <a:avLst/>
              </a:prstGeom>
              <a:blipFill rotWithShape="0">
                <a:blip r:embed="rId2"/>
                <a:stretch>
                  <a:fillRect l="-982" t="-234" r="-831"/>
                </a:stretch>
              </a:blipFill>
            </p:spPr>
            <p:txBody>
              <a:bodyPr/>
              <a:lstStyle/>
              <a:p>
                <a:r>
                  <a:rPr lang="zh-CN" altLang="en-US">
                    <a:noFill/>
                  </a:rPr>
                  <a:t> </a:t>
                </a:r>
              </a:p>
            </p:txBody>
          </p:sp>
        </mc:Fallback>
      </mc:AlternateContent>
      <p:pic>
        <p:nvPicPr>
          <p:cNvPr id="4" name="image11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836676"/>
            <a:ext cx="2587625" cy="2242820"/>
          </a:xfrm>
          <a:prstGeom prst="rect">
            <a:avLst/>
          </a:prstGeom>
          <a:solidFill>
            <a:scrgbClr r="0" g="0" b="0">
              <a:alpha val="0"/>
            </a:scrgbClr>
          </a:solid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功能关系与图像的结合</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56411"/>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广东深圳模拟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物块从固定斜面的底端上滑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机械能与动能的关系如图乙所示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已知斜面倾角为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初速度为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物块与斜面间的动摩擦因数为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以斜面底端位置为零势能面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37°=0.8</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6622796" y="3145621"/>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1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3404" y="3823462"/>
            <a:ext cx="6645910" cy="30619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7107885" y="3805087"/>
                <a:ext cx="5008781" cy="2216352"/>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7107885" y="3805087"/>
                <a:ext cx="5008781" cy="2216352"/>
              </a:xfrm>
              <a:prstGeom prst="rect">
                <a:avLst/>
              </a:prstGeom>
              <a:blipFill rotWithShape="0">
                <a:blip r:embed="rId4"/>
                <a:stretch>
                  <a:fillRect l="-1582" t="-3022" b="-192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32641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644878"/>
                <a:ext cx="11810444" cy="2436925"/>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物块在底端时的动能</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物块上升到最大高度时的重力势能</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结合题图乙解得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物块沿斜面移动的距离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根据功能关系可得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baseline="-25000">
                    <a:latin typeface="Times New Roman" panose="02020603050405020304" pitchFamily="18" charset="0"/>
                    <a:cs typeface="Times New Roman" panose="02020603050405020304" pitchFamily="18" charset="0"/>
                  </a:rPr>
                  <a:t>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644878"/>
                <a:ext cx="11810444" cy="2436925"/>
              </a:xfrm>
              <a:prstGeom prst="rect">
                <a:avLst/>
              </a:prstGeom>
              <a:blipFill rotWithShape="0">
                <a:blip r:embed="rId2"/>
                <a:stretch>
                  <a:fillRect l="-671" b="-4750"/>
                </a:stretch>
              </a:blipFill>
            </p:spPr>
            <p:txBody>
              <a:bodyPr/>
              <a:lstStyle/>
              <a:p>
                <a:r>
                  <a:rPr lang="zh-CN" altLang="en-US">
                    <a:noFill/>
                  </a:rPr>
                  <a:t> </a:t>
                </a:r>
              </a:p>
            </p:txBody>
          </p:sp>
        </mc:Fallback>
      </mc:AlternateContent>
      <p:pic>
        <p:nvPicPr>
          <p:cNvPr id="4" name="image11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73674" y="620649"/>
            <a:ext cx="6645910" cy="3061970"/>
          </a:xfrm>
          <a:prstGeom prst="rect">
            <a:avLst/>
          </a:prstGeom>
          <a:solidFill>
            <a:scrgbClr r="0" g="0" b="0">
              <a:alpha val="0"/>
            </a:scrgbClr>
          </a:solidFill>
          <a:ln>
            <a:noFill/>
          </a:ln>
        </p:spPr>
      </p:pic>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摩擦力做功与能量转化</a:t>
            </a:r>
            <a:endParaRPr lang="zh-CN" altLang="zh-CN" sz="1800" b="1" kern="1400" dirty="0">
              <a:effectLst/>
              <a:latin typeface="Cambria"/>
              <a:ea typeface="宋体"/>
              <a:cs typeface="Times New Roman"/>
            </a:endParaRPr>
          </a:p>
        </p:txBody>
      </p:sp>
      <p:sp>
        <p:nvSpPr>
          <p:cNvPr id="5" name="矩形 4"/>
          <p:cNvSpPr/>
          <p:nvPr/>
        </p:nvSpPr>
        <p:spPr>
          <a:xfrm>
            <a:off x="259015" y="1268730"/>
            <a:ext cx="116580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两种摩擦力做功特点的比较</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423658073"/>
              </p:ext>
            </p:extLst>
          </p:nvPr>
        </p:nvGraphicFramePr>
        <p:xfrm>
          <a:off x="478504" y="2102041"/>
          <a:ext cx="11017378" cy="4053840"/>
        </p:xfrm>
        <a:graphic>
          <a:graphicData uri="http://schemas.openxmlformats.org/drawingml/2006/table">
            <a:tbl>
              <a:tblPr firstRow="1" firstCol="1" bandRow="1"/>
              <a:tblGrid>
                <a:gridCol w="1296162"/>
                <a:gridCol w="1512189"/>
                <a:gridCol w="3024378"/>
                <a:gridCol w="5184649"/>
              </a:tblGrid>
              <a:tr h="606773">
                <a:tc gridSpan="2">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　　类型</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比较　　</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hMerge="1">
                  <a:txBody>
                    <a:bodyPr/>
                    <a:lstStyle/>
                    <a:p>
                      <a:endParaRPr lang="zh-CN" altLang="en-US"/>
                    </a:p>
                  </a:txBody>
                  <a:tcPr/>
                </a:tc>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静摩擦力做功</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滑动摩擦力做功</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5557">
                <a:tc rowSpan="2">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不</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同</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点</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能量的</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转化</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只有机械能从一个物体转移到另一个物体</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而没有机械能转化为其他形式的能</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一部分机械能从一个物体转移到另一个物体</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一部分机械能转化为内能</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此部分能量就是系统机械能的损失量</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2099">
                <a:tc vMerge="1">
                  <a:txBody>
                    <a:bodyPr/>
                    <a:lstStyle/>
                    <a:p>
                      <a:endParaRPr lang="zh-CN" altLang="en-US"/>
                    </a:p>
                  </a:txBody>
                  <a:tcPr/>
                </a:tc>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一对摩</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擦力的</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总功</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一对静摩擦力所做功的代数和总等于零</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一对滑动摩擦力做功的代数和总是负值</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总功</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fs</a:t>
                      </a:r>
                      <a:r>
                        <a:rPr 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相对</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即发生相对滑动时产生的热量</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6773">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相同点</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做功</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情况</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0000"/>
                        </a:lnSpc>
                        <a:spcAft>
                          <a:spcPts val="0"/>
                        </a:spcAft>
                        <a:tabLst>
                          <a:tab pos="378079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两种摩擦力对物体可以做正功</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也可以做负功</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还可以不做功</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福建厦门模拟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一长木板静止于光滑水平面上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一小物块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从左侧以某一速度滑上木板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最终和木板相对静止一起向右做匀速直线运动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在物块从滑上木板到和木板相对静止的过程中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物块的位移是木板位移的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设板块间滑动摩擦力大小不变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8512447" y="2523132"/>
            <a:ext cx="737747"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2999486"/>
            <a:ext cx="3021965" cy="1077595"/>
          </a:xfrm>
          <a:prstGeom prst="rect">
            <a:avLst/>
          </a:prstGeom>
          <a:solidFill>
            <a:scrgbClr r="0" g="0" b="0">
              <a:alpha val="0"/>
            </a:scrgbClr>
          </a:solidFill>
          <a:ln>
            <a:noFill/>
          </a:ln>
        </p:spPr>
      </p:pic>
      <p:sp>
        <p:nvSpPr>
          <p:cNvPr id="5" name="矩形 4"/>
          <p:cNvSpPr/>
          <p:nvPr/>
        </p:nvSpPr>
        <p:spPr>
          <a:xfrm>
            <a:off x="262477" y="4077081"/>
            <a:ext cx="9760697"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物块动能的减少量等于木板动能的增加量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摩擦力对木板做的功等于木板动能的增加量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因摩擦而产生的内能等于物块克服摩擦力所做的功</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因摩擦而产生的内能是木板动能增量的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916662"/>
            <a:ext cx="11810444" cy="4255693"/>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根据能量守恒定律可知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物块动能减少量等于木板动能增加量与系统因摩擦产生的内能之和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摩擦力对木板做的功等于木板动能的增加量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设物块与木板之间的摩擦力为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木板的位移为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则物块的位移为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物块克服摩擦力所做的功为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f·ks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根据动能定理可得木板动能的增加量为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因摩擦产生的内能为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fs</a:t>
            </a:r>
            <a:r>
              <a:rPr lang="zh-CN" altLang="zh-CN" sz="2600" b="1" baseline="-25000">
                <a:latin typeface="Times New Roman" panose="02020603050405020304" pitchFamily="18" charset="0"/>
                <a:cs typeface="Times New Roman" panose="02020603050405020304" pitchFamily="18" charset="0"/>
              </a:rPr>
              <a:t>相对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可知因摩擦而产生的内能小于物块克服摩擦力所做的功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因摩擦而产生的内能是木板动能增量的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3376" y="839216"/>
            <a:ext cx="3021965" cy="1077595"/>
          </a:xfrm>
          <a:prstGeom prst="rect">
            <a:avLst/>
          </a:prstGeom>
          <a:solidFill>
            <a:scrgbClr r="0" g="0" b="0">
              <a:alpha val="0"/>
            </a:scrgbClr>
          </a:solidFill>
          <a:ln>
            <a:noFill/>
          </a:ln>
        </p:spPr>
      </p:pic>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9714865" cy="2260446"/>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78079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掌握几种常见的功能关系</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理解能量守恒定律</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378079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理解摩擦力做功与能量转化的关系</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378079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会应用能量的观点解决综合问题</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2459560"/>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用功能关系分析光滑水平面上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问题时要注意区分三个位移</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求摩擦力对滑块做功时用滑块对地的位移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求摩擦力对木板做功时用木板对地的位移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板</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求摩擦生热时用相对位移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pic>
        <p:nvPicPr>
          <p:cNvPr id="6" name="image11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774" y="4187952"/>
            <a:ext cx="3021965" cy="1617345"/>
          </a:xfrm>
          <a:prstGeom prst="rect">
            <a:avLst/>
          </a:prstGeom>
          <a:solidFill>
            <a:scrgbClr r="0" g="0" b="0">
              <a:alpha val="0"/>
            </a:scrgbClr>
          </a:solidFill>
          <a:ln>
            <a:noFill/>
          </a:ln>
        </p:spPr>
      </p:pic>
    </p:spTree>
    <p:extLst>
      <p:ext uri="{BB962C8B-B14F-4D97-AF65-F5344CB8AC3E}">
        <p14:creationId xmlns:p14="http://schemas.microsoft.com/office/powerpoint/2010/main" val="7999359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2365239"/>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广东茂名期末</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航空公司使用可移动式皮带输送机向飞机上装货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其简化模型如图乙所示</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已知皮带输送机倾角为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的速率顺时针匀速转动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货物可视为质点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现将货物在输送带下端</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点无初速度释放后运动到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两端点间的距离为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货物与输送带间的动摩擦因数为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重力加速度取</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2365239"/>
              </a:xfrm>
              <a:prstGeom prst="rect">
                <a:avLst/>
              </a:prstGeom>
              <a:blipFill rotWithShape="0">
                <a:blip r:embed="rId2"/>
                <a:stretch>
                  <a:fillRect l="-671" t="-2320" r="-413" b="-1289"/>
                </a:stretch>
              </a:blipFill>
            </p:spPr>
            <p:txBody>
              <a:bodyPr/>
              <a:lstStyle/>
              <a:p>
                <a:r>
                  <a:rPr lang="zh-CN" altLang="en-US">
                    <a:noFill/>
                  </a:rPr>
                  <a:t> </a:t>
                </a:r>
              </a:p>
            </p:txBody>
          </p:sp>
        </mc:Fallback>
      </mc:AlternateContent>
      <p:sp>
        <p:nvSpPr>
          <p:cNvPr id="6" name="TextBox 1"/>
          <p:cNvSpPr txBox="1"/>
          <p:nvPr/>
        </p:nvSpPr>
        <p:spPr>
          <a:xfrm>
            <a:off x="9425209" y="2336105"/>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1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477" y="3212973"/>
            <a:ext cx="5527040" cy="2522220"/>
          </a:xfrm>
          <a:prstGeom prst="rect">
            <a:avLst/>
          </a:prstGeom>
          <a:solidFill>
            <a:scrgbClr r="0" g="0" b="0">
              <a:alpha val="0"/>
            </a:scrgbClr>
          </a:solidFill>
          <a:ln>
            <a:noFill/>
          </a:ln>
        </p:spPr>
      </p:pic>
      <p:sp>
        <p:nvSpPr>
          <p:cNvPr id="5" name="矩形 4"/>
          <p:cNvSpPr/>
          <p:nvPr/>
        </p:nvSpPr>
        <p:spPr>
          <a:xfrm>
            <a:off x="5838435" y="2922388"/>
            <a:ext cx="5509659" cy="2923853"/>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货物所受合外力所做的功等于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因摩擦生热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输送过程中货物机械能减少</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输送机因运送该货物而多消耗的能量为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490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货物受到输送带的摩擦力方向先沿输送带向上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后沿输送带向下</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251791"/>
                <a:ext cx="11810444" cy="2842998"/>
              </a:xfrm>
              <a:prstGeom prst="rect">
                <a:avLst/>
              </a:prstGeom>
            </p:spPr>
            <p:txBody>
              <a:bodyPr wrap="square" lIns="121898" tIns="60948" rIns="121898" bIns="60948">
                <a:spAutoFit/>
              </a:bodyPr>
              <a:lstStyle/>
              <a:p>
                <a:pPr>
                  <a:spcAft>
                    <a:spcPts val="0"/>
                  </a:spcAft>
                  <a:tabLst>
                    <a:tab pos="3780790" algn="l"/>
                  </a:tabLst>
                </a:pPr>
                <a:r>
                  <a:rPr lang="zh-CN" altLang="zh-CN" sz="22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2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200" b="1">
                    <a:latin typeface="Times New Roman" panose="02020603050405020304" pitchFamily="18" charset="0"/>
                    <a:cs typeface="Times New Roman" panose="02020603050405020304" pitchFamily="18" charset="0"/>
                  </a:rPr>
                  <a:t>开始时货物上滑的加速度</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𝜽</m:t>
                        </m:r>
                        <m:r>
                          <a:rPr lang="en-US" altLang="zh-CN" sz="22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2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加速到共速的位移</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m&lt;10</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可知离开输送带时物块与输送带早已共速</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则由动能定理可得</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200" b="1" baseline="-25000">
                    <a:latin typeface="Times New Roman" panose="02020603050405020304" pitchFamily="18" charset="0"/>
                    <a:cs typeface="Times New Roman" panose="02020603050405020304" pitchFamily="18" charset="0"/>
                  </a:rPr>
                  <a:t>合</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故</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200" b="1">
                    <a:latin typeface="Times New Roman" panose="02020603050405020304" pitchFamily="18" charset="0"/>
                    <a:cs typeface="Times New Roman" panose="02020603050405020304" pitchFamily="18" charset="0"/>
                  </a:rPr>
                  <a:t>正确</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输送过程中货物动能增加</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重力势能增加</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所以机械能增加</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故</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200" b="1">
                    <a:latin typeface="Times New Roman" panose="02020603050405020304" pitchFamily="18" charset="0"/>
                    <a:cs typeface="Times New Roman" panose="02020603050405020304" pitchFamily="18" charset="0"/>
                  </a:rPr>
                  <a:t>错误</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货物获得的重力势能</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J&gt;490</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输送机多做的功等于产生的热量与货物的重力势能和动能之和</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即输送机因运送该货物而多消耗的能量大于</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490</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故</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200" b="1">
                    <a:latin typeface="Times New Roman" panose="02020603050405020304" pitchFamily="18" charset="0"/>
                    <a:cs typeface="Times New Roman" panose="02020603050405020304" pitchFamily="18" charset="0"/>
                  </a:rPr>
                  <a:t>错误</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货物与输送带间的最大静摩擦力</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货物重力沿输送带向下的分力</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所以货物不会相对输送带下滑</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始终受到沿着输送带向上的摩擦力</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故</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200" b="1">
                    <a:latin typeface="Times New Roman" panose="02020603050405020304" pitchFamily="18" charset="0"/>
                    <a:cs typeface="Times New Roman" panose="02020603050405020304" pitchFamily="18" charset="0"/>
                  </a:rPr>
                  <a:t>错误</a:t>
                </a:r>
                <a:r>
                  <a:rPr lang="zh-CN" alt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2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251791"/>
                <a:ext cx="11810444" cy="2842998"/>
              </a:xfrm>
              <a:prstGeom prst="rect">
                <a:avLst/>
              </a:prstGeom>
              <a:blipFill rotWithShape="0">
                <a:blip r:embed="rId2"/>
                <a:stretch>
                  <a:fillRect l="-413" r="-258" b="-2784"/>
                </a:stretch>
              </a:blipFill>
            </p:spPr>
            <p:txBody>
              <a:bodyPr/>
              <a:lstStyle/>
              <a:p>
                <a:r>
                  <a:rPr lang="zh-CN" altLang="en-US">
                    <a:noFill/>
                  </a:rPr>
                  <a:t> </a:t>
                </a:r>
              </a:p>
            </p:txBody>
          </p:sp>
        </mc:Fallback>
      </mc:AlternateContent>
      <p:pic>
        <p:nvPicPr>
          <p:cNvPr id="4" name="image11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76517" y="620649"/>
            <a:ext cx="5527040" cy="2522220"/>
          </a:xfrm>
          <a:prstGeom prst="rect">
            <a:avLst/>
          </a:prstGeom>
          <a:solidFill>
            <a:scrgbClr r="0" g="0" b="0">
              <a:alpha val="0"/>
            </a:scrgbClr>
          </a:solidFill>
          <a:ln>
            <a:noFill/>
          </a:ln>
        </p:spPr>
      </p:pic>
    </p:spTree>
    <p:extLst>
      <p:ext uri="{BB962C8B-B14F-4D97-AF65-F5344CB8AC3E}">
        <p14:creationId xmlns:p14="http://schemas.microsoft.com/office/powerpoint/2010/main" val="3512071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对能量守恒定律的两点理解</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能量守恒定律的理解和应用</a:t>
            </a:r>
            <a:endParaRPr lang="zh-CN" altLang="zh-CN" sz="1800" b="1" kern="1400" dirty="0">
              <a:effectLst/>
              <a:latin typeface="Cambria"/>
              <a:ea typeface="宋体"/>
              <a:cs typeface="Times New Roman"/>
            </a:endParaRPr>
          </a:p>
        </p:txBody>
      </p:sp>
      <p:sp>
        <p:nvSpPr>
          <p:cNvPr id="6" name="矩形 5"/>
          <p:cNvSpPr/>
          <p:nvPr/>
        </p:nvSpPr>
        <p:spPr>
          <a:xfrm>
            <a:off x="259015" y="1951129"/>
            <a:ext cx="11810444" cy="2459816"/>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某种形式的能量减少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一定存在其他形式的能量增加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且减少量和增加量一定相等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某个物体的能量减少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一定存在其他物体的能量增加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且减少量和增加量一定相等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能量转化问题的解题思路</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1262104"/>
            <a:ext cx="11810444" cy="245956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当涉及摩擦力做功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机械能不守恒时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一般应用能量守恒定律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解题时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首先确定初、末状态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然后分析变化过程中哪种形式的能量减少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哪种形式的能量增加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求出减少的能量总和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减</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与增加的能量总和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最后由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增</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列式求解</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6903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涉及弹簧的能量问题</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1262104"/>
            <a:ext cx="11810444" cy="2459816"/>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两个或两个以上的物体与弹簧组成的系统相互作用的过程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具有以下特点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能量转化方面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如果只有重力和系统内弹簧弹力做功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系统机械能守恒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如果系统内每个物体除弹簧弹力外所受合力为零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则当弹簧伸长或压缩到最大程度时两物体速度相同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6241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8504" y="620649"/>
            <a:ext cx="8066692" cy="4255693"/>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江苏泰州模拟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将原长为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的轻弹簧置于长为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的光滑水平面</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的中点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弹簧一端固定在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另一端与可视为质点且质量为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接触但不连接</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左侧为半径为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的光滑半圆轨道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点与圆心</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现将滑块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压缩弹簧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图中未标出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滑块恰好能到达轨道的最高点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40235" y="1052703"/>
            <a:ext cx="3187700" cy="2350770"/>
          </a:xfrm>
          <a:prstGeom prst="rect">
            <a:avLst/>
          </a:prstGeom>
          <a:solidFill>
            <a:scrgbClr r="0" g="0" b="0">
              <a:alpha val="0"/>
            </a:scrgbClr>
          </a:solidFill>
          <a:ln>
            <a:noFill/>
          </a:ln>
        </p:spPr>
      </p:pic>
      <p:sp>
        <p:nvSpPr>
          <p:cNvPr id="5" name="矩形 4"/>
          <p:cNvSpPr/>
          <p:nvPr/>
        </p:nvSpPr>
        <p:spPr>
          <a:xfrm>
            <a:off x="836865" y="4930203"/>
            <a:ext cx="8066692" cy="65906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求弹簧被压缩至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点时的弹性势能</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70859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40235" y="1052703"/>
            <a:ext cx="3187700" cy="23507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78504" y="836676"/>
                <a:ext cx="8066692" cy="367284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恰好能到达轨道的最高点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由能量守恒定律有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mgL</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836676"/>
                <a:ext cx="8066692" cy="3672841"/>
              </a:xfrm>
              <a:prstGeom prst="rect">
                <a:avLst/>
              </a:prstGeom>
              <a:blipFill rotWithShape="0">
                <a:blip r:embed="rId3"/>
                <a:stretch>
                  <a:fillRect l="-982" b="-2653"/>
                </a:stretch>
              </a:blipFill>
            </p:spPr>
            <p:txBody>
              <a:bodyPr/>
              <a:lstStyle/>
              <a:p>
                <a:r>
                  <a:rPr lang="zh-CN" altLang="en-US">
                    <a:noFill/>
                  </a:rPr>
                  <a:t> </a:t>
                </a:r>
              </a:p>
            </p:txBody>
          </p:sp>
        </mc:Fallback>
      </mc:AlternateContent>
      <p:sp>
        <p:nvSpPr>
          <p:cNvPr id="7" name="矩形 6"/>
          <p:cNvSpPr/>
          <p:nvPr/>
        </p:nvSpPr>
        <p:spPr>
          <a:xfrm>
            <a:off x="478504" y="4725162"/>
            <a:ext cx="8066692"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mgL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84033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40235" y="1052703"/>
            <a:ext cx="3187700" cy="2350770"/>
          </a:xfrm>
          <a:prstGeom prst="rect">
            <a:avLst/>
          </a:prstGeom>
          <a:solidFill>
            <a:scrgbClr r="0" g="0" b="0">
              <a:alpha val="0"/>
            </a:scrgbClr>
          </a:solidFill>
          <a:ln>
            <a:noFill/>
          </a:ln>
        </p:spPr>
      </p:pic>
      <p:sp>
        <p:nvSpPr>
          <p:cNvPr id="5" name="矩形 4"/>
          <p:cNvSpPr/>
          <p:nvPr/>
        </p:nvSpPr>
        <p:spPr>
          <a:xfrm>
            <a:off x="478504" y="836676"/>
            <a:ext cx="8066692" cy="1855035"/>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段铺一表面粗糙的薄膜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改用质量为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仍将弹簧压缩到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恰能运动到半圆轨道的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与薄膜间的动摩擦因数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630904" y="5366617"/>
            <a:ext cx="8066692"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0.25</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630904" y="2654100"/>
            <a:ext cx="8066692"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由题意可知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点时速度为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由能量守恒定律有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mgs</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BF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mgL</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=0.25</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9114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40235" y="1052703"/>
            <a:ext cx="3187700" cy="2350770"/>
          </a:xfrm>
          <a:prstGeom prst="rect">
            <a:avLst/>
          </a:prstGeom>
          <a:solidFill>
            <a:scrgbClr r="0" g="0" b="0">
              <a:alpha val="0"/>
            </a:scrgbClr>
          </a:solidFill>
          <a:ln>
            <a:noFill/>
          </a:ln>
        </p:spPr>
      </p:pic>
      <p:sp>
        <p:nvSpPr>
          <p:cNvPr id="5" name="矩形 4"/>
          <p:cNvSpPr/>
          <p:nvPr/>
        </p:nvSpPr>
        <p:spPr>
          <a:xfrm>
            <a:off x="478504" y="836676"/>
            <a:ext cx="8066692"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问中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在薄膜上运动的总路程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630904" y="4070455"/>
            <a:ext cx="8066692"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630904" y="1910185"/>
            <a:ext cx="8066692" cy="185503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最终停在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BF</a:t>
            </a:r>
            <a:r>
              <a:rPr lang="zh-CN" altLang="zh-CN" sz="2600" b="1">
                <a:latin typeface="Times New Roman" panose="02020603050405020304" pitchFamily="18" charset="0"/>
                <a:cs typeface="Times New Roman" panose="02020603050405020304" pitchFamily="18" charset="0"/>
              </a:rPr>
              <a:t>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由能量守恒定律有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87399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78504" y="836676"/>
            <a:ext cx="8066692" cy="545602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将原长为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的轻质弹簧放置在倾角为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的轨道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一端固定在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另一端与滑块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质量可调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接触但不连接</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端与半径为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的光滑圆轨道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点的正上方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点与圆心</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用外力推动滑块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每次都将弹簧压缩至原长的一半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然后放开</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开始沿轨道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时刚好能到达圆轨道的最高点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已知重力加速度大小为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37°=0.8</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1188085"/>
            <a:ext cx="3021965" cy="3321050"/>
          </a:xfrm>
          <a:prstGeom prst="rect">
            <a:avLst/>
          </a:prstGeom>
          <a:solidFill>
            <a:scrgbClr r="0" g="0" b="0">
              <a:alpha val="0"/>
            </a:scrgbClr>
          </a:solidFill>
          <a:ln>
            <a:noFill/>
          </a:ln>
        </p:spPr>
      </p:pic>
    </p:spTree>
    <p:extLst>
      <p:ext uri="{BB962C8B-B14F-4D97-AF65-F5344CB8AC3E}">
        <p14:creationId xmlns:p14="http://schemas.microsoft.com/office/powerpoint/2010/main" val="39742259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78504" y="527454"/>
            <a:ext cx="8066692"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求弹簧压缩至原长的一半时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弹簧的弹性势能</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1188085"/>
            <a:ext cx="3021965" cy="3321050"/>
          </a:xfrm>
          <a:prstGeom prst="rect">
            <a:avLst/>
          </a:prstGeom>
          <a:solidFill>
            <a:scrgbClr r="0" g="0" b="0">
              <a:alpha val="0"/>
            </a:scrgbClr>
          </a:solidFill>
          <a:ln>
            <a:noFill/>
          </a:ln>
        </p:spPr>
      </p:pic>
      <p:sp>
        <p:nvSpPr>
          <p:cNvPr id="4" name="矩形 3"/>
          <p:cNvSpPr/>
          <p:nvPr/>
        </p:nvSpPr>
        <p:spPr>
          <a:xfrm>
            <a:off x="478504" y="5946154"/>
            <a:ext cx="8066692"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3.8</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mgR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478504" y="1206902"/>
                <a:ext cx="8066692" cy="457109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若滑块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刚好能沿圆轨道运动到圆轨道的最高点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由静止运动到圆轨道最高点的过程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由能量守恒定律可得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𝐬𝐢𝐧𝟑𝟕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𝐜𝐨𝐬𝟑𝟕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=3.8</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mgR</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478504" y="1206902"/>
                <a:ext cx="8066692" cy="4571099"/>
              </a:xfrm>
              <a:prstGeom prst="rect">
                <a:avLst/>
              </a:prstGeom>
              <a:blipFill rotWithShape="0">
                <a:blip r:embed="rId3"/>
                <a:stretch>
                  <a:fillRect l="-982" r="-2870" b="-20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7753670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linds(horizont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04811" y="620649"/>
            <a:ext cx="8066692" cy="92330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Р</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使之能滑上圆轨道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且仍能沿圆轨道滑下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的可能值</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1188085"/>
            <a:ext cx="3021965" cy="33210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4" name="矩形 3"/>
              <p:cNvSpPr/>
              <p:nvPr/>
            </p:nvSpPr>
            <p:spPr>
              <a:xfrm>
                <a:off x="418459" y="6049464"/>
                <a:ext cx="8066692" cy="701065"/>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18459" y="6049464"/>
                <a:ext cx="8066692" cy="701065"/>
              </a:xfrm>
              <a:prstGeom prst="rect">
                <a:avLst/>
              </a:prstGeom>
              <a:blipFill rotWithShape="0">
                <a:blip r:embed="rId3"/>
                <a:stretch>
                  <a:fillRect l="-983" b="-608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404811" y="1484757"/>
                <a:ext cx="8066692" cy="4632270"/>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为使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能滑上圆轨道</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则它到达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点时的速度应大于零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由能量守恒定律可得</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要使滑块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仍能沿圆轨道滑回</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在圆轨道上升的高度不能超过与圆心等高处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由能量守恒定律可得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𝐬𝐢𝐧𝟑𝟕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𝐜𝐨𝐬𝟑𝟕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d>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综上所述可得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404811" y="1484757"/>
                <a:ext cx="8066692" cy="4632270"/>
              </a:xfrm>
              <a:prstGeom prst="rect">
                <a:avLst/>
              </a:prstGeom>
              <a:blipFill rotWithShape="0">
                <a:blip r:embed="rId4"/>
                <a:stretch>
                  <a:fillRect l="-982" t="-1186" b="-26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7571257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linds(horizontal)">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blinds(horizontal)">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linds(horizontal)">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7728492" y="3523083"/>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94740" y="1293310"/>
                <a:ext cx="11810444" cy="2719118"/>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功能关系的理解和应用</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广东佛山高三月考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以某一速度从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点冲上倾角为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的固定斜面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其减速运动的加速度大小为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此物体在斜面上能够上升的最大高度为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则在这个过程中物体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94740" y="1293310"/>
                <a:ext cx="11810444" cy="2719118"/>
              </a:xfrm>
              <a:prstGeom prst="rect">
                <a:avLst/>
              </a:prstGeom>
              <a:blipFill rotWithShape="0">
                <a:blip r:embed="rId2"/>
                <a:stretch>
                  <a:fillRect l="-671" b="-4260"/>
                </a:stretch>
              </a:blipFill>
            </p:spPr>
            <p:txBody>
              <a:bodyPr/>
              <a:lstStyle/>
              <a:p>
                <a:r>
                  <a:rPr lang="zh-CN" altLang="en-US">
                    <a:noFill/>
                  </a:rPr>
                  <a:t> </a:t>
                </a:r>
              </a:p>
            </p:txBody>
          </p:sp>
        </mc:Fallback>
      </mc:AlternateContent>
      <p:pic>
        <p:nvPicPr>
          <p:cNvPr id="7" name="image12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3916" y="4210304"/>
            <a:ext cx="3021965" cy="18110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503714" y="3950287"/>
                <a:ext cx="7333356" cy="2251361"/>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机械能损失了</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机械能损失了</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动能损失了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克服摩擦力做功为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503714" y="3950287"/>
                <a:ext cx="7333356" cy="2251361"/>
              </a:xfrm>
              <a:prstGeom prst="rect">
                <a:avLst/>
              </a:prstGeom>
              <a:blipFill rotWithShape="0">
                <a:blip r:embed="rId4"/>
                <a:stretch>
                  <a:fillRect l="-1081" b="-162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2996797"/>
                <a:ext cx="11658044" cy="264332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解得摩擦力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机械能损失量等于克服摩擦力做的功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a:latin typeface="Times New Roman" panose="02020603050405020304" pitchFamily="18" charset="0"/>
                    <a:cs typeface="Times New Roman" panose="02020603050405020304" pitchFamily="18" charset="0"/>
                  </a:rPr>
                  <a:t>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动能损失量为克服合力做的功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动能损失量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2996797"/>
                <a:ext cx="11658044" cy="2643328"/>
              </a:xfrm>
              <a:prstGeom prst="rect">
                <a:avLst/>
              </a:prstGeom>
              <a:blipFill rotWithShape="0">
                <a:blip r:embed="rId2"/>
                <a:stretch>
                  <a:fillRect l="-680" r="-3504" b="-1155"/>
                </a:stretch>
              </a:blipFill>
            </p:spPr>
            <p:txBody>
              <a:bodyPr/>
              <a:lstStyle/>
              <a:p>
                <a:r>
                  <a:rPr lang="zh-CN" altLang="en-US">
                    <a:noFill/>
                  </a:rPr>
                  <a:t> </a:t>
                </a:r>
              </a:p>
            </p:txBody>
          </p:sp>
        </mc:Fallback>
      </mc:AlternateContent>
      <p:pic>
        <p:nvPicPr>
          <p:cNvPr id="3" name="image12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31098" y="620649"/>
            <a:ext cx="3021965" cy="1811020"/>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151548" y="2620371"/>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262477" y="629665"/>
            <a:ext cx="8873361"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江苏无锡模拟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用一根劲度系数为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的竖直轻质弹簧连接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最初系统静止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现在用力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缓慢拉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刚好离开地面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则这一过程中力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做的功至少为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2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88595" y="690753"/>
            <a:ext cx="2339340" cy="25222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678277" y="3200614"/>
                <a:ext cx="8873361" cy="1956602"/>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678277" y="3200614"/>
                <a:ext cx="8873361" cy="1956602"/>
              </a:xfrm>
              <a:prstGeom prst="rect">
                <a:avLst/>
              </a:prstGeom>
              <a:blipFill rotWithShape="0">
                <a:blip r:embed="rId3"/>
                <a:stretch>
                  <a:fillRect l="-893" b="-155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2477" y="836527"/>
                <a:ext cx="7962601" cy="5001473"/>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最初系统静止时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弹簧弹力与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的重力大小相等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由胡克定律知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弹簧被压缩的长度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最后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刚好离开地面时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弹簧弹力与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的重力大小相等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此时弹簧伸长的长度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弹簧压缩量与伸长量相等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弹簧弹力做功为零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此过程缓慢进行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根据功能关系可知力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做的功等于木块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重力势能的增加量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836527"/>
                <a:ext cx="7962601" cy="5001473"/>
              </a:xfrm>
              <a:prstGeom prst="rect">
                <a:avLst/>
              </a:prstGeom>
              <a:blipFill rotWithShape="0">
                <a:blip r:embed="rId2"/>
                <a:stretch>
                  <a:fillRect l="-995" r="-2833"/>
                </a:stretch>
              </a:blipFill>
            </p:spPr>
            <p:txBody>
              <a:bodyPr/>
              <a:lstStyle/>
              <a:p>
                <a:r>
                  <a:rPr lang="zh-CN" altLang="en-US">
                    <a:noFill/>
                  </a:rPr>
                  <a:t> </a:t>
                </a:r>
              </a:p>
            </p:txBody>
          </p:sp>
        </mc:Fallback>
      </mc:AlternateContent>
      <p:pic>
        <p:nvPicPr>
          <p:cNvPr id="3" name="image12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906780"/>
            <a:ext cx="2339340" cy="25222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0833431" y="2735175"/>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9" name="矩形 8"/>
              <p:cNvSpPr/>
              <p:nvPr/>
            </p:nvSpPr>
            <p:spPr>
              <a:xfrm>
                <a:off x="94740" y="629665"/>
                <a:ext cx="11810444" cy="2726363"/>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dirty="0">
                    <a:latin typeface="Times New Roman" panose="02020603050405020304" pitchFamily="18" charset="0"/>
                    <a:cs typeface="Times New Roman" panose="02020603050405020304" pitchFamily="18" charset="0"/>
                  </a:rPr>
                  <a:t>广东广州五校联考</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dirty="0" smtClean="0">
                    <a:latin typeface="Times New Roman" panose="02020603050405020304" pitchFamily="18" charset="0"/>
                    <a:ea typeface="微软雅黑" panose="020B0503020204020204" pitchFamily="34" charset="-122"/>
                    <a:cs typeface="Times New Roman" panose="02020603050405020304" pitchFamily="18" charset="0"/>
                  </a:rPr>
                  <a:t>蹦极运动以其惊险刺激深得年轻人的喜爱，</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图</a:t>
                </a:r>
                <a:r>
                  <a:rPr lang="zh-CN" alt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示</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为</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某次蹦极运动中的情境</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原长为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的轻弹性绳一端固定在机臂上</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另一端固定在质量为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的蹦极者身上</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蹦极者从机臂上由静止下落</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当蹦极者距离机臂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下落至最低点</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空气阻力恒为重力的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则此下落过程中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Choice>
        <mc:Fallback>
          <p:sp>
            <p:nvSpPr>
              <p:cNvPr id="9" name="矩形 8"/>
              <p:cNvSpPr>
                <a:spLocks noRot="1" noChangeAspect="1" noMove="1" noResize="1" noEditPoints="1" noAdjustHandles="1" noChangeArrowheads="1" noChangeShapeType="1" noTextEdit="1"/>
              </p:cNvSpPr>
              <p:nvPr/>
            </p:nvSpPr>
            <p:spPr>
              <a:xfrm>
                <a:off x="94740" y="629665"/>
                <a:ext cx="11810444" cy="2726363"/>
              </a:xfrm>
              <a:prstGeom prst="rect">
                <a:avLst/>
              </a:prstGeom>
              <a:blipFill rotWithShape="0">
                <a:blip r:embed="rId2"/>
                <a:stretch>
                  <a:fillRect l="-671" b="-44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478504" y="3294961"/>
                <a:ext cx="5509659" cy="2834021"/>
              </a:xfrm>
              <a:prstGeom prst="rect">
                <a:avLst/>
              </a:prstGeom>
            </p:spPr>
            <p:txBody>
              <a:bodyPr wrap="square" lIns="121898" tIns="60948" rIns="121898" bIns="60948">
                <a:spAutoFit/>
              </a:bodyPr>
              <a:lstStyle/>
              <a:p>
                <a:pPr>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蹦极者减少的机械能为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mgl</a:t>
                </a:r>
                <a:endParaRPr lang="zh-CN" altLang="zh-CN" sz="1000" dirty="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弹性绳增加的弹性势能为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mgl</a:t>
                </a:r>
                <a:endParaRPr lang="zh-CN" altLang="zh-CN" sz="1000" dirty="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蹦极者的最大动能为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mgl</a:t>
                </a:r>
                <a:endParaRPr lang="zh-CN" altLang="zh-CN" sz="1000" dirty="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蹦极者和弹性绳组成的系统减少的机械能为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mgl</a:t>
                </a:r>
                <a:endParaRPr lang="zh-CN" altLang="zh-CN" sz="100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3294961"/>
                <a:ext cx="5509659" cy="2834021"/>
              </a:xfrm>
              <a:prstGeom prst="rect">
                <a:avLst/>
              </a:prstGeom>
              <a:blipFill rotWithShape="0">
                <a:blip r:embed="rId4"/>
                <a:stretch>
                  <a:fillRect l="-1438" b="-1078"/>
                </a:stretch>
              </a:blipFill>
            </p:spPr>
            <p:txBody>
              <a:bodyPr/>
              <a:lstStyle/>
              <a:p>
                <a:r>
                  <a:rPr lang="zh-CN" altLang="en-US">
                    <a:noFill/>
                  </a:rPr>
                  <a:t> </a:t>
                </a:r>
              </a:p>
            </p:txBody>
          </p:sp>
        </mc:Fallback>
      </mc:AlternateContent>
      <p:pic>
        <p:nvPicPr>
          <p:cNvPr id="2" name="图片 1"/>
          <p:cNvPicPr>
            <a:picLocks noChangeAspect="1"/>
          </p:cNvPicPr>
          <p:nvPr/>
        </p:nvPicPr>
        <p:blipFill>
          <a:blip r:embed="rId5">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6743287" y="3358477"/>
            <a:ext cx="2377059" cy="249842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矩形 3"/>
              <p:cNvSpPr/>
              <p:nvPr/>
            </p:nvSpPr>
            <p:spPr>
              <a:xfrm>
                <a:off x="247140" y="3449086"/>
                <a:ext cx="11658044" cy="2256043"/>
              </a:xfrm>
              <a:prstGeom prst="rect">
                <a:avLst/>
              </a:prstGeom>
            </p:spPr>
            <p:txBody>
              <a:bodyPr wrap="square" lIns="121898" tIns="60948" rIns="121898" bIns="60948">
                <a:spAutoFit/>
              </a:bodyPr>
              <a:lstStyle/>
              <a:p>
                <a:pPr lvl="0">
                  <a:tabLst>
                    <a:tab pos="3780790" algn="l"/>
                  </a:tabLst>
                </a:pPr>
                <a:r>
                  <a:rPr lang="zh-CN" altLang="zh-CN" sz="2600" b="1" dirty="0" smtClean="0">
                    <a:solidFill>
                      <a:prstClr val="black"/>
                    </a:solidFill>
                    <a:latin typeface="Times New Roman" panose="02020603050405020304" pitchFamily="18" charset="0"/>
                    <a:cs typeface="Times New Roman" panose="02020603050405020304" pitchFamily="18" charset="0"/>
                  </a:rPr>
                  <a:t>阻力</a:t>
                </a:r>
                <a:r>
                  <a:rPr lang="en-US" altLang="zh-CN" sz="2600" dirty="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根据动能定理可知蹦极者下降</a:t>
                </a:r>
                <a:r>
                  <a:rPr lang="en-US" altLang="zh-CN" sz="2600" i="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solidFill>
                      <a:prstClr val="black"/>
                    </a:solidFill>
                    <a:latin typeface="Times New Roman" panose="02020603050405020304" pitchFamily="18" charset="0"/>
                    <a:cs typeface="Times New Roman" panose="02020603050405020304" pitchFamily="18" charset="0"/>
                  </a:rPr>
                  <a:t>时动能为</a:t>
                </a:r>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dirty="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dirty="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此时蹦极者所受合力向下</a:t>
                </a:r>
                <a:r>
                  <a:rPr lang="en-US" altLang="zh-CN" sz="2600" dirty="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蹦极者继续加速</a:t>
                </a:r>
                <a:r>
                  <a:rPr lang="en-US" altLang="zh-CN" sz="2600" dirty="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则蹦极者的最大动能大于</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dirty="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故</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solidFill>
                      <a:prstClr val="black"/>
                    </a:solidFill>
                    <a:latin typeface="Times New Roman" panose="02020603050405020304" pitchFamily="18" charset="0"/>
                    <a:cs typeface="Times New Roman" panose="02020603050405020304" pitchFamily="18" charset="0"/>
                  </a:rPr>
                  <a:t>错误</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根据功能关系可知</a:t>
                </a:r>
                <a:r>
                  <a:rPr lang="en-US" altLang="zh-CN" sz="2600" dirty="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蹦极者和弹性绳组成的系统减少的机械能等于整个过程克服空气阻力所做的功</a:t>
                </a:r>
                <a:r>
                  <a:rPr lang="en-US" altLang="zh-CN" sz="2600" dirty="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则有</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dirty="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故</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solidFill>
                      <a:prstClr val="black"/>
                    </a:solidFill>
                    <a:latin typeface="Times New Roman" panose="02020603050405020304" pitchFamily="18" charset="0"/>
                    <a:cs typeface="Times New Roman" panose="02020603050405020304" pitchFamily="18" charset="0"/>
                  </a:rPr>
                  <a:t>错误</a:t>
                </a:r>
                <a:r>
                  <a:rPr lang="zh-CN" altLang="zh-CN" sz="2600" dirty="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solidFill>
                    <a:prstClr val="black"/>
                  </a:solidFill>
                  <a:latin typeface="Calibri" panose="020F0502020204030204" pitchFamily="34" charset="0"/>
                  <a:cs typeface="Times New Roman" panose="02020603050405020304" pitchFamily="18" charset="0"/>
                </a:endParaRPr>
              </a:p>
            </p:txBody>
          </p:sp>
        </mc:Choice>
        <mc:Fallback>
          <p:sp>
            <p:nvSpPr>
              <p:cNvPr id="4" name="矩形 3"/>
              <p:cNvSpPr>
                <a:spLocks noRot="1" noChangeAspect="1" noMove="1" noResize="1" noEditPoints="1" noAdjustHandles="1" noChangeArrowheads="1" noChangeShapeType="1" noTextEdit="1"/>
              </p:cNvSpPr>
              <p:nvPr/>
            </p:nvSpPr>
            <p:spPr>
              <a:xfrm>
                <a:off x="247140" y="3449086"/>
                <a:ext cx="11658044" cy="2256043"/>
              </a:xfrm>
              <a:prstGeom prst="rect">
                <a:avLst/>
              </a:prstGeom>
              <a:blipFill rotWithShape="0">
                <a:blip r:embed="rId2"/>
                <a:stretch>
                  <a:fillRect l="-680" r="-680" b="-1351"/>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 name="矩形 4"/>
              <p:cNvSpPr/>
              <p:nvPr/>
            </p:nvSpPr>
            <p:spPr>
              <a:xfrm>
                <a:off x="226875" y="603234"/>
                <a:ext cx="9167131" cy="2955015"/>
              </a:xfrm>
              <a:prstGeom prst="rect">
                <a:avLst/>
              </a:prstGeom>
            </p:spPr>
            <p:txBody>
              <a:bodyPr wrap="square" lIns="121898" tIns="60948" rIns="121898" bIns="60948">
                <a:spAutoFit/>
              </a:bodyPr>
              <a:lstStyle/>
              <a:p>
                <a:pPr>
                  <a:lnSpc>
                    <a:spcPct val="130000"/>
                  </a:lnSpc>
                  <a:spcAft>
                    <a:spcPts val="0"/>
                  </a:spcAft>
                  <a:tabLst>
                    <a:tab pos="378079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dirty="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cs typeface="Times New Roman" panose="02020603050405020304" pitchFamily="18" charset="0"/>
                  </a:rPr>
                  <a:t>蹦极者从静止开始运动到最低点的过程中</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其动能变化量为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所以其机械能的减少量等于其重力势能减少量</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spcAft>
                    <a:spcPts val="0"/>
                  </a:spcAft>
                  <a:tabLst>
                    <a:tab pos="378079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弹性绳增加的弹性势能为蹦极者减少的机械能减去克服阻力做的功</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smtClean="0">
                    <a:latin typeface="Times New Roman" panose="02020603050405020304" pitchFamily="18" charset="0"/>
                    <a:cs typeface="Times New Roman" panose="02020603050405020304" pitchFamily="18" charset="0"/>
                  </a:rPr>
                  <a:t>正确</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根据题意可知</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蹦极</a:t>
                </a:r>
                <a:r>
                  <a:rPr lang="zh-CN" altLang="zh-CN" sz="2600" b="1" dirty="0" smtClean="0">
                    <a:latin typeface="Times New Roman" panose="02020603050405020304" pitchFamily="18" charset="0"/>
                    <a:cs typeface="Times New Roman" panose="02020603050405020304" pitchFamily="18" charset="0"/>
                  </a:rPr>
                  <a:t>者</a:t>
                </a:r>
                <a:r>
                  <a:rPr lang="zh-CN" altLang="zh-CN" sz="2600" b="1" dirty="0">
                    <a:solidFill>
                      <a:prstClr val="black"/>
                    </a:solidFill>
                    <a:latin typeface="Times New Roman" panose="02020603050405020304" pitchFamily="18" charset="0"/>
                    <a:cs typeface="Times New Roman" panose="02020603050405020304" pitchFamily="18" charset="0"/>
                  </a:rPr>
                  <a:t>下落</a:t>
                </a:r>
                <a:r>
                  <a:rPr lang="en-US" altLang="zh-CN" sz="2600" i="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solidFill>
                      <a:prstClr val="black"/>
                    </a:solidFill>
                    <a:latin typeface="Times New Roman" panose="02020603050405020304" pitchFamily="18" charset="0"/>
                    <a:cs typeface="Times New Roman" panose="02020603050405020304" pitchFamily="18" charset="0"/>
                  </a:rPr>
                  <a:t>的过程中</a:t>
                </a:r>
                <a:r>
                  <a:rPr lang="en-US" altLang="zh-CN" sz="2600" dirty="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蹦极者受重力</a:t>
                </a:r>
                <a:r>
                  <a:rPr lang="zh-CN" altLang="zh-CN" sz="2600" b="1" dirty="0" smtClean="0">
                    <a:solidFill>
                      <a:prstClr val="black"/>
                    </a:solidFill>
                    <a:latin typeface="Times New Roman" panose="02020603050405020304" pitchFamily="18" charset="0"/>
                    <a:cs typeface="Times New Roman" panose="02020603050405020304" pitchFamily="18" charset="0"/>
                  </a:rPr>
                  <a:t>和</a:t>
                </a:r>
                <a:r>
                  <a:rPr lang="zh-CN" altLang="zh-CN" sz="2600" b="1" dirty="0">
                    <a:solidFill>
                      <a:prstClr val="black"/>
                    </a:solidFill>
                    <a:latin typeface="Times New Roman" panose="02020603050405020304" pitchFamily="18" charset="0"/>
                    <a:cs typeface="Times New Roman" panose="02020603050405020304" pitchFamily="18" charset="0"/>
                  </a:rPr>
                  <a:t>空气</a:t>
                </a:r>
                <a:endParaRPr lang="zh-CN" altLang="zh-CN" sz="2600" dirty="0">
                  <a:latin typeface="Calibri" panose="020F0502020204030204" pitchFamily="34" charset="0"/>
                  <a:cs typeface="Times New Roman" panose="02020603050405020304" pitchFamily="18" charset="0"/>
                </a:endParaRPr>
              </a:p>
            </p:txBody>
          </p:sp>
        </mc:Choice>
        <mc:Fallback>
          <p:sp>
            <p:nvSpPr>
              <p:cNvPr id="5" name="矩形 4"/>
              <p:cNvSpPr>
                <a:spLocks noRot="1" noChangeAspect="1" noMove="1" noResize="1" noEditPoints="1" noAdjustHandles="1" noChangeArrowheads="1" noChangeShapeType="1" noTextEdit="1"/>
              </p:cNvSpPr>
              <p:nvPr/>
            </p:nvSpPr>
            <p:spPr>
              <a:xfrm>
                <a:off x="226875" y="603234"/>
                <a:ext cx="9167131" cy="2955015"/>
              </a:xfrm>
              <a:prstGeom prst="rect">
                <a:avLst/>
              </a:prstGeom>
              <a:blipFill rotWithShape="0">
                <a:blip r:embed="rId3"/>
                <a:stretch>
                  <a:fillRect l="-864" b="-2062"/>
                </a:stretch>
              </a:blipFill>
            </p:spPr>
            <p:txBody>
              <a:bodyPr/>
              <a:lstStyle/>
              <a:p>
                <a:r>
                  <a:rPr lang="zh-CN" altLang="en-US">
                    <a:noFill/>
                  </a:rPr>
                  <a:t> </a:t>
                </a:r>
              </a:p>
            </p:txBody>
          </p:sp>
        </mc:Fallback>
      </mc:AlternateContent>
      <p:pic>
        <p:nvPicPr>
          <p:cNvPr id="6" name="图片 5"/>
          <p:cNvPicPr>
            <a:picLocks noChangeAspect="1"/>
          </p:cNvPicPr>
          <p:nvPr/>
        </p:nvPicPr>
        <p:blipFill>
          <a:blip r:embed="rId4">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9532066" y="702131"/>
            <a:ext cx="2377059" cy="2498423"/>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555468" y="3071712"/>
            <a:ext cx="811522"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262477" y="629665"/>
            <a:ext cx="8873361" cy="2923853"/>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摩擦力做功与能量转化</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静止在光滑水平面上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以水平初速度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从木板的左端滑向另一端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设物块与木板间的动摩擦因数为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当物块与木板相对静止时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物块仍在长木板上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物块相对木板的位移为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木板相对地面的位移为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则在此过程中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2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052703"/>
            <a:ext cx="2587625" cy="2070100"/>
          </a:xfrm>
          <a:prstGeom prst="rect">
            <a:avLst/>
          </a:prstGeom>
          <a:solidFill>
            <a:scrgbClr r="0" g="0" b="0">
              <a:alpha val="0"/>
            </a:scrgbClr>
          </a:solidFill>
          <a:ln>
            <a:noFill/>
          </a:ln>
        </p:spPr>
      </p:pic>
      <p:sp>
        <p:nvSpPr>
          <p:cNvPr id="5" name="矩形 4"/>
          <p:cNvSpPr/>
          <p:nvPr/>
        </p:nvSpPr>
        <p:spPr>
          <a:xfrm>
            <a:off x="623686" y="3565480"/>
            <a:ext cx="8873361" cy="172352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摩擦力对物块做的功为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摩擦力对木板做的功为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μmgs</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木板动能的增加量为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μmgd</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由于摩擦而产生的热量为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94531" y="1052554"/>
            <a:ext cx="7962601" cy="365552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根据功的定义式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指物体的位移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a:latin typeface="Times New Roman" panose="02020603050405020304" pitchFamily="18" charset="0"/>
                <a:cs typeface="Times New Roman" panose="02020603050405020304" pitchFamily="18" charset="0"/>
              </a:rPr>
              <a:t>指力与位移之间的夹角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可知摩擦力对物块做的功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摩擦力对木板做的功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根据动能定理可知木板动能的增加量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由于摩擦而产生的热量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2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052703"/>
            <a:ext cx="2587625"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9894026" y="1916811"/>
            <a:ext cx="737747"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广东广州模拟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砝码置于水平桌面的薄钢板上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用水平向右的恒定拉力迅速将钢板抽出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得到砝码和钢板的速度随时间变化图像如图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已知砝码最终没有脱离桌面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各接触面间的动摩擦因数均相同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2439035"/>
            <a:ext cx="6562090" cy="2070100"/>
          </a:xfrm>
          <a:prstGeom prst="rect">
            <a:avLst/>
          </a:prstGeom>
          <a:solidFill>
            <a:scrgbClr r="0" g="0" b="0">
              <a:alpha val="0"/>
            </a:scrgbClr>
          </a:solidFill>
          <a:ln>
            <a:noFill/>
          </a:ln>
        </p:spPr>
      </p:pic>
      <p:sp>
        <p:nvSpPr>
          <p:cNvPr id="5" name="矩形 4"/>
          <p:cNvSpPr/>
          <p:nvPr/>
        </p:nvSpPr>
        <p:spPr>
          <a:xfrm>
            <a:off x="247140" y="4509135"/>
            <a:ext cx="11810444" cy="172352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砝码的位移相同</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砝码的加速度相同</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摩擦力对砝码做的功等于砝码动能的变化量</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拉力做的功等于砝码和钢板总动能的变化量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3212824"/>
            <a:ext cx="11658044" cy="2923853"/>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图像的斜率表示加速度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根据题图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砝码的加速度大小相等方向相反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图像与时间轴所围面积表示位移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砝码的位移相同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砝码所受外力的合力等于摩擦力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摩擦力对砝码做的功等于砝码动能的变化量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根据功能关系与能量守恒定律有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baseline="-25000">
                <a:latin typeface="Times New Roman" panose="02020603050405020304" pitchFamily="18" charset="0"/>
                <a:cs typeface="Times New Roman" panose="02020603050405020304" pitchFamily="18" charset="0"/>
              </a:rPr>
              <a:t>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baseline="-25000">
                <a:latin typeface="Times New Roman" panose="02020603050405020304" pitchFamily="18" charset="0"/>
                <a:cs typeface="Times New Roman" panose="02020603050405020304" pitchFamily="18" charset="0"/>
              </a:rPr>
              <a:t>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拉力做的功等于砝码和钢板总动能的变化量与两者之间的摩擦产生的热量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73521" y="836676"/>
            <a:ext cx="6562090"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474421" y="4603218"/>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76600" y="629665"/>
            <a:ext cx="6666687" cy="4524291"/>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能量守恒定律的理解和应用</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如图甲所示为消防员采用的高压水枪灭火的情景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图乙为某次灭火的示意图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消防员将出水管与水平地面成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角架好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着火点与出水口的竖直距离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水落在着火点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已知出水管的横截面积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灭火过程中水枪机器的效率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53°=0.8</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水的密度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kg/m</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忽略空气阻力及出水口与水箱液面的高度差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则水枪机器消耗的功率为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68712" y="1403858"/>
            <a:ext cx="5175250" cy="2889250"/>
          </a:xfrm>
          <a:prstGeom prst="rect">
            <a:avLst/>
          </a:prstGeom>
          <a:solidFill>
            <a:scrgbClr r="0" g="0" b="0">
              <a:alpha val="0"/>
            </a:scrgbClr>
          </a:solidFill>
          <a:ln>
            <a:noFill/>
          </a:ln>
        </p:spPr>
      </p:pic>
      <p:sp>
        <p:nvSpPr>
          <p:cNvPr id="5" name="矩形 4"/>
          <p:cNvSpPr/>
          <p:nvPr/>
        </p:nvSpPr>
        <p:spPr>
          <a:xfrm>
            <a:off x="508654" y="5198507"/>
            <a:ext cx="6666687"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kW	B.25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kW</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kW	D.50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kW</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矩形 8"/>
              <p:cNvSpPr/>
              <p:nvPr/>
            </p:nvSpPr>
            <p:spPr>
              <a:xfrm>
                <a:off x="224387" y="697905"/>
                <a:ext cx="6666687" cy="478352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设水做斜抛运动的初速度为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经时间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水落在着火点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在竖直方向有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在水平方向有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设水枪机器消耗的功率为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时间打出水的质量为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根据能量守恒定律有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kW</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24387" y="697905"/>
                <a:ext cx="6666687" cy="4783529"/>
              </a:xfrm>
              <a:prstGeom prst="rect">
                <a:avLst/>
              </a:prstGeom>
              <a:blipFill rotWithShape="0">
                <a:blip r:embed="rId2"/>
                <a:stretch>
                  <a:fillRect l="-1189" r="-1189" b="-1911"/>
                </a:stretch>
              </a:blipFill>
            </p:spPr>
            <p:txBody>
              <a:bodyPr/>
              <a:lstStyle/>
              <a:p>
                <a:r>
                  <a:rPr lang="zh-CN" altLang="en-US">
                    <a:noFill/>
                  </a:rPr>
                  <a:t> </a:t>
                </a:r>
              </a:p>
            </p:txBody>
          </p:sp>
        </mc:Fallback>
      </mc:AlternateContent>
      <p:pic>
        <p:nvPicPr>
          <p:cNvPr id="4" name="image12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68712" y="1403858"/>
            <a:ext cx="5175250" cy="2889250"/>
          </a:xfrm>
          <a:prstGeom prst="rect">
            <a:avLst/>
          </a:prstGeom>
          <a:solidFill>
            <a:scrgbClr r="0" g="0" b="0">
              <a:alpha val="0"/>
            </a:scrgbClr>
          </a:solidFill>
          <a:ln>
            <a:noFill/>
          </a:ln>
        </p:spPr>
      </p:pic>
    </p:spTree>
    <p:extLst>
      <p:ext uri="{BB962C8B-B14F-4D97-AF65-F5344CB8AC3E}">
        <p14:creationId xmlns:p14="http://schemas.microsoft.com/office/powerpoint/2010/main" val="1752137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9076069" y="1619784"/>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94740" y="629665"/>
                <a:ext cx="11810444" cy="2652177"/>
              </a:xfrm>
              <a:prstGeom prst="rect">
                <a:avLst/>
              </a:prstGeom>
            </p:spPr>
            <p:txBody>
              <a:bodyPr wrap="square" lIns="121898" tIns="60948" rIns="121898" bIns="60948">
                <a:spAutoFit/>
              </a:bodyPr>
              <a:lstStyle/>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7.(2026·</a:t>
                </a:r>
                <a:r>
                  <a:rPr lang="zh-CN" altLang="zh-CN" sz="2600" b="1">
                    <a:latin typeface="Times New Roman" panose="02020603050405020304" pitchFamily="18" charset="0"/>
                    <a:cs typeface="Times New Roman" panose="02020603050405020304" pitchFamily="18" charset="0"/>
                  </a:rPr>
                  <a:t>广东深圳质量监测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物体开始竖直向上运动时动能为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回到出发点时动能为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取出发点位置的重力势能为零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整个运动过程可认为空气阻力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大小恒定</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则该物体上升阶段动能与重力势能相等时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其动能为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den>
                    </m:f>
                  </m:oMath>
                </a14:m>
                <a:r>
                  <a:rPr lang="en-US" altLang="zh-CN" sz="1000" smtClean="0">
                    <a:latin typeface="Calibri" panose="020F0502020204030204" pitchFamily="34" charset="0"/>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40" y="629665"/>
                <a:ext cx="11810444" cy="2652177"/>
              </a:xfrm>
              <a:prstGeom prst="rect">
                <a:avLst/>
              </a:prstGeom>
              <a:blipFill rotWithShape="0">
                <a:blip r:embed="rId2"/>
                <a:stretch>
                  <a:fillRect l="-671" t="-1839" b="-92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矩形 3"/>
              <p:cNvSpPr/>
              <p:nvPr/>
            </p:nvSpPr>
            <p:spPr>
              <a:xfrm>
                <a:off x="247140" y="3295583"/>
                <a:ext cx="11810444" cy="2077660"/>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设物体上升的最大高度为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对整个运动过程根据功能关系有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根据能量守恒定律有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若物体在上升阶段离出发点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b="1">
                    <a:latin typeface="Times New Roman" panose="02020603050405020304" pitchFamily="18" charset="0"/>
                    <a:cs typeface="Times New Roman" panose="02020603050405020304" pitchFamily="18" charset="0"/>
                  </a:rPr>
                  <a:t>处动能和重力势能相等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由能量守恒定律得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295583"/>
                <a:ext cx="11810444" cy="2077660"/>
              </a:xfrm>
              <a:prstGeom prst="rect">
                <a:avLst/>
              </a:prstGeom>
              <a:blipFill rotWithShape="0">
                <a:blip r:embed="rId3"/>
                <a:stretch>
                  <a:fillRect l="-671" t="-2647" b="-176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2967514" y="2780919"/>
            <a:ext cx="737747"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6450" y="801330"/>
            <a:ext cx="8873361" cy="2523744"/>
          </a:xfrm>
          <a:prstGeom prst="rect">
            <a:avLst/>
          </a:prstGeom>
        </p:spPr>
        <p:txBody>
          <a:bodyPr wrap="square" lIns="121898" tIns="60948" rIns="121898" bIns="60948">
            <a:spAutoFit/>
          </a:bodyPr>
          <a:lstStyle/>
          <a:p>
            <a:pPr marL="355600" indent="-355600" algn="ct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广东五校联考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如图所示为电动机以恒定功率吊起货物的情境</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的货物由静止开始竖直向上运动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上升高度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时恰好达到最大速度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已知电动机功率恒为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空气阻力大小恒为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对上述过程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2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2368" y="1940877"/>
            <a:ext cx="2669540" cy="29762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78504" y="3250180"/>
                <a:ext cx="8066692" cy="1907036"/>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货物上升过程中加速度逐渐增大</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货物上升过程中绳子的拉力逐渐减小</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电动机做的功大于货物机械能的增加量</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货物达到最大速度需要的时间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𝑯</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3250180"/>
                <a:ext cx="8066692" cy="1907036"/>
              </a:xfrm>
              <a:prstGeom prst="rect">
                <a:avLst/>
              </a:prstGeom>
              <a:blipFill rotWithShape="0">
                <a:blip r:embed="rId3"/>
                <a:stretch>
                  <a:fillRect l="-982" t="-2556" b="-191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478504" y="836676"/>
                <a:ext cx="7962601" cy="5067453"/>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对货物受力分析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又功率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则货物加速时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绳子的拉力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由能量守恒定律可知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电动机做的功等于货物机械能的增加量及克服空气阻力做的功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货物的速度最大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根据能量守恒定律有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𝑯</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den>
                    </m:f>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78504" y="836676"/>
                <a:ext cx="7962601" cy="5067453"/>
              </a:xfrm>
              <a:prstGeom prst="rect">
                <a:avLst/>
              </a:prstGeom>
              <a:blipFill rotWithShape="0">
                <a:blip r:embed="rId2"/>
                <a:stretch>
                  <a:fillRect l="-995" r="-306"/>
                </a:stretch>
              </a:blipFill>
            </p:spPr>
            <p:txBody>
              <a:bodyPr/>
              <a:lstStyle/>
              <a:p>
                <a:r>
                  <a:rPr lang="zh-CN" altLang="en-US">
                    <a:noFill/>
                  </a:rPr>
                  <a:t> </a:t>
                </a:r>
              </a:p>
            </p:txBody>
          </p:sp>
        </mc:Fallback>
      </mc:AlternateContent>
      <p:pic>
        <p:nvPicPr>
          <p:cNvPr id="3" name="image12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58395" y="836676"/>
            <a:ext cx="2669540" cy="29762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4621390" y="2875002"/>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10" name="矩形 9"/>
              <p:cNvSpPr/>
              <p:nvPr/>
            </p:nvSpPr>
            <p:spPr>
              <a:xfrm>
                <a:off x="94740" y="629665"/>
                <a:ext cx="11810444" cy="2765348"/>
              </a:xfrm>
              <a:prstGeom prst="rect">
                <a:avLst/>
              </a:prstGeom>
            </p:spPr>
            <p:txBody>
              <a:bodyPr wrap="square" lIns="121898" tIns="60948" rIns="121898" bIns="60948">
                <a:spAutoFit/>
              </a:bodyPr>
              <a:lstStyle/>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9.(2025·</a:t>
                </a:r>
                <a:r>
                  <a:rPr lang="zh-CN" altLang="zh-CN" sz="2600" b="1">
                    <a:latin typeface="Times New Roman" panose="02020603050405020304" pitchFamily="18" charset="0"/>
                    <a:cs typeface="Times New Roman" panose="02020603050405020304" pitchFamily="18" charset="0"/>
                  </a:rPr>
                  <a:t>四川卷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倾角为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的光滑斜面固定在水平地面上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安装在其顶端的电动机通过不可伸长轻绳与小车相连</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小车上静置一物块</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小车与物块质量均为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两者之间动摩擦因数为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电动机以恒定功率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拉动小车由静止开始沿斜面向上运动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经过一段时间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小车与物块的速度刚好相同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运动过程中轻绳与斜面始终平行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小车和斜面均足够长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忽略其他摩擦</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则这段时间内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10" name="矩形 9"/>
              <p:cNvSpPr>
                <a:spLocks noRot="1" noChangeAspect="1" noMove="1" noResize="1" noEditPoints="1" noAdjustHandles="1" noChangeArrowheads="1" noChangeShapeType="1" noTextEdit="1"/>
              </p:cNvSpPr>
              <p:nvPr/>
            </p:nvSpPr>
            <p:spPr>
              <a:xfrm>
                <a:off x="94740" y="629665"/>
                <a:ext cx="11810444" cy="2765348"/>
              </a:xfrm>
              <a:prstGeom prst="rect">
                <a:avLst/>
              </a:prstGeom>
              <a:blipFill rotWithShape="0">
                <a:blip r:embed="rId2"/>
                <a:stretch>
                  <a:fillRect l="-671" t="-1762" r="-103" b="-3744"/>
                </a:stretch>
              </a:blipFill>
            </p:spPr>
            <p:txBody>
              <a:bodyPr/>
              <a:lstStyle/>
              <a:p>
                <a:r>
                  <a:rPr lang="zh-CN" altLang="en-US">
                    <a:noFill/>
                  </a:rPr>
                  <a:t> </a:t>
                </a:r>
              </a:p>
            </p:txBody>
          </p:sp>
        </mc:Fallback>
      </mc:AlternateContent>
      <p:pic>
        <p:nvPicPr>
          <p:cNvPr id="4" name="image12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24412" y="3476498"/>
            <a:ext cx="2939415" cy="18967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78504" y="3429000"/>
                <a:ext cx="6666687" cy="2772658"/>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物块的位移大小为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物块机械能增加量为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小车的位移大小为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小车机械能增加量为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3429000"/>
                <a:ext cx="6666687" cy="2772658"/>
              </a:xfrm>
              <a:prstGeom prst="rect">
                <a:avLst/>
              </a:prstGeom>
              <a:blipFill rotWithShape="0">
                <a:blip r:embed="rId4"/>
                <a:stretch>
                  <a:fillRect l="-118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几种常见的功能关系及其表达式</a:t>
            </a:r>
            <a:endParaRPr lang="zh-CN" altLang="zh-CN" sz="1000">
              <a:latin typeface="Calibri" panose="020F0502020204030204" pitchFamily="34" charset="0"/>
              <a:cs typeface="Times New Roman" panose="02020603050405020304"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80624315"/>
              </p:ext>
            </p:extLst>
          </p:nvPr>
        </p:nvGraphicFramePr>
        <p:xfrm>
          <a:off x="478504" y="1484757"/>
          <a:ext cx="10514013" cy="3456432"/>
        </p:xfrm>
        <a:graphic>
          <a:graphicData uri="http://schemas.openxmlformats.org/drawingml/2006/table">
            <a:tbl>
              <a:tblPr firstRow="1" firstCol="1" bandRow="1"/>
              <a:tblGrid>
                <a:gridCol w="1728216"/>
                <a:gridCol w="2376297"/>
                <a:gridCol w="6409500"/>
              </a:tblGrid>
              <a:tr h="747546">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力做功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能的变化</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定量关系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7546">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合力的功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动能变化</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k2</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k1</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134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重力的功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重力势能</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变化</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重力做正功</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重力势能</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重力做负功</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重力势能</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sz="2600" u="none" smtClean="0">
                          <a:effectLst/>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600" u="none"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780790" algn="l"/>
                        </a:tabLst>
                      </a:pPr>
                      <a:r>
                        <a:rPr lang="en-US"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________________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8268069" y="3152584"/>
            <a:ext cx="851515"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减少</a:t>
            </a:r>
            <a:endParaRPr lang="zh-CN" altLang="en-US" sz="2600">
              <a:solidFill>
                <a:srgbClr val="C00000"/>
              </a:solidFill>
              <a:latin typeface="Times New Roman" panose="02020603050405020304" pitchFamily="18" charset="0"/>
              <a:sym typeface="Times New Roman" panose="02020603050405020304" pitchFamily="18" charset="0"/>
            </a:endParaRPr>
          </a:p>
        </p:txBody>
      </p:sp>
      <p:sp>
        <p:nvSpPr>
          <p:cNvPr id="6" name="矩形 5"/>
          <p:cNvSpPr/>
          <p:nvPr/>
        </p:nvSpPr>
        <p:spPr>
          <a:xfrm>
            <a:off x="8471503" y="3726915"/>
            <a:ext cx="851515"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增加</a:t>
            </a:r>
            <a:endParaRPr lang="zh-CN" altLang="en-US" sz="2600">
              <a:solidFill>
                <a:srgbClr val="C00000"/>
              </a:solidFill>
              <a:latin typeface="Times New Roman" panose="02020603050405020304" pitchFamily="18" charset="0"/>
              <a:sym typeface="Times New Roman" panose="02020603050405020304" pitchFamily="18" charset="0"/>
            </a:endParaRPr>
          </a:p>
        </p:txBody>
      </p:sp>
      <p:sp>
        <p:nvSpPr>
          <p:cNvPr id="7" name="矩形 6"/>
          <p:cNvSpPr/>
          <p:nvPr/>
        </p:nvSpPr>
        <p:spPr>
          <a:xfrm>
            <a:off x="6894584" y="4314607"/>
            <a:ext cx="1144865" cy="492443"/>
          </a:xfrm>
          <a:prstGeom prst="rect">
            <a:avLst/>
          </a:prstGeom>
        </p:spPr>
        <p:txBody>
          <a:bodyPr wrap="none">
            <a:spAutoFit/>
          </a:bodyPr>
          <a:lstStyle/>
          <a:p>
            <a:r>
              <a:rPr lang="en-US" altLang="zh-CN" sz="2600" i="1">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E</a:t>
            </a:r>
            <a:r>
              <a:rPr lang="en-US" altLang="zh-CN" sz="2600" baseline="-250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p1</a:t>
            </a:r>
            <a:r>
              <a:rPr lang="en-US" altLang="zh-CN"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a:t>
            </a:r>
            <a:r>
              <a:rPr lang="en-US" altLang="zh-CN" sz="2600" i="1">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E</a:t>
            </a:r>
            <a:r>
              <a:rPr lang="en-US" altLang="zh-CN" sz="2600" baseline="-250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p2</a:t>
            </a:r>
            <a:endParaRPr lang="zh-CN" altLang="en-US" sz="2600">
              <a:solidFill>
                <a:srgbClr val="C00000"/>
              </a:solidFill>
              <a:latin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7"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478504" y="709503"/>
                <a:ext cx="7962601" cy="5095794"/>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对物块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根据运动学公式有</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解得物块的位移大小为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物块机械能增加量为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对小车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小车机械能增加量为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78504" y="709503"/>
                <a:ext cx="7962601" cy="5095794"/>
              </a:xfrm>
              <a:prstGeom prst="rect">
                <a:avLst/>
              </a:prstGeom>
              <a:blipFill rotWithShape="0">
                <a:blip r:embed="rId2"/>
                <a:stretch>
                  <a:fillRect l="-995" t="-239" r="-3060"/>
                </a:stretch>
              </a:blipFill>
            </p:spPr>
            <p:txBody>
              <a:bodyPr/>
              <a:lstStyle/>
              <a:p>
                <a:r>
                  <a:rPr lang="zh-CN" altLang="en-US">
                    <a:noFill/>
                  </a:rPr>
                  <a:t> </a:t>
                </a:r>
              </a:p>
            </p:txBody>
          </p:sp>
        </mc:Fallback>
      </mc:AlternateContent>
      <p:pic>
        <p:nvPicPr>
          <p:cNvPr id="3" name="image12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72493" y="1052703"/>
            <a:ext cx="2939415" cy="18967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9" name="矩形 8"/>
              <p:cNvSpPr/>
              <p:nvPr/>
            </p:nvSpPr>
            <p:spPr>
              <a:xfrm>
                <a:off x="117491" y="629665"/>
                <a:ext cx="11810444" cy="4841942"/>
              </a:xfrm>
              <a:prstGeom prst="rect">
                <a:avLst/>
              </a:prstGeom>
            </p:spPr>
            <p:txBody>
              <a:bodyPr wrap="square" lIns="121898" tIns="60948" rIns="121898" bIns="60948">
                <a:spAutoFit/>
              </a:bodyPr>
              <a:lstStyle/>
              <a:p>
                <a:pPr marL="355600" indent="-355600">
                  <a:lnSpc>
                    <a:spcPct val="120000"/>
                  </a:lnSpc>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福建龙岩高三期中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为固定在竖直平面内的光滑轨道</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段为水平轨道</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段为圆心角</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、半径为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的圆弧轨道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段为粗糙平直倾斜轨道</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的长度为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段圆弧相切于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与滑块间的动摩擦因数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各段轨道均平滑连接</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段的右侧有一缓冲装置</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劲度系数足够大的轻质弹簧与轻杆相连</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缓冲装置锁定时</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轻杆不可移动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缓冲装置解除锁定时</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轻杆可在固定的槽内移动</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轻杆与槽间的滑动摩擦力</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轻杆向右移动不超过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装置可安全工作</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缓冲装置解除锁定时</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将一质量为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的滑块从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点由静止释放</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滑块撞击弹簧后将导致轻杆向右移动</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最大静摩擦力等于滑动摩擦力</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Choice>
        <mc:Fallback>
          <p:sp>
            <p:nvSpPr>
              <p:cNvPr id="9" name="矩形 8"/>
              <p:cNvSpPr>
                <a:spLocks noRot="1" noChangeAspect="1" noMove="1" noResize="1" noEditPoints="1" noAdjustHandles="1" noChangeArrowheads="1" noChangeShapeType="1" noTextEdit="1"/>
              </p:cNvSpPr>
              <p:nvPr/>
            </p:nvSpPr>
            <p:spPr>
              <a:xfrm>
                <a:off x="117491" y="629665"/>
                <a:ext cx="11810444" cy="4841942"/>
              </a:xfrm>
              <a:prstGeom prst="rect">
                <a:avLst/>
              </a:prstGeom>
              <a:blipFill rotWithShape="0">
                <a:blip r:embed="rId2"/>
                <a:stretch>
                  <a:fillRect l="-671" t="-252" r="-2064" b="-176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52640" y="694433"/>
            <a:ext cx="7238728" cy="4260053"/>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现将缓冲装置锁定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经过圆弧轨道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求轨道对滑块的支持力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仍保持缓冲装置的锁定状态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将滑块由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求弹簧最大的弹性势能</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现将缓冲装置解除锁定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在缓冲装置安全工作时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试讨论该滑块第一次被弹回后上升距</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点的最大高度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与释放时距</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之间的关系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1680" y="620649"/>
            <a:ext cx="4326255" cy="18967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52640" y="694433"/>
                <a:ext cx="7238728" cy="4889648"/>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方向竖直向上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(2)0.8</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mgd    </a:t>
                </a:r>
                <a:endPar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见解析</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滑块从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由机械能守恒定律得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根据牛顿第二定律得</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方向竖直向上</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由能量守恒定律得</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mgd</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52640" y="694433"/>
                <a:ext cx="7238728" cy="4889648"/>
              </a:xfrm>
              <a:prstGeom prst="rect">
                <a:avLst/>
              </a:prstGeom>
              <a:blipFill rotWithShape="0">
                <a:blip r:embed="rId2"/>
                <a:stretch>
                  <a:fillRect l="-1095" r="-674" b="-1870"/>
                </a:stretch>
              </a:blipFill>
            </p:spPr>
            <p:txBody>
              <a:bodyPr/>
              <a:lstStyle/>
              <a:p>
                <a:r>
                  <a:rPr lang="zh-CN" altLang="en-US">
                    <a:noFill/>
                  </a:rPr>
                  <a:t> </a:t>
                </a:r>
              </a:p>
            </p:txBody>
          </p:sp>
        </mc:Fallback>
      </mc:AlternateContent>
      <p:pic>
        <p:nvPicPr>
          <p:cNvPr id="4" name="image12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1680" y="620649"/>
            <a:ext cx="4326255" cy="1896745"/>
          </a:xfrm>
          <a:prstGeom prst="rect">
            <a:avLst/>
          </a:prstGeom>
          <a:solidFill>
            <a:scrgbClr r="0" g="0" b="0">
              <a:alpha val="0"/>
            </a:scrgbClr>
          </a:solidFill>
          <a:ln>
            <a:noFill/>
          </a:ln>
        </p:spPr>
      </p:pic>
    </p:spTree>
    <p:extLst>
      <p:ext uri="{BB962C8B-B14F-4D97-AF65-F5344CB8AC3E}">
        <p14:creationId xmlns:p14="http://schemas.microsoft.com/office/powerpoint/2010/main" val="6081393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linds(horizontal)">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52640" y="694433"/>
                <a:ext cx="7238728" cy="5535915"/>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缓冲装置解除锁定时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点释放至滑块向右速度减为零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设弹簧最大的弹性势能为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根据能量守恒定律得</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mgd</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若杆未被推动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滑块刚接触弹簧时动能的最大值为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联立解得滑块释放时距</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点的最大高度为</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即当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52640" y="694433"/>
                <a:ext cx="7238728" cy="5535915"/>
              </a:xfrm>
              <a:prstGeom prst="rect">
                <a:avLst/>
              </a:prstGeom>
              <a:blipFill rotWithShape="0">
                <a:blip r:embed="rId2"/>
                <a:stretch>
                  <a:fillRect l="-1095" t="-330"/>
                </a:stretch>
              </a:blipFill>
            </p:spPr>
            <p:txBody>
              <a:bodyPr/>
              <a:lstStyle/>
              <a:p>
                <a:r>
                  <a:rPr lang="zh-CN" altLang="en-US">
                    <a:noFill/>
                  </a:rPr>
                  <a:t> </a:t>
                </a:r>
              </a:p>
            </p:txBody>
          </p:sp>
        </mc:Fallback>
      </mc:AlternateContent>
      <p:pic>
        <p:nvPicPr>
          <p:cNvPr id="4" name="image12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1680" y="620649"/>
            <a:ext cx="4326255" cy="1896745"/>
          </a:xfrm>
          <a:prstGeom prst="rect">
            <a:avLst/>
          </a:prstGeom>
          <a:solidFill>
            <a:scrgbClr r="0" g="0" b="0">
              <a:alpha val="0"/>
            </a:scrgbClr>
          </a:solidFill>
          <a:ln>
            <a:noFill/>
          </a:ln>
        </p:spPr>
      </p:pic>
    </p:spTree>
    <p:extLst>
      <p:ext uri="{BB962C8B-B14F-4D97-AF65-F5344CB8AC3E}">
        <p14:creationId xmlns:p14="http://schemas.microsoft.com/office/powerpoint/2010/main" val="3592318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52640" y="694433"/>
                <a:ext cx="7238728" cy="3585316"/>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若杆被推动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滑块被弹簧弹回刚要离开弹簧时的动能为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即当</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52640" y="694433"/>
                <a:ext cx="7238728" cy="3585316"/>
              </a:xfrm>
              <a:prstGeom prst="rect">
                <a:avLst/>
              </a:prstGeom>
              <a:blipFill rotWithShape="0">
                <a:blip r:embed="rId2"/>
                <a:stretch>
                  <a:fillRect l="-1095" b="-510"/>
                </a:stretch>
              </a:blipFill>
            </p:spPr>
            <p:txBody>
              <a:bodyPr/>
              <a:lstStyle/>
              <a:p>
                <a:r>
                  <a:rPr lang="zh-CN" altLang="en-US">
                    <a:noFill/>
                  </a:rPr>
                  <a:t> </a:t>
                </a:r>
              </a:p>
            </p:txBody>
          </p:sp>
        </mc:Fallback>
      </mc:AlternateContent>
      <p:pic>
        <p:nvPicPr>
          <p:cNvPr id="4" name="image12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1680" y="620649"/>
            <a:ext cx="4326255" cy="1896745"/>
          </a:xfrm>
          <a:prstGeom prst="rect">
            <a:avLst/>
          </a:prstGeom>
          <a:solidFill>
            <a:scrgbClr r="0" g="0" b="0">
              <a:alpha val="0"/>
            </a:scrgbClr>
          </a:solidFill>
          <a:ln>
            <a:noFill/>
          </a:ln>
        </p:spPr>
      </p:pic>
    </p:spTree>
    <p:extLst>
      <p:ext uri="{BB962C8B-B14F-4D97-AF65-F5344CB8AC3E}">
        <p14:creationId xmlns:p14="http://schemas.microsoft.com/office/powerpoint/2010/main" val="118607051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2565308996"/>
              </p:ext>
            </p:extLst>
          </p:nvPr>
        </p:nvGraphicFramePr>
        <p:xfrm>
          <a:off x="262477" y="620649"/>
          <a:ext cx="11233404" cy="5743298"/>
        </p:xfrm>
        <a:graphic>
          <a:graphicData uri="http://schemas.openxmlformats.org/drawingml/2006/table">
            <a:tbl>
              <a:tblPr firstRow="1" firstCol="1" bandRow="1"/>
              <a:tblGrid>
                <a:gridCol w="3024378"/>
                <a:gridCol w="2376297"/>
                <a:gridCol w="5832729"/>
              </a:tblGrid>
              <a:tr h="216027">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力做功</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能的变化</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定量关系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52244">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弹簧弹力的功</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弹性势能</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变化</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弹力做正功</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弹性势</a:t>
                      </a: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能</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p>
                    <a:p>
                      <a:pPr>
                        <a:lnSpc>
                          <a:spcPct val="150000"/>
                        </a:lnSpc>
                        <a:spcAft>
                          <a:spcPts val="0"/>
                        </a:spcAft>
                        <a:tabLst>
                          <a:tab pos="3780790" algn="l"/>
                        </a:tabLst>
                      </a:pPr>
                      <a:r>
                        <a:rPr lang="en-US" sz="24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弹力做负功</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弹性势</a:t>
                      </a: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能</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弹</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sz="24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________________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6501">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只有重力、弹簧弹力做功</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机械能</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机械能守恒</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4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2254">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除重力和弹簧弹力之外的其他力做的功</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机械能</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其他力做正功</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物体的</a:t>
                      </a: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机械能</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sz="2400" u="none"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sz="24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其他力做负功</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物体的</a:t>
                      </a: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机械能</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其他</a:t>
                      </a:r>
                      <a:r>
                        <a:rPr lang="en-US" sz="24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矩形 3"/>
          <p:cNvSpPr/>
          <p:nvPr/>
        </p:nvSpPr>
        <p:spPr>
          <a:xfrm>
            <a:off x="9335611" y="1350618"/>
            <a:ext cx="800219" cy="461665"/>
          </a:xfrm>
          <a:prstGeom prst="rect">
            <a:avLst/>
          </a:prstGeom>
        </p:spPr>
        <p:txBody>
          <a:bodyPr wrap="none">
            <a:spAutoFit/>
          </a:bodyPr>
          <a:lstStyle/>
          <a:p>
            <a:r>
              <a:rPr lang="zh-CN" altLang="en-US" sz="24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减少</a:t>
            </a:r>
            <a:endParaRPr lang="zh-CN" altLang="en-US" sz="2400">
              <a:solidFill>
                <a:srgbClr val="C00000"/>
              </a:solidFill>
              <a:latin typeface="Times New Roman" panose="02020603050405020304" pitchFamily="18" charset="0"/>
              <a:sym typeface="Times New Roman" panose="02020603050405020304" pitchFamily="18" charset="0"/>
            </a:endParaRPr>
          </a:p>
        </p:txBody>
      </p:sp>
      <p:sp>
        <p:nvSpPr>
          <p:cNvPr id="6" name="矩形 5"/>
          <p:cNvSpPr/>
          <p:nvPr/>
        </p:nvSpPr>
        <p:spPr>
          <a:xfrm>
            <a:off x="9119584" y="1916811"/>
            <a:ext cx="800219" cy="461665"/>
          </a:xfrm>
          <a:prstGeom prst="rect">
            <a:avLst/>
          </a:prstGeom>
        </p:spPr>
        <p:txBody>
          <a:bodyPr wrap="none">
            <a:spAutoFit/>
          </a:bodyPr>
          <a:lstStyle/>
          <a:p>
            <a:r>
              <a:rPr lang="zh-CN" altLang="en-US" sz="24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增加</a:t>
            </a:r>
            <a:endParaRPr lang="zh-CN" altLang="en-US" sz="2400">
              <a:solidFill>
                <a:srgbClr val="C00000"/>
              </a:solidFill>
              <a:latin typeface="Times New Roman" panose="02020603050405020304" pitchFamily="18" charset="0"/>
              <a:sym typeface="Times New Roman" panose="02020603050405020304" pitchFamily="18" charset="0"/>
            </a:endParaRPr>
          </a:p>
        </p:txBody>
      </p:sp>
      <p:sp>
        <p:nvSpPr>
          <p:cNvPr id="7" name="矩形 6"/>
          <p:cNvSpPr/>
          <p:nvPr/>
        </p:nvSpPr>
        <p:spPr>
          <a:xfrm>
            <a:off x="8040718" y="2483004"/>
            <a:ext cx="1072730" cy="461665"/>
          </a:xfrm>
          <a:prstGeom prst="rect">
            <a:avLst/>
          </a:prstGeom>
        </p:spPr>
        <p:txBody>
          <a:bodyPr wrap="none">
            <a:spAutoFit/>
          </a:bodyPr>
          <a:lstStyle/>
          <a:p>
            <a:r>
              <a:rPr lang="en-US" altLang="zh-CN" sz="2400" i="1">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E</a:t>
            </a:r>
            <a:r>
              <a:rPr lang="en-US" altLang="zh-CN" sz="2400" baseline="-250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p1</a:t>
            </a:r>
            <a:r>
              <a:rPr lang="en-US" altLang="zh-CN" sz="24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a:t>
            </a:r>
            <a:r>
              <a:rPr lang="en-US" altLang="zh-CN" sz="2400" i="1">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E</a:t>
            </a:r>
            <a:r>
              <a:rPr lang="en-US" altLang="zh-CN" sz="2400" baseline="-250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p2</a:t>
            </a:r>
            <a:endParaRPr lang="zh-CN" altLang="en-US" sz="2400">
              <a:solidFill>
                <a:srgbClr val="C00000"/>
              </a:solidFill>
              <a:latin typeface="Times New Roman" panose="02020603050405020304" pitchFamily="18" charset="0"/>
              <a:sym typeface="Times New Roman" panose="02020603050405020304" pitchFamily="18" charset="0"/>
            </a:endParaRPr>
          </a:p>
        </p:txBody>
      </p:sp>
      <p:sp>
        <p:nvSpPr>
          <p:cNvPr id="8" name="矩形 7"/>
          <p:cNvSpPr/>
          <p:nvPr/>
        </p:nvSpPr>
        <p:spPr>
          <a:xfrm>
            <a:off x="9519693" y="3429000"/>
            <a:ext cx="338554" cy="461665"/>
          </a:xfrm>
          <a:prstGeom prst="rect">
            <a:avLst/>
          </a:prstGeom>
        </p:spPr>
        <p:txBody>
          <a:bodyPr wrap="none">
            <a:spAutoFit/>
          </a:bodyPr>
          <a:lstStyle/>
          <a:p>
            <a:r>
              <a:rPr lang="en-US" altLang="zh-CN" sz="24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0</a:t>
            </a:r>
            <a:endParaRPr lang="zh-CN" altLang="en-US" sz="2400">
              <a:solidFill>
                <a:srgbClr val="C00000"/>
              </a:solidFill>
              <a:latin typeface="Times New Roman" panose="02020603050405020304" pitchFamily="18" charset="0"/>
              <a:sym typeface="Times New Roman" panose="02020603050405020304" pitchFamily="18" charset="0"/>
            </a:endParaRPr>
          </a:p>
        </p:txBody>
      </p:sp>
      <p:sp>
        <p:nvSpPr>
          <p:cNvPr id="9" name="矩形 8"/>
          <p:cNvSpPr/>
          <p:nvPr/>
        </p:nvSpPr>
        <p:spPr>
          <a:xfrm>
            <a:off x="10009201" y="4509135"/>
            <a:ext cx="800219" cy="461665"/>
          </a:xfrm>
          <a:prstGeom prst="rect">
            <a:avLst/>
          </a:prstGeom>
        </p:spPr>
        <p:txBody>
          <a:bodyPr wrap="none">
            <a:spAutoFit/>
          </a:bodyPr>
          <a:lstStyle/>
          <a:p>
            <a:r>
              <a:rPr lang="zh-CN" altLang="en-US" sz="24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增加</a:t>
            </a:r>
            <a:endParaRPr lang="zh-CN" altLang="en-US" sz="2400">
              <a:solidFill>
                <a:srgbClr val="C00000"/>
              </a:solidFill>
              <a:latin typeface="Times New Roman" panose="02020603050405020304" pitchFamily="18" charset="0"/>
              <a:sym typeface="Times New Roman" panose="02020603050405020304" pitchFamily="18" charset="0"/>
            </a:endParaRPr>
          </a:p>
        </p:txBody>
      </p:sp>
      <p:sp>
        <p:nvSpPr>
          <p:cNvPr id="10" name="矩形 9"/>
          <p:cNvSpPr/>
          <p:nvPr/>
        </p:nvSpPr>
        <p:spPr>
          <a:xfrm>
            <a:off x="10009200" y="5177709"/>
            <a:ext cx="800219" cy="461665"/>
          </a:xfrm>
          <a:prstGeom prst="rect">
            <a:avLst/>
          </a:prstGeom>
        </p:spPr>
        <p:txBody>
          <a:bodyPr wrap="none">
            <a:spAutoFit/>
          </a:bodyPr>
          <a:lstStyle/>
          <a:p>
            <a:r>
              <a:rPr lang="zh-CN" altLang="en-US" sz="24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减少</a:t>
            </a:r>
            <a:endParaRPr lang="zh-CN" altLang="en-US" sz="2400">
              <a:solidFill>
                <a:srgbClr val="C00000"/>
              </a:solidFill>
              <a:latin typeface="Times New Roman" panose="02020603050405020304" pitchFamily="18" charset="0"/>
              <a:sym typeface="Times New Roman" panose="02020603050405020304" pitchFamily="18" charset="0"/>
            </a:endParaRPr>
          </a:p>
        </p:txBody>
      </p:sp>
      <p:sp>
        <p:nvSpPr>
          <p:cNvPr id="11" name="矩形 10"/>
          <p:cNvSpPr/>
          <p:nvPr/>
        </p:nvSpPr>
        <p:spPr>
          <a:xfrm>
            <a:off x="7065304" y="5616566"/>
            <a:ext cx="569387" cy="461665"/>
          </a:xfrm>
          <a:prstGeom prst="rect">
            <a:avLst/>
          </a:prstGeom>
        </p:spPr>
        <p:txBody>
          <a:bodyPr wrap="none">
            <a:spAutoFit/>
          </a:bodyPr>
          <a:lstStyle/>
          <a:p>
            <a:r>
              <a:rPr lang="el-GR" altLang="zh-CN" sz="2400">
                <a:solidFill>
                  <a:srgbClr val="C00000"/>
                </a:solidFill>
                <a:latin typeface="Times New Roman" panose="02020603050405020304" pitchFamily="18" charset="0"/>
                <a:sym typeface="Times New Roman" panose="02020603050405020304" pitchFamily="18" charset="0"/>
              </a:rPr>
              <a:t>Δ</a:t>
            </a:r>
            <a:r>
              <a:rPr lang="en-US" altLang="zh-CN" sz="2400" i="1">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E</a:t>
            </a:r>
            <a:endParaRPr lang="zh-CN" altLang="en-US" sz="2400">
              <a:solidFill>
                <a:srgbClr val="C00000"/>
              </a:solidFill>
              <a:latin typeface="Times New Roman" panose="02020603050405020304" pitchFamily="18" charset="0"/>
              <a:sym typeface="Times New Roman" panose="02020603050405020304" pitchFamily="18" charset="0"/>
            </a:endParaRPr>
          </a:p>
        </p:txBody>
      </p:sp>
      <p:sp>
        <p:nvSpPr>
          <p:cNvPr id="2" name="矩形 1"/>
          <p:cNvSpPr/>
          <p:nvPr/>
        </p:nvSpPr>
        <p:spPr>
          <a:xfrm>
            <a:off x="4190300" y="3861054"/>
            <a:ext cx="1184940"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不变化</a:t>
            </a:r>
            <a:endParaRPr lang="zh-CN" altLang="en-US" sz="2600">
              <a:solidFill>
                <a:srgbClr val="C00000"/>
              </a:solidFill>
              <a:latin typeface="Times New Roman" panose="02020603050405020304" pitchFamily="18" charset="0"/>
              <a:sym typeface="Times New Roman" panose="02020603050405020304" pitchFamily="18" charset="0"/>
            </a:endParaRPr>
          </a:p>
        </p:txBody>
      </p:sp>
      <p:sp>
        <p:nvSpPr>
          <p:cNvPr id="5" name="矩形 4"/>
          <p:cNvSpPr/>
          <p:nvPr/>
        </p:nvSpPr>
        <p:spPr>
          <a:xfrm>
            <a:off x="4532980" y="5171983"/>
            <a:ext cx="851515"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变化</a:t>
            </a:r>
            <a:endParaRPr lang="zh-CN" altLang="en-US" sz="2600">
              <a:solidFill>
                <a:srgbClr val="C00000"/>
              </a:solidFill>
              <a:latin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linds(horizontal)">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linds(horizont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linds(horizont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linds(horizontal)">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6" grpId="0" autoUpdateAnimBg="0"/>
      <p:bldP spid="7" grpId="0" autoUpdateAnimBg="0"/>
      <p:bldP spid="8" grpId="0" autoUpdateAnimBg="0"/>
      <p:bldP spid="9" grpId="0" autoUpdateAnimBg="0"/>
      <p:bldP spid="10" grpId="0" autoUpdateAnimBg="0"/>
      <p:bldP spid="11" grpId="0" autoUpdateAnimBg="0"/>
      <p:bldP spid="2" grpId="0" autoUpdateAnimBg="0"/>
      <p:bldP spid="5"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3046751763"/>
              </p:ext>
            </p:extLst>
          </p:nvPr>
        </p:nvGraphicFramePr>
        <p:xfrm>
          <a:off x="694531" y="1052703"/>
          <a:ext cx="10514013" cy="4404614"/>
        </p:xfrm>
        <a:graphic>
          <a:graphicData uri="http://schemas.openxmlformats.org/drawingml/2006/table">
            <a:tbl>
              <a:tblPr firstRow="1" firstCol="1" bandRow="1"/>
              <a:tblGrid>
                <a:gridCol w="3173764"/>
                <a:gridCol w="2751016"/>
                <a:gridCol w="4589233"/>
              </a:tblGrid>
              <a:tr h="205105">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力做功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能的变化</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定量关系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754">
                <a:tc>
                  <a:txBody>
                    <a:bodyPr/>
                    <a:lstStyle/>
                    <a:p>
                      <a:pP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一对相互作用的滑动摩擦力的总功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机械能</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en-US"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内能</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作用于系统的一对滑动摩擦力一定做负功</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系统</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内能</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摩擦生热</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kumimoji="0" lang="en-US"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a:t>
                      </a:r>
                      <a:endParaRPr kumimoji="0" lang="zh-CN" sz="2600" i="0" u="none" baseline="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155">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安培力做功</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电能变化</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克服安培力做的功等于电能增加量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克安</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电</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矩形 3"/>
          <p:cNvSpPr/>
          <p:nvPr/>
        </p:nvSpPr>
        <p:spPr>
          <a:xfrm>
            <a:off x="10185016" y="2403457"/>
            <a:ext cx="851515"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增加</a:t>
            </a:r>
            <a:endParaRPr lang="zh-CN" altLang="en-US" sz="2600">
              <a:solidFill>
                <a:srgbClr val="C00000"/>
              </a:solidFill>
              <a:latin typeface="Times New Roman" panose="02020603050405020304" pitchFamily="18" charset="0"/>
              <a:sym typeface="Times New Roman" panose="02020603050405020304" pitchFamily="18" charset="0"/>
            </a:endParaRPr>
          </a:p>
        </p:txBody>
      </p:sp>
      <p:sp>
        <p:nvSpPr>
          <p:cNvPr id="6" name="矩形 5"/>
          <p:cNvSpPr/>
          <p:nvPr/>
        </p:nvSpPr>
        <p:spPr>
          <a:xfrm>
            <a:off x="9119584" y="3016391"/>
            <a:ext cx="853119" cy="492443"/>
          </a:xfrm>
          <a:prstGeom prst="rect">
            <a:avLst/>
          </a:prstGeom>
        </p:spPr>
        <p:txBody>
          <a:bodyPr wrap="none">
            <a:spAutoFit/>
          </a:bodyPr>
          <a:lstStyle/>
          <a:p>
            <a:r>
              <a:rPr lang="en-US" altLang="zh-CN" sz="2600" i="1">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fs</a:t>
            </a:r>
            <a:r>
              <a:rPr lang="zh-CN" altLang="en-US" sz="2600" baseline="-250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相对</a:t>
            </a:r>
            <a:endParaRPr lang="zh-CN" altLang="en-US" sz="2600">
              <a:solidFill>
                <a:srgbClr val="C00000"/>
              </a:solidFill>
              <a:latin typeface="Times New Roman" panose="02020603050405020304" pitchFamily="18" charset="0"/>
              <a:sym typeface="Times New Roman" panose="02020603050405020304" pitchFamily="18" charset="0"/>
            </a:endParaRPr>
          </a:p>
        </p:txBody>
      </p:sp>
      <p:sp>
        <p:nvSpPr>
          <p:cNvPr id="7" name="矩形 6"/>
          <p:cNvSpPr/>
          <p:nvPr/>
        </p:nvSpPr>
        <p:spPr>
          <a:xfrm>
            <a:off x="5014016" y="2058801"/>
            <a:ext cx="851515"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减少</a:t>
            </a:r>
            <a:endParaRPr lang="zh-CN" altLang="en-US" sz="2600">
              <a:solidFill>
                <a:srgbClr val="C00000"/>
              </a:solidFill>
              <a:latin typeface="Times New Roman" panose="02020603050405020304" pitchFamily="18" charset="0"/>
              <a:sym typeface="Times New Roman" panose="02020603050405020304" pitchFamily="18" charset="0"/>
            </a:endParaRPr>
          </a:p>
        </p:txBody>
      </p:sp>
      <p:sp>
        <p:nvSpPr>
          <p:cNvPr id="8" name="矩形 7"/>
          <p:cNvSpPr/>
          <p:nvPr/>
        </p:nvSpPr>
        <p:spPr>
          <a:xfrm>
            <a:off x="4373286" y="2564892"/>
            <a:ext cx="851515"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增加</a:t>
            </a:r>
            <a:endParaRPr lang="zh-CN" altLang="en-US" sz="2600">
              <a:solidFill>
                <a:srgbClr val="C00000"/>
              </a:solidFill>
              <a:latin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6" grpId="0" autoUpdateAnimBg="0"/>
      <p:bldP spid="7" grpId="0" autoUpdateAnimBg="0"/>
      <p:bldP spid="8"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095206" y="1625023"/>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产生</a:t>
            </a:r>
            <a:endParaRPr lang="zh-CN" altLang="en-US" sz="2600" dirty="0">
              <a:solidFill>
                <a:srgbClr val="C00000"/>
              </a:solidFill>
              <a:latin typeface="微软雅黑" pitchFamily="34" charset="-122"/>
              <a:ea typeface="微软雅黑" pitchFamily="34" charset="-122"/>
            </a:endParaRPr>
          </a:p>
        </p:txBody>
      </p:sp>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能量守恒定律</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2477" y="1484757"/>
            <a:ext cx="11338560" cy="4320540"/>
          </a:xfrm>
          <a:prstGeom prst="rect">
            <a:avLst/>
          </a:prstGeom>
        </p:spPr>
      </p:pic>
      <p:sp>
        <p:nvSpPr>
          <p:cNvPr id="6" name="矩形 5"/>
          <p:cNvSpPr/>
          <p:nvPr/>
        </p:nvSpPr>
        <p:spPr>
          <a:xfrm>
            <a:off x="5851883" y="2273104"/>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转化</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3934936" y="2705158"/>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转移</a:t>
            </a:r>
            <a:endParaRPr lang="zh-CN" altLang="en-US" sz="2600" dirty="0">
              <a:solidFill>
                <a:srgbClr val="C00000"/>
              </a:solidFill>
              <a:latin typeface="微软雅黑" pitchFamily="34" charset="-122"/>
              <a:ea typeface="微软雅黑" pitchFamily="34" charset="-122"/>
            </a:endParaRPr>
          </a:p>
        </p:txBody>
      </p:sp>
      <p:sp>
        <p:nvSpPr>
          <p:cNvPr id="11" name="矩形 10"/>
          <p:cNvSpPr/>
          <p:nvPr/>
        </p:nvSpPr>
        <p:spPr>
          <a:xfrm>
            <a:off x="5434098" y="3240269"/>
            <a:ext cx="1518336"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保持不变</a:t>
            </a:r>
            <a:endParaRPr lang="zh-CN" altLang="en-US" sz="2600" dirty="0">
              <a:solidFill>
                <a:srgbClr val="C00000"/>
              </a:solidFill>
              <a:latin typeface="微软雅黑" pitchFamily="34" charset="-122"/>
              <a:ea typeface="微软雅黑" pitchFamily="34" charset="-122"/>
            </a:endParaRPr>
          </a:p>
        </p:txBody>
      </p:sp>
      <p:sp>
        <p:nvSpPr>
          <p:cNvPr id="12" name="矩形 11"/>
          <p:cNvSpPr/>
          <p:nvPr/>
        </p:nvSpPr>
        <p:spPr>
          <a:xfrm>
            <a:off x="4366990" y="5014956"/>
            <a:ext cx="825839" cy="492426"/>
          </a:xfrm>
          <a:prstGeom prst="rect">
            <a:avLst/>
          </a:prstGeom>
        </p:spPr>
        <p:txBody>
          <a:bodyPr wrap="none" lIns="91426" tIns="45712" rIns="91426" bIns="45712">
            <a:spAutoFit/>
          </a:bodyPr>
          <a:lstStyle/>
          <a:p>
            <a:pPr>
              <a:spcAft>
                <a:spcPts val="0"/>
              </a:spcAft>
            </a:pPr>
            <a:r>
              <a:rPr lang="en-US"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aseline="-25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增</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7126847" y="1322412"/>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8471503" y="1916811"/>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5" name="矩形 4"/>
          <p:cNvSpPr/>
          <p:nvPr/>
        </p:nvSpPr>
        <p:spPr>
          <a:xfrm>
            <a:off x="351701" y="1269479"/>
            <a:ext cx="11658044" cy="4260053"/>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力对物体做了多少功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物体就具有多少能</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一个物体的能量增加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必定有别的物体的能量减少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在物体的机械能减少的过程中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动能有可能是增大的</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滑动摩擦力做功时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一定会引起机械能的转化</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除重力以外的其他力做的功等于物体动能的改变量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克服与势能有关的力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重力、弹簧弹力、静电力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做的功等于对应势能的增加量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8821118" y="2564143"/>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8" name="矩形 7"/>
          <p:cNvSpPr/>
          <p:nvPr/>
        </p:nvSpPr>
        <p:spPr>
          <a:xfrm>
            <a:off x="7772273" y="3212973"/>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9" name="矩形 8"/>
          <p:cNvSpPr/>
          <p:nvPr/>
        </p:nvSpPr>
        <p:spPr>
          <a:xfrm>
            <a:off x="8687530" y="3801249"/>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10" name="矩形 9"/>
          <p:cNvSpPr/>
          <p:nvPr/>
        </p:nvSpPr>
        <p:spPr>
          <a:xfrm>
            <a:off x="1332407" y="4881384"/>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8" grpId="0" autoUpdateAnimBg="0"/>
      <p:bldP spid="9" grpId="0" autoUpdateAnimBg="0"/>
      <p:bldP spid="10"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TotalTime>
  <Words>2804</Words>
  <Application>Microsoft Office PowerPoint</Application>
  <PresentationFormat>自定义</PresentationFormat>
  <Paragraphs>305</Paragraphs>
  <Slides>56</Slides>
  <Notes>3</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56</vt:i4>
      </vt:variant>
    </vt:vector>
  </HeadingPairs>
  <TitlesOfParts>
    <vt:vector size="70" baseType="lpstr">
      <vt:lpstr>等线</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69</cp:revision>
  <dcterms:created xsi:type="dcterms:W3CDTF">2024-01-15T03:14:15Z</dcterms:created>
  <dcterms:modified xsi:type="dcterms:W3CDTF">2026-03-20T06:27:20Z</dcterms:modified>
</cp:coreProperties>
</file>