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340" r:id="rId2"/>
    <p:sldId id="257" r:id="rId3"/>
    <p:sldId id="341" r:id="rId4"/>
    <p:sldId id="355" r:id="rId5"/>
    <p:sldId id="356" r:id="rId6"/>
    <p:sldId id="357" r:id="rId7"/>
    <p:sldId id="429" r:id="rId8"/>
    <p:sldId id="364" r:id="rId9"/>
    <p:sldId id="365" r:id="rId10"/>
    <p:sldId id="367" r:id="rId11"/>
    <p:sldId id="368" r:id="rId12"/>
    <p:sldId id="459" r:id="rId13"/>
    <p:sldId id="371" r:id="rId14"/>
    <p:sldId id="372" r:id="rId15"/>
    <p:sldId id="460" r:id="rId16"/>
    <p:sldId id="461" r:id="rId17"/>
    <p:sldId id="462" r:id="rId18"/>
    <p:sldId id="463" r:id="rId19"/>
    <p:sldId id="373" r:id="rId20"/>
    <p:sldId id="374" r:id="rId21"/>
    <p:sldId id="464" r:id="rId22"/>
    <p:sldId id="465" r:id="rId23"/>
    <p:sldId id="466" r:id="rId24"/>
    <p:sldId id="467" r:id="rId25"/>
    <p:sldId id="468" r:id="rId26"/>
    <p:sldId id="469" r:id="rId27"/>
    <p:sldId id="470" r:id="rId28"/>
    <p:sldId id="375" r:id="rId29"/>
    <p:sldId id="376" r:id="rId30"/>
    <p:sldId id="400" r:id="rId31"/>
    <p:sldId id="402" r:id="rId32"/>
    <p:sldId id="403" r:id="rId33"/>
    <p:sldId id="404" r:id="rId34"/>
    <p:sldId id="405" r:id="rId35"/>
    <p:sldId id="408" r:id="rId36"/>
    <p:sldId id="409" r:id="rId37"/>
    <p:sldId id="410" r:id="rId38"/>
    <p:sldId id="411" r:id="rId39"/>
    <p:sldId id="412" r:id="rId40"/>
    <p:sldId id="413" r:id="rId41"/>
    <p:sldId id="414" r:id="rId42"/>
    <p:sldId id="415" r:id="rId43"/>
    <p:sldId id="416" r:id="rId44"/>
    <p:sldId id="417" r:id="rId45"/>
    <p:sldId id="418" r:id="rId46"/>
    <p:sldId id="419" r:id="rId47"/>
    <p:sldId id="420" r:id="rId48"/>
    <p:sldId id="421" r:id="rId49"/>
    <p:sldId id="428" r:id="rId50"/>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702"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43.xml"/><Relationship Id="rId7" Type="http://schemas.openxmlformats.org/officeDocument/2006/relationships/slide" Target="../slides/slide37.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5.xml"/><Relationship Id="rId11" Type="http://schemas.openxmlformats.org/officeDocument/2006/relationships/slide" Target="../slides/slide47.xml"/><Relationship Id="rId5" Type="http://schemas.openxmlformats.org/officeDocument/2006/relationships/slide" Target="../slides/slide33.xml"/><Relationship Id="rId10" Type="http://schemas.openxmlformats.org/officeDocument/2006/relationships/slide" Target="../slides/slide45.xml"/><Relationship Id="rId4" Type="http://schemas.openxmlformats.org/officeDocument/2006/relationships/slide" Target="../slides/slide31.xml"/><Relationship Id="rId9" Type="http://schemas.openxmlformats.org/officeDocument/2006/relationships/slide" Target="../slides/slide4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30.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10.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8.jpeg"/><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46626"/>
            <a:ext cx="9735993"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专题强化十三　电场中的功能关系及图像问题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第八章　静电场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电场中的图像问题</a:t>
            </a:r>
            <a:endParaRPr lang="zh-CN" altLang="zh-CN" sz="1800" b="1" kern="1400" dirty="0">
              <a:effectLst/>
              <a:latin typeface="Cambria"/>
              <a:ea typeface="宋体"/>
              <a:cs typeface="Times New Roman"/>
            </a:endParaRPr>
          </a:p>
        </p:txBody>
      </p:sp>
      <p:sp>
        <p:nvSpPr>
          <p:cNvPr id="4" name="矩形 3"/>
          <p:cNvSpPr/>
          <p:nvPr/>
        </p:nvSpPr>
        <p:spPr>
          <a:xfrm>
            <a:off x="131852" y="1268730"/>
            <a:ext cx="11773332" cy="627672"/>
          </a:xfrm>
          <a:prstGeom prst="rect">
            <a:avLst/>
          </a:prstGeom>
        </p:spPr>
        <p:txBody>
          <a:bodyPr wrap="square">
            <a:spAutoFit/>
          </a:bodyPr>
          <a:lstStyle/>
          <a:p>
            <a:pPr>
              <a:lnSpc>
                <a:spcPct val="150000"/>
              </a:lnSpc>
              <a:spcAft>
                <a:spcPts val="0"/>
              </a:spcAft>
              <a:tabLst>
                <a:tab pos="2970530" algn="l"/>
              </a:tabLst>
            </a:pPr>
            <a:r>
              <a:rPr lang="zh-CN" altLang="zh-CN" sz="2600" kern="100" dirty="0">
                <a:latin typeface="Times New Roman"/>
                <a:ea typeface="微软雅黑"/>
                <a:cs typeface="Times New Roman"/>
              </a:rPr>
              <a:t>角度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50" kern="100" dirty="0">
              <a:effectLst/>
              <a:latin typeface="Times New Roman" panose="02020603050405020304" pitchFamily="18" charset="0"/>
              <a:ea typeface="微软雅黑" panose="020B0503020204020204" pitchFamily="34" charset="-122"/>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479946"/>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矩形 5"/>
              <p:cNvSpPr/>
              <p:nvPr/>
            </p:nvSpPr>
            <p:spPr>
              <a:xfrm>
                <a:off x="106615" y="1969713"/>
                <a:ext cx="11810444" cy="392406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图像中图线的斜率变化分析带电粒子的加速度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的大小变化。</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根据牛顿第二定律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判断电场强度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的大小变化。</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图像分析带电粒子做加速运动还是减速运动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结合带电粒子的电性分析电场强度的方向。</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由电场强度的大小和方向分析电场的其他性质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如电场线、等势面的分布及电势的变化等。</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06615" y="1969713"/>
                <a:ext cx="11810444" cy="3924063"/>
              </a:xfrm>
              <a:prstGeom prst="rect">
                <a:avLst/>
              </a:prstGeom>
              <a:blipFill rotWithShape="0">
                <a:blip r:embed="rId3"/>
                <a:stretch>
                  <a:fillRect l="-671" r="-310" b="-248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2679620"/>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在光滑绝缘水平面上的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两点固定有两等量同种点电荷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连线上的两点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两点与连线的中点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连线在水平面上的中垂线上的三点。一带电荷量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的小物块从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小物块从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点处为整条图线的切线斜率最大的位置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图中标出了该切线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9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0248" y="3416300"/>
            <a:ext cx="5581198" cy="2233041"/>
          </a:xfrm>
          <a:prstGeom prst="rect">
            <a:avLst/>
          </a:prstGeom>
        </p:spPr>
      </p:pic>
      <p:sp>
        <p:nvSpPr>
          <p:cNvPr id="4" name="矩形 3"/>
          <p:cNvSpPr/>
          <p:nvPr/>
        </p:nvSpPr>
        <p:spPr>
          <a:xfrm>
            <a:off x="387162" y="3588484"/>
            <a:ext cx="9812557" cy="2648867"/>
          </a:xfrm>
          <a:prstGeom prst="rect">
            <a:avLst/>
          </a:prstGeom>
        </p:spPr>
        <p:txBody>
          <a:bodyPr>
            <a:spAutoFit/>
          </a:bodyPr>
          <a:lstStyle/>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两点电场强度相同</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两点间的电势差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V</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同一负电荷在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点时的电势能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大于</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它</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点时的电势能</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点为中垂线上电场强度最大的点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V/m</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10190519" y="27443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605251"/>
                <a:ext cx="11810444" cy="5360739"/>
              </a:xfrm>
              <a:prstGeom prst="rect">
                <a:avLst/>
              </a:prstGeom>
            </p:spPr>
            <p:txBody>
              <a:bodyPr wrap="square" lIns="121898" tIns="60948" rIns="121898" bIns="60948">
                <a:spAutoFit/>
              </a:bodyPr>
              <a:lstStyle/>
              <a:p>
                <a:pPr>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根据等量同种点电荷电场线分布的规律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结合对称性可知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两点电场强度大小相等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方向相反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小物块从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由于带正电的小物块从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点由静止释放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小物块能够从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运动到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表明场源电荷均为正点电荷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沿电场线电势降低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根据等量同种正点电荷电场线分布可知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负电荷在高电势点的电势能小于在低电势点的电势能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即同一负电荷在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点时的电势能小于它在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点时的电势能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图像的斜率表示加速度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斜率</a:t>
                </a:r>
                <a:endParaRPr lang="en-US" altLang="zh-CN" sz="2600" b="1" dirty="0" smtClean="0">
                  <a:latin typeface="Times New Roman" panose="02020603050405020304" pitchFamily="18" charset="0"/>
                  <a:cs typeface="Times New Roman" panose="02020603050405020304" pitchFamily="18" charset="0"/>
                </a:endParaRPr>
              </a:p>
              <a:p>
                <a:pPr>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加速度最大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中垂线</a:t>
                </a:r>
                <a:r>
                  <a:rPr lang="zh-CN" altLang="zh-CN" sz="2600" b="1" dirty="0">
                    <a:latin typeface="Times New Roman" panose="02020603050405020304" pitchFamily="18" charset="0"/>
                    <a:cs typeface="Times New Roman" panose="02020603050405020304" pitchFamily="18" charset="0"/>
                  </a:rPr>
                  <a:t>上电场强度最大的点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565"/>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a:t>
                </a:r>
                <a:r>
                  <a:rPr lang="zh-CN" altLang="zh-CN" sz="2600" b="1" dirty="0" smtClean="0">
                    <a:latin typeface="Times New Roman" panose="02020603050405020304" pitchFamily="18" charset="0"/>
                    <a:cs typeface="Times New Roman" panose="02020603050405020304" pitchFamily="18" charset="0"/>
                  </a:rPr>
                  <a:t>得</a:t>
                </a:r>
                <a:endParaRPr lang="en-US" altLang="zh-CN" sz="2600" b="1" dirty="0" smtClean="0">
                  <a:latin typeface="Times New Roman" panose="02020603050405020304" pitchFamily="18" charset="0"/>
                  <a:cs typeface="Times New Roman" panose="02020603050405020304" pitchFamily="18" charset="0"/>
                </a:endParaRPr>
              </a:p>
              <a:p>
                <a:pPr>
                  <a:spcAft>
                    <a:spcPts val="565"/>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V/m,</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605251"/>
                <a:ext cx="11810444" cy="5360739"/>
              </a:xfrm>
              <a:prstGeom prst="rect">
                <a:avLst/>
              </a:prstGeom>
              <a:blipFill rotWithShape="0">
                <a:blip r:embed="rId2"/>
                <a:stretch>
                  <a:fillRect l="-671" t="-909" r="-361" b="-1591"/>
                </a:stretch>
              </a:blipFill>
            </p:spPr>
            <p:txBody>
              <a:bodyPr/>
              <a:lstStyle/>
              <a:p>
                <a:r>
                  <a:rPr lang="zh-CN" altLang="en-US">
                    <a:noFill/>
                  </a:rPr>
                  <a:t> </a:t>
                </a:r>
              </a:p>
            </p:txBody>
          </p:sp>
        </mc:Fallback>
      </mc:AlternateContent>
      <p:pic>
        <p:nvPicPr>
          <p:cNvPr id="3" name="image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3606927"/>
            <a:ext cx="5581198" cy="2233041"/>
          </a:xfrm>
          <a:prstGeom prst="rect">
            <a:avLst/>
          </a:prstGeom>
        </p:spPr>
      </p:pic>
    </p:spTree>
    <p:extLst>
      <p:ext uri="{BB962C8B-B14F-4D97-AF65-F5344CB8AC3E}">
        <p14:creationId xmlns:p14="http://schemas.microsoft.com/office/powerpoint/2010/main" val="9377921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17477"/>
          </a:xfrm>
          <a:prstGeom prst="rect">
            <a:avLst/>
          </a:prstGeom>
        </p:spPr>
        <p:txBody>
          <a:bodyPr wrap="square">
            <a:spAutoFit/>
          </a:bodyPr>
          <a:lstStyle/>
          <a:p>
            <a:pPr>
              <a:lnSpc>
                <a:spcPct val="150000"/>
              </a:lnSpc>
              <a:spcAft>
                <a:spcPts val="0"/>
              </a:spcAft>
              <a:tabLst>
                <a:tab pos="2970530" algn="l"/>
              </a:tabLst>
            </a:pPr>
            <a:r>
              <a:rPr lang="zh-CN" altLang="zh-CN" sz="2600" kern="100" dirty="0">
                <a:latin typeface="Times New Roman"/>
                <a:ea typeface="微软雅黑"/>
                <a:cs typeface="Times New Roman"/>
              </a:rPr>
              <a:t>角度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电场方向与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轴平行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50" kern="100" dirty="0">
              <a:effectLst/>
              <a:latin typeface="宋体"/>
              <a:ea typeface="微软雅黑" panose="020B0503020204020204" pitchFamily="34" charset="-122"/>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106615" y="1256411"/>
            <a:ext cx="11810444" cy="1859652"/>
          </a:xfrm>
          <a:prstGeom prst="rect">
            <a:avLst/>
          </a:prstGeom>
        </p:spPr>
        <p:txBody>
          <a:bodyPr wrap="square" lIns="121898" tIns="60948" rIns="121898" bIns="60948">
            <a:spAutoFit/>
          </a:bodyPr>
          <a:lstStyle/>
          <a:p>
            <a:pPr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电场强度的大小等于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图像的切线斜率的绝对值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如果图线是曲线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电场为非匀强电场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如果图线是倾斜的直线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电场为匀强电场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。切线的斜率为零时沿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轴方向电场强度为零。</a:t>
            </a:r>
            <a:endParaRPr lang="zh-CN" altLang="zh-CN" sz="1150">
              <a:latin typeface="Calibri" panose="020F0502020204030204" pitchFamily="34" charset="0"/>
              <a:cs typeface="Times New Roman" panose="02020603050405020304" pitchFamily="18" charset="0"/>
            </a:endParaRPr>
          </a:p>
        </p:txBody>
      </p:sp>
      <p:pic>
        <p:nvPicPr>
          <p:cNvPr id="10" name="image9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21606" y="3429000"/>
            <a:ext cx="3485789" cy="2467166"/>
          </a:xfrm>
          <a:prstGeom prst="rect">
            <a:avLst/>
          </a:prstGeom>
        </p:spPr>
      </p:pic>
    </p:spTree>
    <p:extLst>
      <p:ext uri="{BB962C8B-B14F-4D97-AF65-F5344CB8AC3E}">
        <p14:creationId xmlns:p14="http://schemas.microsoft.com/office/powerpoint/2010/main" val="33491747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图像中可以直接判断各点电势的高低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并可根据电势大小关系确定电场强度的方向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进而可以判断电荷在电场中的受力方向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9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2132838"/>
            <a:ext cx="6912864" cy="3636129"/>
          </a:xfrm>
          <a:prstGeom prst="rect">
            <a:avLst/>
          </a:prstGeom>
        </p:spPr>
      </p:pic>
    </p:spTree>
    <p:extLst>
      <p:ext uri="{BB962C8B-B14F-4D97-AF65-F5344CB8AC3E}">
        <p14:creationId xmlns:p14="http://schemas.microsoft.com/office/powerpoint/2010/main" val="39558540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电场中常见的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点电荷的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取无限远处电势为零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endParaRPr lang="zh-CN" altLang="zh-CN" sz="1150" dirty="0">
              <a:latin typeface="Calibri" panose="020F0502020204030204" pitchFamily="34" charset="0"/>
              <a:cs typeface="Times New Roman" panose="02020603050405020304" pitchFamily="18" charset="0"/>
            </a:endParaRPr>
          </a:p>
        </p:txBody>
      </p:sp>
      <p:pic>
        <p:nvPicPr>
          <p:cNvPr id="3" name="image9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91611" y="2234438"/>
            <a:ext cx="5616702" cy="2070835"/>
          </a:xfrm>
          <a:prstGeom prst="rect">
            <a:avLst/>
          </a:prstGeom>
        </p:spPr>
      </p:pic>
    </p:spTree>
    <p:extLst>
      <p:ext uri="{BB962C8B-B14F-4D97-AF65-F5344CB8AC3E}">
        <p14:creationId xmlns:p14="http://schemas.microsoft.com/office/powerpoint/2010/main" val="36029717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两个等量异种点电荷连线上的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endParaRPr lang="zh-CN" altLang="zh-CN" sz="1150">
              <a:latin typeface="Calibri" panose="020F0502020204030204" pitchFamily="34" charset="0"/>
              <a:cs typeface="Times New Roman" panose="02020603050405020304" pitchFamily="18" charset="0"/>
            </a:endParaRPr>
          </a:p>
        </p:txBody>
      </p:sp>
      <p:pic>
        <p:nvPicPr>
          <p:cNvPr id="3" name="image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1272181"/>
            <a:ext cx="3419221" cy="2518210"/>
          </a:xfrm>
          <a:prstGeom prst="rect">
            <a:avLst/>
          </a:prstGeom>
        </p:spPr>
      </p:pic>
      <p:sp>
        <p:nvSpPr>
          <p:cNvPr id="4" name="矩形 3"/>
          <p:cNvSpPr/>
          <p:nvPr/>
        </p:nvSpPr>
        <p:spPr>
          <a:xfrm>
            <a:off x="120140" y="3850068"/>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两个等量同种点电荷的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endParaRPr lang="zh-CN" altLang="zh-CN" sz="1150">
              <a:latin typeface="Calibri" panose="020F0502020204030204" pitchFamily="34" charset="0"/>
              <a:cs typeface="Times New Roman" panose="02020603050405020304" pitchFamily="18" charset="0"/>
            </a:endParaRPr>
          </a:p>
        </p:txBody>
      </p:sp>
      <p:pic>
        <p:nvPicPr>
          <p:cNvPr id="5" name="image9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4282" y="4608436"/>
            <a:ext cx="5674612" cy="1844030"/>
          </a:xfrm>
          <a:prstGeom prst="rect">
            <a:avLst/>
          </a:prstGeom>
        </p:spPr>
      </p:pic>
    </p:spTree>
    <p:extLst>
      <p:ext uri="{BB962C8B-B14F-4D97-AF65-F5344CB8AC3E}">
        <p14:creationId xmlns:p14="http://schemas.microsoft.com/office/powerpoint/2010/main" val="24912397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江苏徐州模拟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空间内有一平行于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轴方向的电场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轴上的点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之间的电势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变化的图像如图所示。一个带电粒子仅在静电力作用下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点由静止开始沿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0301" y="2564892"/>
            <a:ext cx="2701607" cy="2427485"/>
          </a:xfrm>
          <a:prstGeom prst="rect">
            <a:avLst/>
          </a:prstGeom>
        </p:spPr>
      </p:pic>
      <p:sp>
        <p:nvSpPr>
          <p:cNvPr id="4" name="矩形 3"/>
          <p:cNvSpPr/>
          <p:nvPr/>
        </p:nvSpPr>
        <p:spPr>
          <a:xfrm>
            <a:off x="376904" y="2418603"/>
            <a:ext cx="8109551" cy="2522586"/>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该粒子带负电</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之间电场强度先增大后减小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之间的电场强度方向一定相反</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该粒子从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动能将逐渐增加</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10415746" y="187106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4241972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28926"/>
            <a:ext cx="11810444" cy="583234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点电势高于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电场线方向为从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smtClean="0">
                <a:latin typeface="Times New Roman" panose="02020603050405020304" pitchFamily="18" charset="0"/>
                <a:cs typeface="Times New Roman" panose="02020603050405020304" pitchFamily="18" charset="0"/>
              </a:rPr>
              <a:t>点</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指向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带电粒子仅在静电力作用下从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点由静止开始沿</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x</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轴</a:t>
            </a:r>
            <a:r>
              <a:rPr lang="zh-CN" altLang="zh-CN" sz="2600" b="1" dirty="0">
                <a:latin typeface="Times New Roman" panose="02020603050405020304" pitchFamily="18" charset="0"/>
                <a:cs typeface="Times New Roman" panose="02020603050405020304" pitchFamily="18" charset="0"/>
              </a:rPr>
              <a:t>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可判定该粒子带正电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图像的</a:t>
            </a:r>
            <a:r>
              <a:rPr lang="zh-CN" altLang="zh-CN" sz="2600" b="1" dirty="0" smtClean="0">
                <a:latin typeface="Times New Roman" panose="02020603050405020304" pitchFamily="18" charset="0"/>
                <a:cs typeface="Times New Roman" panose="02020603050405020304" pitchFamily="18" charset="0"/>
              </a:rPr>
              <a:t>斜率</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绝对值表示电场强度的大小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其切线为零处电场强度也</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之间电场强度先减小后增大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点电势高于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之间的电场强度方向沿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轴正方向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点电势低于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之间的电场强度方向沿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轴负方向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之间与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之间的电场强度方向一定相反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该粒子从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qU</a:t>
            </a:r>
            <a:r>
              <a:rPr lang="zh-CN" altLang="zh-CN" sz="2600" b="1" dirty="0">
                <a:latin typeface="Times New Roman" panose="02020603050405020304" pitchFamily="18" charset="0"/>
                <a:cs typeface="Times New Roman" panose="02020603050405020304" pitchFamily="18" charset="0"/>
              </a:rPr>
              <a:t>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电势能逐渐减少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动能逐渐增加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静电力做负功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电势能逐渐增加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动能逐渐减少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3" name="image9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0301" y="760476"/>
            <a:ext cx="2701607" cy="2427485"/>
          </a:xfrm>
          <a:prstGeom prst="rect">
            <a:avLst/>
          </a:prstGeom>
        </p:spPr>
      </p:pic>
    </p:spTree>
    <p:extLst>
      <p:ext uri="{BB962C8B-B14F-4D97-AF65-F5344CB8AC3E}">
        <p14:creationId xmlns:p14="http://schemas.microsoft.com/office/powerpoint/2010/main" val="12488347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17477"/>
          </a:xfrm>
          <a:prstGeom prst="rect">
            <a:avLst/>
          </a:prstGeom>
        </p:spPr>
        <p:txBody>
          <a:bodyPr wrap="square">
            <a:spAutoFit/>
          </a:bodyPr>
          <a:lstStyle/>
          <a:p>
            <a:pPr>
              <a:lnSpc>
                <a:spcPct val="150000"/>
              </a:lnSpc>
              <a:spcAft>
                <a:spcPts val="0"/>
              </a:spcAft>
              <a:tabLst>
                <a:tab pos="2970530" algn="l"/>
              </a:tabLst>
            </a:pPr>
            <a:r>
              <a:rPr lang="zh-CN" altLang="zh-CN" sz="2600" kern="100" dirty="0">
                <a:latin typeface="Times New Roman"/>
                <a:ea typeface="微软雅黑"/>
                <a:cs typeface="Times New Roman"/>
              </a:rPr>
              <a:t>角度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50" kern="100" dirty="0">
              <a:effectLst/>
              <a:latin typeface="宋体"/>
              <a:ea typeface="微软雅黑" panose="020B0503020204020204" pitchFamily="34" charset="-122"/>
              <a:cs typeface="Courier New"/>
            </a:endParaRPr>
          </a:p>
        </p:txBody>
      </p:sp>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106615" y="3429000"/>
            <a:ext cx="11810444" cy="245981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反映了电场强度随位移变化的规律。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判定电场强度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表示电场强度沿正方向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表示电场强度沿负方向。</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图线与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轴围成的面积表示两点间电势差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面积大小表示电势差大小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两点的电势高低根据电场方向判定。</a:t>
            </a:r>
            <a:endParaRPr lang="zh-CN" altLang="zh-CN" sz="1150" dirty="0">
              <a:latin typeface="Calibri" panose="020F0502020204030204" pitchFamily="34" charset="0"/>
              <a:cs typeface="Times New Roman" panose="02020603050405020304" pitchFamily="18" charset="0"/>
            </a:endParaRPr>
          </a:p>
        </p:txBody>
      </p:sp>
      <p:pic>
        <p:nvPicPr>
          <p:cNvPr id="10" name="image9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1343660"/>
            <a:ext cx="6664824" cy="2123186"/>
          </a:xfrm>
          <a:prstGeom prst="rect">
            <a:avLst/>
          </a:prstGeom>
        </p:spPr>
      </p:pic>
    </p:spTree>
    <p:extLst>
      <p:ext uri="{BB962C8B-B14F-4D97-AF65-F5344CB8AC3E}">
        <p14:creationId xmlns:p14="http://schemas.microsoft.com/office/powerpoint/2010/main" val="40163437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掌握静电力做功的计算方法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会分析处理电场中的功能关系。</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理解电场中的几种常见图像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知道其斜率、面积等表示的物理意义。</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在与粒子运动相结合的题目中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可进一步确定粒子电性、动能变化、电势能变化等情况。</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电场中常见的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点电荷的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正点</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电荷及负点电荷的电场强度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随坐标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变化关系的图像大致如图所示。</a:t>
            </a:r>
            <a:endParaRPr lang="zh-CN" altLang="zh-CN" sz="1150" dirty="0">
              <a:latin typeface="Calibri" panose="020F0502020204030204" pitchFamily="34" charset="0"/>
              <a:cs typeface="Times New Roman" panose="02020603050405020304" pitchFamily="18" charset="0"/>
            </a:endParaRPr>
          </a:p>
        </p:txBody>
      </p:sp>
      <p:pic>
        <p:nvPicPr>
          <p:cNvPr id="3" name="image10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3695827"/>
            <a:ext cx="5400675" cy="2583123"/>
          </a:xfrm>
          <a:prstGeom prst="rect">
            <a:avLst/>
          </a:prstGeom>
        </p:spPr>
      </p:pic>
    </p:spTree>
    <p:extLst>
      <p:ext uri="{BB962C8B-B14F-4D97-AF65-F5344CB8AC3E}">
        <p14:creationId xmlns:p14="http://schemas.microsoft.com/office/powerpoint/2010/main" val="31819191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两个等量异种点电荷的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a:latin typeface="Calibri" panose="020F0502020204030204" pitchFamily="34" charset="0"/>
              <a:cs typeface="Times New Roman" panose="02020603050405020304" pitchFamily="18" charset="0"/>
            </a:endParaRPr>
          </a:p>
        </p:txBody>
      </p:sp>
      <p:pic>
        <p:nvPicPr>
          <p:cNvPr id="3" name="image1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92293" y="1548257"/>
            <a:ext cx="7560945" cy="3108333"/>
          </a:xfrm>
          <a:prstGeom prst="rect">
            <a:avLst/>
          </a:prstGeom>
        </p:spPr>
      </p:pic>
    </p:spTree>
    <p:extLst>
      <p:ext uri="{BB962C8B-B14F-4D97-AF65-F5344CB8AC3E}">
        <p14:creationId xmlns:p14="http://schemas.microsoft.com/office/powerpoint/2010/main" val="40318850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两个等量正点电荷的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a:latin typeface="Calibri" panose="020F0502020204030204" pitchFamily="34" charset="0"/>
              <a:cs typeface="Times New Roman" panose="02020603050405020304" pitchFamily="18" charset="0"/>
            </a:endParaRPr>
          </a:p>
        </p:txBody>
      </p:sp>
      <p:pic>
        <p:nvPicPr>
          <p:cNvPr id="4" name="image1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79445" y="1916811"/>
            <a:ext cx="6264783" cy="2814253"/>
          </a:xfrm>
          <a:prstGeom prst="rect">
            <a:avLst/>
          </a:prstGeom>
        </p:spPr>
      </p:pic>
    </p:spTree>
    <p:extLst>
      <p:ext uri="{BB962C8B-B14F-4D97-AF65-F5344CB8AC3E}">
        <p14:creationId xmlns:p14="http://schemas.microsoft.com/office/powerpoint/2010/main" val="9860496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江西萍乡模拟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在光滑绝缘的水平面上建立坐标轴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轴方向上的电场强度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的变化情况如图所示。已知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轴上从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以及从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对应的图线为直线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其余为曲线。若在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 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的初速度沿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轴的正方向释放一个质量为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的带电小球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 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处速度刚好减为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1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4695" y="3263900"/>
            <a:ext cx="4420494" cy="1918843"/>
          </a:xfrm>
          <a:prstGeom prst="rect">
            <a:avLst/>
          </a:prstGeom>
        </p:spPr>
      </p:pic>
      <p:sp>
        <p:nvSpPr>
          <p:cNvPr id="2" name="矩形 1"/>
          <p:cNvSpPr/>
          <p:nvPr/>
        </p:nvSpPr>
        <p:spPr>
          <a:xfrm>
            <a:off x="374462" y="3695827"/>
            <a:ext cx="9812557" cy="2511214"/>
          </a:xfrm>
          <a:prstGeom prst="rect">
            <a:avLst/>
          </a:prstGeom>
        </p:spPr>
        <p:txBody>
          <a:bodyPr>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 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两点间的电势差为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处的速度大小为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m/s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该小球将在原点和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间做往复运动</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4583017" y="32002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8287236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2274"/>
                <a:ext cx="11810444" cy="5515653"/>
              </a:xfrm>
              <a:prstGeom prst="rect">
                <a:avLst/>
              </a:prstGeom>
            </p:spPr>
            <p:txBody>
              <a:bodyPr wrap="square" lIns="121898" tIns="60948" rIns="121898" bIns="60948">
                <a:spAutoFit/>
              </a:bodyPr>
              <a:lstStyle/>
              <a:p>
                <a:pPr>
                  <a:lnSpc>
                    <a:spcPct val="14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图像与坐标轴所围区域的面积表示电势差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根据图像可得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两点间的电势差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(1.4-1.0)V=1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根据动能定理可得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V=500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根据动能定理可得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=0.78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a:t>
                </a:r>
                <a:r>
                  <a:rPr lang="zh-CN" altLang="zh-CN" sz="2600" b="1" dirty="0" smtClean="0">
                    <a:latin typeface="Times New Roman" panose="02020603050405020304" pitchFamily="18" charset="0"/>
                    <a:cs typeface="Times New Roman" panose="02020603050405020304" pitchFamily="18" charset="0"/>
                  </a:rPr>
                  <a:t>小</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球</a:t>
                </a:r>
                <a:r>
                  <a:rPr lang="zh-CN" altLang="zh-CN" sz="2600" b="1" dirty="0">
                    <a:latin typeface="Times New Roman" panose="02020603050405020304" pitchFamily="18" charset="0"/>
                    <a:cs typeface="Times New Roman" panose="02020603050405020304" pitchFamily="18" charset="0"/>
                  </a:rPr>
                  <a:t>运动到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处时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速度减为零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之后反向</a:t>
                </a:r>
                <a:r>
                  <a:rPr lang="zh-CN" altLang="zh-CN" sz="2600" b="1" dirty="0" smtClean="0">
                    <a:latin typeface="Times New Roman" panose="02020603050405020304" pitchFamily="18" charset="0"/>
                    <a:cs typeface="Times New Roman" panose="02020603050405020304" pitchFamily="18" charset="0"/>
                  </a:rPr>
                  <a:t>运</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根据能量守恒定律可知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小球回到原点将</a:t>
                </a:r>
                <a:r>
                  <a:rPr lang="zh-CN" altLang="zh-CN" sz="2600" b="1" dirty="0" smtClean="0">
                    <a:latin typeface="Times New Roman" panose="02020603050405020304" pitchFamily="18" charset="0"/>
                    <a:cs typeface="Times New Roman" panose="02020603050405020304" pitchFamily="18" charset="0"/>
                  </a:rPr>
                  <a:t>继</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续</a:t>
                </a:r>
                <a:r>
                  <a:rPr lang="zh-CN" altLang="zh-CN" sz="2600" b="1" dirty="0">
                    <a:latin typeface="Times New Roman" panose="02020603050405020304" pitchFamily="18" charset="0"/>
                    <a:cs typeface="Times New Roman" panose="02020603050405020304" pitchFamily="18" charset="0"/>
                  </a:rPr>
                  <a:t>沿负方向运动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所以小球不可能在原点和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间做往复运动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2274"/>
                <a:ext cx="11810444" cy="5515653"/>
              </a:xfrm>
              <a:prstGeom prst="rect">
                <a:avLst/>
              </a:prstGeom>
              <a:blipFill rotWithShape="0">
                <a:blip r:embed="rId2"/>
                <a:stretch>
                  <a:fillRect l="-671" r="-413" b="-1547"/>
                </a:stretch>
              </a:blipFill>
            </p:spPr>
            <p:txBody>
              <a:bodyPr/>
              <a:lstStyle/>
              <a:p>
                <a:r>
                  <a:rPr lang="zh-CN" altLang="en-US">
                    <a:noFill/>
                  </a:rPr>
                  <a:t> </a:t>
                </a:r>
              </a:p>
            </p:txBody>
          </p:sp>
        </mc:Fallback>
      </mc:AlternateContent>
      <p:pic>
        <p:nvPicPr>
          <p:cNvPr id="4" name="image10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6565" y="3556127"/>
            <a:ext cx="4420494" cy="1918843"/>
          </a:xfrm>
          <a:prstGeom prst="rect">
            <a:avLst/>
          </a:prstGeom>
        </p:spPr>
      </p:pic>
    </p:spTree>
    <p:extLst>
      <p:ext uri="{BB962C8B-B14F-4D97-AF65-F5344CB8AC3E}">
        <p14:creationId xmlns:p14="http://schemas.microsoft.com/office/powerpoint/2010/main" val="27872452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70181"/>
                <a:ext cx="11810444" cy="42190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由</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静电力做功与电势能变化关系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图像的切线斜率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其绝对值等于静电力大小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正负代表静电力的方向。</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图像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当</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带电体只有静电力做功时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由动能定理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图像的切线斜率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斜率表示静电力。</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70181"/>
                <a:ext cx="11810444" cy="4219079"/>
              </a:xfrm>
              <a:prstGeom prst="rect">
                <a:avLst/>
              </a:prstGeom>
              <a:blipFill rotWithShape="0">
                <a:blip r:embed="rId2"/>
                <a:stretch>
                  <a:fillRect l="-671" b="-289"/>
                </a:stretch>
              </a:blipFill>
            </p:spPr>
            <p:txBody>
              <a:bodyPr/>
              <a:lstStyle/>
              <a:p>
                <a:r>
                  <a:rPr lang="zh-CN" altLang="en-US">
                    <a:noFill/>
                  </a:rPr>
                  <a:t> </a:t>
                </a:r>
              </a:p>
            </p:txBody>
          </p:sp>
        </mc:Fallback>
      </mc:AlternateContent>
      <p:sp>
        <p:nvSpPr>
          <p:cNvPr id="4" name="矩形 3"/>
          <p:cNvSpPr/>
          <p:nvPr/>
        </p:nvSpPr>
        <p:spPr>
          <a:xfrm>
            <a:off x="131852" y="568128"/>
            <a:ext cx="11773332" cy="623953"/>
          </a:xfrm>
          <a:prstGeom prst="rect">
            <a:avLst/>
          </a:prstGeom>
        </p:spPr>
        <p:txBody>
          <a:bodyPr wrap="square">
            <a:spAutoFit/>
          </a:bodyPr>
          <a:lstStyle/>
          <a:p>
            <a:pPr>
              <a:lnSpc>
                <a:spcPct val="150000"/>
              </a:lnSpc>
              <a:spcAft>
                <a:spcPts val="0"/>
              </a:spcAft>
              <a:tabLst>
                <a:tab pos="2970530" algn="l"/>
              </a:tabLst>
            </a:pPr>
            <a:r>
              <a:rPr lang="zh-CN" altLang="zh-CN" sz="2600" kern="100" dirty="0">
                <a:latin typeface="Times New Roman"/>
                <a:ea typeface="微软雅黑"/>
                <a:cs typeface="Times New Roman"/>
              </a:rPr>
              <a:t>角度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电场中的</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dirty="0">
              <a:latin typeface="Calibri" panose="020F0502020204030204" pitchFamily="34" charset="0"/>
              <a:ea typeface="微软雅黑" panose="020B0503020204020204" pitchFamily="34" charset="-122"/>
              <a:cs typeface="Times New Roman" panose="02020603050405020304" pitchFamily="18" charset="0"/>
            </a:endParaRPr>
          </a:p>
        </p:txBody>
      </p:sp>
      <p:pic>
        <p:nvPicPr>
          <p:cNvPr id="6" name="image10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87966"/>
            <a:ext cx="331200" cy="331200"/>
          </a:xfrm>
          <a:prstGeom prst="rect">
            <a:avLst/>
          </a:prstGeom>
        </p:spPr>
      </p:pic>
    </p:spTree>
    <p:extLst>
      <p:ext uri="{BB962C8B-B14F-4D97-AF65-F5344CB8AC3E}">
        <p14:creationId xmlns:p14="http://schemas.microsoft.com/office/powerpoint/2010/main" val="21282904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福建泉州月考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空间存在水平向右的匀强电场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粗糙水平地面上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带正电的物块以一定的初速度向右运动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物块的动能和电势能随位移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变化关系如图乙中的两条图线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1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7242" y="1891411"/>
            <a:ext cx="4824666" cy="2189646"/>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377005" y="2554386"/>
                <a:ext cx="8920506" cy="3433953"/>
              </a:xfrm>
              <a:prstGeom prst="rect">
                <a:avLst/>
              </a:prstGeom>
            </p:spPr>
            <p:txBody>
              <a:bodyPr>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图线</a:t>
                </a:r>
                <a:r>
                  <a:rPr lang="zh-CN" altLang="zh-CN" sz="2600" dirty="0">
                    <a:latin typeface="Calibri" panose="020F0502020204030204" pitchFamily="34" charset="0"/>
                    <a:cs typeface="宋体" panose="02010600030101010101" pitchFamily="2" charset="-122"/>
                  </a:rPr>
                  <a:t>Ⅰ</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变化曲线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图线</a:t>
                </a:r>
                <a:r>
                  <a:rPr lang="zh-CN" altLang="zh-CN" sz="2600" dirty="0" smtClean="0">
                    <a:effectLst/>
                    <a:latin typeface="宋体" panose="02010600030101010101" pitchFamily="2" charset="-122"/>
                    <a:ea typeface="微软雅黑" panose="020B0503020204020204" pitchFamily="34" charset="-122"/>
                    <a:cs typeface="宋体" panose="02010600030101010101" pitchFamily="2" charset="-122"/>
                  </a:rPr>
                  <a:t>Ⅱ</a:t>
                </a:r>
                <a:endParaRPr lang="en-US" altLang="zh-CN" sz="2600" dirty="0" smtClean="0">
                  <a:effectLst/>
                  <a:latin typeface="宋体" panose="02010600030101010101" pitchFamily="2" charset="-122"/>
                  <a:ea typeface="微软雅黑" panose="020B0503020204020204" pitchFamily="34" charset="-122"/>
                  <a:cs typeface="宋体" panose="02010600030101010101" pitchFamily="2" charset="-122"/>
                </a:endParaRPr>
              </a:p>
              <a:p>
                <a:pPr>
                  <a:lnSpc>
                    <a:spcPct val="15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变化曲线</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过程物块的动能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与电势能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之和保持不变</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静电力大小是阻力大小的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由图线可求得动摩擦因数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377005" y="2554386"/>
                <a:ext cx="8920506" cy="3433953"/>
              </a:xfrm>
              <a:prstGeom prst="rect">
                <a:avLst/>
              </a:prstGeom>
              <a:blipFill rotWithShape="0">
                <a:blip r:embed="rId3"/>
                <a:stretch>
                  <a:fillRect l="-1230"/>
                </a:stretch>
              </a:blipFill>
            </p:spPr>
            <p:txBody>
              <a:bodyPr/>
              <a:lstStyle/>
              <a:p>
                <a:r>
                  <a:rPr lang="zh-CN" altLang="en-US">
                    <a:noFill/>
                  </a:rPr>
                  <a:t> </a:t>
                </a:r>
              </a:p>
            </p:txBody>
          </p:sp>
        </mc:Fallback>
      </mc:AlternateContent>
      <p:sp>
        <p:nvSpPr>
          <p:cNvPr id="5" name="TextBox 1"/>
          <p:cNvSpPr txBox="1"/>
          <p:nvPr/>
        </p:nvSpPr>
        <p:spPr>
          <a:xfrm>
            <a:off x="5409025" y="195996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4089760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2274"/>
                <a:ext cx="11810444" cy="53463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静电力做正功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图线</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变化曲线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图线</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变化曲线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由于摩擦力</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做负功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过程物块的动能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与电势能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之和减少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图像斜率的绝对值表示静电力大小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图像的斜率表示合力大小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解得阻力大小为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即静电力大小是阻力大小的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克服摩擦力</a:t>
                </a:r>
                <a:r>
                  <a:rPr lang="zh-CN" altLang="zh-CN" sz="2600" b="1" dirty="0" smtClean="0">
                    <a:latin typeface="Times New Roman" panose="02020603050405020304" pitchFamily="18" charset="0"/>
                    <a:cs typeface="Times New Roman" panose="02020603050405020304" pitchFamily="18" charset="0"/>
                  </a:rPr>
                  <a:t>做功</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解得动摩擦因数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2274"/>
                <a:ext cx="11810444" cy="5346376"/>
              </a:xfrm>
              <a:prstGeom prst="rect">
                <a:avLst/>
              </a:prstGeom>
              <a:blipFill rotWithShape="0">
                <a:blip r:embed="rId2"/>
                <a:stretch>
                  <a:fillRect l="-671" r="-1290" b="-342"/>
                </a:stretch>
              </a:blipFill>
            </p:spPr>
            <p:txBody>
              <a:bodyPr/>
              <a:lstStyle/>
              <a:p>
                <a:r>
                  <a:rPr lang="zh-CN" altLang="en-US">
                    <a:noFill/>
                  </a:rPr>
                  <a:t> </a:t>
                </a:r>
              </a:p>
            </p:txBody>
          </p:sp>
        </mc:Fallback>
      </mc:AlternateContent>
      <p:pic>
        <p:nvPicPr>
          <p:cNvPr id="4" name="image10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7242" y="3831678"/>
            <a:ext cx="4824666" cy="2189646"/>
          </a:xfrm>
          <a:prstGeom prst="rect">
            <a:avLst/>
          </a:prstGeom>
        </p:spPr>
      </p:pic>
    </p:spTree>
    <p:extLst>
      <p:ext uri="{BB962C8B-B14F-4D97-AF65-F5344CB8AC3E}">
        <p14:creationId xmlns:p14="http://schemas.microsoft.com/office/powerpoint/2010/main" val="10172401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3576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湖北恩施月考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在某电场中建立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坐标轴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一个质子沿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经过间距相等的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该质子的电势能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随位置坐标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该质子只受静电力作用。下列说法正确的是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8" name="矩形 7"/>
          <p:cNvSpPr/>
          <p:nvPr/>
        </p:nvSpPr>
        <p:spPr>
          <a:xfrm>
            <a:off x="335215" y="3281553"/>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点电势高于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质子经过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点的速率小于经过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6972014" y="26970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10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1089" y="2812725"/>
            <a:ext cx="2899219" cy="2089480"/>
          </a:xfrm>
          <a:prstGeom prst="rect">
            <a:avLst/>
          </a:prstGeom>
        </p:spPr>
      </p:pic>
    </p:spTree>
    <p:extLst>
      <p:ext uri="{BB962C8B-B14F-4D97-AF65-F5344CB8AC3E}">
        <p14:creationId xmlns:p14="http://schemas.microsoft.com/office/powerpoint/2010/main" val="2484405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54560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质子电势能增大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则静电力做负功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静电力方向与质子运动方向相反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质子带正电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说明电场方向与质子运动方向相反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即电场方向沿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轴负方向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沿电场方向电势降低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点电势低于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图像斜率的绝对值表示静电力大小可知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xA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xB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点的电场强度小于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点的电场强度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质子只受静电力作用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静电力做负功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由功能关系可知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质子经过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smtClean="0">
                <a:latin typeface="Times New Roman" panose="02020603050405020304" pitchFamily="18" charset="0"/>
                <a:cs typeface="Times New Roman" panose="02020603050405020304" pitchFamily="18" charset="0"/>
              </a:rPr>
              <a:t>点</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速率大于经过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点的速率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Ed</a:t>
            </a:r>
            <a:r>
              <a:rPr lang="zh-CN" altLang="zh-CN" sz="2600" b="1" dirty="0">
                <a:latin typeface="Times New Roman" panose="02020603050405020304" pitchFamily="18" charset="0"/>
                <a:cs typeface="Times New Roman" panose="02020603050405020304" pitchFamily="18" charset="0"/>
              </a:rPr>
              <a:t>定性分析</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电场强度逐渐变大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三点间距相等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则</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两点间的电势差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b="1" dirty="0">
                <a:latin typeface="Times New Roman" panose="02020603050405020304" pitchFamily="18" charset="0"/>
                <a:cs typeface="Times New Roman" panose="02020603050405020304" pitchFamily="18" charset="0"/>
              </a:rPr>
              <a:t>大于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两点间的</a:t>
            </a:r>
            <a:r>
              <a:rPr lang="zh-CN" altLang="zh-CN" sz="2600" b="1" dirty="0" smtClean="0">
                <a:latin typeface="Times New Roman" panose="02020603050405020304" pitchFamily="18" charset="0"/>
                <a:cs typeface="Times New Roman" panose="02020603050405020304" pitchFamily="18" charset="0"/>
              </a:rPr>
              <a:t>电势差</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BA</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10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1089" y="3263773"/>
            <a:ext cx="2899219" cy="2089480"/>
          </a:xfrm>
          <a:prstGeom prst="rect">
            <a:avLst/>
          </a:prstGeom>
        </p:spPr>
      </p:pic>
    </p:spTree>
    <p:extLst>
      <p:ext uri="{BB962C8B-B14F-4D97-AF65-F5344CB8AC3E}">
        <p14:creationId xmlns:p14="http://schemas.microsoft.com/office/powerpoint/2010/main" val="20032060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7" name="TextBox 4"/>
          <p:cNvSpPr txBox="1"/>
          <p:nvPr/>
        </p:nvSpPr>
        <p:spPr>
          <a:xfrm>
            <a:off x="5154898" y="32689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134975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电场中的功能关系</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在水平向右的匀强电场中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一带电金属块由静止开始沿绝缘斜面下滑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已知在金属块下滑的过程中动能增加了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金属块克服摩擦力做功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则以下判断正确的是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348740" y="372630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J</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 J</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金属块的机械能减少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J</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金属块的电势能增加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J</a:t>
            </a:r>
            <a:endParaRPr lang="zh-CN" altLang="zh-CN" sz="1150">
              <a:latin typeface="Calibri" panose="020F0502020204030204" pitchFamily="34" charset="0"/>
              <a:cs typeface="Times New Roman" panose="02020603050405020304" pitchFamily="18" charset="0"/>
            </a:endParaRPr>
          </a:p>
        </p:txBody>
      </p:sp>
      <p:pic>
        <p:nvPicPr>
          <p:cNvPr id="11" name="image1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83066" y="3485533"/>
            <a:ext cx="2789237" cy="1524858"/>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8313485"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根据动能定理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则合力做功为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重力做正功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摩擦力做负功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则电场力做功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即电场力做功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电势能增加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除重力外电场力与摩擦力做的总功为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机械能减少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3" name="image1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83066" y="824007"/>
            <a:ext cx="2789237" cy="1524858"/>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2612" y="19727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在水平向右的匀强电场中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的带电小球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点竖直向上运动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方向与电场方向相反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59840" y="2537690"/>
                <a:ext cx="11658044" cy="185125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动能增加</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机械能增加</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重力势能增加</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电势能增加</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59840" y="2537690"/>
                <a:ext cx="11658044" cy="185125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10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4274" y="2078767"/>
            <a:ext cx="2701607" cy="188082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37973"/>
                <a:ext cx="11810444" cy="581323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小球动能的增加量为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smtClean="0">
                    <a:latin typeface="Times New Roman" panose="02020603050405020304" pitchFamily="18" charset="0"/>
                    <a:cs typeface="Times New Roman" panose="02020603050405020304" pitchFamily="18" charset="0"/>
                  </a:rPr>
                  <a:t>错</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小球在竖直方向上的分运动为匀减速直线运动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时</a:t>
                </a:r>
                <a:r>
                  <a:rPr lang="zh-CN" altLang="zh-CN" sz="2600" b="1" dirty="0" smtClean="0">
                    <a:latin typeface="Times New Roman" panose="02020603050405020304" pitchFamily="18" charset="0"/>
                    <a:cs typeface="Times New Roman" panose="02020603050405020304" pitchFamily="18" charset="0"/>
                  </a:rPr>
                  <a:t>竖</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直</a:t>
                </a:r>
                <a:r>
                  <a:rPr lang="zh-CN" altLang="zh-CN" sz="2600" b="1" dirty="0">
                    <a:latin typeface="Times New Roman" panose="02020603050405020304" pitchFamily="18" charset="0"/>
                    <a:cs typeface="Times New Roman" panose="02020603050405020304" pitchFamily="18" charset="0"/>
                  </a:rPr>
                  <a:t>方向的速度为零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两点之间高度差为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a:t>
                </a:r>
                <a:r>
                  <a:rPr lang="zh-CN" altLang="zh-CN" sz="2600" b="1" dirty="0" smtClean="0">
                    <a:latin typeface="Times New Roman" panose="02020603050405020304" pitchFamily="18" charset="0"/>
                    <a:cs typeface="Times New Roman" panose="02020603050405020304" pitchFamily="18" charset="0"/>
                  </a:rPr>
                  <a:t>重</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力</a:t>
                </a:r>
                <a:r>
                  <a:rPr lang="zh-CN" altLang="zh-CN" sz="2600" b="1" dirty="0">
                    <a:latin typeface="Times New Roman" panose="02020603050405020304" pitchFamily="18" charset="0"/>
                    <a:cs typeface="Times New Roman" panose="02020603050405020304" pitchFamily="18" charset="0"/>
                  </a:rPr>
                  <a:t>势能的增加量为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机械能增加量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静电力对小球做正功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则小球的电势能减少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由能量守恒定律可知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小球减小的电势能等于重力势能与动能的增加量之和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则电势能的减少量为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37973"/>
                <a:ext cx="11810444" cy="5813234"/>
              </a:xfrm>
              <a:prstGeom prst="rect">
                <a:avLst/>
              </a:prstGeom>
              <a:blipFill rotWithShape="0">
                <a:blip r:embed="rId2"/>
                <a:stretch>
                  <a:fillRect l="-671" r="-52"/>
                </a:stretch>
              </a:blipFill>
            </p:spPr>
            <p:txBody>
              <a:bodyPr/>
              <a:lstStyle/>
              <a:p>
                <a:r>
                  <a:rPr lang="zh-CN" altLang="en-US">
                    <a:noFill/>
                  </a:rPr>
                  <a:t> </a:t>
                </a:r>
              </a:p>
            </p:txBody>
          </p:sp>
        </mc:Fallback>
      </mc:AlternateContent>
      <p:pic>
        <p:nvPicPr>
          <p:cNvPr id="3" name="image10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4274" y="836676"/>
            <a:ext cx="2701607" cy="188082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4966" y="312394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电场中的图像问题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黑龙江哈尔滨模拟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为同一水平直线上的三点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右侧固定着两点电荷</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带电荷量为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的试探电荷从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点以速度</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向左运动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时刻到达</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36040" y="3645027"/>
            <a:ext cx="11658044" cy="2489568"/>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能先减少后增加</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且电荷量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点之间不存在电场强度为零的点</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点电场强度方向一定水平向右</a:t>
            </a:r>
            <a:endParaRPr lang="zh-CN" altLang="zh-CN" sz="1150" dirty="0">
              <a:latin typeface="Calibri" panose="020F0502020204030204" pitchFamily="34" charset="0"/>
              <a:cs typeface="Times New Roman" panose="02020603050405020304" pitchFamily="18" charset="0"/>
            </a:endParaRPr>
          </a:p>
        </p:txBody>
      </p:sp>
      <p:pic>
        <p:nvPicPr>
          <p:cNvPr id="9" name="image1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6498" y="3200400"/>
            <a:ext cx="6491779" cy="194367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2965985"/>
                <a:ext cx="11810444" cy="3176486"/>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试探电荷从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速度先减小后增大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可知静电力先做负功后做正功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则电势能先增加后减少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由图乙可知在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之间存在图像斜率为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之间存在加速度为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即存在电场强度为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带负电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一定带正电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点距离电场强度为零的位置较远</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知电荷量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一定大于电荷量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由于在电场强度为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的右侧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受到的静电力方向向右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则电场强度方向向右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点电场强度方向一定水平向右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2965985"/>
                <a:ext cx="11810444" cy="3176486"/>
              </a:xfrm>
              <a:prstGeom prst="rect">
                <a:avLst/>
              </a:prstGeom>
              <a:blipFill rotWithShape="0">
                <a:blip r:embed="rId2"/>
                <a:stretch>
                  <a:fillRect l="-671" t="-576" r="-619" b="-3455"/>
                </a:stretch>
              </a:blipFill>
            </p:spPr>
            <p:txBody>
              <a:bodyPr/>
              <a:lstStyle/>
              <a:p>
                <a:r>
                  <a:rPr lang="zh-CN" altLang="en-US">
                    <a:noFill/>
                  </a:rPr>
                  <a:t> </a:t>
                </a:r>
              </a:p>
            </p:txBody>
          </p:sp>
        </mc:Fallback>
      </mc:AlternateContent>
      <p:pic>
        <p:nvPicPr>
          <p:cNvPr id="3" name="image1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1778" y="837247"/>
            <a:ext cx="6491779" cy="194367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15168" y="194726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云南临沧</a:t>
            </a:r>
            <a:r>
              <a:rPr lang="zh-CN" altLang="zh-CN" sz="2600" b="1" dirty="0" smtClean="0">
                <a:latin typeface="Times New Roman" panose="02020603050405020304" pitchFamily="18" charset="0"/>
                <a:cs typeface="Times New Roman" panose="02020603050405020304" pitchFamily="18" charset="0"/>
              </a:rPr>
              <a:t>一</a:t>
            </a:r>
            <a:r>
              <a:rPr lang="zh-CN" altLang="zh-CN" sz="2600" b="1" dirty="0">
                <a:latin typeface="Times New Roman" panose="02020603050405020304" pitchFamily="18" charset="0"/>
                <a:cs typeface="Times New Roman" panose="02020603050405020304" pitchFamily="18" charset="0"/>
              </a:rPr>
              <a:t>中月考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某静电场在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轴上的电场强度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的变化关系如图所示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轴正方向为电场强度正方向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是间隔相等的四点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图像所包围的面积为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85240" y="2541562"/>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处电势最高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处电势相等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两点之间的电势差等于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两点之间的电势差</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的正点电荷由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静止释放仅在静电力作用下运动到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时的动能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qS</a:t>
            </a:r>
            <a:endParaRPr lang="zh-CN" altLang="zh-CN" sz="1150">
              <a:latin typeface="Calibri" panose="020F0502020204030204" pitchFamily="34" charset="0"/>
              <a:cs typeface="Times New Roman" panose="02020603050405020304" pitchFamily="18" charset="0"/>
            </a:endParaRPr>
          </a:p>
        </p:txBody>
      </p:sp>
      <p:pic>
        <p:nvPicPr>
          <p:cNvPr id="9" name="image1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093647"/>
            <a:ext cx="3221291" cy="211717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3134070"/>
            <a:ext cx="118104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间电场方向沿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轴负方向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间电场方向沿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轴正方向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根据沿着电场线方向电势降低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处电势最高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处电势高于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处电势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轴所围的面积表示电势差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两点之间的电势差小于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两点之间的电势差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3" name="image1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8158" y="879772"/>
            <a:ext cx="3221291" cy="211717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437211" y="13628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甘肃兰州模拟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某静电场中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一带负电粒子仅在静电力的作用下沿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其电势能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随位置</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变化如图所示。下列说法正确的是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412240" y="1985391"/>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处电场强度最大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处电势最高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处动能最大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静电力做正功</a:t>
            </a:r>
            <a:endParaRPr lang="zh-CN" altLang="zh-CN" sz="1150">
              <a:latin typeface="Calibri" panose="020F0502020204030204" pitchFamily="34" charset="0"/>
              <a:cs typeface="Times New Roman" panose="02020603050405020304" pitchFamily="18" charset="0"/>
            </a:endParaRPr>
          </a:p>
        </p:txBody>
      </p:sp>
      <p:pic>
        <p:nvPicPr>
          <p:cNvPr id="9" name="image1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0301" y="2082963"/>
            <a:ext cx="2485580" cy="215028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电场中的图像问题</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电场中的功能关系</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8681785"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图像的切线斜率表示静电力大小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处粒子受到的静电力为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电场强度为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由于粒子带负电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所以电势越高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电势能越小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处电势最高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由于粒子只受静电力作用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所以动能与电势能之和保持不变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处电势能最小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所以粒子在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处动能最大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电势能增加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所以静电力做负功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3" name="image1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0301" y="836676"/>
            <a:ext cx="2485580" cy="215028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68717" y="2557375"/>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山东齐鲁名校联考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等量异种点电荷和等量同种点电荷的电场中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以两点电荷所在直线为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以两点电荷连线中点为坐标原点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建立如图甲、乙所示平面直角坐标系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取无限远处电势为零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下列对甲、乙两图中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轴上的电场强度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轴上的电势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定性描述正确的是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9"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79577" y="2687250"/>
            <a:ext cx="4780534" cy="2075129"/>
          </a:xfrm>
          <a:prstGeom prst="rect">
            <a:avLst/>
          </a:prstGeom>
        </p:spPr>
      </p:pic>
      <p:pic>
        <p:nvPicPr>
          <p:cNvPr id="10" name="image1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165934"/>
            <a:ext cx="3456432" cy="311668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2455200"/>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等量异种点电荷中间的电场强度方向与点电荷两边电场强度方向相反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连线的中垂线上电势为零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等量同种正电荷连线上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点电场强度为零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中点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两侧电场强度逐渐增大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连线的中垂线上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点的电势最高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3"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2564892"/>
            <a:ext cx="4780534" cy="207512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961094" y="3091029"/>
            <a:ext cx="670679"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183119"/>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四川卷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由长为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的直管</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的半圆形弯管</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def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组成的绝缘光滑管道固定于水平面内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管道间平滑连接。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圆心</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点处固定一电荷量为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的带电小球。另一个电荷量为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err="1">
                <a:latin typeface="Cambria Math" panose="02040503050406030204" pitchFamily="18" charset="0"/>
                <a:ea typeface="微软雅黑" panose="020B0503020204020204" pitchFamily="34" charset="-122"/>
                <a:cs typeface="Cambria Math" panose="020405030504060302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的带电小球以一定初速度从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点进入管道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沿管道运动后从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点离开。忽略空气阻力。则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48740" y="36372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点所受库仑力大于在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点所受库仑力</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点电势能先不变后减小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点的动能等于过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点的动能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610485" algn="l"/>
              </a:tabLst>
            </a:pPr>
            <a:r>
              <a:rPr lang="en-US" altLang="zh-CN" sz="2600" kern="100" dirty="0">
                <a:latin typeface="Times New Roman"/>
                <a:ea typeface="微软雅黑"/>
                <a:cs typeface="Courier New"/>
              </a:rPr>
              <a:t>B</a:t>
            </a:r>
            <a:r>
              <a:rPr lang="zh-CN" altLang="zh-CN" sz="2600" kern="100" dirty="0">
                <a:latin typeface="Times New Roman"/>
                <a:ea typeface="微软雅黑"/>
                <a:cs typeface="Times New Roman"/>
              </a:rPr>
              <a:t>级　综合提升练</a:t>
            </a:r>
            <a:endParaRPr lang="zh-CN" altLang="zh-CN" sz="1050" kern="100" dirty="0">
              <a:effectLst/>
              <a:latin typeface="宋体"/>
              <a:cs typeface="Courier New"/>
            </a:endParaRPr>
          </a:p>
        </p:txBody>
      </p:sp>
      <p:pic>
        <p:nvPicPr>
          <p:cNvPr id="10" name="image1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44756" y="3900930"/>
            <a:ext cx="2752725" cy="175106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451961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小球所受库仑力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𝑸𝒒</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则小球在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点所受</a:t>
                </a:r>
                <a:r>
                  <a:rPr lang="zh-CN" altLang="zh-CN" sz="2600" b="1" dirty="0" smtClean="0">
                    <a:latin typeface="Times New Roman" panose="02020603050405020304" pitchFamily="18" charset="0"/>
                    <a:cs typeface="Times New Roman" panose="02020603050405020304" pitchFamily="18" charset="0"/>
                  </a:rPr>
                  <a:t>库</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仑</a:t>
                </a:r>
                <a:r>
                  <a:rPr lang="zh-CN" altLang="zh-CN" sz="2600" b="1" dirty="0">
                    <a:latin typeface="Times New Roman" panose="02020603050405020304" pitchFamily="18" charset="0"/>
                    <a:cs typeface="Times New Roman" panose="02020603050405020304" pitchFamily="18" charset="0"/>
                  </a:rPr>
                  <a:t>力小于在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点所受库仑力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带电小球从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所</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受</a:t>
                </a:r>
                <a:r>
                  <a:rPr lang="zh-CN" altLang="zh-CN" sz="2600" b="1" dirty="0">
                    <a:latin typeface="Times New Roman" panose="02020603050405020304" pitchFamily="18" charset="0"/>
                    <a:cs typeface="Times New Roman" panose="02020603050405020304" pitchFamily="18" charset="0"/>
                  </a:rPr>
                  <a:t>库仑力为斥力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方向沿半径向外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与运动方向垂直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到</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库仑力</a:t>
                </a:r>
                <a:r>
                  <a:rPr lang="zh-CN" altLang="zh-CN" sz="2600" b="1" dirty="0">
                    <a:latin typeface="Times New Roman" panose="02020603050405020304" pitchFamily="18" charset="0"/>
                    <a:cs typeface="Times New Roman" panose="02020603050405020304" pitchFamily="18" charset="0"/>
                  </a:rPr>
                  <a:t>不做功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点带电小球受到的库仑力做正功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由电势能公式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zh-CN" altLang="zh-CN" sz="2600" b="1" dirty="0">
                    <a:latin typeface="Times New Roman" panose="02020603050405020304" pitchFamily="18" charset="0"/>
                    <a:cs typeface="Times New Roman" panose="02020603050405020304" pitchFamily="18" charset="0"/>
                  </a:rPr>
                  <a:t>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根据能量守恒定律知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点的动能大于过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点的动能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带电小球从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库仑力做负功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小球的动能减少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即小球过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点的速度小于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4519611"/>
              </a:xfrm>
              <a:prstGeom prst="rect">
                <a:avLst/>
              </a:prstGeom>
              <a:blipFill rotWithShape="0">
                <a:blip r:embed="rId2"/>
                <a:stretch>
                  <a:fillRect l="-671" r="-929" b="-2022"/>
                </a:stretch>
              </a:blipFill>
            </p:spPr>
            <p:txBody>
              <a:bodyPr/>
              <a:lstStyle/>
              <a:p>
                <a:r>
                  <a:rPr lang="zh-CN" altLang="en-US">
                    <a:noFill/>
                  </a:rPr>
                  <a:t> </a:t>
                </a:r>
              </a:p>
            </p:txBody>
          </p:sp>
        </mc:Fallback>
      </mc:AlternateContent>
      <p:pic>
        <p:nvPicPr>
          <p:cNvPr id="3" name="image11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71883" y="925703"/>
            <a:ext cx="2752725" cy="175106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5358225" y="359928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7" name="矩形 6"/>
              <p:cNvSpPr/>
              <p:nvPr/>
            </p:nvSpPr>
            <p:spPr>
              <a:xfrm>
                <a:off x="94740" y="569849"/>
                <a:ext cx="11810444" cy="3551141"/>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海南海口模拟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一根绝缘轻弹簧左端固定在绝缘的竖直挡板上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弹簧自然伸长时右端位于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点。用一根不可伸长的绝缘轻绳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通过轻质光滑定滑轮连接带电物块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视为点电荷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和不带电物块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所带的电荷量为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与水平面间的动摩擦因数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整个空间存在水平向左的匀强电场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AO</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的质量均为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现将物块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从图中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点静止释放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能向左运动并压缩弹簧到最短的位置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与滑轮之间的轻绳始终与水平面平行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不计空气阻力及弹簧与水平面间的摩擦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整个过程中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滑轮右边的轻绳始终处于伸直状态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7" name="矩形 6"/>
              <p:cNvSpPr>
                <a:spLocks noRot="1" noChangeAspect="1" noMove="1" noResize="1" noEditPoints="1" noAdjustHandles="1" noChangeArrowheads="1" noChangeShapeType="1" noTextEdit="1"/>
              </p:cNvSpPr>
              <p:nvPr/>
            </p:nvSpPr>
            <p:spPr>
              <a:xfrm>
                <a:off x="94740" y="569849"/>
                <a:ext cx="11810444" cy="3551141"/>
              </a:xfrm>
              <a:prstGeom prst="rect">
                <a:avLst/>
              </a:prstGeom>
              <a:blipFill rotWithShape="0">
                <a:blip r:embed="rId2"/>
                <a:stretch>
                  <a:fillRect l="-671" t="-1372" r="-310" b="-27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336040" y="4072370"/>
                <a:ext cx="11658044" cy="2299580"/>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轻绳对物块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的拉力</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大</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小</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系统机械能增加</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mgx</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点时的动能为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运动过程中弹簧的最大弹性势能为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mgx</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36040" y="4072370"/>
                <a:ext cx="11658044" cy="2299580"/>
              </a:xfrm>
              <a:prstGeom prst="rect">
                <a:avLst/>
              </a:prstGeom>
              <a:blipFill rotWithShape="0">
                <a:blip r:embed="rId3"/>
                <a:stretch>
                  <a:fillRect l="-680" t="-1857" b="-5040"/>
                </a:stretch>
              </a:blipFill>
            </p:spPr>
            <p:txBody>
              <a:bodyPr/>
              <a:lstStyle/>
              <a:p>
                <a:r>
                  <a:rPr lang="zh-CN" altLang="en-US">
                    <a:noFill/>
                  </a:rPr>
                  <a:t> </a:t>
                </a:r>
              </a:p>
            </p:txBody>
          </p:sp>
        </mc:Fallback>
      </mc:AlternateContent>
      <p:pic>
        <p:nvPicPr>
          <p:cNvPr id="10" name="image11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4256" y="3892043"/>
            <a:ext cx="2591625" cy="209338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451961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释放后向左做加速运动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根据牛顿第二定律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解得绳子拉力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1.75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系统机械能的增加量等于静电力和摩擦力所做功的代数和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系统由能量守恒定律得</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运动</a:t>
                </a:r>
                <a:r>
                  <a:rPr lang="zh-CN" altLang="zh-CN" sz="2600" b="1" dirty="0" smtClean="0">
                    <a:latin typeface="Times New Roman" panose="02020603050405020304" pitchFamily="18" charset="0"/>
                    <a:cs typeface="Times New Roman" panose="02020603050405020304" pitchFamily="18" charset="0"/>
                  </a:rPr>
                  <a:t>至</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系统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由能量守恒定律得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4519611"/>
              </a:xfrm>
              <a:prstGeom prst="rect">
                <a:avLst/>
              </a:prstGeom>
              <a:blipFill rotWithShape="0">
                <a:blip r:embed="rId2"/>
                <a:stretch>
                  <a:fillRect l="-671" r="-619" b="-2022"/>
                </a:stretch>
              </a:blipFill>
            </p:spPr>
            <p:txBody>
              <a:bodyPr/>
              <a:lstStyle/>
              <a:p>
                <a:r>
                  <a:rPr lang="zh-CN" altLang="en-US">
                    <a:noFill/>
                  </a:rPr>
                  <a:t> </a:t>
                </a:r>
              </a:p>
            </p:txBody>
          </p:sp>
        </mc:Fallback>
      </mc:AlternateContent>
      <p:pic>
        <p:nvPicPr>
          <p:cNvPr id="3" name="image1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4256" y="3212973"/>
            <a:ext cx="2591625" cy="209338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74155" y="25191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广西柳州模拟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某静电场中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轴上电场强度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变化的关系如图所示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轴正方向为电场强度的正方向。一带电荷量大小为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的粒子从坐标原点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结果粒子运动到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处恰好速度变为零。假设粒子仅受静电力作用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23340" y="3119362"/>
                <a:ext cx="11658044" cy="278766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粒子一定带正电</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原点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处的电势高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粒子运动到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时的动能为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轴正方向运动过程中电势能先减少后增加</a:t>
                </a:r>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23340" y="3119362"/>
                <a:ext cx="11658044" cy="2787662"/>
              </a:xfrm>
              <a:prstGeom prst="rect">
                <a:avLst/>
              </a:prstGeom>
              <a:blipFill rotWithShape="0">
                <a:blip r:embed="rId2"/>
                <a:stretch>
                  <a:fillRect l="-680" b="-1751"/>
                </a:stretch>
              </a:blipFill>
            </p:spPr>
            <p:txBody>
              <a:bodyPr/>
              <a:lstStyle/>
              <a:p>
                <a:r>
                  <a:rPr lang="zh-CN" altLang="en-US">
                    <a:noFill/>
                  </a:rPr>
                  <a:t> </a:t>
                </a:r>
              </a:p>
            </p:txBody>
          </p:sp>
        </mc:Fallback>
      </mc:AlternateContent>
      <p:pic>
        <p:nvPicPr>
          <p:cNvPr id="9" name="image1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641092"/>
            <a:ext cx="3212767" cy="259510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624464"/>
              </a:xfrm>
              <a:prstGeom prst="rect">
                <a:avLst/>
              </a:prstGeom>
            </p:spPr>
            <p:txBody>
              <a:bodyPr wrap="square" lIns="121898" tIns="60948" rIns="121898" bIns="60948">
                <a:spAutoFit/>
              </a:bodyPr>
              <a:lstStyle/>
              <a:p>
                <a:pPr>
                  <a:lnSpc>
                    <a:spcPct val="14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如果粒子带负电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粒子在电场中先沿电场强度</a:t>
                </a:r>
                <a:r>
                  <a:rPr lang="zh-CN" altLang="zh-CN" sz="2600" b="1" dirty="0" smtClean="0">
                    <a:latin typeface="Times New Roman" panose="02020603050405020304" pitchFamily="18" charset="0"/>
                    <a:cs typeface="Times New Roman" panose="02020603050405020304" pitchFamily="18" charset="0"/>
                  </a:rPr>
                  <a:t>方向</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后逆着电场强度方向运动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则一定先做减速运动后</a:t>
                </a:r>
                <a:r>
                  <a:rPr lang="zh-CN" altLang="zh-CN" sz="2600" b="1" dirty="0" smtClean="0">
                    <a:latin typeface="Times New Roman" panose="02020603050405020304" pitchFamily="18" charset="0"/>
                    <a:cs typeface="Times New Roman" panose="02020603050405020304" pitchFamily="18" charset="0"/>
                  </a:rPr>
                  <a:t>做</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因此粒子在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处的速度不可能为零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a:t>
                </a:r>
                <a:r>
                  <a:rPr lang="zh-CN" altLang="zh-CN" sz="2600" b="1" dirty="0" smtClean="0">
                    <a:latin typeface="Times New Roman" panose="02020603050405020304" pitchFamily="18" charset="0"/>
                    <a:cs typeface="Times New Roman" panose="02020603050405020304" pitchFamily="18" charset="0"/>
                  </a:rPr>
                  <a:t>一</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定</a:t>
                </a:r>
                <a:r>
                  <a:rPr lang="zh-CN" altLang="zh-CN" sz="2600" b="1" dirty="0">
                    <a:latin typeface="Times New Roman" panose="02020603050405020304" pitchFamily="18" charset="0"/>
                    <a:cs typeface="Times New Roman" panose="02020603050405020304" pitchFamily="18" charset="0"/>
                  </a:rPr>
                  <a:t>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与</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处的电势差等于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图像</a:t>
                </a:r>
                <a:r>
                  <a:rPr lang="zh-CN" altLang="zh-CN" sz="2600" b="1" dirty="0" smtClean="0">
                    <a:latin typeface="Times New Roman" panose="02020603050405020304" pitchFamily="18" charset="0"/>
                    <a:cs typeface="Times New Roman" panose="02020603050405020304" pitchFamily="18" charset="0"/>
                  </a:rPr>
                  <a:t>与</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横坐标轴</a:t>
                </a:r>
                <a:r>
                  <a:rPr lang="zh-CN" altLang="zh-CN" sz="2600" b="1" dirty="0">
                    <a:latin typeface="Times New Roman" panose="02020603050405020304" pitchFamily="18" charset="0"/>
                    <a:cs typeface="Times New Roman" panose="02020603050405020304" pitchFamily="18" charset="0"/>
                  </a:rPr>
                  <a:t>围成的面积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所以原点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比</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处的电势低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粒子从原点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到</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从原点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到</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粒子向右运动的过程中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静电力先做正功后做负功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因此电势能先减少后增加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624464"/>
              </a:xfrm>
              <a:prstGeom prst="rect">
                <a:avLst/>
              </a:prstGeom>
              <a:blipFill rotWithShape="0">
                <a:blip r:embed="rId2"/>
                <a:stretch>
                  <a:fillRect l="-671" b="-1408"/>
                </a:stretch>
              </a:blipFill>
            </p:spPr>
            <p:txBody>
              <a:bodyPr/>
              <a:lstStyle/>
              <a:p>
                <a:r>
                  <a:rPr lang="zh-CN" altLang="en-US">
                    <a:noFill/>
                  </a:rPr>
                  <a:t> </a:t>
                </a:r>
              </a:p>
            </p:txBody>
          </p:sp>
        </mc:Fallback>
      </mc:AlternateContent>
      <p:pic>
        <p:nvPicPr>
          <p:cNvPr id="3" name="image1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26141" y="658749"/>
            <a:ext cx="3212767" cy="259510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电场中常见的功能关系</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若只有静电力做功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则动能和电势能之间相互转化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二者之和保持不变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若只有静电力和重力做功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电势能、重力势能、动能之和保持不变。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除重力之外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其他各力对物体做的功等于物体机械能的变化量。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所有外力对物体所做的总功等于物体动能的变化量。</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电场中的功能关系</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黑、吉、辽、内蒙古卷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光滑绝缘水平面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与竖直面内光滑绝缘半圆形轨道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点相切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轨道半径为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圆心为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的轻质绝缘弹簧一端固定于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另一端连接一带正电的物块。空间存在水平向右的匀强电场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物块所受的电场力与重力大小相等。物块在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点左侧释放后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依次经过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三点时的动能分别为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8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3754331"/>
            <a:ext cx="3528758" cy="2024876"/>
          </a:xfrm>
          <a:prstGeom prst="rect">
            <a:avLst/>
          </a:prstGeom>
        </p:spPr>
      </p:pic>
      <p:sp>
        <p:nvSpPr>
          <p:cNvPr id="4" name="矩形 3"/>
          <p:cNvSpPr/>
          <p:nvPr/>
        </p:nvSpPr>
        <p:spPr>
          <a:xfrm>
            <a:off x="364077" y="3733927"/>
            <a:ext cx="6092825" cy="1292662"/>
          </a:xfrm>
          <a:prstGeom prst="rect">
            <a:avLst/>
          </a:prstGeom>
        </p:spPr>
        <p:txBody>
          <a:bodyPr>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7683595" y="3116429"/>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69207"/>
                <a:ext cx="11810444" cy="5470512"/>
              </a:xfrm>
              <a:prstGeom prst="rect">
                <a:avLst/>
              </a:prstGeom>
            </p:spPr>
            <p:txBody>
              <a:bodyPr wrap="square" lIns="121898" tIns="60948" rIns="121898" bIns="60948">
                <a:spAutoFit/>
              </a:bodyPr>
              <a:lstStyle/>
              <a:p>
                <a:pPr>
                  <a:lnSpc>
                    <a:spcPct val="140000"/>
                  </a:lnSpc>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由题意可知弹簧的原长为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则物块在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时</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tabLst>
                    <a:tab pos="2970530" algn="l"/>
                  </a:tabLst>
                </a:pPr>
                <a:r>
                  <a:rPr lang="zh-CN" altLang="zh-CN" sz="2600" b="1" dirty="0" smtClean="0">
                    <a:latin typeface="Times New Roman" panose="02020603050405020304" pitchFamily="18" charset="0"/>
                    <a:cs typeface="Times New Roman" panose="02020603050405020304" pitchFamily="18" charset="0"/>
                  </a:rPr>
                  <a:t>弹簧</a:t>
                </a:r>
                <a:r>
                  <a:rPr lang="zh-CN" altLang="zh-CN" sz="2600" b="1" dirty="0">
                    <a:latin typeface="Times New Roman" panose="02020603050405020304" pitchFamily="18" charset="0"/>
                    <a:cs typeface="Times New Roman" panose="02020603050405020304" pitchFamily="18" charset="0"/>
                  </a:rPr>
                  <a:t>的伸长量为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点时弹簧的压缩</a:t>
                </a:r>
                <a:r>
                  <a:rPr lang="zh-CN" altLang="zh-CN" sz="2600" b="1" dirty="0" smtClean="0">
                    <a:latin typeface="Times New Roman" panose="02020603050405020304" pitchFamily="18" charset="0"/>
                    <a:cs typeface="Times New Roman" panose="02020603050405020304" pitchFamily="18" charset="0"/>
                  </a:rPr>
                  <a:t>量</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知弹簧在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三点的弹性势能</a:t>
                </a:r>
                <a:r>
                  <a:rPr lang="zh-CN" altLang="zh-CN" sz="2600" b="1" dirty="0" smtClean="0">
                    <a:latin typeface="Times New Roman" panose="02020603050405020304" pitchFamily="18" charset="0"/>
                    <a:cs typeface="Times New Roman" panose="02020603050405020304" pitchFamily="18" charset="0"/>
                  </a:rPr>
                  <a:t>相</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tabLst>
                    <a:tab pos="2970530" algn="l"/>
                  </a:tabLst>
                </a:pPr>
                <a:r>
                  <a:rPr lang="zh-CN" altLang="zh-CN" sz="2600" b="1" dirty="0" smtClean="0">
                    <a:latin typeface="Times New Roman" panose="02020603050405020304" pitchFamily="18" charset="0"/>
                    <a:cs typeface="Times New Roman" panose="02020603050405020304" pitchFamily="18" charset="0"/>
                  </a:rPr>
                  <a:t>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点和由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弹簧的弹力做功为零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Fx</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b="1" dirty="0">
                    <a:latin typeface="Times New Roman" panose="02020603050405020304" pitchFamily="18" charset="0"/>
                    <a:cs typeface="Times New Roman" panose="02020603050405020304" pitchFamily="18" charset="0"/>
                  </a:rPr>
                  <a:t>所以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i="1" dirty="0" smtClean="0">
                  <a:effectLst/>
                  <a:latin typeface="Cambria Math" panose="02040503050406030204" pitchFamily="18" charset="0"/>
                  <a:ea typeface="Cambria Math" panose="02040503050406030204" pitchFamily="18" charset="0"/>
                  <a:cs typeface="Times New Roman" panose="02020603050405020304" pitchFamily="18" charset="0"/>
                </a:endParaRPr>
              </a:p>
              <a:p>
                <a:pPr>
                  <a:lnSpc>
                    <a:spcPct val="140000"/>
                  </a:lnSpc>
                  <a:tabLst>
                    <a:tab pos="2970530" algn="l"/>
                  </a:tabLst>
                </a:pP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物块从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点的过程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电场力做功为零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克服重力做功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克重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由以上可知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dirty="0">
                    <a:latin typeface="Times New Roman" panose="02020603050405020304" pitchFamily="18" charset="0"/>
                    <a:cs typeface="Times New Roman" panose="02020603050405020304" pitchFamily="18" charset="0"/>
                  </a:rPr>
                  <a:t>克重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综上所述得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69207"/>
                <a:ext cx="11810444" cy="5470512"/>
              </a:xfrm>
              <a:prstGeom prst="rect">
                <a:avLst/>
              </a:prstGeom>
              <a:blipFill rotWithShape="0">
                <a:blip r:embed="rId2"/>
                <a:stretch>
                  <a:fillRect l="-671" r="-619" b="-1226"/>
                </a:stretch>
              </a:blipFill>
            </p:spPr>
            <p:txBody>
              <a:bodyPr/>
              <a:lstStyle/>
              <a:p>
                <a:r>
                  <a:rPr lang="zh-CN" altLang="en-US">
                    <a:noFill/>
                  </a:rPr>
                  <a:t> </a:t>
                </a:r>
              </a:p>
            </p:txBody>
          </p:sp>
        </mc:Fallback>
      </mc:AlternateContent>
      <p:pic>
        <p:nvPicPr>
          <p:cNvPr id="3" name="image8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582549"/>
            <a:ext cx="3528758" cy="2024876"/>
          </a:xfrm>
          <a:prstGeom prst="rect">
            <a:avLst/>
          </a:prstGeom>
        </p:spPr>
      </p:pic>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357608"/>
            <a:ext cx="11810444" cy="2523744"/>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云南昆明</a:t>
            </a:r>
            <a:r>
              <a:rPr lang="zh-CN" altLang="zh-CN" sz="2600" b="1" dirty="0" smtClean="0">
                <a:latin typeface="Times New Roman" panose="02020603050405020304" pitchFamily="18" charset="0"/>
                <a:cs typeface="Times New Roman" panose="02020603050405020304" pitchFamily="18" charset="0"/>
              </a:rPr>
              <a:t>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为匀强电场中的等势面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相邻两等势面间距均为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且等势面与水平面平行。电荷量为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的带正电小球由等势面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竖直向上抛出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恰能到达等势面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该过程中小球的动能和机械能随上升高度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的变化关系如图乙所示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为已知量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22515" y="3848354"/>
                <a:ext cx="11658044" cy="2316251"/>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小球抛出时重力势能为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小球上升过程中加速度大小为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小球经过等势面</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时的机械能为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电场强度大小为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𝒒𝒅</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22515" y="3848354"/>
                <a:ext cx="11658044" cy="2316251"/>
              </a:xfrm>
              <a:prstGeom prst="rect">
                <a:avLst/>
              </a:prstGeom>
              <a:blipFill rotWithShape="0">
                <a:blip r:embed="rId2"/>
                <a:stretch>
                  <a:fillRect l="-680"/>
                </a:stretch>
              </a:blipFill>
            </p:spPr>
            <p:txBody>
              <a:bodyPr/>
              <a:lstStyle/>
              <a:p>
                <a:r>
                  <a:rPr lang="zh-CN" altLang="en-US">
                    <a:noFill/>
                  </a:rPr>
                  <a:t> </a:t>
                </a:r>
              </a:p>
            </p:txBody>
          </p:sp>
        </mc:Fallback>
      </mc:AlternateContent>
      <p:sp>
        <p:nvSpPr>
          <p:cNvPr id="9" name="TextBox 1"/>
          <p:cNvSpPr txBox="1"/>
          <p:nvPr/>
        </p:nvSpPr>
        <p:spPr>
          <a:xfrm>
            <a:off x="3546426" y="328930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0" name="image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5176" y="3546428"/>
            <a:ext cx="3887216" cy="2016822"/>
          </a:xfrm>
          <a:prstGeom prst="rect">
            <a:avLst/>
          </a:prstGeom>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537974"/>
                <a:ext cx="11810444" cy="579393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根据动能定理可知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重力和电场力的合力做的功等于动能的改变量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根据功能关系可知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电场力做的功等于小球机械能的改变量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可知斜率绝对值大的图像对应的是动能变化图线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故抛出时的动能为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机械能为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可知抛出时的重力势能为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小球上升过程中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根据能量守恒定律有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设相邻等势面间的电势差大小为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由于恰好到达等势面</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解</a:t>
                </a:r>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可得该电场强度大小为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小球</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经过</a:t>
                </a:r>
                <a:r>
                  <a:rPr lang="zh-CN" altLang="zh-CN" sz="2600" b="1" dirty="0">
                    <a:latin typeface="Times New Roman" panose="02020603050405020304" pitchFamily="18" charset="0"/>
                    <a:cs typeface="Times New Roman" panose="02020603050405020304" pitchFamily="18" charset="0"/>
                  </a:rPr>
                  <a:t>等势面</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时的机械能为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537974"/>
                <a:ext cx="11810444" cy="5793934"/>
              </a:xfrm>
              <a:prstGeom prst="rect">
                <a:avLst/>
              </a:prstGeom>
              <a:blipFill rotWithShape="0">
                <a:blip r:embed="rId2"/>
                <a:stretch>
                  <a:fillRect l="-671" r="-103" b="-1367"/>
                </a:stretch>
              </a:blipFill>
            </p:spPr>
            <p:txBody>
              <a:bodyPr/>
              <a:lstStyle/>
              <a:p>
                <a:r>
                  <a:rPr lang="zh-CN" altLang="en-US">
                    <a:noFill/>
                  </a:rPr>
                  <a:t> </a:t>
                </a:r>
              </a:p>
            </p:txBody>
          </p:sp>
        </mc:Fallback>
      </mc:AlternateContent>
      <p:pic>
        <p:nvPicPr>
          <p:cNvPr id="4" name="image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8492" y="3861054"/>
            <a:ext cx="3887216" cy="2016822"/>
          </a:xfrm>
          <a:prstGeom prst="rect">
            <a:avLst/>
          </a:prstGeom>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2413</Words>
  <Application>Microsoft Office PowerPoint</Application>
  <PresentationFormat>自定义</PresentationFormat>
  <Paragraphs>206</Paragraphs>
  <Slides>49</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49</vt:i4>
      </vt:variant>
    </vt:vector>
  </HeadingPairs>
  <TitlesOfParts>
    <vt:vector size="64"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57</cp:revision>
  <dcterms:created xsi:type="dcterms:W3CDTF">2024-01-15T03:14:15Z</dcterms:created>
  <dcterms:modified xsi:type="dcterms:W3CDTF">2026-03-10T08:51:03Z</dcterms:modified>
</cp:coreProperties>
</file>