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340" r:id="rId2"/>
    <p:sldId id="257" r:id="rId3"/>
    <p:sldId id="341" r:id="rId4"/>
    <p:sldId id="355" r:id="rId5"/>
    <p:sldId id="356" r:id="rId6"/>
    <p:sldId id="357" r:id="rId7"/>
    <p:sldId id="430" r:id="rId8"/>
    <p:sldId id="431" r:id="rId9"/>
    <p:sldId id="359" r:id="rId10"/>
    <p:sldId id="459" r:id="rId11"/>
    <p:sldId id="366" r:id="rId12"/>
    <p:sldId id="460" r:id="rId13"/>
    <p:sldId id="367" r:id="rId14"/>
    <p:sldId id="368" r:id="rId15"/>
    <p:sldId id="461" r:id="rId16"/>
    <p:sldId id="467" r:id="rId17"/>
    <p:sldId id="462" r:id="rId18"/>
    <p:sldId id="463" r:id="rId19"/>
    <p:sldId id="375" r:id="rId20"/>
    <p:sldId id="376" r:id="rId21"/>
    <p:sldId id="400" r:id="rId22"/>
    <p:sldId id="402" r:id="rId23"/>
    <p:sldId id="403" r:id="rId24"/>
    <p:sldId id="404" r:id="rId25"/>
    <p:sldId id="405" r:id="rId26"/>
    <p:sldId id="406" r:id="rId27"/>
    <p:sldId id="407" r:id="rId28"/>
    <p:sldId id="408" r:id="rId29"/>
    <p:sldId id="409" r:id="rId30"/>
    <p:sldId id="410" r:id="rId31"/>
    <p:sldId id="411" r:id="rId32"/>
    <p:sldId id="412" r:id="rId33"/>
    <p:sldId id="413" r:id="rId34"/>
    <p:sldId id="414" r:id="rId35"/>
    <p:sldId id="415" r:id="rId36"/>
    <p:sldId id="468" r:id="rId37"/>
    <p:sldId id="428" r:id="rId38"/>
  </p:sldIdLst>
  <p:sldSz cx="12190413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  <a:srgbClr val="1F4E79"/>
    <a:srgbClr val="3E6CA4"/>
    <a:srgbClr val="70AD47"/>
    <a:srgbClr val="548235"/>
    <a:srgbClr val="385723"/>
    <a:srgbClr val="C5E0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702" y="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-2856" y="-90"/>
      </p:cViewPr>
      <p:guideLst>
        <p:guide orient="horz" pos="2880"/>
        <p:guide pos="2160"/>
      </p:guideLst>
    </p:cSldViewPr>
  </p:notesViewPr>
  <p:gridSpacing cx="216027" cy="216027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00445-E839-4BDF-8DF2-D8143818C84A}" type="datetimeFigureOut">
              <a:rPr lang="zh-CN" altLang="en-US" smtClean="0"/>
              <a:t>2026/3/10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011EFD-9855-4AE3-A504-77F50F4EB6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5567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789916-5EC3-4590-8CB1-0934F6982E25}" type="datetimeFigureOut">
              <a:rPr lang="zh-CN" altLang="en-US" smtClean="0"/>
              <a:t>2026/3/10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603B-E5D8-42A3-B21E-4A6C6E9A90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0031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2531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3DA328A3-5788-47D9-A28A-7D88FF43481A}" type="slidenum">
              <a:rPr lang="zh-CN" altLang="en-US">
                <a:cs typeface="等线"/>
              </a:rPr>
              <a:t>3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26744149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072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8675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759BCA74-9CA6-4A6E-B197-DE8BBDA0A9DF}" type="slidenum">
              <a:rPr lang="zh-CN" altLang="en-US">
                <a:cs typeface="等线"/>
              </a:rPr>
              <a:t>4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2819029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0.xml"/><Relationship Id="rId3" Type="http://schemas.openxmlformats.org/officeDocument/2006/relationships/slide" Target="../slides/slide34.xml"/><Relationship Id="rId7" Type="http://schemas.openxmlformats.org/officeDocument/2006/relationships/slide" Target="../slides/slide28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26.xml"/><Relationship Id="rId5" Type="http://schemas.openxmlformats.org/officeDocument/2006/relationships/slide" Target="../slides/slide24.xml"/><Relationship Id="rId10" Type="http://schemas.openxmlformats.org/officeDocument/2006/relationships/slide" Target="../slides/slide3.xml"/><Relationship Id="rId4" Type="http://schemas.openxmlformats.org/officeDocument/2006/relationships/slide" Target="../slides/slide22.xml"/><Relationship Id="rId9" Type="http://schemas.openxmlformats.org/officeDocument/2006/relationships/slide" Target="../slides/slide3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53" y="-36669"/>
            <a:ext cx="12312541" cy="6905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动作按钮: 后退或前一项 10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2" name="动作按钮: 前进或下一项 11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结束 12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3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54544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83"/>
            <a:ext cx="12190636" cy="6836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动作按钮: 后退或前一项 11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前进或下一项 12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动作按钮: 结束 13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6962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动作按钮: 后退或前一项 25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动作按钮: 前进或下一项 26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8" name="动作按钮: 结束 27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9" name="TextBox 28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2251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圆角矩形 49">
            <a:hlinkClick r:id="rId3" action="ppaction://hlinksldjump"/>
          </p:cNvPr>
          <p:cNvSpPr/>
          <p:nvPr userDrawn="1"/>
        </p:nvSpPr>
        <p:spPr>
          <a:xfrm>
            <a:off x="5364350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07</a:t>
            </a:r>
          </a:p>
        </p:txBody>
      </p:sp>
      <p:sp>
        <p:nvSpPr>
          <p:cNvPr id="51" name="圆角矩形 50">
            <a:hlinkClick r:id="rId4" action="ppaction://hlinksldjump"/>
          </p:cNvPr>
          <p:cNvSpPr/>
          <p:nvPr userDrawn="1"/>
        </p:nvSpPr>
        <p:spPr>
          <a:xfrm>
            <a:off x="1756751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</a:p>
        </p:txBody>
      </p:sp>
      <p:sp>
        <p:nvSpPr>
          <p:cNvPr id="52" name="圆角矩形 51">
            <a:hlinkClick r:id="rId5" action="ppaction://hlinksldjump"/>
          </p:cNvPr>
          <p:cNvSpPr/>
          <p:nvPr userDrawn="1"/>
        </p:nvSpPr>
        <p:spPr>
          <a:xfrm>
            <a:off x="2358018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</a:p>
        </p:txBody>
      </p:sp>
      <p:sp>
        <p:nvSpPr>
          <p:cNvPr id="53" name="圆角矩形 52">
            <a:hlinkClick r:id="rId6" action="ppaction://hlinksldjump"/>
          </p:cNvPr>
          <p:cNvSpPr/>
          <p:nvPr userDrawn="1"/>
        </p:nvSpPr>
        <p:spPr>
          <a:xfrm>
            <a:off x="2959284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</a:p>
        </p:txBody>
      </p:sp>
      <p:sp>
        <p:nvSpPr>
          <p:cNvPr id="54" name="圆角矩形 53">
            <a:hlinkClick r:id="rId7" action="ppaction://hlinksldjump"/>
          </p:cNvPr>
          <p:cNvSpPr/>
          <p:nvPr userDrawn="1"/>
        </p:nvSpPr>
        <p:spPr>
          <a:xfrm>
            <a:off x="3560551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</a:p>
        </p:txBody>
      </p:sp>
      <p:sp>
        <p:nvSpPr>
          <p:cNvPr id="55" name="圆角矩形 54">
            <a:hlinkClick r:id="rId8" action="ppaction://hlinksldjump"/>
          </p:cNvPr>
          <p:cNvSpPr/>
          <p:nvPr userDrawn="1"/>
        </p:nvSpPr>
        <p:spPr>
          <a:xfrm>
            <a:off x="4161818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05</a:t>
            </a:r>
          </a:p>
        </p:txBody>
      </p:sp>
      <p:sp>
        <p:nvSpPr>
          <p:cNvPr id="56" name="圆角矩形 55">
            <a:hlinkClick r:id="rId9" action="ppaction://hlinksldjump"/>
          </p:cNvPr>
          <p:cNvSpPr/>
          <p:nvPr userDrawn="1"/>
        </p:nvSpPr>
        <p:spPr>
          <a:xfrm>
            <a:off x="4763085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06</a:t>
            </a:r>
          </a:p>
        </p:txBody>
      </p:sp>
      <p:sp>
        <p:nvSpPr>
          <p:cNvPr id="59" name="动作按钮: 后退或前一项 58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0" name="动作按钮: 前进或下一项 59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1" name="动作按钮: 结束 60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2" name="TextBox 61">
            <a:hlinkClick r:id="rId10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0" name="矩形 29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 30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TextBox 31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提升素养能力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4783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628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440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2" r:id="rId4"/>
    <p:sldLayoutId id="2147483663" r:id="rId5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tags" Target="../tags/tag8.xml"/><Relationship Id="rId7" Type="http://schemas.openxmlformats.org/officeDocument/2006/relationships/slide" Target="slide13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/>
        </p:nvPicPr>
        <p:blipFill>
          <a:blip r:embed="rId5"/>
          <a:stretch>
            <a:fillRect/>
          </a:stretch>
        </p:blipFill>
        <p:spPr>
          <a:xfrm>
            <a:off x="-2598" y="-1"/>
            <a:ext cx="12195608" cy="6858001"/>
          </a:xfrm>
          <a:prstGeom prst="rect">
            <a:avLst/>
          </a:prstGeom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126585" cy="1052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图片 8" descr="山东金榜苑"/>
          <p:cNvPicPr>
            <a:picLocks noChangeAspect="1"/>
          </p:cNvPicPr>
          <p:nvPr/>
        </p:nvPicPr>
        <p:blipFill>
          <a:blip r:embed="rId7">
            <a:lum bright="-8000" contrast="52000"/>
          </a:blip>
          <a:srcRect b="27240"/>
          <a:stretch>
            <a:fillRect/>
          </a:stretch>
        </p:blipFill>
        <p:spPr>
          <a:xfrm>
            <a:off x="-5195" y="105853"/>
            <a:ext cx="1113340" cy="810422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1"/>
            </p:custDataLst>
          </p:nvPr>
        </p:nvSpPr>
        <p:spPr>
          <a:xfrm>
            <a:off x="1" y="4371534"/>
            <a:ext cx="12190413" cy="2502591"/>
          </a:xfrm>
          <a:prstGeom prst="rect">
            <a:avLst/>
          </a:prstGeom>
          <a:solidFill>
            <a:srgbClr val="2E75B6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TextBox 5"/>
          <p:cNvSpPr txBox="1"/>
          <p:nvPr>
            <p:custDataLst>
              <p:tags r:id="rId2"/>
            </p:custDataLst>
          </p:nvPr>
        </p:nvSpPr>
        <p:spPr>
          <a:xfrm>
            <a:off x="122396" y="5746626"/>
            <a:ext cx="11816690" cy="674283"/>
          </a:xfrm>
          <a:prstGeom prst="rect">
            <a:avLst/>
          </a:prstGeom>
          <a:noFill/>
        </p:spPr>
        <p:txBody>
          <a:bodyPr wrap="none" lIns="121917" tIns="60958" rIns="121917" bIns="60958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zh-CN" altLang="en-US" sz="35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专题强化十四　带电粒子</a:t>
            </a:r>
            <a:r>
              <a:rPr lang="en-US" altLang="zh-CN" sz="35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(</a:t>
            </a:r>
            <a:r>
              <a:rPr lang="zh-CN" altLang="en-US" sz="35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带电体</a:t>
            </a:r>
            <a:r>
              <a:rPr lang="en-US" altLang="zh-CN" sz="35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)</a:t>
            </a:r>
            <a:r>
              <a:rPr lang="zh-CN" altLang="en-US" sz="35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在电场中运动的综合问题</a:t>
            </a:r>
            <a:endParaRPr lang="zh-CN" altLang="en-US" sz="3500" b="1" dirty="0">
              <a:solidFill>
                <a:schemeClr val="bg1">
                  <a:lumMod val="95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1" name="TextBox 2"/>
          <p:cNvSpPr txBox="1"/>
          <p:nvPr>
            <p:custDataLst>
              <p:tags r:id="rId3"/>
            </p:custDataLst>
          </p:nvPr>
        </p:nvSpPr>
        <p:spPr>
          <a:xfrm>
            <a:off x="184933" y="5050195"/>
            <a:ext cx="3068469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方正黑体_GBK" panose="03000509000000000000" pitchFamily="65" charset="-122"/>
                <a:ea typeface="方正黑体_GBK" panose="03000509000000000000" pitchFamily="65" charset="-122"/>
              </a:rPr>
              <a:t>第八章　静电场</a:t>
            </a:r>
            <a:endParaRPr lang="zh-CN" altLang="en-US" sz="3200" b="1" dirty="0"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方正黑体_GBK" panose="03000509000000000000" pitchFamily="65" charset="-122"/>
              <a:ea typeface="方正黑体_GBK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639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19315" y="1521688"/>
            <a:ext cx="118104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将恒定的静电力和重力看成一个等效重力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可以将原来圆周运动的最低点和最高点的情况进行拓展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等效最高点和等效最低点在沿等效重力方向的直径上。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92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050" y="900189"/>
            <a:ext cx="1160050" cy="420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912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1253474"/>
            <a:ext cx="118104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2026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·</a:t>
            </a:r>
            <a:r>
              <a:rPr lang="zh-CN" alt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云南开</a:t>
            </a:r>
            <a:r>
              <a:rPr lang="zh-CN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远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高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三检测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在竖直向上的匀强电场中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球位于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球的正上方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质量相等的两个小球以相同初速度水平抛出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它们最后落在水平面上同一点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其中只有一个小球带电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不计空气阻力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下列判断正确的是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19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503" y="3382119"/>
            <a:ext cx="3097149" cy="2423178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40404" y="3252599"/>
            <a:ext cx="6092825" cy="249299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如果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球带电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球一定带正电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如果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球带电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球的电势能一定增加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如果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球带电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球一定带负电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如果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球带电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球的电势能一定增加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1"/>
          <p:cNvSpPr txBox="1"/>
          <p:nvPr/>
        </p:nvSpPr>
        <p:spPr>
          <a:xfrm>
            <a:off x="9170384" y="2612094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7250" y="620649"/>
            <a:ext cx="1627369" cy="6717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285"/>
              </a:spcAft>
              <a:tabLst>
                <a:tab pos="1710690" algn="l"/>
                <a:tab pos="3420745" algn="l"/>
              </a:tabLst>
            </a:pPr>
            <a:r>
              <a:rPr lang="zh-CN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跟踪训练</a:t>
            </a:r>
            <a:endParaRPr lang="zh-CN" altLang="zh-CN" sz="28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9891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618407"/>
                <a:ext cx="8148385" cy="518831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平抛时的初速度相同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在水平方向通过的位移相同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故下落时间相同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球在上方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竖直位移较大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at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球下落的加速度较大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所受合外力较大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如果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球带电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球受到向下的静电力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一定带负电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静电力做正功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电势能减小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如果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球带电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球的竖直位移较小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加速度较小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所受合外力较小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球受到的静电力向上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应带正电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静电力对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球做负功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电势能增加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618407"/>
                <a:ext cx="8148385" cy="5188319"/>
              </a:xfrm>
              <a:prstGeom prst="rect">
                <a:avLst/>
              </a:prstGeom>
              <a:blipFill rotWithShape="0">
                <a:blip r:embed="rId2"/>
                <a:stretch>
                  <a:fillRect l="-972" r="-823" b="-3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195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503" y="836676"/>
            <a:ext cx="3097149" cy="2423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017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1302448"/>
            <a:ext cx="11810444" cy="426030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要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善于把电学问题转化为力学问题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建立带电粒子在电场中加速和偏转的模型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能够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从带电粒子受力与运动的关系、功能关系和能量观点、动量观点等多角度进行分析与研究。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动力学的观点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在匀强电场中带电粒子所受电场力和重力都是恒力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可用正交分解法。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综合运用牛顿运动定律和匀变速直线运动公式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注意受力分析要全面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特别注意重力是否需要考虑。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考点二　电场中的力、电综合问题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776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618407"/>
            <a:ext cx="11810444" cy="546063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能量的观点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运用动能定理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注意过程分析要全面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准确求出过程中的所有力做的功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判断是对分过程还是对全过程使用动能定理。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运用能量守恒定律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注意题目中有哪些形式的能量出现。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动量的观点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运用动量定理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要注意动量定理的表达式是矢量式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在一维情况下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各个矢量必须选同一个正方向。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运用动量守恒定律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除了要注意动量守恒定律的表达式是矢量式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还要注意题目表述是否在某方向上动量守恒。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330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94740" y="554451"/>
                <a:ext cx="11810444" cy="423908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252000" indent="-457200"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例</a:t>
                </a:r>
                <a:r>
                  <a:rPr lang="en-US" altLang="zh-CN" sz="2600" b="1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2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(2026·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河北秦皇岛一模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在竖直平面内有水平向右的匀强电场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在匀强电场中有一根长为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的绝缘轻杆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轻杆一端可绕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点自由转动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另一端系一质量为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、电荷量为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的带电小球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小球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从与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点等高的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点静止释放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经过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点正下方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恰能摆到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OD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与竖直方向夹角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=30°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。将不带电质量为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的绝缘小球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从距离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点竖直高度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的某处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以一定初速度择机水平抛出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使得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球在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点处速度垂直于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OD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方向与小球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发生弹性碰撞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碰撞时间极短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碰撞过程小球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带电荷量保持不变。已知重力加速度大小为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求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40" y="554451"/>
                <a:ext cx="11810444" cy="4239085"/>
              </a:xfrm>
              <a:prstGeom prst="rect">
                <a:avLst/>
              </a:prstGeom>
              <a:blipFill rotWithShape="0">
                <a:blip r:embed="rId2"/>
                <a:stretch>
                  <a:fillRect l="-671" b="-230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196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909" y="4903089"/>
            <a:ext cx="4536567" cy="1617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753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4740" y="554451"/>
            <a:ext cx="11810444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匀强电场的电场强度大小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19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314" y="883984"/>
            <a:ext cx="4536567" cy="161759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11677" y="3594100"/>
                <a:ext cx="2032479" cy="1131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677" y="3594100"/>
                <a:ext cx="2032479" cy="1131785"/>
              </a:xfrm>
              <a:prstGeom prst="rect">
                <a:avLst/>
              </a:prstGeom>
              <a:blipFill rotWithShape="0">
                <a:blip r:embed="rId3"/>
                <a:stretch>
                  <a:fillRect l="-54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167481" y="1332230"/>
                <a:ext cx="6092825" cy="233211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对小球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点到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点的过程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根据动能定理得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mgL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)=0-0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481" y="1332230"/>
                <a:ext cx="6092825" cy="2332113"/>
              </a:xfrm>
              <a:prstGeom prst="rect">
                <a:avLst/>
              </a:prstGeom>
              <a:blipFill rotWithShape="0">
                <a:blip r:embed="rId4"/>
                <a:stretch>
                  <a:fillRect l="-18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850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4740" y="554451"/>
            <a:ext cx="11810444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两球相撞后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球首次经过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点时受到杆的拉力大小。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19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314" y="2243461"/>
            <a:ext cx="4536567" cy="161759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122777" y="1183823"/>
                <a:ext cx="11650123" cy="49315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水平抛出到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点的过程做平抛运动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设到达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点时竖直分速度大小为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根据运动学公式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在竖直方向上有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𝒚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gH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由几何关系可得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到达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点时速度大小为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𝒚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𝜶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𝒈𝑳</m:t>
                        </m:r>
                      </m:e>
                    </m:rad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两球发生弹性碰撞后的瞬间速度大小分别为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以碰撞前小球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的速度方向为正方向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777" y="1183823"/>
                <a:ext cx="11650123" cy="4931543"/>
              </a:xfrm>
              <a:prstGeom prst="rect">
                <a:avLst/>
              </a:prstGeom>
              <a:blipFill rotWithShape="0">
                <a:blip r:embed="rId3"/>
                <a:stretch>
                  <a:fillRect l="-942" r="-314" b="-22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0027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94740" y="554451"/>
                <a:ext cx="11810444" cy="503058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根据动量守恒定律与机械能守恒定律得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𝐚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=-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𝒈𝑳</m:t>
                        </m:r>
                      </m:e>
                    </m:rad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𝒈𝑳</m:t>
                        </m:r>
                      </m:e>
                    </m:rad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设两球相撞后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球首次经过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点时的速度大小为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根据动能定理得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mgL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(1-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qEL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𝑩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由牛顿第二定律得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𝑩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𝟒𝟐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40" y="554451"/>
                <a:ext cx="11810444" cy="5030584"/>
              </a:xfrm>
              <a:prstGeom prst="rect">
                <a:avLst/>
              </a:prstGeom>
              <a:blipFill rotWithShape="0">
                <a:blip r:embed="rId2"/>
                <a:stretch>
                  <a:fillRect l="-671" t="-364" b="-1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26866" y="5397793"/>
                <a:ext cx="2702535" cy="10577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𝟒𝟐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866" y="5397793"/>
                <a:ext cx="2702535" cy="1057725"/>
              </a:xfrm>
              <a:prstGeom prst="rect">
                <a:avLst/>
              </a:prstGeom>
              <a:blipFill rotWithShape="0">
                <a:blip r:embed="rId3"/>
                <a:stretch>
                  <a:fillRect l="-406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5948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06615" y="1357608"/>
            <a:ext cx="11810444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2026·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山东实验中学高三模拟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如图所示在电场强度为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的匀强电场中有一带电绝缘物体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处于水平面上。已知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的质量为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、带电荷量为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其所受阻力与时间的关系为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kt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时物体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由静止开始运动直至速度再次为零的过程中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以下说法正确的是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7250" y="620649"/>
            <a:ext cx="1627369" cy="6717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285"/>
              </a:spcAft>
              <a:tabLst>
                <a:tab pos="1710690" algn="l"/>
                <a:tab pos="3420745" algn="l"/>
              </a:tabLst>
            </a:pPr>
            <a:r>
              <a:rPr lang="zh-CN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跟踪训练</a:t>
            </a:r>
            <a:endParaRPr lang="zh-CN" altLang="zh-CN" sz="28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/>
              <p:cNvSpPr/>
              <p:nvPr/>
            </p:nvSpPr>
            <p:spPr>
              <a:xfrm>
                <a:off x="335215" y="3812567"/>
                <a:ext cx="11658044" cy="253733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物体达到最大速度的时间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𝒒𝑬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𝒇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𝒎𝒌</m:t>
                        </m:r>
                      </m:den>
                    </m:f>
                  </m:oMath>
                </a14:m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物体达到的最大速度为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𝒒𝑬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𝒇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𝒎𝒌</m:t>
                        </m:r>
                      </m:den>
                    </m:f>
                  </m:oMath>
                </a14:m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全过程中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物体所受静电力的冲量为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𝒒𝑬</m:t>
                        </m:r>
                        <m:d>
                          <m:d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𝒒𝑬</m:t>
                            </m:r>
                            <m:r>
                              <a:rPr lang="en-US" altLang="zh-CN" sz="2600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𝒇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</m: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𝒌</m:t>
                        </m:r>
                      </m:den>
                    </m:f>
                  </m:oMath>
                </a14:m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全过程中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物体所受阻力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的冲量为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𝒇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  <m:d>
                          <m:d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𝒒𝑬</m:t>
                            </m:r>
                            <m:r>
                              <a:rPr lang="en-US" altLang="zh-CN" sz="2600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𝒇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</m: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𝒌</m:t>
                        </m:r>
                      </m:den>
                    </m:f>
                  </m:oMath>
                </a14:m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215" y="3812567"/>
                <a:ext cx="11658044" cy="2537337"/>
              </a:xfrm>
              <a:prstGeom prst="rect">
                <a:avLst/>
              </a:prstGeom>
              <a:blipFill rotWithShape="0">
                <a:blip r:embed="rId2"/>
                <a:stretch>
                  <a:fillRect l="-680" b="-95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1"/>
          <p:cNvSpPr txBox="1"/>
          <p:nvPr/>
        </p:nvSpPr>
        <p:spPr>
          <a:xfrm>
            <a:off x="2651474" y="3307056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10" name="image197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557" y="3463976"/>
            <a:ext cx="2637215" cy="157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40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/>
          <p:cNvSpPr>
            <a:spLocks noChangeArrowheads="1"/>
          </p:cNvSpPr>
          <p:nvPr/>
        </p:nvSpPr>
        <p:spPr bwMode="auto">
          <a:xfrm>
            <a:off x="699770" y="2057695"/>
            <a:ext cx="10692130" cy="233905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878" tIns="60938" rIns="121878" bIns="6093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会用等效法分析带电粒子在电场和重力场的复合场中的运动。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2.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会用动力学、能量和动量的观点分析带电粒子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带电体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的力电综合问题。</a:t>
            </a:r>
            <a:endParaRPr lang="zh-CN" altLang="zh-CN" sz="14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1049338" y="-20638"/>
            <a:ext cx="2605087" cy="1719263"/>
          </a:xfrm>
          <a:prstGeom prst="rect">
            <a:avLst/>
          </a:prstGeom>
          <a:solidFill>
            <a:srgbClr val="2E75B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1050925" y="388938"/>
            <a:ext cx="2603500" cy="9731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1541463" y="608650"/>
            <a:ext cx="1620837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zh-CN" sz="2800" b="1" dirty="0">
                <a:solidFill>
                  <a:srgbClr val="222A35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学习目标</a:t>
            </a:r>
            <a:endParaRPr lang="zh-CN" altLang="en-US" sz="2800" dirty="0">
              <a:solidFill>
                <a:srgbClr val="222A35"/>
              </a:solidFill>
              <a:latin typeface="等线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0437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06615" y="652274"/>
                <a:ext cx="11810444" cy="451826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当物体所受合力为零时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物体的速度最大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则有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𝒒𝑬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𝒇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𝒌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从静止到物体达到最大速度过程中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由动量定理有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qEt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𝒇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𝒒𝑬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-0,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𝒒𝑬</m:t>
                                </m:r>
                                <m:r>
                                  <a:rPr lang="en-US" altLang="zh-CN" sz="2600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zh-CN" altLang="zh-CN" sz="2600" i="1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𝒇</m:t>
                                    </m:r>
                                  </m:e>
                                  <m:sub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𝒎𝒌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对全过程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由动量定理有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qEt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𝒇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𝒇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𝒌𝒕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′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t'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t'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𝒒𝑬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𝒇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𝒌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则全过程中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物体所受静电力的冲量为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qEt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𝒒𝑬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𝒒𝑬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𝒇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𝒌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物体所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受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阻力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的冲量为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𝒇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𝒇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𝒌𝒕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′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t'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𝒒𝑬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𝒇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𝒒𝑬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𝒌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652274"/>
                <a:ext cx="11810444" cy="4518264"/>
              </a:xfrm>
              <a:prstGeom prst="rect">
                <a:avLst/>
              </a:prstGeom>
              <a:blipFill rotWithShape="0">
                <a:blip r:embed="rId2"/>
                <a:stretch>
                  <a:fillRect l="-671" r="-206" b="-1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197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557" y="3645027"/>
            <a:ext cx="2637215" cy="157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206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五边形 8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0" name="燕尾形 9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33796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提升素养能力</a:t>
            </a:r>
          </a:p>
        </p:txBody>
      </p:sp>
      <p:sp>
        <p:nvSpPr>
          <p:cNvPr id="33797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endParaRPr kumimoji="1" lang="en-US" altLang="zh-CN" sz="88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399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213273" y="586782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>
                <a:latin typeface="Times New Roman"/>
                <a:ea typeface="微软雅黑"/>
                <a:cs typeface="Courier New"/>
              </a:rPr>
              <a:t>A</a:t>
            </a: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级　基础对点练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sp>
        <p:nvSpPr>
          <p:cNvPr id="7" name="TextBox 4"/>
          <p:cNvSpPr txBox="1"/>
          <p:nvPr/>
        </p:nvSpPr>
        <p:spPr>
          <a:xfrm>
            <a:off x="6857714" y="3281656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94740" y="1349755"/>
            <a:ext cx="11810444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对点练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带电粒子在等效重力场中的运动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在竖直向上的匀强电场中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一根不可伸长的绝缘细绳的一端系着一个带电小球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另一端固定于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小球在竖直平面内做匀速圆周运动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最高点为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最低点为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。不计空气阻力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48740" y="3713607"/>
            <a:ext cx="11658044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小球带负电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静电力与重力平衡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小球在从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点运动到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点的过程中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电势能减小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小球在运动过程中机械能守恒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image19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6536" y="3335450"/>
            <a:ext cx="1907159" cy="2524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817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550673"/>
            <a:ext cx="11810444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由于小球在竖直平面内做匀速圆周运动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所以重力与静电力的合力为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即静电力与重力平衡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知静电力方向竖直向上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所以小球带正电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→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静电力做负功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电势能增大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由于静电力对小球做功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故小球在运动过程中机械能不守恒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19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6536" y="2780919"/>
            <a:ext cx="1907159" cy="2524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57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471503" y="3726410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4740" y="629665"/>
            <a:ext cx="11810444" cy="365988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)(2025·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河南郑州模拟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竖直平面内有一光滑的圆形玻璃管道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管道圆心为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半径为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1.5 m,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管道半径远远大于玻璃管道内径。空间存在水平向右的匀强电场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电场强度大小为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N/C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。将小球置于玻璃管道最低点并给小球一个初速度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使小球刚好能在玻璃管道内做完整的圆周运动。小球的质量为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0.03 kg,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电荷量为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-1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-7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。取管道圆心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处的电势为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圆心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所在水平面为重力势能的零势能面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取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 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36040" y="4183761"/>
            <a:ext cx="11658044" cy="215947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小球运动的最小速率为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 m/s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小球具有的电势能最小为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0.6 J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小球具有的机械能最小为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0.15 J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小球对轨道的压力最小为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image20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1638" y="3884169"/>
            <a:ext cx="2096213" cy="19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550673"/>
                <a:ext cx="11810444" cy="487618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小球受静电力为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=0.4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重力为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=0.3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两个力的合力为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方向沿左下方与水平方向夹角为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37°(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小球的等效最低点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当小球运动到等效最高点时速度最小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因玻璃管对小球有支持力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可知到达等效最高点时小球运动的最小速率为零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小球运动到与圆心等高的左侧位置时电势能最小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则具有的最小电势能为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pmin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qEr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=(-1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-7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1.5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J=-0.6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小球运动到与圆心等高的右侧位置时电势能最大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此时小球的机械能最小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小球从等效最高点到与圆心等高的右侧位置时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由能量守恒定律有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mgr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37°-|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|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(1-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37°),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=0.15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因该点的重力势能为零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则小球在该点具有的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机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械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能为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0.15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小球对外侧轨道有压力时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对内侧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轨道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压力为零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小球对内侧轨道有压力时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对外侧轨道的压力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则小球对轨道的压力最小为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550673"/>
                <a:ext cx="11810444" cy="4876182"/>
              </a:xfrm>
              <a:prstGeom prst="rect">
                <a:avLst/>
              </a:prstGeom>
              <a:blipFill rotWithShape="0">
                <a:blip r:embed="rId2"/>
                <a:stretch>
                  <a:fillRect l="-671" t="-1000" r="-155" b="-18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0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1638" y="3721227"/>
            <a:ext cx="2096213" cy="19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218398" y="3103729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4740" y="629665"/>
            <a:ext cx="11810444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对点练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电场中的力、电综合问题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3.(2026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·</a:t>
            </a:r>
            <a:r>
              <a:rPr lang="zh-CN" alt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云南楚雄一中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月考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倾角为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的绝缘光滑斜面和斜面底端电荷量为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的正点电荷均固定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一质量为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、电荷量为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的带正电小滑块从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点由静止开始沿斜面下滑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刚好能够到达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点。已知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间距为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en-US" altLang="zh-CN" sz="2600" dirty="0" err="1">
                <a:latin typeface="Cambria Math" panose="02040503050406030204" pitchFamily="18" charset="0"/>
                <a:ea typeface="微软雅黑" panose="020B0503020204020204" pitchFamily="34" charset="-122"/>
                <a:cs typeface="Cambria Math" panose="02040503050406030204" pitchFamily="18" charset="0"/>
              </a:rPr>
              <a:t>≫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重力加速度大小为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。则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两点间的电势差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i="1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等于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247140" y="3676724"/>
                <a:ext cx="11658044" cy="192524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𝒎𝒈𝑳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𝑸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B.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𝒎𝒈𝑳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𝑸</m:t>
                        </m:r>
                      </m:den>
                    </m:f>
                  </m:oMath>
                </a14:m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𝒎𝒈𝑳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D.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𝒎𝒈𝑳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</m:t>
                        </m:r>
                      </m:den>
                    </m:f>
                  </m:oMath>
                </a14:m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3676724"/>
                <a:ext cx="11658044" cy="1925246"/>
              </a:xfrm>
              <a:prstGeom prst="rect">
                <a:avLst/>
              </a:prstGeom>
              <a:blipFill rotWithShape="0">
                <a:blip r:embed="rId2"/>
                <a:stretch>
                  <a:fillRect l="-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image20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476" y="3265209"/>
            <a:ext cx="3312731" cy="1733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550673"/>
                <a:ext cx="11810444" cy="218942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带正电小滑块从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点由静止开始沿斜面下滑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受到重力和电荷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的库仑力作用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点运动到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点的过程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由动能定理可知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mgL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qU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两点间的电势差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𝒎𝒈𝑳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550673"/>
                <a:ext cx="11810444" cy="2189421"/>
              </a:xfrm>
              <a:prstGeom prst="rect">
                <a:avLst/>
              </a:prstGeom>
              <a:blipFill rotWithShape="0">
                <a:blip r:embed="rId2"/>
                <a:stretch>
                  <a:fillRect l="-6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0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476" y="2132838"/>
            <a:ext cx="3312731" cy="1733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44917" y="2569948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4740" y="629665"/>
            <a:ext cx="11810444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4.(2026·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湖南怀化高三月考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空间存在水平向右、电场强度大小为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的匀强电场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质量为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的带电微粒恰好沿图中的虚线在竖直平面内做匀速直线运动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虚线与水平方向的夹角为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(sin 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=0.6),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微粒受到的空气阻力不能忽略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重力加速度大小为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323340" y="3041881"/>
                <a:ext cx="11658044" cy="278881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微粒可能带正电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微粒可能由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点向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点运动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微粒的电势能不断增加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微粒所带电荷量的绝对值为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den>
                    </m:f>
                  </m:oMath>
                </a14:m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340" y="3041881"/>
                <a:ext cx="11658044" cy="2788816"/>
              </a:xfrm>
              <a:prstGeom prst="rect">
                <a:avLst/>
              </a:prstGeom>
              <a:blipFill rotWithShape="0">
                <a:blip r:embed="rId2"/>
                <a:stretch>
                  <a:fillRect l="-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image20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530" y="2724552"/>
            <a:ext cx="2950654" cy="2311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550673"/>
                <a:ext cx="11810444" cy="271674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微粒受到的空气阻力与运动方向相反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受力分析如图所示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可知微粒带负电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微粒做匀速直线运动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只能由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点向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点运动才能保持平衡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微粒由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点向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点运动的过程中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静电力做正功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电势能减少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根据平衡条件有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qE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𝐭𝐚𝐧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550673"/>
                <a:ext cx="11810444" cy="2716745"/>
              </a:xfrm>
              <a:prstGeom prst="rect">
                <a:avLst/>
              </a:prstGeom>
              <a:blipFill rotWithShape="0">
                <a:blip r:embed="rId2"/>
                <a:stretch>
                  <a:fillRect l="-671" r="-464" b="-8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03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476" y="2577592"/>
            <a:ext cx="3400806" cy="2688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8"/>
          <p:cNvSpPr/>
          <p:nvPr/>
        </p:nvSpPr>
        <p:spPr bwMode="auto">
          <a:xfrm>
            <a:off x="0" y="2393396"/>
            <a:ext cx="4838700" cy="2115648"/>
          </a:xfrm>
          <a:custGeom>
            <a:avLst/>
            <a:gdLst/>
            <a:ahLst/>
            <a:cxnLst/>
            <a:rect l="l" t="t" r="r" b="b"/>
            <a:pathLst>
              <a:path w="4310745" h="1283968">
                <a:moveTo>
                  <a:pt x="1089668" y="0"/>
                </a:moveTo>
                <a:lnTo>
                  <a:pt x="3526973" y="0"/>
                </a:lnTo>
                <a:lnTo>
                  <a:pt x="4310745" y="1269454"/>
                </a:lnTo>
                <a:lnTo>
                  <a:pt x="1089668" y="1283968"/>
                </a:lnTo>
                <a:close/>
                <a:moveTo>
                  <a:pt x="0" y="0"/>
                </a:moveTo>
                <a:lnTo>
                  <a:pt x="1089667" y="0"/>
                </a:lnTo>
                <a:lnTo>
                  <a:pt x="1089667" y="1283968"/>
                </a:lnTo>
                <a:lnTo>
                  <a:pt x="0" y="1283968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srgbClr val="0070C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1016000" y="2687016"/>
            <a:ext cx="2901950" cy="119828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目</a:t>
            </a:r>
            <a:r>
              <a:rPr lang="en-US" altLang="zh-CN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录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1108076" y="3677387"/>
            <a:ext cx="2098675" cy="5031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665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CONTENTS</a:t>
            </a:r>
            <a:endParaRPr lang="zh-CN" altLang="en-US" sz="2665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23557" name="组合 14"/>
          <p:cNvGrpSpPr/>
          <p:nvPr/>
        </p:nvGrpSpPr>
        <p:grpSpPr bwMode="auto">
          <a:xfrm>
            <a:off x="4785395" y="2132838"/>
            <a:ext cx="1995409" cy="907941"/>
            <a:chOff x="4784744" y="2133099"/>
            <a:chExt cx="1995564" cy="908344"/>
          </a:xfrm>
        </p:grpSpPr>
        <p:sp>
          <p:nvSpPr>
            <p:cNvPr id="23562" name="TextBox 15">
              <a:hlinkClick r:id="rId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672226" y="2294802"/>
              <a:ext cx="1108082" cy="64661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 smtClean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考点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7" name="TextBox 16">
              <a:hlinkClick r:id="rId3" action="ppaction://hlinksldjump"/>
            </p:cNvPr>
            <p:cNvSpPr txBox="1"/>
            <p:nvPr/>
          </p:nvSpPr>
          <p:spPr>
            <a:xfrm>
              <a:off x="4784744" y="2133099"/>
              <a:ext cx="806694" cy="90834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 smtClean="0">
                  <a:solidFill>
                    <a:srgbClr val="0070C0"/>
                  </a:solidFill>
                  <a:latin typeface="Impact" panose="020B0806030902050204" pitchFamily="34" charset="0"/>
                </a:rPr>
                <a:t>01</a:t>
              </a:r>
              <a:endParaRPr lang="en-US" altLang="zh-CN" sz="5300" dirty="0">
                <a:solidFill>
                  <a:srgbClr val="0070C0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23558" name="组合 17"/>
          <p:cNvGrpSpPr/>
          <p:nvPr/>
        </p:nvGrpSpPr>
        <p:grpSpPr bwMode="auto">
          <a:xfrm>
            <a:off x="5731392" y="3631379"/>
            <a:ext cx="3743321" cy="899904"/>
            <a:chOff x="5731636" y="3632053"/>
            <a:chExt cx="3743834" cy="900304"/>
          </a:xfrm>
        </p:grpSpPr>
        <p:sp>
          <p:nvSpPr>
            <p:cNvPr id="23560" name="TextBox 18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6538193" y="3728911"/>
              <a:ext cx="2937277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提升素养能力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20" name="TextBox 19">
              <a:hlinkClick r:id="rId4" action="ppaction://hlinksldjump"/>
            </p:cNvPr>
            <p:cNvSpPr txBox="1"/>
            <p:nvPr/>
          </p:nvSpPr>
          <p:spPr>
            <a:xfrm>
              <a:off x="5731636" y="3632053"/>
              <a:ext cx="90182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 smtClean="0">
                  <a:solidFill>
                    <a:srgbClr val="0070C0"/>
                  </a:solidFill>
                  <a:latin typeface="Impact" panose="020B0806030902050204" pitchFamily="34" charset="0"/>
                </a:rPr>
                <a:t>02</a:t>
              </a:r>
              <a:endParaRPr lang="en-US" altLang="zh-CN" sz="5300" dirty="0">
                <a:solidFill>
                  <a:srgbClr val="0070C0"/>
                </a:solidFill>
                <a:latin typeface="Impact" panose="020B0806030902050204" pitchFamily="34" charset="0"/>
              </a:endParaRPr>
            </a:p>
          </p:txBody>
        </p:sp>
      </p:grpSp>
      <p:sp>
        <p:nvSpPr>
          <p:cNvPr id="22" name="矩形 34"/>
          <p:cNvSpPr/>
          <p:nvPr/>
        </p:nvSpPr>
        <p:spPr bwMode="auto">
          <a:xfrm>
            <a:off x="9317039" y="2393396"/>
            <a:ext cx="2892425" cy="2115648"/>
          </a:xfrm>
          <a:custGeom>
            <a:avLst/>
            <a:gdLst>
              <a:gd name="connsiteX0" fmla="*/ 0 w 1055077"/>
              <a:gd name="connsiteY0" fmla="*/ 0 h 1283968"/>
              <a:gd name="connsiteX1" fmla="*/ 1055077 w 1055077"/>
              <a:gd name="connsiteY1" fmla="*/ 0 h 1283968"/>
              <a:gd name="connsiteX2" fmla="*/ 1055077 w 1055077"/>
              <a:gd name="connsiteY2" fmla="*/ 1283968 h 1283968"/>
              <a:gd name="connsiteX3" fmla="*/ 0 w 1055077"/>
              <a:gd name="connsiteY3" fmla="*/ 1283968 h 1283968"/>
              <a:gd name="connsiteX4" fmla="*/ 0 w 1055077"/>
              <a:gd name="connsiteY4" fmla="*/ 0 h 1283968"/>
              <a:gd name="connsiteX0-1" fmla="*/ 0 w 1606620"/>
              <a:gd name="connsiteY0-2" fmla="*/ 0 h 1283968"/>
              <a:gd name="connsiteX1-3" fmla="*/ 1606620 w 1606620"/>
              <a:gd name="connsiteY1-4" fmla="*/ 0 h 1283968"/>
              <a:gd name="connsiteX2-5" fmla="*/ 1606620 w 1606620"/>
              <a:gd name="connsiteY2-6" fmla="*/ 1283968 h 1283968"/>
              <a:gd name="connsiteX3-7" fmla="*/ 551543 w 1606620"/>
              <a:gd name="connsiteY3-8" fmla="*/ 1283968 h 1283968"/>
              <a:gd name="connsiteX4-9" fmla="*/ 0 w 1606620"/>
              <a:gd name="connsiteY4-10" fmla="*/ 0 h 1283968"/>
              <a:gd name="connsiteX0-11" fmla="*/ 0 w 1833140"/>
              <a:gd name="connsiteY0-12" fmla="*/ 9525 h 1293493"/>
              <a:gd name="connsiteX1-13" fmla="*/ 1833140 w 1833140"/>
              <a:gd name="connsiteY1-14" fmla="*/ 0 h 1293493"/>
              <a:gd name="connsiteX2-15" fmla="*/ 1606620 w 1833140"/>
              <a:gd name="connsiteY2-16" fmla="*/ 1293493 h 1293493"/>
              <a:gd name="connsiteX3-17" fmla="*/ 551543 w 1833140"/>
              <a:gd name="connsiteY3-18" fmla="*/ 1293493 h 1293493"/>
              <a:gd name="connsiteX4-19" fmla="*/ 0 w 1833140"/>
              <a:gd name="connsiteY4-20" fmla="*/ 9525 h 1293493"/>
              <a:gd name="connsiteX0-21" fmla="*/ 0 w 1833140"/>
              <a:gd name="connsiteY0-22" fmla="*/ 9525 h 1293493"/>
              <a:gd name="connsiteX1-23" fmla="*/ 1833140 w 1833140"/>
              <a:gd name="connsiteY1-24" fmla="*/ 0 h 1293493"/>
              <a:gd name="connsiteX2-25" fmla="*/ 1833140 w 1833140"/>
              <a:gd name="connsiteY2-26" fmla="*/ 1293493 h 1293493"/>
              <a:gd name="connsiteX3-27" fmla="*/ 551543 w 1833140"/>
              <a:gd name="connsiteY3-28" fmla="*/ 1293493 h 1293493"/>
              <a:gd name="connsiteX4-29" fmla="*/ 0 w 1833140"/>
              <a:gd name="connsiteY4-30" fmla="*/ 9525 h 1293493"/>
              <a:gd name="connsiteX0-31" fmla="*/ 0 w 1833140"/>
              <a:gd name="connsiteY0-32" fmla="*/ 0 h 1283968"/>
              <a:gd name="connsiteX1-33" fmla="*/ 1833140 w 1833140"/>
              <a:gd name="connsiteY1-34" fmla="*/ 8288 h 1283968"/>
              <a:gd name="connsiteX2-35" fmla="*/ 1833140 w 1833140"/>
              <a:gd name="connsiteY2-36" fmla="*/ 1283968 h 1283968"/>
              <a:gd name="connsiteX3-37" fmla="*/ 551543 w 1833140"/>
              <a:gd name="connsiteY3-38" fmla="*/ 1283968 h 1283968"/>
              <a:gd name="connsiteX4-39" fmla="*/ 0 w 1833140"/>
              <a:gd name="connsiteY4-40" fmla="*/ 0 h 1283968"/>
              <a:gd name="connsiteX0-41" fmla="*/ 0 w 1843227"/>
              <a:gd name="connsiteY0-42" fmla="*/ 3587 h 1287555"/>
              <a:gd name="connsiteX1-43" fmla="*/ 1843227 w 1843227"/>
              <a:gd name="connsiteY1-44" fmla="*/ 0 h 1287555"/>
              <a:gd name="connsiteX2-45" fmla="*/ 1833140 w 1843227"/>
              <a:gd name="connsiteY2-46" fmla="*/ 1287555 h 1287555"/>
              <a:gd name="connsiteX3-47" fmla="*/ 551543 w 1843227"/>
              <a:gd name="connsiteY3-48" fmla="*/ 1287555 h 1287555"/>
              <a:gd name="connsiteX4-49" fmla="*/ 0 w 1843227"/>
              <a:gd name="connsiteY4-50" fmla="*/ 3587 h 128755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843227" h="1287555">
                <a:moveTo>
                  <a:pt x="0" y="3587"/>
                </a:moveTo>
                <a:lnTo>
                  <a:pt x="1843227" y="0"/>
                </a:lnTo>
                <a:cubicBezTo>
                  <a:pt x="1839865" y="429185"/>
                  <a:pt x="1836502" y="858370"/>
                  <a:pt x="1833140" y="1287555"/>
                </a:cubicBezTo>
                <a:lnTo>
                  <a:pt x="551543" y="1287555"/>
                </a:lnTo>
                <a:lnTo>
                  <a:pt x="0" y="3587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prstClr val="black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86711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209633" y="2658975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2040" y="528065"/>
            <a:ext cx="11810444" cy="267962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5.(2026·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湖北襄阳高三阶段检测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两等量异种点电荷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位于同一竖直线上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在两点电荷连线的中垂线上放置一粗糙水平绝缘横杆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有一质量为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、电荷量为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的小圆环在横杆的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点以初速度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向右滑动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经过两点电荷连线的中点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运动到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点静止。已知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BO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AO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点电场强度为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且小圆环在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两点的加速度相同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333391" y="3124073"/>
                <a:ext cx="11658044" cy="316937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若小圆环在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点以初速度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向左滑动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则它</a:t>
                </a: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运动</a:t>
                </a:r>
                <a:endParaRPr lang="en-US" altLang="zh-CN" sz="2600" dirty="0" smtClean="0"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到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点静止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若小圆环在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点以初速度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向左滑动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则它</a:t>
                </a: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运动</a:t>
                </a:r>
                <a:endParaRPr lang="en-US" altLang="zh-CN" sz="2600" dirty="0" smtClean="0"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到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AO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之间某点静止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处的电场强度大小为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小圆环从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点到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点的过程中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有三个加速度为零的位置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391" y="3124073"/>
                <a:ext cx="11658044" cy="3169370"/>
              </a:xfrm>
              <a:prstGeom prst="rect">
                <a:avLst/>
              </a:prstGeom>
              <a:blipFill rotWithShape="0">
                <a:blip r:embed="rId2"/>
                <a:stretch>
                  <a:fillRect l="-680" b="-32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image20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0797" y="2971546"/>
            <a:ext cx="3461111" cy="1691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550673"/>
                <a:ext cx="11810444" cy="571429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由等量异种点电荷电场的对称性知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小圆环从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点到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点与从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点到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点的过程中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克服摩擦力做功相等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而静电力与运动方向一直垂直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始终不做功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由动能定理有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若小圆环在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点以初速度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向左滑动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则它刚好能运动到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点静止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因小圆环在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和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两点的加速度相同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点的电场强度大于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点的电场强度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由牛顿第二定律知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小圆环在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点和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点摩擦力相同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qE</a:t>
                </a:r>
                <a:r>
                  <a:rPr lang="en-US" altLang="zh-CN" sz="2600" i="1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i="1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小圆环从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到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点与从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点到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点的过程中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各有一处静电力和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重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力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大小相等的位置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即有两个加速度为零的位置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550673"/>
                <a:ext cx="11810444" cy="5714297"/>
              </a:xfrm>
              <a:prstGeom prst="rect">
                <a:avLst/>
              </a:prstGeom>
              <a:blipFill rotWithShape="0">
                <a:blip r:embed="rId2"/>
                <a:stretch>
                  <a:fillRect l="-671" b="-13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0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0797" y="4114165"/>
            <a:ext cx="3461111" cy="1691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38774" y="3484983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94740" y="1183119"/>
                <a:ext cx="11810444" cy="284203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252000" indent="-457200"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6.(2026·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安徽安庆高三月考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长度为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的不可伸长轻质细绳一端被固定在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另一端连接质量为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、带电荷量为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的小球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开始时细绳竖直紧绷。在该竖直平面内加上匀强电场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方向斜向右上方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与水平方向夹角为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45°,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大小为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为重力加速度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不计空气阻力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将小球由静止释放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关于该小球此后的运动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下列说法正确的是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40" y="1183119"/>
                <a:ext cx="11810444" cy="2842036"/>
              </a:xfrm>
              <a:prstGeom prst="rect">
                <a:avLst/>
              </a:prstGeom>
              <a:blipFill rotWithShape="0">
                <a:blip r:embed="rId2"/>
                <a:stretch>
                  <a:fillRect l="-671" t="-644" r="-465" b="-386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336040" y="4016570"/>
                <a:ext cx="11658044" cy="220808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小球在此后运动过程中细绳会松弛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小球到达与圆心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等高处的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点时对绳子的拉力大小为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若在初位置给小球水平向右的初速度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𝒈𝒍</m:t>
                        </m:r>
                      </m:e>
                    </m:rad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则小球</a:t>
                </a: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可以</a:t>
                </a:r>
                <a:endParaRPr lang="en-US" altLang="zh-CN" sz="2600" dirty="0" smtClean="0"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做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完整的圆周运动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小球可以运动到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点正上方且此时绳子的拉力为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40" y="4016570"/>
                <a:ext cx="11658044" cy="2208081"/>
              </a:xfrm>
              <a:prstGeom prst="rect">
                <a:avLst/>
              </a:prstGeom>
              <a:blipFill rotWithShape="0">
                <a:blip r:embed="rId3"/>
                <a:stretch>
                  <a:fillRect l="-680" t="-2210" b="-524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矩形 8"/>
          <p:cNvSpPr/>
          <p:nvPr/>
        </p:nvSpPr>
        <p:spPr>
          <a:xfrm>
            <a:off x="213273" y="552915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2610485" algn="l"/>
              </a:tabLst>
            </a:pPr>
            <a:r>
              <a:rPr lang="en-US" altLang="zh-CN" sz="2600" kern="100" dirty="0">
                <a:latin typeface="Times New Roman"/>
                <a:ea typeface="微软雅黑"/>
                <a:cs typeface="Courier New"/>
              </a:rPr>
              <a:t>B</a:t>
            </a: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级　综合提升练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pic>
        <p:nvPicPr>
          <p:cNvPr id="10" name="image205.jpeg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2369" y="3637223"/>
            <a:ext cx="2378742" cy="203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550673"/>
                <a:ext cx="11810444" cy="539831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由平行四边形定则可知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小球受到重力和静电力的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合力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水平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向右且大小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qE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45°=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即等效重力加速度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g'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将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由静止释放后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小球在此后运动过程中细绳一直绷紧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从开始到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由动能定理有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mg'l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𝑷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点有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i="1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 i="1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𝑷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𝒍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由以上两式可得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i="1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若小球恰好可以做完整的圆周运动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则小球通过等效场最高点的速度应满足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mg'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𝒍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从开始到等效场最高点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由动能定理有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mg'l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由以上两式可得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𝒈𝒍</m:t>
                        </m:r>
                      </m:e>
                    </m:rad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由能量守恒定律可知小球可以运动到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点正上方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从释放点到运动到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点正上方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等效重力做功为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由动能定理可知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动能变化量为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小球到达最高点时速度为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此时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550673"/>
                <a:ext cx="11810444" cy="5398313"/>
              </a:xfrm>
              <a:prstGeom prst="rect">
                <a:avLst/>
              </a:prstGeom>
              <a:blipFill rotWithShape="0">
                <a:blip r:embed="rId2"/>
                <a:stretch>
                  <a:fillRect l="-671" t="-226" r="-619" b="-15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05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3469" y="722249"/>
            <a:ext cx="2378742" cy="203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94740" y="629665"/>
            <a:ext cx="11944860" cy="392996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7.(2026·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广东湛江高三联考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光滑绝缘的水平桌面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MN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上有一被压缩的绝缘轻质弹簧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弹簧的两端分别与质量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=0.2 kg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的绝缘小木块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和质量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=0.1 kg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、电荷量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=5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-6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的带正电的小物块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接触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不拴接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桌面离地高度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=0.8 m,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桌面右端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处与水平绝缘传送带平滑连接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传送带长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=1.25 m,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传送带的上方存在电场强度方向水平向右、大小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=6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N/C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的匀强电场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传送带顺时针运动速度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=1.5 m/s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。现解除锁定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弹簧弹开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弹开后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掉落到地面上的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与桌面左边缘的水平距离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=0.4 m,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小物块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与传送带间的动摩擦因数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=0.1,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取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 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忽略空气阻力且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均可视为质点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弹簧恢复原长时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均未离开桌面。求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97940" y="4521835"/>
            <a:ext cx="11658044" cy="152930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离开桌面时的速度大小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解除锁定前弹簧的弹性势能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离开传送带时的速度大小。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image20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503" y="4473521"/>
            <a:ext cx="3367532" cy="177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550673"/>
                <a:ext cx="11810444" cy="538369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(1)1 m/s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(2)0.3 J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(3)3 m/s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离开水平桌面后在竖直方向做自由落体运动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gt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在水平方向上做匀速直线运动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弹簧弹开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过程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由动量守恒定律有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由能量守恒定律有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=0.3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550673"/>
                <a:ext cx="11810444" cy="5383694"/>
              </a:xfrm>
              <a:prstGeom prst="rect">
                <a:avLst/>
              </a:prstGeom>
              <a:blipFill rotWithShape="0">
                <a:blip r:embed="rId2"/>
                <a:stretch>
                  <a:fillRect l="-671" b="-15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06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503" y="2564892"/>
            <a:ext cx="3367532" cy="177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550673"/>
                <a:ext cx="11810444" cy="212267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知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m/s&gt;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又由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在传送带上一直加速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由动能定理有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qE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550673"/>
                <a:ext cx="11810444" cy="2122673"/>
              </a:xfrm>
              <a:prstGeom prst="rect">
                <a:avLst/>
              </a:prstGeom>
              <a:blipFill rotWithShape="0">
                <a:blip r:embed="rId2"/>
                <a:stretch>
                  <a:fillRect l="-671" b="-57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06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503" y="1700784"/>
            <a:ext cx="3367532" cy="177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257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F:\image-asset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2" b="21"/>
          <a:stretch/>
        </p:blipFill>
        <p:spPr bwMode="auto">
          <a:xfrm>
            <a:off x="636" y="0"/>
            <a:ext cx="121904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6351" y="4239260"/>
            <a:ext cx="12184699" cy="2618740"/>
          </a:xfrm>
          <a:prstGeom prst="rect">
            <a:avLst/>
          </a:prstGeom>
          <a:solidFill>
            <a:schemeClr val="tx2">
              <a:lumMod val="7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2" rIns="91426" bIns="45712"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hlinkClick r:id="rId3" action="ppaction://hlinksldjump"/>
          </p:cNvPr>
          <p:cNvSpPr txBox="1"/>
          <p:nvPr/>
        </p:nvSpPr>
        <p:spPr>
          <a:xfrm>
            <a:off x="3695220" y="4721154"/>
            <a:ext cx="5193624" cy="1938020"/>
          </a:xfrm>
          <a:prstGeom prst="rect">
            <a:avLst/>
          </a:prstGeom>
          <a:noFill/>
        </p:spPr>
        <p:txBody>
          <a:bodyPr wrap="square" lIns="91426" tIns="45712" rIns="91426" bIns="45712" rtlCol="0">
            <a:spAutoFit/>
          </a:bodyPr>
          <a:lstStyle/>
          <a:p>
            <a:pPr defTabSz="914377">
              <a:defRPr/>
            </a:pPr>
            <a:r>
              <a:rPr lang="zh-CN" altLang="en-US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本节内容结束</a:t>
            </a:r>
          </a:p>
          <a:p>
            <a:pPr defTabSz="914377">
              <a:defRPr/>
            </a:pPr>
            <a:r>
              <a:rPr lang="en-US" altLang="zh-CN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THANKS</a:t>
            </a:r>
          </a:p>
        </p:txBody>
      </p:sp>
      <p:pic>
        <p:nvPicPr>
          <p:cNvPr id="8" name="图片 7" descr="创新设计字体-01"/>
          <p:cNvPicPr>
            <a:picLocks noChangeAspect="1"/>
          </p:cNvPicPr>
          <p:nvPr/>
        </p:nvPicPr>
        <p:blipFill>
          <a:blip r:embed="rId4">
            <a:lum bright="100000"/>
          </a:blip>
          <a:stretch>
            <a:fillRect/>
          </a:stretch>
        </p:blipFill>
        <p:spPr>
          <a:xfrm>
            <a:off x="-199889" y="11262"/>
            <a:ext cx="1682751" cy="168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37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五边形 9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1" name="燕尾形 10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9700" name="文本框 44"/>
          <p:cNvSpPr txBox="1">
            <a:spLocks noChangeArrowheads="1"/>
          </p:cNvSpPr>
          <p:nvPr/>
        </p:nvSpPr>
        <p:spPr bwMode="auto">
          <a:xfrm>
            <a:off x="4368800" y="1269231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考点</a:t>
            </a:r>
            <a:endParaRPr lang="zh-CN" altLang="en-US" sz="6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9701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610038" y="2349116"/>
            <a:ext cx="989786" cy="117942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endParaRPr kumimoji="1" lang="en-US" altLang="zh-CN" sz="88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4" name="圆角矩形 13">
            <a:hlinkClick r:id="rId7" action="ppaction://hlinksldjump"/>
          </p:cNvPr>
          <p:cNvSpPr/>
          <p:nvPr/>
        </p:nvSpPr>
        <p:spPr>
          <a:xfrm>
            <a:off x="4295613" y="3558921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考点二　电场中的力、电综合问题</a:t>
            </a:r>
            <a:endParaRPr lang="zh-CN" altLang="zh-CN" sz="2600" b="1" kern="1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  <p:sp>
        <p:nvSpPr>
          <p:cNvPr id="15" name="圆角矩形 14">
            <a:hlinkClick r:id="rId8" action="ppaction://hlinksldjump"/>
          </p:cNvPr>
          <p:cNvSpPr/>
          <p:nvPr/>
        </p:nvSpPr>
        <p:spPr>
          <a:xfrm>
            <a:off x="4295613" y="2845871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考点一　带电粒子在等效重力场中的运动</a:t>
            </a:r>
            <a:endParaRPr lang="zh-CN" altLang="en-US" sz="2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4638348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3212824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 smtClean="0">
                <a:latin typeface="Times New Roman"/>
                <a:ea typeface="微软雅黑"/>
                <a:cs typeface="Times New Roman"/>
              </a:rPr>
              <a:t>1.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考点一　带电粒子在等效重力场中的运动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pic>
        <p:nvPicPr>
          <p:cNvPr id="4" name="image39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131" y="1408557"/>
            <a:ext cx="6391430" cy="4968621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039449" y="2897416"/>
            <a:ext cx="3828321" cy="312390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注意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:(1)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这里的最高点不一定是几何最高点。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将物体在重力场中的运动规律迁移到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等效重力场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中分析求解。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38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618407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等效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最高点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和等效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最低点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示意图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18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405" y="1484757"/>
            <a:ext cx="6912864" cy="4579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4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)(2025·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四川达州模拟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是半径为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的竖直光滑绝缘圆轨道的八等分点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AE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连线竖直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现在空间加一平行于圆轨道面的匀强电场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点静止释放一质量为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、电荷量为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的带正电小球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小球沿圆弧经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点恰好能到达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点。若在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点给带电小球一个水平向右的冲量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让小球沿轨道恰好能做完整的圆周运动。已知重力加速度为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则下列说法正确的是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 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360615" y="3708299"/>
                <a:ext cx="11658044" cy="232041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所加电场的电场强度最小值为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</m:t>
                        </m:r>
                      </m:den>
                    </m:f>
                  </m:oMath>
                </a14:m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若所加电场的电场强度最小时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小球在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点的电势能最大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若所加电场的电场强度最小时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冲量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  <m:rad>
                              <m:radPr>
                                <m:degHide m:val="on"/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e>
                            </m:rad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den>
                        </m:f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𝒈𝑹</m:t>
                        </m:r>
                      </m:e>
                    </m:rad>
                  </m:oMath>
                </a14:m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小球在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轨道对小球的作用力为零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615" y="3708299"/>
                <a:ext cx="11658044" cy="2320419"/>
              </a:xfrm>
              <a:prstGeom prst="rect">
                <a:avLst/>
              </a:prstGeom>
              <a:blipFill rotWithShape="0">
                <a:blip r:embed="rId2"/>
                <a:stretch>
                  <a:fillRect l="-680" b="-47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1"/>
          <p:cNvSpPr txBox="1"/>
          <p:nvPr/>
        </p:nvSpPr>
        <p:spPr>
          <a:xfrm>
            <a:off x="10695273" y="3136773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BCD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6" name="image19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7338" y="3761558"/>
            <a:ext cx="2251138" cy="2330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485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620207"/>
                <a:ext cx="11810444" cy="545191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600"/>
                  </a:spcAft>
                  <a:tabLst>
                    <a:tab pos="2970530" algn="l"/>
                  </a:tabLst>
                </a:pPr>
                <a:r>
                  <a:rPr lang="zh-CN" altLang="zh-CN" sz="23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从</a:t>
                </a:r>
                <a:r>
                  <a:rPr lang="en-US" altLang="zh-CN" sz="23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点静止释放带电小球</a:t>
                </a:r>
                <a:r>
                  <a:rPr lang="en-US" altLang="zh-CN" sz="23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小球沿圆弧恰好能到达</a:t>
                </a:r>
                <a:r>
                  <a:rPr lang="en-US" altLang="zh-CN" sz="23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</a:t>
                </a:r>
                <a:r>
                  <a:rPr lang="en-US" altLang="zh-CN" sz="23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则知静电力和重力的合力方向沿</a:t>
                </a:r>
                <a:r>
                  <a:rPr lang="en-US" altLang="zh-CN" sz="23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FB</a:t>
                </a:r>
                <a:r>
                  <a:rPr lang="zh-CN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方向斜向下</a:t>
                </a:r>
                <a:r>
                  <a:rPr lang="en-US" altLang="zh-CN" sz="23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3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点为</a:t>
                </a:r>
                <a:r>
                  <a:rPr lang="en-US" altLang="zh-CN" sz="23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“</a:t>
                </a:r>
                <a:r>
                  <a:rPr lang="zh-CN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等效最低点</a:t>
                </a:r>
                <a:r>
                  <a:rPr lang="en-US" altLang="zh-CN" sz="23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”</a:t>
                </a:r>
                <a:r>
                  <a:rPr lang="en-US" altLang="zh-CN" sz="23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3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点为</a:t>
                </a:r>
                <a:r>
                  <a:rPr lang="en-US" altLang="zh-CN" sz="23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“</a:t>
                </a:r>
                <a:r>
                  <a:rPr lang="zh-CN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等效最高点</a:t>
                </a:r>
                <a:r>
                  <a:rPr lang="en-US" altLang="zh-CN" sz="23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”</a:t>
                </a:r>
                <a:r>
                  <a:rPr lang="en-US" altLang="zh-CN" sz="23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3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可知电场强度最小时</a:t>
                </a:r>
                <a:r>
                  <a:rPr lang="en-US" altLang="zh-CN" sz="23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重力和静电力的合力大小为</a:t>
                </a:r>
                <a:r>
                  <a:rPr lang="en-US" altLang="zh-CN" sz="23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3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合</a:t>
                </a:r>
                <a:r>
                  <a:rPr lang="en-US" altLang="zh-CN" sz="23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3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qE</a:t>
                </a:r>
                <a:r>
                  <a:rPr lang="en-US" altLang="zh-CN" sz="23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min</a:t>
                </a:r>
                <a:r>
                  <a:rPr lang="en-US" altLang="zh-CN" sz="23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3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3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3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45°=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3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3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3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altLang="zh-CN" sz="23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3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3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方向与竖直方向成</a:t>
                </a:r>
                <a:r>
                  <a:rPr lang="en-US" altLang="zh-CN" sz="23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45°</a:t>
                </a:r>
                <a:r>
                  <a:rPr lang="zh-CN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角斜向右下方</a:t>
                </a:r>
                <a:r>
                  <a:rPr lang="en-US" altLang="zh-CN" sz="23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所加电场的电场强度最小值为</a:t>
                </a:r>
                <a:r>
                  <a:rPr lang="en-US" altLang="zh-CN" sz="23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3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min</a:t>
                </a:r>
                <a:r>
                  <a:rPr lang="en-US" altLang="zh-CN" sz="23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3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3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3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  <m:r>
                          <a:rPr lang="en-US" altLang="zh-CN" sz="23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</m:num>
                      <m:den>
                        <m:r>
                          <a:rPr lang="en-US" altLang="zh-CN" sz="23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3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</m:t>
                        </m:r>
                      </m:den>
                    </m:f>
                  </m:oMath>
                </a14:m>
                <a:r>
                  <a:rPr lang="en-US" altLang="zh-CN" sz="23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方向与竖直方向成</a:t>
                </a:r>
                <a:r>
                  <a:rPr lang="en-US" altLang="zh-CN" sz="23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45°</a:t>
                </a:r>
                <a:r>
                  <a:rPr lang="zh-CN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角斜向右上方</a:t>
                </a:r>
                <a:r>
                  <a:rPr lang="en-US" altLang="zh-CN" sz="23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3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3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若所加电场的电场强度最小时</a:t>
                </a:r>
                <a:r>
                  <a:rPr lang="en-US" altLang="zh-CN" sz="23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方向与</a:t>
                </a:r>
                <a:r>
                  <a:rPr lang="en-US" altLang="zh-CN" sz="23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HD</a:t>
                </a:r>
                <a:r>
                  <a:rPr lang="zh-CN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平行向上</a:t>
                </a:r>
                <a:r>
                  <a:rPr lang="en-US" altLang="zh-CN" sz="23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则在圆弧里的电势最高点为</a:t>
                </a:r>
                <a:r>
                  <a:rPr lang="en-US" altLang="zh-CN" sz="23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zh-CN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</a:t>
                </a:r>
                <a:r>
                  <a:rPr lang="en-US" altLang="zh-CN" sz="23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由于小球带正电</a:t>
                </a:r>
                <a:r>
                  <a:rPr lang="en-US" altLang="zh-CN" sz="23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3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3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3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3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qφ</a:t>
                </a:r>
                <a:r>
                  <a:rPr lang="zh-CN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可得小球在</a:t>
                </a:r>
                <a:r>
                  <a:rPr lang="en-US" altLang="zh-CN" sz="23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zh-CN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点的电势能最大</a:t>
                </a:r>
                <a:r>
                  <a:rPr lang="en-US" altLang="zh-CN" sz="23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3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3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若在</a:t>
                </a:r>
                <a:r>
                  <a:rPr lang="en-US" altLang="zh-CN" sz="23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点给带电小球一个水平向右的冲量</a:t>
                </a:r>
                <a:r>
                  <a:rPr lang="en-US" altLang="zh-CN" sz="23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3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让小球沿轨道恰好能做完整的圆周运动</a:t>
                </a:r>
                <a:r>
                  <a:rPr lang="en-US" altLang="zh-CN" sz="23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则小球在</a:t>
                </a:r>
                <a:r>
                  <a:rPr lang="en-US" altLang="zh-CN" sz="23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点所受重力和静电力的合力提供向心力</a:t>
                </a:r>
                <a:r>
                  <a:rPr lang="en-US" altLang="zh-CN" sz="23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轨道对小球的作用力为零</a:t>
                </a:r>
                <a:r>
                  <a:rPr lang="en-US" altLang="zh-CN" sz="23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3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3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3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若所加电场</a:t>
                </a:r>
                <a:r>
                  <a:rPr lang="zh-CN" altLang="zh-CN" sz="23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电场强度</a:t>
                </a:r>
                <a:endParaRPr lang="en-US" altLang="zh-CN" sz="23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600"/>
                  </a:spcAft>
                  <a:tabLst>
                    <a:tab pos="2970530" algn="l"/>
                  </a:tabLst>
                </a:pPr>
                <a:r>
                  <a:rPr lang="zh-CN" altLang="zh-CN" sz="23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最小</a:t>
                </a:r>
                <a:r>
                  <a:rPr lang="zh-CN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3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</a:t>
                </a:r>
                <a:r>
                  <a:rPr lang="en-US" altLang="zh-CN" sz="23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点由牛顿第二定律得</a:t>
                </a:r>
                <a:r>
                  <a:rPr lang="en-US" altLang="zh-CN" sz="23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3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合</a:t>
                </a:r>
                <a:r>
                  <a:rPr lang="en-US" altLang="zh-CN" sz="23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300" i="1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3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3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3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3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3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𝑭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3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3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3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从</a:t>
                </a:r>
                <a:r>
                  <a:rPr lang="en-US" altLang="zh-CN" sz="23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点到</a:t>
                </a:r>
                <a:r>
                  <a:rPr lang="en-US" altLang="zh-CN" sz="23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</a:t>
                </a:r>
                <a:r>
                  <a:rPr lang="en-US" altLang="zh-CN" sz="23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由动能定理</a:t>
                </a:r>
                <a:r>
                  <a:rPr lang="zh-CN" altLang="zh-CN" sz="23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</a:t>
                </a:r>
                <a:endParaRPr lang="en-US" altLang="zh-CN" sz="23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600"/>
                  </a:spcAft>
                  <a:tabLst>
                    <a:tab pos="2970530" algn="l"/>
                  </a:tabLst>
                </a:pPr>
                <a:r>
                  <a:rPr lang="en-US" altLang="zh-CN" sz="23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3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3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合</a:t>
                </a:r>
                <a:r>
                  <a:rPr lang="en-US" altLang="zh-CN" sz="23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3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3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1+cos</a:t>
                </a:r>
                <a:r>
                  <a:rPr lang="en-US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3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45°)=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3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3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3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3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3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3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3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3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𝑭</m:t>
                            </m:r>
                          </m:sub>
                        </m:sSub>
                      </m:e>
                      <m:sup>
                        <m:r>
                          <a:rPr lang="en-US" altLang="zh-CN" sz="23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3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3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3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3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3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3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3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3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3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𝑨</m:t>
                            </m:r>
                          </m:sub>
                        </m:sSub>
                      </m:e>
                      <m:sup>
                        <m:r>
                          <a:rPr lang="en-US" altLang="zh-CN" sz="23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3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3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</a:t>
                </a:r>
                <a:r>
                  <a:rPr lang="en-US" altLang="zh-CN" sz="2300" i="1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点给带电小球一个水平向右的</a:t>
                </a:r>
                <a:r>
                  <a:rPr lang="zh-CN" altLang="zh-CN" sz="23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冲</a:t>
                </a:r>
                <a:endParaRPr lang="en-US" altLang="zh-CN" sz="23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600"/>
                  </a:spcAft>
                  <a:tabLst>
                    <a:tab pos="2970530" algn="l"/>
                  </a:tabLst>
                </a:pPr>
                <a:r>
                  <a:rPr lang="zh-CN" altLang="zh-CN" sz="23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量</a:t>
                </a:r>
                <a:r>
                  <a:rPr lang="en-US" altLang="zh-CN" sz="23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3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3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3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3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3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300" i="1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3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其中</a:t>
                </a:r>
                <a:r>
                  <a:rPr lang="en-US" altLang="zh-CN" sz="23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3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合</a:t>
                </a:r>
                <a:r>
                  <a:rPr lang="en-US" altLang="zh-CN" sz="23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3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3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3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45°=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3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3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3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altLang="zh-CN" sz="23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3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3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3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3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3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3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3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3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  <m:rad>
                              <m:radPr>
                                <m:degHide m:val="on"/>
                                <m:ctrlPr>
                                  <a:rPr lang="zh-CN" altLang="zh-CN" sz="23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CN" sz="23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e>
                            </m:rad>
                            <m:r>
                              <a:rPr lang="en-US" altLang="zh-CN" sz="23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altLang="zh-CN" sz="23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en-US" altLang="zh-CN" sz="23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den>
                        </m:f>
                        <m:r>
                          <a:rPr lang="en-US" altLang="zh-CN" sz="23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𝒈𝑹</m:t>
                        </m:r>
                      </m:e>
                    </m:rad>
                  </m:oMath>
                </a14:m>
                <a:r>
                  <a:rPr lang="en-US" altLang="zh-CN" sz="23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3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230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620207"/>
                <a:ext cx="11810444" cy="5451917"/>
              </a:xfrm>
              <a:prstGeom prst="rect">
                <a:avLst/>
              </a:prstGeom>
              <a:blipFill rotWithShape="0">
                <a:blip r:embed="rId2"/>
                <a:stretch>
                  <a:fillRect l="-464" t="-895" r="-10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19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1638" y="3695827"/>
            <a:ext cx="2160270" cy="2348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074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94740" y="554451"/>
                <a:ext cx="11810444" cy="567172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252000" indent="-457200"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拓展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若电场强度的大小仍为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𝒒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方向沿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AE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竖直向上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则在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点至少给带电小球多大的冲量才能做完整的圆周运动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?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52000" indent="-457200"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b="1" dirty="0" smtClean="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	</a:t>
                </a:r>
                <a:r>
                  <a:rPr lang="zh-CN" altLang="zh-CN" sz="2600" b="1" dirty="0" smtClean="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</a:t>
                </a:r>
                <a:r>
                  <a:rPr lang="zh-CN" altLang="zh-CN" sz="2600" b="1" dirty="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𝟓</m:t>
                            </m:r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ad>
                              <m:radPr>
                                <m:degHide m:val="on"/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e>
                            </m:rad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den>
                        </m:f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𝒈𝑹</m:t>
                        </m:r>
                      </m:e>
                    </m:rad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52000" indent="-457200"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b="1" dirty="0" smtClean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	</a:t>
                </a:r>
                <a:r>
                  <a:rPr lang="zh-CN" altLang="zh-CN" sz="2600" b="1" dirty="0" smtClean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在等效最高点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𝑬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52000" indent="-457200"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到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由动能定理得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52000" indent="-457200"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-(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𝑬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𝑨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52000" indent="-457200"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立解得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𝟓</m:t>
                            </m:r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ad>
                              <m:radPr>
                                <m:degHide m:val="on"/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e>
                            </m:rad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den>
                        </m:f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𝒈𝑹</m:t>
                        </m:r>
                      </m:e>
                    </m:rad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52000" indent="-457200"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点的冲量至少为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52000" indent="-457200"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I</a:t>
                </a:r>
                <a:r>
                  <a:rPr lang="en-US" altLang="zh-CN" sz="2600" i="1" baseline="-250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 dirty="0" err="1" smtClean="0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baseline="-250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𝟓</m:t>
                            </m:r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ad>
                              <m:radPr>
                                <m:degHide m:val="on"/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e>
                            </m:rad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den>
                        </m:f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𝒈𝑹</m:t>
                        </m:r>
                      </m:e>
                    </m:rad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40" y="554451"/>
                <a:ext cx="11810444" cy="5671721"/>
              </a:xfrm>
              <a:prstGeom prst="rect">
                <a:avLst/>
              </a:prstGeom>
              <a:blipFill rotWithShape="0">
                <a:blip r:embed="rId2"/>
                <a:stretch>
                  <a:fillRect l="-6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14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1576</Words>
  <Application>Microsoft Office PowerPoint</Application>
  <PresentationFormat>自定义</PresentationFormat>
  <Paragraphs>164</Paragraphs>
  <Slides>37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37</vt:i4>
      </vt:variant>
    </vt:vector>
  </HeadingPairs>
  <TitlesOfParts>
    <vt:vector size="52" baseType="lpstr">
      <vt:lpstr>等线</vt:lpstr>
      <vt:lpstr>方正黑体_GBK</vt:lpstr>
      <vt:lpstr>黑体</vt:lpstr>
      <vt:lpstr>华文细黑</vt:lpstr>
      <vt:lpstr>宋体</vt:lpstr>
      <vt:lpstr>微软雅黑</vt:lpstr>
      <vt:lpstr>Arial</vt:lpstr>
      <vt:lpstr>Book Antiqua</vt:lpstr>
      <vt:lpstr>Calibri</vt:lpstr>
      <vt:lpstr>Cambria</vt:lpstr>
      <vt:lpstr>Cambria Math</vt:lpstr>
      <vt:lpstr>Courier New</vt:lpstr>
      <vt:lpstr>Impact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JBY</cp:lastModifiedBy>
  <cp:revision>54</cp:revision>
  <dcterms:created xsi:type="dcterms:W3CDTF">2024-01-15T03:14:15Z</dcterms:created>
  <dcterms:modified xsi:type="dcterms:W3CDTF">2026-03-10T08:55:05Z</dcterms:modified>
</cp:coreProperties>
</file>