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3"/>
  </p:notesMasterIdLst>
  <p:handoutMasterIdLst>
    <p:handoutMasterId r:id="rId64"/>
  </p:handoutMasterIdLst>
  <p:sldIdLst>
    <p:sldId id="340" r:id="rId2"/>
    <p:sldId id="257" r:id="rId3"/>
    <p:sldId id="341" r:id="rId4"/>
    <p:sldId id="342" r:id="rId5"/>
    <p:sldId id="343" r:id="rId6"/>
    <p:sldId id="344" r:id="rId7"/>
    <p:sldId id="345" r:id="rId8"/>
    <p:sldId id="346" r:id="rId9"/>
    <p:sldId id="347" r:id="rId10"/>
    <p:sldId id="351" r:id="rId11"/>
    <p:sldId id="352" r:id="rId12"/>
    <p:sldId id="355" r:id="rId13"/>
    <p:sldId id="356" r:id="rId14"/>
    <p:sldId id="358" r:id="rId15"/>
    <p:sldId id="359" r:id="rId16"/>
    <p:sldId id="361" r:id="rId17"/>
    <p:sldId id="360" r:id="rId18"/>
    <p:sldId id="363" r:id="rId19"/>
    <p:sldId id="490" r:id="rId20"/>
    <p:sldId id="364" r:id="rId21"/>
    <p:sldId id="365" r:id="rId22"/>
    <p:sldId id="367" r:id="rId23"/>
    <p:sldId id="437" r:id="rId24"/>
    <p:sldId id="443" r:id="rId25"/>
    <p:sldId id="444" r:id="rId26"/>
    <p:sldId id="445" r:id="rId27"/>
    <p:sldId id="446" r:id="rId28"/>
    <p:sldId id="491" r:id="rId29"/>
    <p:sldId id="492" r:id="rId30"/>
    <p:sldId id="448" r:id="rId31"/>
    <p:sldId id="449" r:id="rId32"/>
    <p:sldId id="450" r:id="rId33"/>
    <p:sldId id="378" r:id="rId34"/>
    <p:sldId id="454" r:id="rId35"/>
    <p:sldId id="493" r:id="rId36"/>
    <p:sldId id="494" r:id="rId37"/>
    <p:sldId id="495" r:id="rId38"/>
    <p:sldId id="455" r:id="rId39"/>
    <p:sldId id="456" r:id="rId40"/>
    <p:sldId id="459" r:id="rId41"/>
    <p:sldId id="400" r:id="rId42"/>
    <p:sldId id="402" r:id="rId43"/>
    <p:sldId id="403" r:id="rId44"/>
    <p:sldId id="404" r:id="rId45"/>
    <p:sldId id="406" r:id="rId46"/>
    <p:sldId id="407" r:id="rId47"/>
    <p:sldId id="408" r:id="rId48"/>
    <p:sldId id="410" r:id="rId49"/>
    <p:sldId id="412" r:id="rId50"/>
    <p:sldId id="413" r:id="rId51"/>
    <p:sldId id="414" r:id="rId52"/>
    <p:sldId id="415" r:id="rId53"/>
    <p:sldId id="416" r:id="rId54"/>
    <p:sldId id="417" r:id="rId55"/>
    <p:sldId id="418" r:id="rId56"/>
    <p:sldId id="419" r:id="rId57"/>
    <p:sldId id="422" r:id="rId58"/>
    <p:sldId id="423" r:id="rId59"/>
    <p:sldId id="424" r:id="rId60"/>
    <p:sldId id="425" r:id="rId61"/>
    <p:sldId id="428" r:id="rId62"/>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12</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8.xml"/><Relationship Id="rId13" Type="http://schemas.openxmlformats.org/officeDocument/2006/relationships/slide" Target="../slides/slide57.xml"/><Relationship Id="rId3" Type="http://schemas.openxmlformats.org/officeDocument/2006/relationships/slide" Target="../slides/slide51.xml"/><Relationship Id="rId7" Type="http://schemas.openxmlformats.org/officeDocument/2006/relationships/slide" Target="../slides/slide47.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5.xml"/><Relationship Id="rId11" Type="http://schemas.openxmlformats.org/officeDocument/2006/relationships/slide" Target="../slides/slide55.xml"/><Relationship Id="rId5" Type="http://schemas.openxmlformats.org/officeDocument/2006/relationships/slide" Target="../slides/slide44.xml"/><Relationship Id="rId10" Type="http://schemas.openxmlformats.org/officeDocument/2006/relationships/slide" Target="../slides/slide53.xml"/><Relationship Id="rId4" Type="http://schemas.openxmlformats.org/officeDocument/2006/relationships/slide" Target="../slides/slide42.xml"/><Relationship Id="rId9" Type="http://schemas.openxmlformats.org/officeDocument/2006/relationships/slide" Target="../slides/slide49.xml"/><Relationship Id="rId14" Type="http://schemas.openxmlformats.org/officeDocument/2006/relationships/slide" Target="../slides/slide5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187217"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20" name="圆角矩形 19">
            <a:hlinkClick r:id="rId14" action="ppaction://hlinksldjump"/>
          </p:cNvPr>
          <p:cNvSpPr/>
          <p:nvPr userDrawn="1"/>
        </p:nvSpPr>
        <p:spPr>
          <a:xfrm>
            <a:off x="7703922"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11</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tags" Target="../tags/tag12.xml"/><Relationship Id="rId7" Type="http://schemas.openxmlformats.org/officeDocument/2006/relationships/slide" Target="slide2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3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41.xml"/><Relationship Id="rId4" Type="http://schemas.openxmlformats.org/officeDocument/2006/relationships/slide" Target="slide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81.jpeg"/><Relationship Id="rId1" Type="http://schemas.openxmlformats.org/officeDocument/2006/relationships/slideLayout" Target="../slideLayouts/slideLayout6.xml"/><Relationship Id="rId4" Type="http://schemas.openxmlformats.org/officeDocument/2006/relationships/image" Target="../media/image8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4809965"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电场力的性质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3068469"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第八章　静电场</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99301" y="608809"/>
                <a:ext cx="11810444" cy="3983823"/>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两个带异种电荷的金属球接触时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正电荷从一个球转移到另一个球。</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点电荷是理想化模型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均匀带电的绝缘球也可以视为点电荷。</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相互作用的两个点电荷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电荷量大的受到的库仑力也大。</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电场中某点的电场强度与试探电荷在该点所受的静电力成正比。</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当试探电荷的电荷量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变为一半时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电场强度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变为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99301" y="608809"/>
                <a:ext cx="11810444" cy="3983823"/>
              </a:xfrm>
              <a:prstGeom prst="rect">
                <a:avLst/>
              </a:prstGeom>
              <a:blipFill rotWithShape="0">
                <a:blip r:embed="rId2"/>
                <a:stretch>
                  <a:fillRect l="-671"/>
                </a:stretch>
              </a:blipFill>
            </p:spPr>
            <p:txBody>
              <a:bodyPr/>
              <a:lstStyle/>
              <a:p>
                <a:r>
                  <a:rPr lang="zh-CN" altLang="en-US">
                    <a:noFill/>
                  </a:rPr>
                  <a:t> </a:t>
                </a:r>
              </a:p>
            </p:txBody>
          </p:sp>
        </mc:Fallback>
      </mc:AlternateContent>
      <p:sp>
        <p:nvSpPr>
          <p:cNvPr id="3" name="矩形 2"/>
          <p:cNvSpPr/>
          <p:nvPr/>
        </p:nvSpPr>
        <p:spPr>
          <a:xfrm>
            <a:off x="10805655" y="12343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9614789" y="1831606"/>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6" name="矩形 5"/>
          <p:cNvSpPr/>
          <p:nvPr/>
        </p:nvSpPr>
        <p:spPr>
          <a:xfrm>
            <a:off x="9115666" y="2428760"/>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10361028" y="303504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10301319" y="3826649"/>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P spid="7" grpId="0" autoUpdateAnimBg="0"/>
      <p:bldP spid="8"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620649"/>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福建卷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两个正点电荷</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静止于竖直平面内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点放置一检验电荷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其恰好处于静止状态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电荷量之比为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连线上</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存在</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不存在</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其他点能让同一检验电荷维持平衡状态。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335215" y="3163203"/>
                <a:ext cx="11658044" cy="72325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不存在</a:t>
                </a:r>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35215" y="3163203"/>
                <a:ext cx="11658044" cy="723251"/>
              </a:xfrm>
              <a:prstGeom prst="rect">
                <a:avLst/>
              </a:prstGeom>
              <a:blipFill rotWithShape="0">
                <a:blip r:embed="rId2"/>
                <a:stretch>
                  <a:fillRect l="-680" b="-14286"/>
                </a:stretch>
              </a:blipFill>
            </p:spPr>
            <p:txBody>
              <a:bodyPr/>
              <a:lstStyle/>
              <a:p>
                <a:r>
                  <a:rPr lang="zh-CN" altLang="en-US">
                    <a:noFill/>
                  </a:rPr>
                  <a:t> </a:t>
                </a:r>
              </a:p>
            </p:txBody>
          </p:sp>
        </mc:Fallback>
      </mc:AlternateContent>
      <p:pic>
        <p:nvPicPr>
          <p:cNvPr id="5" name="image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55172" y="2749098"/>
            <a:ext cx="3056736" cy="1837627"/>
          </a:xfrm>
          <a:prstGeom prst="rect">
            <a:avLst/>
          </a:prstGeom>
        </p:spPr>
      </p:pic>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电场强度的理解和计算</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库仑定律的理解和应用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电场线的理解和应用</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库仑定律的理解和应用</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对于两个均匀带电绝缘球体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可将其视为电荷集中在球心的点电荷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为球心间的距离。</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对于两个距离较近的带电金属球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要考虑金属球表面电荷的重新分布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59015" y="3302179"/>
                <a:ext cx="11658044" cy="165171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同种电荷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异种电荷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3302179"/>
                <a:ext cx="11658044" cy="1651710"/>
              </a:xfrm>
              <a:prstGeom prst="rect">
                <a:avLst/>
              </a:prstGeom>
              <a:blipFill rotWithShape="0">
                <a:blip r:embed="rId2"/>
                <a:stretch>
                  <a:fillRect l="-680" b="-2214"/>
                </a:stretch>
              </a:blipFill>
            </p:spPr>
            <p:txBody>
              <a:bodyPr/>
              <a:lstStyle/>
              <a:p>
                <a:r>
                  <a:rPr lang="zh-CN" altLang="en-US">
                    <a:noFill/>
                  </a:rPr>
                  <a:t> </a:t>
                </a:r>
              </a:p>
            </p:txBody>
          </p:sp>
        </mc:Fallback>
      </mc:AlternateContent>
      <p:pic>
        <p:nvPicPr>
          <p:cNvPr id="7" name="image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3699" y="3521475"/>
            <a:ext cx="6934393" cy="1636205"/>
          </a:xfrm>
          <a:prstGeom prst="rect">
            <a:avLst/>
          </a:prstGeom>
        </p:spPr>
      </p:pic>
      <p:sp>
        <p:nvSpPr>
          <p:cNvPr id="2" name="矩形 1"/>
          <p:cNvSpPr/>
          <p:nvPr/>
        </p:nvSpPr>
        <p:spPr>
          <a:xfrm>
            <a:off x="198977" y="5068316"/>
            <a:ext cx="11573923" cy="1292662"/>
          </a:xfrm>
          <a:prstGeom prst="rect">
            <a:avLst/>
          </a:prstGeom>
        </p:spPr>
        <p:txBody>
          <a:bodyPr wrap="square">
            <a:spAutoFit/>
          </a:bodyPr>
          <a:lstStyle/>
          <a:p>
            <a:pPr marL="252000" indent="-457200">
              <a:lnSpc>
                <a:spcPct val="150000"/>
              </a:lnSpc>
              <a:spcAft>
                <a:spcPts val="565"/>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不能根据公式错误地认为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库仑力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因为当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两个带电体已不能看作点电荷了。</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库仑力的叠加</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人教版必修第三册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P24T3</a:t>
            </a:r>
            <a:r>
              <a:rPr lang="zh-CN" altLang="zh-CN" sz="2600" b="1">
                <a:latin typeface="Times New Roman" panose="02020603050405020304" pitchFamily="18" charset="0"/>
                <a:cs typeface="Times New Roman" panose="02020603050405020304" pitchFamily="18" charset="0"/>
              </a:rPr>
              <a:t>改编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在边长为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的正方形的每一顶点都放置一个电荷量大小为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的点电荷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点电荷的正负如图所示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静电力常量为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。如果保持它们的位置不变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受到其他三个电荷的静电力的合力大小是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271715" y="3171247"/>
                <a:ext cx="11658044" cy="1985969"/>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e>
                    </m:d>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71715" y="3171247"/>
                <a:ext cx="11658044" cy="1985969"/>
              </a:xfrm>
              <a:prstGeom prst="rect">
                <a:avLst/>
              </a:prstGeom>
              <a:blipFill rotWithShape="0">
                <a:blip r:embed="rId3"/>
                <a:stretch>
                  <a:fillRect l="-680" b="-920"/>
                </a:stretch>
              </a:blipFill>
            </p:spPr>
            <p:txBody>
              <a:bodyPr/>
              <a:lstStyle/>
              <a:p>
                <a:r>
                  <a:rPr lang="zh-CN" altLang="en-US">
                    <a:noFill/>
                  </a:rPr>
                  <a:t> </a:t>
                </a:r>
              </a:p>
            </p:txBody>
          </p:sp>
        </mc:Fallback>
      </mc:AlternateContent>
      <p:sp>
        <p:nvSpPr>
          <p:cNvPr id="11" name="TextBox 1"/>
          <p:cNvSpPr txBox="1"/>
          <p:nvPr/>
        </p:nvSpPr>
        <p:spPr>
          <a:xfrm>
            <a:off x="9602438" y="25827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53729" y="3263467"/>
            <a:ext cx="2917634" cy="2325551"/>
          </a:xfrm>
          <a:prstGeom prst="rect">
            <a:avLst/>
          </a:prstGeom>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544322"/>
                <a:ext cx="11658044" cy="374010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电荷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对电荷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的静电力大小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和电荷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对电荷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的静电力大小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三个静电力的方向如图所示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根据力的合成法则可知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所受的静电力大小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544322"/>
                <a:ext cx="11658044" cy="3740102"/>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1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4336621"/>
            <a:ext cx="2808351" cy="2031544"/>
          </a:xfrm>
          <a:prstGeom prst="rect">
            <a:avLst/>
          </a:prstGeom>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300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静电力作用下的平衡问题</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525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18311"/>
            <a:ext cx="11810444" cy="2123634"/>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绝缘水平地面上固定一个光滑绝缘斜面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斜面与水平面的夹角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一根轻质绝缘细线的一端固定在斜面顶端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另一端系有一个带电小球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细线与斜面平行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正好静止在斜面中点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的正下方地面处固定放置一带电小球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两球相距为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已知两球的质量均为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静电力常量为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两球均可视为点电荷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09815" y="3148361"/>
                <a:ext cx="11658044" cy="3203417"/>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两球之间的库仑力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斜面对小球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的支持力为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细线上拉力为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将小球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移到斜面底面左端</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斜面对小球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的支持力为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09815" y="3148361"/>
                <a:ext cx="11658044" cy="3203417"/>
              </a:xfrm>
              <a:prstGeom prst="rect">
                <a:avLst/>
              </a:prstGeom>
              <a:blipFill rotWithShape="0">
                <a:blip r:embed="rId3"/>
                <a:stretch>
                  <a:fillRect l="-680"/>
                </a:stretch>
              </a:blipFill>
            </p:spPr>
            <p:txBody>
              <a:bodyPr/>
              <a:lstStyle/>
              <a:p>
                <a:r>
                  <a:rPr lang="zh-CN" altLang="en-US">
                    <a:noFill/>
                  </a:rPr>
                  <a:t> </a:t>
                </a:r>
              </a:p>
            </p:txBody>
          </p:sp>
        </mc:Fallback>
      </mc:AlternateContent>
      <p:sp>
        <p:nvSpPr>
          <p:cNvPr id="9" name="TextBox 1"/>
          <p:cNvSpPr txBox="1"/>
          <p:nvPr/>
        </p:nvSpPr>
        <p:spPr>
          <a:xfrm>
            <a:off x="9373711" y="27732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4.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87523" y="3543427"/>
            <a:ext cx="2891436" cy="1902119"/>
          </a:xfrm>
          <a:prstGeom prst="rect">
            <a:avLst/>
          </a:prstGeom>
        </p:spPr>
      </p:pic>
    </p:spTree>
    <p:extLst>
      <p:ext uri="{BB962C8B-B14F-4D97-AF65-F5344CB8AC3E}">
        <p14:creationId xmlns:p14="http://schemas.microsoft.com/office/powerpoint/2010/main" val="6360690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07949"/>
                <a:ext cx="11658044" cy="4231262"/>
              </a:xfrm>
              <a:prstGeom prst="rect">
                <a:avLst/>
              </a:prstGeom>
            </p:spPr>
            <p:txBody>
              <a:bodyPr wrap="square" lIns="121898" tIns="60948" rIns="121898" bIns="60948">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根据库仑定律知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两球之间的库仑力大小为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球受力分析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如图甲所示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根据平衡条件可得斜面对小球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的支持力为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细线上拉力为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移到斜面底面左端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如图乙所示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根据几何关系可知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的夹角为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120°,</a:t>
                </a:r>
                <a:r>
                  <a:rPr lang="zh-CN" altLang="zh-CN" sz="2600" b="1">
                    <a:latin typeface="Times New Roman" panose="02020603050405020304" pitchFamily="18" charset="0"/>
                    <a:cs typeface="Times New Roman" panose="02020603050405020304" pitchFamily="18" charset="0"/>
                  </a:rPr>
                  <a:t>当</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根据矢量的合成法则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则有静电力沿垂直于斜面方向的分力与重力沿垂直于斜面方向的分力等大反向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那么斜面对小球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的支持力为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07949"/>
                <a:ext cx="11658044" cy="4231262"/>
              </a:xfrm>
              <a:prstGeom prst="rect">
                <a:avLst/>
              </a:prstGeom>
              <a:blipFill rotWithShape="0">
                <a:blip r:embed="rId2"/>
                <a:stretch>
                  <a:fillRect l="-680" b="-2305"/>
                </a:stretch>
              </a:blipFill>
            </p:spPr>
            <p:txBody>
              <a:bodyPr/>
              <a:lstStyle/>
              <a:p>
                <a:r>
                  <a:rPr lang="zh-CN" altLang="en-US">
                    <a:noFill/>
                  </a:rPr>
                  <a:t> </a:t>
                </a:r>
              </a:p>
            </p:txBody>
          </p:sp>
        </mc:Fallback>
      </mc:AlternateContent>
      <p:pic>
        <p:nvPicPr>
          <p:cNvPr id="7" name="image1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17725" y="4561332"/>
            <a:ext cx="2460937" cy="1947956"/>
          </a:xfrm>
          <a:prstGeom prst="rect">
            <a:avLst/>
          </a:prstGeom>
        </p:spPr>
      </p:pic>
      <p:pic>
        <p:nvPicPr>
          <p:cNvPr id="8" name="image16.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4598162"/>
            <a:ext cx="2592324" cy="1881691"/>
          </a:xfrm>
          <a:prstGeom prst="rect">
            <a:avLst/>
          </a:prstGeom>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274804"/>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库仑力作用下平衡问题的解题思路</a:t>
            </a:r>
            <a:endParaRPr lang="zh-CN" altLang="zh-CN" sz="1150" dirty="0">
              <a:latin typeface="Calibri" panose="020F0502020204030204" pitchFamily="34" charset="0"/>
              <a:cs typeface="Times New Roman" panose="02020603050405020304" pitchFamily="18" charset="0"/>
            </a:endParaRPr>
          </a:p>
        </p:txBody>
      </p:sp>
      <p:pic>
        <p:nvPicPr>
          <p:cNvPr id="7" name="image1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9015" y="871738"/>
            <a:ext cx="1214185" cy="347462"/>
          </a:xfrm>
          <a:prstGeom prst="rect">
            <a:avLst/>
          </a:prstGeom>
        </p:spPr>
      </p:pic>
      <p:pic>
        <p:nvPicPr>
          <p:cNvPr id="8" name="image1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2361565"/>
            <a:ext cx="7776972" cy="2592324"/>
          </a:xfrm>
          <a:prstGeom prst="rect">
            <a:avLst/>
          </a:prstGeom>
        </p:spPr>
      </p:pic>
    </p:spTree>
    <p:extLst>
      <p:ext uri="{BB962C8B-B14F-4D97-AF65-F5344CB8AC3E}">
        <p14:creationId xmlns:p14="http://schemas.microsoft.com/office/powerpoint/2010/main" val="41416087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3751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三个自由点电荷的平衡问题的速解技巧</a:t>
            </a:r>
            <a:endParaRPr lang="zh-CN" altLang="zh-CN" sz="1150">
              <a:latin typeface="Calibri" panose="020F0502020204030204" pitchFamily="34" charset="0"/>
              <a:cs typeface="Times New Roman" panose="02020603050405020304" pitchFamily="18" charset="0"/>
            </a:endParaRPr>
          </a:p>
        </p:txBody>
      </p:sp>
      <p:pic>
        <p:nvPicPr>
          <p:cNvPr id="5" name="image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1700784"/>
            <a:ext cx="7560945" cy="1784043"/>
          </a:xfrm>
          <a:prstGeom prst="rect">
            <a:avLst/>
          </a:prstGeom>
        </p:spPr>
      </p:pic>
    </p:spTree>
    <p:extLst>
      <p:ext uri="{BB962C8B-B14F-4D97-AF65-F5344CB8AC3E}">
        <p14:creationId xmlns:p14="http://schemas.microsoft.com/office/powerpoint/2010/main" val="7949300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1012138"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掌握库仑定律的内容及使用条件</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并会用来解决问题。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理解电场强度的定义</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会计算电场强度的大小</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会判断电场强度的方向。</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理解电场线的特点</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并会解决相关问题。</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6615" y="1357608"/>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1.(2025</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云南曲靖</a:t>
            </a:r>
            <a:r>
              <a:rPr lang="zh-CN" altLang="zh-CN" sz="2600" b="1" dirty="0" smtClean="0">
                <a:latin typeface="Times New Roman" panose="02020603050405020304" pitchFamily="18" charset="0"/>
                <a:cs typeface="Times New Roman" panose="02020603050405020304" pitchFamily="18" charset="0"/>
              </a:rPr>
              <a:t>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甲、乙、丙三个带电小球用轻质绝缘细线悬挂在水平横杆上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处于静止状态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细线均处于竖直状态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且三个小球等高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均可视为质点。已知甲、乙间距与乙、丙间距之比为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乙电荷量的绝对值为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35215" y="3819146"/>
                <a:ext cx="11658044" cy="2398709"/>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乙受到的拉力最小</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若乙带负电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则甲、丙可能均带负电</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甲、丙电荷量大小之比为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甲、丙电荷量的乘积为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𝟔𝟐𝟓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35215" y="3819146"/>
                <a:ext cx="11658044" cy="2398709"/>
              </a:xfrm>
              <a:prstGeom prst="rect">
                <a:avLst/>
              </a:prstGeom>
              <a:blipFill rotWithShape="0">
                <a:blip r:embed="rId2"/>
                <a:stretch>
                  <a:fillRect l="-680" b="-1018"/>
                </a:stretch>
              </a:blipFill>
            </p:spPr>
            <p:txBody>
              <a:bodyPr/>
              <a:lstStyle/>
              <a:p>
                <a:r>
                  <a:rPr lang="zh-CN" altLang="en-US">
                    <a:noFill/>
                  </a:rPr>
                  <a:t> </a:t>
                </a:r>
              </a:p>
            </p:txBody>
          </p:sp>
        </mc:Fallback>
      </mc:AlternateContent>
      <p:sp>
        <p:nvSpPr>
          <p:cNvPr id="9" name="TextBox 1"/>
          <p:cNvSpPr txBox="1"/>
          <p:nvPr/>
        </p:nvSpPr>
        <p:spPr>
          <a:xfrm>
            <a:off x="1342612" y="33070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2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9175" y="3429000"/>
            <a:ext cx="3832733" cy="2393576"/>
          </a:xfrm>
          <a:prstGeom prst="rect">
            <a:avLst/>
          </a:prstGeom>
        </p:spPr>
      </p:pic>
    </p:spTree>
    <p:extLst>
      <p:ext uri="{BB962C8B-B14F-4D97-AF65-F5344CB8AC3E}">
        <p14:creationId xmlns:p14="http://schemas.microsoft.com/office/powerpoint/2010/main" val="3201538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59015" y="620649"/>
                <a:ext cx="11658044" cy="5064696"/>
              </a:xfrm>
              <a:prstGeom prst="rect">
                <a:avLst/>
              </a:prstGeom>
            </p:spPr>
            <p:txBody>
              <a:bodyPr wrap="square" lIns="121898" tIns="60948" rIns="121898" bIns="60948">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对任意一个小球受力分析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可知细线的拉力与小球的重力大小相等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因三个小球的质量大小未知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所以无法判断哪个小球受到的拉力最小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若乙带负电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甲、丙也带负电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对甲、丙受力分析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可知拉甲、丙两小球的细线不可能处于竖直状态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会发生偏转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设甲、丙的电荷量分别为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a:latin typeface="Times New Roman" panose="02020603050405020304" pitchFamily="18" charset="0"/>
                    <a:cs typeface="Times New Roman" panose="02020603050405020304" pitchFamily="18" charset="0"/>
                  </a:rPr>
                  <a:t>甲</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a:latin typeface="Times New Roman" panose="02020603050405020304" pitchFamily="18" charset="0"/>
                    <a:cs typeface="Times New Roman" panose="02020603050405020304" pitchFamily="18" charset="0"/>
                  </a:rPr>
                  <a:t>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小球乙处于平衡状态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在水平方向有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甲</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甲乙</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丙</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乙丙</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甲乙</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乙丙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a:latin typeface="Times New Roman" panose="02020603050405020304" pitchFamily="18" charset="0"/>
                    <a:cs typeface="Times New Roman" panose="02020603050405020304" pitchFamily="18" charset="0"/>
                  </a:rPr>
                  <a:t>甲</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a:latin typeface="Times New Roman" panose="02020603050405020304" pitchFamily="18" charset="0"/>
                    <a:cs typeface="Times New Roman" panose="02020603050405020304" pitchFamily="18" charset="0"/>
                  </a:rPr>
                  <a:t>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对丙球进行受力分析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丙球处于平衡状态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在水平方向有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甲</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丙</m:t>
                            </m:r>
                          </m:sub>
                        </m:sSub>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甲乙</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乙丙</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丙</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乙丙</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a:latin typeface="Times New Roman" panose="02020603050405020304" pitchFamily="18" charset="0"/>
                    <a:cs typeface="Times New Roman" panose="02020603050405020304" pitchFamily="18" charset="0"/>
                  </a:rPr>
                  <a:t>甲</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a:latin typeface="Times New Roman" panose="02020603050405020304" pitchFamily="18" charset="0"/>
                    <a:cs typeface="Times New Roman" panose="02020603050405020304" pitchFamily="18" charset="0"/>
                  </a:rPr>
                  <a:t>甲</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smtClean="0">
                    <a:latin typeface="Times New Roman" panose="02020603050405020304" pitchFamily="18" charset="0"/>
                    <a:cs typeface="Times New Roman" panose="02020603050405020304" pitchFamily="18" charset="0"/>
                  </a:rPr>
                  <a:t>丙</a:t>
                </a:r>
                <a:endParaRPr lang="en-US" altLang="zh-CN" sz="2600" b="1" baseline="-25000" dirty="0" smtClean="0">
                  <a:latin typeface="Times New Roman" panose="02020603050405020304" pitchFamily="18" charset="0"/>
                  <a:cs typeface="Times New Roman" panose="02020603050405020304" pitchFamily="18" charset="0"/>
                </a:endParaRPr>
              </a:p>
              <a:p>
                <a:pPr>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a:latin typeface="Times New Roman" panose="02020603050405020304" pitchFamily="18" charset="0"/>
                    <a:cs typeface="Times New Roman" panose="02020603050405020304" pitchFamily="18" charset="0"/>
                  </a:rPr>
                  <a:t>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则甲、丙电荷量的乘积为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a:latin typeface="Times New Roman" panose="02020603050405020304" pitchFamily="18" charset="0"/>
                    <a:cs typeface="Times New Roman" panose="02020603050405020304" pitchFamily="18" charset="0"/>
                  </a:rPr>
                  <a:t>甲</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smtClean="0">
                    <a:latin typeface="Times New Roman" panose="02020603050405020304" pitchFamily="18" charset="0"/>
                    <a:cs typeface="Times New Roman" panose="02020603050405020304" pitchFamily="18" charset="0"/>
                  </a:rPr>
                  <a:t>丙</a:t>
                </a:r>
                <a:endParaRPr lang="en-US" altLang="zh-CN" sz="2600" b="1" baseline="-25000" dirty="0" smtClean="0">
                  <a:latin typeface="Times New Roman" panose="02020603050405020304" pitchFamily="18" charset="0"/>
                  <a:cs typeface="Times New Roman" panose="02020603050405020304" pitchFamily="18" charset="0"/>
                </a:endParaRPr>
              </a:p>
              <a:p>
                <a:pPr>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𝟔𝟐𝟓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620649"/>
                <a:ext cx="11658044" cy="5064696"/>
              </a:xfrm>
              <a:prstGeom prst="rect">
                <a:avLst/>
              </a:prstGeom>
              <a:blipFill rotWithShape="0">
                <a:blip r:embed="rId2"/>
                <a:stretch>
                  <a:fillRect l="-680" t="-1083"/>
                </a:stretch>
              </a:blipFill>
            </p:spPr>
            <p:txBody>
              <a:bodyPr/>
              <a:lstStyle/>
              <a:p>
                <a:r>
                  <a:rPr lang="zh-CN" altLang="en-US">
                    <a:noFill/>
                  </a:rPr>
                  <a:t> </a:t>
                </a:r>
              </a:p>
            </p:txBody>
          </p:sp>
        </mc:Fallback>
      </mc:AlternateContent>
      <p:pic>
        <p:nvPicPr>
          <p:cNvPr id="5" name="image2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9175" y="3716775"/>
            <a:ext cx="3832733" cy="2393576"/>
          </a:xfrm>
          <a:prstGeom prst="rect">
            <a:avLst/>
          </a:prstGeom>
        </p:spPr>
      </p:pic>
    </p:spTree>
    <p:extLst>
      <p:ext uri="{BB962C8B-B14F-4D97-AF65-F5344CB8AC3E}">
        <p14:creationId xmlns:p14="http://schemas.microsoft.com/office/powerpoint/2010/main" val="7708970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电场强度的理解和计算</a:t>
            </a:r>
            <a:endParaRPr lang="zh-CN" altLang="zh-CN" sz="1800" b="1" kern="1400" dirty="0">
              <a:effectLst/>
              <a:latin typeface="Cambria"/>
              <a:ea typeface="宋体"/>
              <a:cs typeface="Times New Roman"/>
            </a:endParaRPr>
          </a:p>
        </p:txBody>
      </p:sp>
      <p:sp>
        <p:nvSpPr>
          <p:cNvPr id="4" name="矩形 3"/>
          <p:cNvSpPr/>
          <p:nvPr/>
        </p:nvSpPr>
        <p:spPr>
          <a:xfrm>
            <a:off x="106615" y="1268730"/>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电场强度的性质</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751759424"/>
              </p:ext>
            </p:extLst>
          </p:nvPr>
        </p:nvGraphicFramePr>
        <p:xfrm>
          <a:off x="694531" y="2132838"/>
          <a:ext cx="10514013" cy="3246120"/>
        </p:xfrm>
        <a:graphic>
          <a:graphicData uri="http://schemas.openxmlformats.org/drawingml/2006/table">
            <a:tbl>
              <a:tblPr firstRow="1" firstCol="1" bandRow="1"/>
              <a:tblGrid>
                <a:gridCol w="1480373"/>
                <a:gridCol w="9033640"/>
              </a:tblGrid>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矢量性</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电场强度方向与正电荷在该点所受静电力方向相同</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唯一性</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电场强度取决于电场本身</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与试探电荷无关</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15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叠加性</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如果有几个静止点电荷在空间同时产生电场</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那么空间某点的电场强度是各场源电荷单独存在时在该点所产生的电场强度的矢量和</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电场强度的三个公式的比较</a:t>
            </a:r>
            <a:endParaRPr lang="zh-CN" altLang="zh-CN" sz="1150">
              <a:latin typeface="Calibri" panose="020F0502020204030204" pitchFamily="34" charset="0"/>
              <a:cs typeface="Times New Roman" panose="02020603050405020304" pitchFamily="18" charset="0"/>
            </a:endParaRPr>
          </a:p>
        </p:txBody>
      </p:sp>
      <p:pic>
        <p:nvPicPr>
          <p:cNvPr id="6" name="image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58639" y="1649984"/>
            <a:ext cx="8706651" cy="3888486"/>
          </a:xfrm>
          <a:prstGeom prst="rect">
            <a:avLst/>
          </a:prstGeom>
        </p:spPr>
      </p:pic>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电场强度的计算</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人教版必修第三册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P24T6</a:t>
            </a:r>
            <a:r>
              <a:rPr lang="zh-CN" altLang="zh-CN" sz="2600" b="1">
                <a:latin typeface="Times New Roman" panose="02020603050405020304" pitchFamily="18" charset="0"/>
                <a:cs typeface="Times New Roman" panose="02020603050405020304" pitchFamily="18" charset="0"/>
              </a:rPr>
              <a:t>改编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真空中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坐标轴上的某点有一个点电荷</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坐标轴上</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两点的坐标分别为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 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0.7 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点放一个带正电的试探电荷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点放一个带负电的试探电荷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两点的试探电荷受到静电力的方向都跟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静电力的大小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跟试探电荷电荷量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的关系分别如图乙中直线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所示。忽略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间的作用力。下列说法正确的是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9" name="矩形 8"/>
          <p:cNvSpPr/>
          <p:nvPr/>
        </p:nvSpPr>
        <p:spPr>
          <a:xfrm>
            <a:off x="335215" y="4273345"/>
            <a:ext cx="11658044" cy="2009437"/>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0.25 N/C</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点的电场强度的方向沿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轴负方向</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点电荷</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的位置坐标为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0.3 m</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点电荷</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是正电荷</a:t>
            </a:r>
            <a:endParaRPr lang="zh-CN" altLang="zh-CN" sz="1150">
              <a:latin typeface="Calibri" panose="020F0502020204030204" pitchFamily="34" charset="0"/>
              <a:cs typeface="Times New Roman" panose="02020603050405020304" pitchFamily="18" charset="0"/>
            </a:endParaRPr>
          </a:p>
        </p:txBody>
      </p:sp>
      <p:sp>
        <p:nvSpPr>
          <p:cNvPr id="11" name="TextBox 1"/>
          <p:cNvSpPr txBox="1"/>
          <p:nvPr/>
        </p:nvSpPr>
        <p:spPr>
          <a:xfrm>
            <a:off x="9653238" y="3764510"/>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31655" y="4283846"/>
            <a:ext cx="4445353" cy="2017005"/>
          </a:xfrm>
          <a:prstGeom prst="rect">
            <a:avLst/>
          </a:prstGeom>
        </p:spPr>
      </p:pic>
    </p:spTree>
    <p:extLst>
      <p:ext uri="{BB962C8B-B14F-4D97-AF65-F5344CB8AC3E}">
        <p14:creationId xmlns:p14="http://schemas.microsoft.com/office/powerpoint/2010/main" val="13277019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5575413"/>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处试探电荷的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图像可得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该处的电场强度大小为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N/C,</a:t>
                </a:r>
                <a:r>
                  <a:rPr lang="zh-CN" altLang="zh-CN" sz="2600" b="1" dirty="0">
                    <a:latin typeface="Times New Roman" panose="02020603050405020304" pitchFamily="18" charset="0"/>
                    <a:cs typeface="Times New Roman" panose="02020603050405020304" pitchFamily="18" charset="0"/>
                  </a:rPr>
                  <a:t>方向沿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轴正方向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同理可得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处的电场强度大小为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N/C,</a:t>
                </a:r>
                <a:r>
                  <a:rPr lang="zh-CN" altLang="zh-CN" sz="2600" b="1" dirty="0">
                    <a:latin typeface="Times New Roman" panose="02020603050405020304" pitchFamily="18" charset="0"/>
                    <a:cs typeface="Times New Roman" panose="02020603050405020304" pitchFamily="18" charset="0"/>
                  </a:rPr>
                  <a:t>方向沿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轴负方向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的分析可知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点电荷</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应为负电荷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且在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之间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点的距离为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由点电荷电场强度公式可</a:t>
                </a:r>
                <a:r>
                  <a:rPr lang="zh-CN" altLang="zh-CN" sz="2600" b="1" dirty="0" smtClean="0">
                    <a:latin typeface="Times New Roman" panose="02020603050405020304" pitchFamily="18" charset="0"/>
                    <a:cs typeface="Times New Roman" panose="02020603050405020304" pitchFamily="18" charset="0"/>
                  </a:rPr>
                  <a:t>得</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𝟓𝐦</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N/C</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联</a:t>
                </a:r>
                <a:r>
                  <a:rPr lang="zh-CN" altLang="zh-CN" sz="2600" b="1" dirty="0">
                    <a:latin typeface="Times New Roman" panose="02020603050405020304" pitchFamily="18" charset="0"/>
                    <a:cs typeface="Times New Roman" panose="02020603050405020304" pitchFamily="18" charset="0"/>
                  </a:rPr>
                  <a:t>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故点电荷</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的位置坐标为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5575413"/>
              </a:xfrm>
              <a:prstGeom prst="rect">
                <a:avLst/>
              </a:prstGeom>
              <a:blipFill rotWithShape="0">
                <a:blip r:embed="rId2"/>
                <a:stretch>
                  <a:fillRect l="-680" b="-328"/>
                </a:stretch>
              </a:blipFill>
            </p:spPr>
            <p:txBody>
              <a:bodyPr/>
              <a:lstStyle/>
              <a:p>
                <a:r>
                  <a:rPr lang="zh-CN" altLang="en-US">
                    <a:noFill/>
                  </a:rPr>
                  <a:t> </a:t>
                </a:r>
              </a:p>
            </p:txBody>
          </p:sp>
        </mc:Fallback>
      </mc:AlternateContent>
      <p:pic>
        <p:nvPicPr>
          <p:cNvPr id="7" name="image2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71706" y="3472744"/>
            <a:ext cx="4445353" cy="2017005"/>
          </a:xfrm>
          <a:prstGeom prst="rect">
            <a:avLst/>
          </a:prstGeom>
        </p:spPr>
      </p:pic>
    </p:spTree>
    <p:extLst>
      <p:ext uri="{BB962C8B-B14F-4D97-AF65-F5344CB8AC3E}">
        <p14:creationId xmlns:p14="http://schemas.microsoft.com/office/powerpoint/2010/main" val="13449446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电场强度的叠加</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点电荷电场强度的叠加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湖北卷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xOy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平面内有一以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点为中心的正五边形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顶点到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在正五边形的顶点上顺时针方向依次固定电荷量为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的正点电荷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且电荷量为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的电荷在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轴正半轴上。静电力常量为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点处的电场强度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35215" y="3739570"/>
                <a:ext cx="11658044" cy="2451288"/>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轴负方向</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轴负方向成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夹角斜向下</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 54°+cos 18°)</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(2cos 54°+cos 18°)</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35215" y="3739570"/>
                <a:ext cx="11658044" cy="2451288"/>
              </a:xfrm>
              <a:prstGeom prst="rect">
                <a:avLst/>
              </a:prstGeom>
              <a:blipFill rotWithShape="0">
                <a:blip r:embed="rId3"/>
                <a:stretch>
                  <a:fillRect l="-680" b="-993"/>
                </a:stretch>
              </a:blipFill>
            </p:spPr>
            <p:txBody>
              <a:bodyPr/>
              <a:lstStyle/>
              <a:p>
                <a:r>
                  <a:rPr lang="zh-CN" altLang="en-US">
                    <a:noFill/>
                  </a:rPr>
                  <a:t> </a:t>
                </a:r>
              </a:p>
            </p:txBody>
          </p:sp>
        </mc:Fallback>
      </mc:AlternateContent>
      <p:sp>
        <p:nvSpPr>
          <p:cNvPr id="9" name="TextBox 1"/>
          <p:cNvSpPr txBox="1"/>
          <p:nvPr/>
        </p:nvSpPr>
        <p:spPr>
          <a:xfrm>
            <a:off x="7302341" y="31799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5.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26328" y="3269502"/>
            <a:ext cx="2269553" cy="2192348"/>
          </a:xfrm>
          <a:prstGeom prst="rect">
            <a:avLst/>
          </a:prstGeom>
        </p:spPr>
      </p:pic>
    </p:spTree>
    <p:extLst>
      <p:ext uri="{BB962C8B-B14F-4D97-AF65-F5344CB8AC3E}">
        <p14:creationId xmlns:p14="http://schemas.microsoft.com/office/powerpoint/2010/main" val="31692660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由题意可知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如图甲所示</a:t>
            </a:r>
            <a:endParaRPr lang="zh-CN" altLang="zh-CN" sz="1150">
              <a:latin typeface="Calibri" panose="020F0502020204030204" pitchFamily="34" charset="0"/>
              <a:cs typeface="Times New Roman" panose="02020603050405020304" pitchFamily="18" charset="0"/>
            </a:endParaRPr>
          </a:p>
        </p:txBody>
      </p:sp>
      <p:pic>
        <p:nvPicPr>
          <p:cNvPr id="7" name="image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42663" y="836676"/>
            <a:ext cx="3869245" cy="2630389"/>
          </a:xfrm>
          <a:prstGeom prst="rect">
            <a:avLst/>
          </a:prstGeom>
        </p:spPr>
      </p:pic>
      <p:sp>
        <p:nvSpPr>
          <p:cNvPr id="2" name="矩形 1"/>
          <p:cNvSpPr/>
          <p:nvPr/>
        </p:nvSpPr>
        <p:spPr>
          <a:xfrm>
            <a:off x="262477" y="1472057"/>
            <a:ext cx="4540025" cy="692497"/>
          </a:xfrm>
          <a:prstGeom prst="rect">
            <a:avLst/>
          </a:prstGeom>
        </p:spPr>
        <p:txBody>
          <a:bodyPr wrap="none">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将五个点电荷等效成图乙所示</a:t>
            </a:r>
            <a:endParaRPr lang="zh-CN" altLang="zh-CN" sz="1150" dirty="0">
              <a:latin typeface="Calibri" panose="020F0502020204030204" pitchFamily="34" charset="0"/>
              <a:cs typeface="Times New Roman" panose="02020603050405020304" pitchFamily="18" charset="0"/>
            </a:endParaRPr>
          </a:p>
        </p:txBody>
      </p:sp>
      <p:pic>
        <p:nvPicPr>
          <p:cNvPr id="8" name="image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53797" y="3645027"/>
            <a:ext cx="2842084" cy="2397527"/>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262477" y="2119347"/>
                <a:ext cx="7725823" cy="4239237"/>
              </a:xfrm>
              <a:prstGeom prst="rect">
                <a:avLst/>
              </a:prstGeom>
            </p:spPr>
            <p:txBody>
              <a:bodyPr wrap="square">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作出等效电荷在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点产生的电场强度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设点电荷</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点产生的电场强度为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由对称性可知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个点电荷在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点产生的电场强度沿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轴方向的分量为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点的电场强度大小为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54°+</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代入</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54°+</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18°),</a:t>
                </a:r>
                <a:r>
                  <a:rPr lang="zh-CN" altLang="zh-CN" sz="2600" b="1" dirty="0">
                    <a:latin typeface="Times New Roman" panose="02020603050405020304" pitchFamily="18" charset="0"/>
                    <a:cs typeface="Times New Roman" panose="02020603050405020304" pitchFamily="18" charset="0"/>
                  </a:rPr>
                  <a:t>方向沿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轴负方向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2119347"/>
                <a:ext cx="7725823" cy="4239237"/>
              </a:xfrm>
              <a:prstGeom prst="rect">
                <a:avLst/>
              </a:prstGeom>
              <a:blipFill rotWithShape="0">
                <a:blip r:embed="rId4"/>
                <a:stretch>
                  <a:fillRect l="-1421" r="-1184" b="-100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906001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对称法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安徽阜阳高三期中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是用绝缘材料制成的两段正对的半径为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的圆弧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是圆弧的两条直径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相交于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圆弧带负电荷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圆弧带等量正电荷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且电荷在两段圆弧上均匀分布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点建立平面直角坐标系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轴恰好在</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AOB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的角平分线上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都关于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点对称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97115" y="3688764"/>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点的电场强度方向沿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轴负方向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点的电势高于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点的电场强度大小相同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方向不同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点的电场强度的大小和方向都相同</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4100163" y="31291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40139" y="3225927"/>
            <a:ext cx="2357183" cy="2632049"/>
          </a:xfrm>
          <a:prstGeom prst="rect">
            <a:avLst/>
          </a:prstGeom>
        </p:spPr>
      </p:pic>
    </p:spTree>
    <p:extLst>
      <p:ext uri="{BB962C8B-B14F-4D97-AF65-F5344CB8AC3E}">
        <p14:creationId xmlns:p14="http://schemas.microsoft.com/office/powerpoint/2010/main" val="10485138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8859585" cy="3724072"/>
          </a:xfrm>
          <a:prstGeom prst="rect">
            <a:avLst/>
          </a:prstGeom>
        </p:spPr>
        <p:txBody>
          <a:bodyPr wrap="square" lIns="121898" tIns="60948" rIns="121898" bIns="60948">
            <a:spAutoFit/>
          </a:bodyPr>
          <a:lstStyle/>
          <a:p>
            <a:pPr>
              <a:lnSpc>
                <a:spcPct val="150000"/>
              </a:lnSpc>
              <a:spcAft>
                <a:spcPts val="85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任何一条直径两端的电荷都是等量异种电荷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结合对称性可知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点的电场强度方向沿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轴正方向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根据对称性可知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轴是所有等量异种电荷连线的中垂线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是等势线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点的电势等于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点的电势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根据等量异种电荷分布情况和对称性可知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点和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点的电场强度等大同向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点和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点的电场强度等大同向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40139" y="1012978"/>
            <a:ext cx="2357183" cy="2632049"/>
          </a:xfrm>
          <a:prstGeom prst="rect">
            <a:avLst/>
          </a:prstGeom>
        </p:spPr>
      </p:pic>
    </p:spTree>
    <p:extLst>
      <p:ext uri="{BB962C8B-B14F-4D97-AF65-F5344CB8AC3E}">
        <p14:creationId xmlns:p14="http://schemas.microsoft.com/office/powerpoint/2010/main" val="40243920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求解特殊带电体电场强度的计算方法</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929910256"/>
              </p:ext>
            </p:extLst>
          </p:nvPr>
        </p:nvGraphicFramePr>
        <p:xfrm>
          <a:off x="419100" y="1446657"/>
          <a:ext cx="11407235" cy="4526280"/>
        </p:xfrm>
        <a:graphic>
          <a:graphicData uri="http://schemas.openxmlformats.org/drawingml/2006/table">
            <a:tbl>
              <a:tblPr firstRow="1" firstCol="1" bandRow="1"/>
              <a:tblGrid>
                <a:gridCol w="1410981"/>
                <a:gridCol w="9996254"/>
              </a:tblGrid>
              <a:tr h="3924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等效法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在保证效果相同的前提下</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将复杂的电场情景变换为简单的或熟悉的电场情景</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24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对称法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空间上对称分布的电荷形成的电场具有对称性</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24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补偿法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将有缺损的带电空腔球补全为全球</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或将有缺口的带电圆环补全为圆环</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或将半球面补全为球面等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1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微元法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可将带电圆环、带电平面等分成许多微元电荷</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每个微元电荷可看成点电荷</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再利用公式和电场强度的叠加原理求出合电场强度</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082689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06615" y="1306808"/>
                <a:ext cx="11810444" cy="3335697"/>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江苏南京模拟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一些负电荷在半球面</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ACB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上均匀分布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球面半径为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为通过半球顶点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和球心</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的轴线。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上的点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关于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点对称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MO'</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点固定点电荷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点的电场强度方向指向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已知带电均匀的封闭球壳内部电场强度处处为零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点的电场强度大小及方向为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06615" y="1306808"/>
                <a:ext cx="11810444" cy="3335697"/>
              </a:xfrm>
              <a:prstGeom prst="rect">
                <a:avLst/>
              </a:prstGeom>
              <a:blipFill rotWithShape="0">
                <a:blip r:embed="rId2"/>
                <a:stretch>
                  <a:fillRect l="-671" r="-206" b="-2920"/>
                </a:stretch>
              </a:blipFill>
            </p:spPr>
            <p:txBody>
              <a:bodyPr/>
              <a:lstStyle/>
              <a:p>
                <a:r>
                  <a:rPr lang="zh-CN" altLang="en-US">
                    <a:noFill/>
                  </a:rPr>
                  <a:t> </a:t>
                </a:r>
              </a:p>
            </p:txBody>
          </p:sp>
        </mc:Fallback>
      </mc:AlternateContent>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60615" y="4471035"/>
                <a:ext cx="11658044" cy="180239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指向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指向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指向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60615" y="4471035"/>
                <a:ext cx="11658044" cy="1802392"/>
              </a:xfrm>
              <a:prstGeom prst="rect">
                <a:avLst/>
              </a:prstGeom>
              <a:blipFill rotWithShape="0">
                <a:blip r:embed="rId3"/>
                <a:stretch>
                  <a:fillRect l="-680" b="-1689"/>
                </a:stretch>
              </a:blipFill>
            </p:spPr>
            <p:txBody>
              <a:bodyPr/>
              <a:lstStyle/>
              <a:p>
                <a:r>
                  <a:rPr lang="zh-CN" altLang="en-US">
                    <a:noFill/>
                  </a:rPr>
                  <a:t> </a:t>
                </a:r>
              </a:p>
            </p:txBody>
          </p:sp>
        </mc:Fallback>
      </mc:AlternateContent>
      <p:sp>
        <p:nvSpPr>
          <p:cNvPr id="9" name="TextBox 1"/>
          <p:cNvSpPr txBox="1"/>
          <p:nvPr/>
        </p:nvSpPr>
        <p:spPr>
          <a:xfrm>
            <a:off x="3324955" y="408978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29.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0128" y="4089448"/>
            <a:ext cx="2646553" cy="1902360"/>
          </a:xfrm>
          <a:prstGeom prst="rect">
            <a:avLst/>
          </a:prstGeom>
        </p:spPr>
      </p:pic>
    </p:spTree>
    <p:extLst>
      <p:ext uri="{BB962C8B-B14F-4D97-AF65-F5344CB8AC3E}">
        <p14:creationId xmlns:p14="http://schemas.microsoft.com/office/powerpoint/2010/main" val="31716786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59015" y="620649"/>
                <a:ext cx="11658044" cy="5215250"/>
              </a:xfrm>
              <a:prstGeom prst="rect">
                <a:avLst/>
              </a:prstGeom>
            </p:spPr>
            <p:txBody>
              <a:bodyPr wrap="square" lIns="121898" tIns="60948" rIns="121898" bIns="60948">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已知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点的合电场强度为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方向指向</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说明半球面上电荷与点电荷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点产生的合电场强度大小为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点电荷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点产生的电场强度大小为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方向水平向右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所以半球面上的电荷在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点产生的电场强度大小为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方向水平向左。假如是一个封闭球壳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球壳内部电场强度处处为零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则知所补半球面上的电荷在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点产生的电场强度大小也等于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方向向右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根据对称性可知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左半球在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点产生的电场强度大小为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方向向左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点电荷在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点产生的电场强度大小为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方向向右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点的合</a:t>
                </a:r>
                <a:r>
                  <a:rPr lang="zh-CN" altLang="zh-CN" sz="2600" b="1" dirty="0" smtClean="0">
                    <a:latin typeface="Times New Roman" panose="02020603050405020304" pitchFamily="18" charset="0"/>
                    <a:cs typeface="Times New Roman" panose="02020603050405020304" pitchFamily="18" charset="0"/>
                  </a:rPr>
                  <a:t>电</a:t>
                </a:r>
                <a:endParaRPr lang="en-US" altLang="zh-CN" sz="2600" b="1" dirty="0" smtClean="0">
                  <a:latin typeface="Times New Roman" panose="02020603050405020304" pitchFamily="18" charset="0"/>
                  <a:cs typeface="Times New Roman" panose="02020603050405020304" pitchFamily="18" charset="0"/>
                </a:endParaRPr>
              </a:p>
              <a:p>
                <a:pPr>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场强</a:t>
                </a:r>
                <a:r>
                  <a:rPr lang="zh-CN" altLang="zh-CN" sz="2600" b="1" dirty="0">
                    <a:latin typeface="Times New Roman" panose="02020603050405020304" pitchFamily="18" charset="0"/>
                    <a:cs typeface="Times New Roman" panose="02020603050405020304" pitchFamily="18" charset="0"/>
                  </a:rPr>
                  <a:t>度大小为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方向向右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即指向</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620649"/>
                <a:ext cx="11658044" cy="5215250"/>
              </a:xfrm>
              <a:prstGeom prst="rect">
                <a:avLst/>
              </a:prstGeom>
              <a:blipFill rotWithShape="0">
                <a:blip r:embed="rId2"/>
                <a:stretch>
                  <a:fillRect l="-680" r="-157" b="-1754"/>
                </a:stretch>
              </a:blipFill>
            </p:spPr>
            <p:txBody>
              <a:bodyPr/>
              <a:lstStyle/>
              <a:p>
                <a:r>
                  <a:rPr lang="zh-CN" altLang="en-US">
                    <a:noFill/>
                  </a:rPr>
                  <a:t> </a:t>
                </a:r>
              </a:p>
            </p:txBody>
          </p:sp>
        </mc:Fallback>
      </mc:AlternateContent>
      <p:pic>
        <p:nvPicPr>
          <p:cNvPr id="5" name="image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0128" y="4347691"/>
            <a:ext cx="2646553" cy="1902360"/>
          </a:xfrm>
          <a:prstGeom prst="rect">
            <a:avLst/>
          </a:prstGeom>
        </p:spPr>
      </p:pic>
    </p:spTree>
    <p:extLst>
      <p:ext uri="{BB962C8B-B14F-4D97-AF65-F5344CB8AC3E}">
        <p14:creationId xmlns:p14="http://schemas.microsoft.com/office/powerpoint/2010/main" val="20502108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两种等量点电荷的电场线的比较</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电场线的理解和应用</a:t>
            </a:r>
            <a:endParaRPr lang="zh-CN" altLang="zh-CN" sz="1800" b="1" kern="1400" dirty="0">
              <a:effectLst/>
              <a:latin typeface="Cambria"/>
              <a:ea typeface="宋体"/>
              <a:cs typeface="Times New Roman"/>
            </a:endParaRPr>
          </a:p>
        </p:txBody>
      </p:sp>
      <p:graphicFrame>
        <p:nvGraphicFramePr>
          <p:cNvPr id="6" name="表格 5"/>
          <p:cNvGraphicFramePr>
            <a:graphicFrameLocks noGrp="1"/>
          </p:cNvGraphicFramePr>
          <p:nvPr>
            <p:extLst>
              <p:ext uri="{D42A27DB-BD31-4B8C-83A1-F6EECF244321}">
                <p14:modId xmlns:p14="http://schemas.microsoft.com/office/powerpoint/2010/main" val="218002708"/>
              </p:ext>
            </p:extLst>
          </p:nvPr>
        </p:nvGraphicFramePr>
        <p:xfrm>
          <a:off x="695208" y="2047140"/>
          <a:ext cx="11016699" cy="4207391"/>
        </p:xfrm>
        <a:graphic>
          <a:graphicData uri="http://schemas.openxmlformats.org/drawingml/2006/table">
            <a:tbl>
              <a:tblPr firstRow="1" firstCol="1" bandRow="1"/>
              <a:tblGrid>
                <a:gridCol w="3547378"/>
                <a:gridCol w="3580836"/>
                <a:gridCol w="3888485"/>
              </a:tblGrid>
              <a:tr h="706953">
                <a:tc>
                  <a:txBody>
                    <a:bodyPr/>
                    <a:lstStyle/>
                    <a:p>
                      <a:pPr>
                        <a:lnSpc>
                          <a:spcPct val="150000"/>
                        </a:lnSpc>
                        <a:spcAft>
                          <a:spcPts val="0"/>
                        </a:spcAft>
                        <a:tabLst>
                          <a:tab pos="2970530" algn="l"/>
                        </a:tabLst>
                      </a:pP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等量异种点电荷</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等量同种点电荷</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879">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电场线分布</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830">
                <a:tc rowSpan="2">
                  <a:txBody>
                    <a:bodyPr/>
                    <a:lstStyle/>
                    <a:p>
                      <a:pP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电荷连线上的电场强度</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沿连线先变小后变大</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361830">
                <a:tc vMerge="1">
                  <a:txBody>
                    <a:bodyPr/>
                    <a:lstStyle/>
                    <a:p>
                      <a:endParaRPr lang="zh-CN" altLang="en-US"/>
                    </a:p>
                  </a:txBody>
                  <a:tcPr/>
                </a:tc>
                <a:tc>
                  <a:txBody>
                    <a:bodyPr/>
                    <a:lstStyle/>
                    <a:p>
                      <a:pPr algn="ctr">
                        <a:lnSpc>
                          <a:spcPct val="150000"/>
                        </a:lnSpc>
                        <a:spcAft>
                          <a:spcPts val="0"/>
                        </a:spcAft>
                        <a:tabLst>
                          <a:tab pos="297053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点最小</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但不为零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点为零</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074" name="image311.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3048" y="2920746"/>
            <a:ext cx="2618774" cy="1951729"/>
          </a:xfrm>
          <a:prstGeom prst="rect">
            <a:avLst/>
          </a:prstGeom>
          <a:extLst>
            <a:ext uri="{909E8E84-426E-40DD-AFC4-6F175D3DCCD1}">
              <a14:hiddenFill xmlns:a14="http://schemas.microsoft.com/office/drawing/2010/main">
                <a:solidFill>
                  <a:srgbClr val="FFFFFF"/>
                </a:solidFill>
              </a14:hiddenFill>
            </a:ext>
          </a:extLst>
        </p:spPr>
      </p:pic>
      <p:pic>
        <p:nvPicPr>
          <p:cNvPr id="3073" name="image312.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03015" y="2840622"/>
            <a:ext cx="2880651" cy="2038197"/>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568874199"/>
              </p:ext>
            </p:extLst>
          </p:nvPr>
        </p:nvGraphicFramePr>
        <p:xfrm>
          <a:off x="491204" y="1065403"/>
          <a:ext cx="11016699" cy="3456432"/>
        </p:xfrm>
        <a:graphic>
          <a:graphicData uri="http://schemas.openxmlformats.org/drawingml/2006/table">
            <a:tbl>
              <a:tblPr firstRow="1" firstCol="1" bandRow="1"/>
              <a:tblGrid>
                <a:gridCol w="3547378"/>
                <a:gridCol w="3580836"/>
                <a:gridCol w="3888485"/>
              </a:tblGrid>
              <a:tr h="771188">
                <a:tc>
                  <a:txBody>
                    <a:bodyPr/>
                    <a:lstStyle/>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等量异种点电荷</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等量同种点电荷</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7417">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中垂线上的电场强度</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点最大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向外逐渐减小</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点最小</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向外先变大后变小</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8775">
                <a:tc rowSpan="2">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关于</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点对称位置的电场强度</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679052">
                <a:tc vMerge="1">
                  <a:txBody>
                    <a:bodyPr/>
                    <a:lstStyle/>
                    <a:p>
                      <a:endParaRPr lang="zh-CN" altLang="en-US"/>
                    </a:p>
                  </a:txBody>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等大同向</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等大反向</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6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云南丽江模拟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如图所示是一对不等量异种点电荷的电场线分布图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左侧点电荷带电荷量为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右侧点电荷带电荷量为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两点关于两点电荷连线对称。下列说法中正确的是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09815" y="2519729"/>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两点的电场强度相同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点的电场强度小于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在两点电荷连线上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中点处的电场强度最小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点由静止释放一个正的试探电荷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电荷不会沿电场线通过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4354290" y="19727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8229" y="2132838"/>
            <a:ext cx="2807652" cy="2109526"/>
          </a:xfrm>
          <a:prstGeom prst="rect">
            <a:avLst/>
          </a:prstGeom>
        </p:spPr>
      </p:pic>
    </p:spTree>
    <p:extLst>
      <p:ext uri="{BB962C8B-B14F-4D97-AF65-F5344CB8AC3E}">
        <p14:creationId xmlns:p14="http://schemas.microsoft.com/office/powerpoint/2010/main" val="26658060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根据题图及对称性可知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两点的电场强度大小相同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但是方向不同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两点的电场强度不相同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点处的电场线比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点处的电场线密集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点的电场强度大于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点的电场强度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由电场线分布可知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在两点电荷连线上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中点处的电场线不是最稀疏的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则电场强度不是最小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之间的电场线是曲线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点由静止释放一个正的试探电荷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电荷不会沿电场线通过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28470" y="3861054"/>
            <a:ext cx="2807652" cy="2109526"/>
          </a:xfrm>
          <a:prstGeom prst="rect">
            <a:avLst/>
          </a:prstGeom>
        </p:spPr>
      </p:pic>
    </p:spTree>
    <p:extLst>
      <p:ext uri="{BB962C8B-B14F-4D97-AF65-F5344CB8AC3E}">
        <p14:creationId xmlns:p14="http://schemas.microsoft.com/office/powerpoint/2010/main" val="37316321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电场线的应用</a:t>
            </a:r>
            <a:endParaRPr lang="zh-CN" altLang="zh-CN" sz="1150">
              <a:latin typeface="Calibri" panose="020F0502020204030204" pitchFamily="34" charset="0"/>
              <a:cs typeface="Times New Roman" panose="02020603050405020304" pitchFamily="18" charset="0"/>
            </a:endParaRPr>
          </a:p>
        </p:txBody>
      </p:sp>
      <p:pic>
        <p:nvPicPr>
          <p:cNvPr id="7" name="image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36899" y="1433957"/>
            <a:ext cx="5400675" cy="4715328"/>
          </a:xfrm>
          <a:prstGeom prst="rect">
            <a:avLst/>
          </a:prstGeom>
        </p:spPr>
      </p:pic>
    </p:spTree>
    <p:extLst>
      <p:ext uri="{BB962C8B-B14F-4D97-AF65-F5344CB8AC3E}">
        <p14:creationId xmlns:p14="http://schemas.microsoft.com/office/powerpoint/2010/main" val="983676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云南玉溪</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a:t>
            </a:r>
            <a:r>
              <a:rPr lang="zh-CN" altLang="zh-CN" sz="2600" b="1" dirty="0" smtClean="0">
                <a:latin typeface="Times New Roman" panose="02020603050405020304" pitchFamily="18" charset="0"/>
                <a:cs typeface="Times New Roman" panose="02020603050405020304" pitchFamily="18" charset="0"/>
              </a:rPr>
              <a:t>期</a:t>
            </a:r>
            <a:r>
              <a:rPr lang="zh-CN" altLang="en-US" sz="2600" b="1" dirty="0" smtClean="0">
                <a:latin typeface="Times New Roman" panose="02020603050405020304" pitchFamily="18" charset="0"/>
                <a:cs typeface="Times New Roman" panose="02020603050405020304" pitchFamily="18" charset="0"/>
              </a:rPr>
              <a:t>中</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某静电场中的电场线分布如图所示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带电粒子在电场中仅受静电力作用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其运动轨迹如图中虚线所示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以下说法正确的是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35215" y="3281553"/>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粒子带正电荷</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粒子受到的静电力为恒力</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点的动能大于在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点的动能</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点的加速度小于在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点的加速度</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2244820" y="26716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25401" y="2942590"/>
            <a:ext cx="2646680" cy="2646680"/>
          </a:xfrm>
          <a:prstGeom prst="rect">
            <a:avLst/>
          </a:prstGeom>
        </p:spPr>
      </p:pic>
    </p:spTree>
    <p:extLst>
      <p:ext uri="{BB962C8B-B14F-4D97-AF65-F5344CB8AC3E}">
        <p14:creationId xmlns:p14="http://schemas.microsoft.com/office/powerpoint/2010/main" val="21598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545602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曲线运动中粒子所受外力的合力方向指向轨迹内侧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由于带电粒子仅受静电力作用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可知静电力方向沿电场方向指向轨迹内侧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则静电力方向与电场方向相同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可知粒子带正电荷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根据题图知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电场不是匀强电场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粒子受到的静电力为变力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点的过程中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根据动能定理可知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动能增大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点的动能小于在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点的动能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电场线分布的疏密程度表示电场强弱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根据题图可知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点的</a:t>
            </a:r>
            <a:r>
              <a:rPr lang="zh-CN" altLang="zh-CN" sz="2600" b="1" dirty="0" smtClean="0">
                <a:latin typeface="Times New Roman" panose="02020603050405020304" pitchFamily="18" charset="0"/>
                <a:cs typeface="Times New Roman" panose="02020603050405020304" pitchFamily="18" charset="0"/>
              </a:rPr>
              <a:t>电场强度</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小于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点的电场强度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点受到的静电力小于在</a:t>
            </a: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N</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点</a:t>
            </a:r>
            <a:r>
              <a:rPr lang="zh-CN" altLang="zh-CN" sz="2600" b="1" dirty="0">
                <a:latin typeface="Times New Roman" panose="02020603050405020304" pitchFamily="18" charset="0"/>
                <a:cs typeface="Times New Roman" panose="02020603050405020304" pitchFamily="18" charset="0"/>
              </a:rPr>
              <a:t>受到的静电力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即粒子在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点的加速度小于在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点的</a:t>
            </a:r>
            <a:r>
              <a:rPr lang="zh-CN" altLang="zh-CN" sz="2600" b="1" dirty="0" smtClean="0">
                <a:latin typeface="Times New Roman" panose="02020603050405020304" pitchFamily="18" charset="0"/>
                <a:cs typeface="Times New Roman" panose="02020603050405020304" pitchFamily="18" charset="0"/>
              </a:rPr>
              <a:t>加速</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7" name="image3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25401" y="3616071"/>
            <a:ext cx="2646680" cy="2646680"/>
          </a:xfrm>
          <a:prstGeom prst="rect">
            <a:avLst/>
          </a:prstGeom>
        </p:spPr>
      </p:pic>
    </p:spTree>
    <p:extLst>
      <p:ext uri="{BB962C8B-B14F-4D97-AF65-F5344CB8AC3E}">
        <p14:creationId xmlns:p14="http://schemas.microsoft.com/office/powerpoint/2010/main" val="1832885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409587"/>
            <a:ext cx="11658044" cy="4324236"/>
          </a:xfrm>
          <a:prstGeom prst="rect">
            <a:avLst/>
          </a:prstGeom>
        </p:spPr>
        <p:txBody>
          <a:bodyPr wrap="square" lIns="121898" tIns="60948" rIns="121898" bIns="60948">
            <a:spAutoFit/>
          </a:bodyPr>
          <a:lstStyle/>
          <a:p>
            <a:pPr algn="ct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电场线与轨迹问题的判断方法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运动与力两线法</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画出</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速度线</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运动轨迹在初始位置的切线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力线</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在初始位置电场线的切线方向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从两者的夹角情况来分析曲线运动的情况。</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三不知时要用</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假设法</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电荷的正负、电场强度的方向或等势面电势的高低、电荷运动的方向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若已知其中的任意一个</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可顺次向下分析判定各待求量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若三个都不知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则要用假设法分别讨论各种情况。</a:t>
            </a:r>
            <a:endParaRPr lang="zh-CN" altLang="zh-CN" sz="115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4746559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8077549" y="3853537"/>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349755"/>
            <a:ext cx="11810444" cy="305536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库仑定律的理解和应用</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河北卷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真空中固定在绝缘台上的两个相同的金属小球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带有等量同种电荷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两者间距远大于小球直径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两者之间的静电力大小为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。用一个电荷量为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的同样的金属小球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移走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之间的静电力大小仍为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的绝对值可能是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323340" y="4431639"/>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	B.2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C.3	D.5</a:t>
            </a:r>
            <a:endParaRPr lang="zh-CN" altLang="zh-CN" sz="1150">
              <a:latin typeface="Calibri" panose="020F0502020204030204" pitchFamily="34" charset="0"/>
              <a:cs typeface="Times New Roman" panose="02020603050405020304" pitchFamily="18" charset="0"/>
            </a:endParaRPr>
          </a:p>
        </p:txBody>
      </p:sp>
      <p:pic>
        <p:nvPicPr>
          <p:cNvPr id="8" name="image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62257" y="4469062"/>
            <a:ext cx="2901850" cy="1501462"/>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33456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间原来的静电力为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先跟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接触后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电荷量均变为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再跟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接触后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的电荷量均变为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移走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间的静电力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或</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的绝对值可能是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53489"/>
                <a:ext cx="11658044" cy="3345635"/>
              </a:xfrm>
              <a:prstGeom prst="rect">
                <a:avLst/>
              </a:prstGeom>
              <a:blipFill rotWithShape="0">
                <a:blip r:embed="rId2"/>
                <a:stretch>
                  <a:fillRect l="-680" r="-680" b="-3097"/>
                </a:stretch>
              </a:blipFill>
            </p:spPr>
            <p:txBody>
              <a:bodyPr/>
              <a:lstStyle/>
              <a:p>
                <a:r>
                  <a:rPr lang="zh-CN" altLang="en-US">
                    <a:noFill/>
                  </a:rPr>
                  <a:t> </a:t>
                </a:r>
              </a:p>
            </p:txBody>
          </p:sp>
        </mc:Fallback>
      </mc:AlternateContent>
      <p:pic>
        <p:nvPicPr>
          <p:cNvPr id="3" name="image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3655754"/>
            <a:ext cx="2901850" cy="1501462"/>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538146" y="2530034"/>
            <a:ext cx="981941"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68660"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在一个点电荷</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可视为场源电源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在坐标原点处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坐标轴与它的一条电场线重合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坐标轴上</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两点的坐标分别为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现将两个试探电荷</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分别放在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两个电荷受到的静电力的大小之比为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以下关于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的大小之比说法正确的是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47140" y="3041939"/>
                <a:ext cx="11658044" cy="1784823"/>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𝟑𝟓</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47140" y="3041939"/>
                <a:ext cx="11658044" cy="1784823"/>
              </a:xfrm>
              <a:prstGeom prst="rect">
                <a:avLst/>
              </a:prstGeom>
              <a:blipFill rotWithShape="0">
                <a:blip r:embed="rId2"/>
                <a:stretch>
                  <a:fillRect l="-680" b="-170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276302" y="4818731"/>
                <a:ext cx="11654282" cy="1409488"/>
              </a:xfrm>
              <a:prstGeom prst="rect">
                <a:avLst/>
              </a:prstGeom>
            </p:spPr>
            <p:txBody>
              <a:bodyPr wrap="square">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由库仑定律可知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两个试探电荷受到的静电力的大小分别为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76302" y="4818731"/>
                <a:ext cx="11654282" cy="1409488"/>
              </a:xfrm>
              <a:prstGeom prst="rect">
                <a:avLst/>
              </a:prstGeom>
              <a:blipFill rotWithShape="0">
                <a:blip r:embed="rId3"/>
                <a:stretch>
                  <a:fillRect l="-941" b="-431"/>
                </a:stretch>
              </a:blipFill>
            </p:spPr>
            <p:txBody>
              <a:bodyPr/>
              <a:lstStyle/>
              <a:p>
                <a:r>
                  <a:rPr lang="zh-CN" altLang="en-US">
                    <a:noFill/>
                  </a:rPr>
                  <a:t> </a:t>
                </a:r>
              </a:p>
            </p:txBody>
          </p:sp>
        </mc:Fallback>
      </mc:AlternateContent>
      <p:pic>
        <p:nvPicPr>
          <p:cNvPr id="7" name="image36.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5352" y="3429000"/>
            <a:ext cx="3614502" cy="55651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641560" y="25572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安徽淮北质检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可视为点电荷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带等量异种电荷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电荷量大小均为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球被一根绝缘轻绳系于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球固定在绝缘轻杆上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两球稳定时位于同一高度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轻绳与竖直方向夹角为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。已知两球质量均为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静电力常量为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336040" y="3088923"/>
                <a:ext cx="11658044" cy="286877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两球距离为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绳拉力大小为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球对轻杆的作用力大小为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球电荷量变为原来的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稳定后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间库仑力大小变为原来的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36040" y="3088923"/>
                <a:ext cx="11658044" cy="2868774"/>
              </a:xfrm>
              <a:prstGeom prst="rect">
                <a:avLst/>
              </a:prstGeom>
              <a:blipFill rotWithShape="0">
                <a:blip r:embed="rId2"/>
                <a:stretch>
                  <a:fillRect l="-680" b="-3830"/>
                </a:stretch>
              </a:blipFill>
            </p:spPr>
            <p:txBody>
              <a:bodyPr/>
              <a:lstStyle/>
              <a:p>
                <a:r>
                  <a:rPr lang="zh-CN" altLang="en-US">
                    <a:noFill/>
                  </a:rPr>
                  <a:t> </a:t>
                </a:r>
              </a:p>
            </p:txBody>
          </p:sp>
        </mc:Fallback>
      </mc:AlternateContent>
      <p:pic>
        <p:nvPicPr>
          <p:cNvPr id="7" name="image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36122" y="2616631"/>
            <a:ext cx="3744785" cy="233863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422038"/>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球分析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受重力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b="1" dirty="0">
                    <a:latin typeface="Times New Roman" panose="02020603050405020304" pitchFamily="18" charset="0"/>
                    <a:cs typeface="Times New Roman" panose="02020603050405020304" pitchFamily="18" charset="0"/>
                  </a:rPr>
                  <a:t>、绳的拉力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和库仑力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由平衡条件得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F</a:t>
                </a:r>
              </a:p>
              <a:p>
                <a:pPr>
                  <a:lnSpc>
                    <a:spcPct val="13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球分析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受重力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b="1" dirty="0">
                    <a:latin typeface="Times New Roman" panose="02020603050405020304" pitchFamily="18" charset="0"/>
                    <a:cs typeface="Times New Roman" panose="02020603050405020304" pitchFamily="18" charset="0"/>
                  </a:rPr>
                  <a:t>、库仑力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和轻杆的作用力</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由平衡条件得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根据牛顿第三定律知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smtClean="0">
                    <a:latin typeface="Times New Roman" panose="02020603050405020304" pitchFamily="18" charset="0"/>
                    <a:cs typeface="Times New Roman" panose="02020603050405020304" pitchFamily="18" charset="0"/>
                  </a:rPr>
                  <a:t>球</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对</a:t>
                </a:r>
                <a:r>
                  <a:rPr lang="zh-CN" altLang="zh-CN" sz="2600" b="1" dirty="0">
                    <a:latin typeface="Times New Roman" panose="02020603050405020304" pitchFamily="18" charset="0"/>
                    <a:cs typeface="Times New Roman" panose="02020603050405020304" pitchFamily="18" charset="0"/>
                  </a:rPr>
                  <a:t>轻杆的作用力大小为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球电荷</a:t>
                </a:r>
                <a:r>
                  <a:rPr lang="zh-CN" altLang="zh-CN" sz="2600" b="1" dirty="0" smtClean="0">
                    <a:latin typeface="Times New Roman" panose="02020603050405020304" pitchFamily="18" charset="0"/>
                    <a:cs typeface="Times New Roman" panose="02020603050405020304" pitchFamily="18" charset="0"/>
                  </a:rPr>
                  <a:t>量变</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为</a:t>
                </a:r>
                <a:r>
                  <a:rPr lang="zh-CN" altLang="zh-CN" sz="2600" b="1" dirty="0">
                    <a:latin typeface="Times New Roman" panose="02020603050405020304" pitchFamily="18" charset="0"/>
                    <a:cs typeface="Times New Roman" panose="02020603050405020304" pitchFamily="18" charset="0"/>
                  </a:rPr>
                  <a:t>原来的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稳定后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球会绕</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点转动使得轻绳</a:t>
                </a:r>
                <a:r>
                  <a:rPr lang="zh-CN" altLang="zh-CN" sz="2600" b="1" dirty="0" smtClean="0">
                    <a:latin typeface="Times New Roman" panose="02020603050405020304" pitchFamily="18" charset="0"/>
                    <a:cs typeface="Times New Roman" panose="02020603050405020304" pitchFamily="18" charset="0"/>
                  </a:rPr>
                  <a:t>与</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竖直</a:t>
                </a:r>
                <a:r>
                  <a:rPr lang="zh-CN" altLang="zh-CN" sz="2600" b="1" dirty="0">
                    <a:latin typeface="Times New Roman" panose="02020603050405020304" pitchFamily="18" charset="0"/>
                    <a:cs typeface="Times New Roman" panose="02020603050405020304" pitchFamily="18" charset="0"/>
                  </a:rPr>
                  <a:t>方向夹角变大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间距离变小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间</a:t>
                </a:r>
                <a:r>
                  <a:rPr lang="zh-CN" altLang="zh-CN" sz="2600" b="1" dirty="0" smtClean="0">
                    <a:latin typeface="Times New Roman" panose="02020603050405020304" pitchFamily="18" charset="0"/>
                    <a:cs typeface="Times New Roman" panose="02020603050405020304" pitchFamily="18" charset="0"/>
                  </a:rPr>
                  <a:t>库仑</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力</a:t>
                </a:r>
                <a:r>
                  <a:rPr lang="zh-CN" altLang="zh-CN" sz="2600" b="1" dirty="0">
                    <a:latin typeface="Times New Roman" panose="02020603050405020304" pitchFamily="18" charset="0"/>
                    <a:cs typeface="Times New Roman" panose="02020603050405020304" pitchFamily="18" charset="0"/>
                  </a:rPr>
                  <a:t>大小会大于原来的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422038"/>
              </a:xfrm>
              <a:prstGeom prst="rect">
                <a:avLst/>
              </a:prstGeom>
              <a:blipFill rotWithShape="0">
                <a:blip r:embed="rId2"/>
                <a:stretch>
                  <a:fillRect l="-680" r="-3504" b="-1573"/>
                </a:stretch>
              </a:blipFill>
            </p:spPr>
            <p:txBody>
              <a:bodyPr/>
              <a:lstStyle/>
              <a:p>
                <a:r>
                  <a:rPr lang="zh-CN" altLang="en-US">
                    <a:noFill/>
                  </a:rPr>
                  <a:t> </a:t>
                </a:r>
              </a:p>
            </p:txBody>
          </p:sp>
        </mc:Fallback>
      </mc:AlternateContent>
      <p:pic>
        <p:nvPicPr>
          <p:cNvPr id="4" name="image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67123" y="3212973"/>
            <a:ext cx="3744785" cy="233863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960336" y="25445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9366760"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电场强度的理解和计算</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dirty="0">
                <a:latin typeface="Times New Roman" panose="02020603050405020304" pitchFamily="18" charset="0"/>
                <a:cs typeface="Times New Roman" panose="02020603050405020304" pitchFamily="18" charset="0"/>
              </a:rPr>
              <a:t>广西卷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用带电玻璃棒接触验电器的金属球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移走玻璃棒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验电器内的两片金属箔张开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稳定后如图。图中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四点电场强度最强的是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48740" y="3161004"/>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301702" y="4394708"/>
            <a:ext cx="11654282" cy="1892826"/>
          </a:xfrm>
          <a:prstGeom prst="rect">
            <a:avLst/>
          </a:prstGeom>
        </p:spPr>
        <p:txBody>
          <a:bodyPr wrap="square">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带电玻璃棒与金属球接触后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金属球带电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金属箔与金属球通过导体棒连接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金属箔与金属球带同种电荷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净电荷在尖锐的地方聚集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点的电荷聚集最多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电场强度最强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778232"/>
            <a:ext cx="2141601" cy="297554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956708" y="1960094"/>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是圆的直径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为圆心。在圆弧上某点放置一点电荷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该点电荷在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点产生的电场强度大小为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点产生的电场强度大小是</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则该点电荷在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点产生的电场强度大小为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23340" y="2601823"/>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250902" y="4323370"/>
                <a:ext cx="11654282" cy="1926681"/>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设该点电荷的电荷量为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该点电荷到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由点电荷的电场强度公式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两式联立可得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根据几何关系有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点与点电荷距离相等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则该点电荷在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点产生的电场强度大小为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0902" y="4323370"/>
                <a:ext cx="11654282" cy="1926681"/>
              </a:xfrm>
              <a:prstGeom prst="rect">
                <a:avLst/>
              </a:prstGeom>
              <a:blipFill rotWithShape="0">
                <a:blip r:embed="rId2"/>
                <a:stretch>
                  <a:fillRect l="-941" t="-3481" r="-889" b="-7278"/>
                </a:stretch>
              </a:blipFill>
            </p:spPr>
            <p:txBody>
              <a:bodyPr/>
              <a:lstStyle/>
              <a:p>
                <a:r>
                  <a:rPr lang="zh-CN" altLang="en-US">
                    <a:noFill/>
                  </a:rPr>
                  <a:t> </a:t>
                </a:r>
              </a:p>
            </p:txBody>
          </p:sp>
        </mc:Fallback>
      </mc:AlternateContent>
      <p:pic>
        <p:nvPicPr>
          <p:cNvPr id="7" name="image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79942" y="1891411"/>
            <a:ext cx="2917634" cy="242480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234011" y="19727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6.(2025·</a:t>
            </a:r>
            <a:r>
              <a:rPr lang="zh-CN" altLang="zh-CN" sz="2600" b="1">
                <a:latin typeface="Times New Roman" panose="02020603050405020304" pitchFamily="18" charset="0"/>
                <a:cs typeface="Times New Roman" panose="02020603050405020304" pitchFamily="18" charset="0"/>
              </a:rPr>
              <a:t>北京西城模拟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的正点电荷与竖直放置的均匀带电薄板相距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点电荷到带电薄板的垂线通过板的几何中心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垂线上的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两点到薄板的距离均为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307991" y="2573655"/>
                <a:ext cx="11658044" cy="27995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薄板带正电</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点电势高于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点电势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点电场强度的方向向右</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点电场强度的大小为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07991" y="2573655"/>
                <a:ext cx="11658044" cy="2799588"/>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12829" y="2623127"/>
            <a:ext cx="3184779" cy="328377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739479" y="1157558"/>
            <a:ext cx="1731536" cy="492426"/>
          </a:xfrm>
          <a:prstGeom prst="rect">
            <a:avLst/>
          </a:prstGeom>
        </p:spPr>
        <p:txBody>
          <a:bodyPr wrap="none" lIns="91426" tIns="45712" rIns="91426" bIns="45712">
            <a:spAutoFit/>
          </a:bodyPr>
          <a:lstStyle/>
          <a:p>
            <a:r>
              <a:rPr lang="en-US" altLang="zh-CN" sz="2600" kern="0">
                <a:solidFill>
                  <a:srgbClr val="C00000"/>
                </a:solidFill>
                <a:latin typeface="Times New Roman" panose="02020603050405020304" pitchFamily="18" charset="0"/>
                <a:ea typeface="微软雅黑" panose="020B0503020204020204" pitchFamily="34" charset="-122"/>
              </a:rPr>
              <a:t>1.60</a:t>
            </a:r>
            <a:r>
              <a:rPr lang="en-US" altLang="zh-CN" sz="2600" b="1" kern="0">
                <a:solidFill>
                  <a:srgbClr val="C00000"/>
                </a:solidFill>
                <a:latin typeface="宋体" panose="02010600030101010101" pitchFamily="2" charset="-122"/>
                <a:cs typeface="Times New Roman" panose="02020603050405020304" pitchFamily="18" charset="0"/>
              </a:rPr>
              <a:t>×</a:t>
            </a:r>
            <a:r>
              <a:rPr lang="en-US" altLang="zh-CN" sz="2600" kern="0">
                <a:solidFill>
                  <a:srgbClr val="C00000"/>
                </a:solidFill>
                <a:latin typeface="Times New Roman" panose="02020603050405020304" pitchFamily="18" charset="0"/>
                <a:ea typeface="微软雅黑" panose="020B0503020204020204" pitchFamily="34" charset="-122"/>
              </a:rPr>
              <a:t>10</a:t>
            </a:r>
            <a:r>
              <a:rPr lang="en-US" altLang="zh-CN" sz="2600" kern="0" baseline="30000">
                <a:solidFill>
                  <a:srgbClr val="C00000"/>
                </a:solidFill>
                <a:latin typeface="Times New Roman" panose="02020603050405020304" pitchFamily="18" charset="0"/>
                <a:ea typeface="微软雅黑" panose="020B0503020204020204" pitchFamily="34" charset="-122"/>
              </a:rPr>
              <a:t>-19</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395730"/>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29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6282" y="1255268"/>
            <a:ext cx="10104491" cy="1148392"/>
          </a:xfrm>
          <a:prstGeom prst="rect">
            <a:avLst/>
          </a:prstGeom>
        </p:spPr>
      </p:pic>
      <p:sp>
        <p:nvSpPr>
          <p:cNvPr id="5" name="矩形 4"/>
          <p:cNvSpPr/>
          <p:nvPr/>
        </p:nvSpPr>
        <p:spPr>
          <a:xfrm>
            <a:off x="7759716" y="1881839"/>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整数</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515588"/>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点产生的电场强度的大小为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方向向左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点电场强度为零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则薄板在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点产生的电场强度方向向右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薄板带负电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薄板在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点产生的电场强度大小也为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由对称性可知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薄板在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点产生的电场强度大小也为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方向向左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的正点电荷在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点产生的</a:t>
                </a:r>
                <a:r>
                  <a:rPr lang="zh-CN" altLang="zh-CN" sz="2600" b="1" dirty="0" smtClean="0">
                    <a:latin typeface="Times New Roman" panose="02020603050405020304" pitchFamily="18" charset="0"/>
                    <a:cs typeface="Times New Roman" panose="02020603050405020304" pitchFamily="18" charset="0"/>
                  </a:rPr>
                  <a:t>电场强度</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大小</a:t>
                </a:r>
                <a:r>
                  <a:rPr lang="zh-CN" altLang="zh-CN" sz="2600" b="1" dirty="0">
                    <a:latin typeface="Times New Roman" panose="02020603050405020304" pitchFamily="18" charset="0"/>
                    <a:cs typeface="Times New Roman" panose="02020603050405020304" pitchFamily="18" charset="0"/>
                  </a:rPr>
                  <a:t>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方向向左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点的电场强度大小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方向向左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若只存在带电薄板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点电势等于</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点</a:t>
                </a:r>
                <a:r>
                  <a:rPr lang="zh-CN" altLang="zh-CN" sz="2600" b="1" dirty="0">
                    <a:latin typeface="Times New Roman" panose="02020603050405020304" pitchFamily="18" charset="0"/>
                    <a:cs typeface="Times New Roman" panose="02020603050405020304" pitchFamily="18" charset="0"/>
                  </a:rPr>
                  <a:t>电势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若只存在正点电荷</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点电势高于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点电势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根</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据</a:t>
                </a:r>
                <a:r>
                  <a:rPr lang="zh-CN" altLang="zh-CN" sz="2600" b="1" dirty="0">
                    <a:latin typeface="Times New Roman" panose="02020603050405020304" pitchFamily="18" charset="0"/>
                    <a:cs typeface="Times New Roman" panose="02020603050405020304" pitchFamily="18" charset="0"/>
                  </a:rPr>
                  <a:t>电势叠加原理可知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两者都存在时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点电势高于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a:t>
                </a:r>
                <a:r>
                  <a:rPr lang="zh-CN" altLang="zh-CN" sz="2600" b="1" dirty="0" smtClean="0">
                    <a:latin typeface="Times New Roman" panose="02020603050405020304" pitchFamily="18" charset="0"/>
                    <a:cs typeface="Times New Roman" panose="02020603050405020304" pitchFamily="18" charset="0"/>
                  </a:rPr>
                  <a:t>电</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515588"/>
              </a:xfrm>
              <a:prstGeom prst="rect">
                <a:avLst/>
              </a:prstGeom>
              <a:blipFill rotWithShape="0">
                <a:blip r:embed="rId2"/>
                <a:stretch>
                  <a:fillRect l="-680" b="-1547"/>
                </a:stretch>
              </a:blipFill>
            </p:spPr>
            <p:txBody>
              <a:bodyPr/>
              <a:lstStyle/>
              <a:p>
                <a:r>
                  <a:rPr lang="zh-CN" altLang="en-US">
                    <a:noFill/>
                  </a:rPr>
                  <a:t> </a:t>
                </a:r>
              </a:p>
            </p:txBody>
          </p:sp>
        </mc:Fallback>
      </mc:AlternateContent>
      <p:pic>
        <p:nvPicPr>
          <p:cNvPr id="4" name="image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39829" y="2780919"/>
            <a:ext cx="3184779" cy="3283770"/>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236055" y="25445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smtClean="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smtClean="0">
                <a:latin typeface="Times New Roman" panose="02020603050405020304" pitchFamily="18" charset="0"/>
                <a:ea typeface="黑体" panose="02010609060101010101" pitchFamily="49" charset="-122"/>
                <a:cs typeface="Times New Roman" panose="02020603050405020304" pitchFamily="18" charset="0"/>
              </a:rPr>
              <a:t>电场线的理解和应用</a:t>
            </a:r>
            <a:endParaRPr lang="zh-CN" altLang="zh-CN" sz="1150" smtClean="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b="1" smtClean="0">
                <a:latin typeface="Times New Roman" panose="02020603050405020304" pitchFamily="18" charset="0"/>
                <a:cs typeface="Times New Roman" panose="02020603050405020304" pitchFamily="18" charset="0"/>
              </a:rPr>
              <a:t>多选</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如图所示是实验室模拟出的等量异种点电荷电场线的显形平面图片</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该平面中有</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四个点</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两点处在等量异种点电荷连线的中垂线上</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36040" y="3065526"/>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点的电场强度大于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点的电场强度</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将一个电子从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点由静止释放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它可能会</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沿着</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电场线</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点的电场强度小于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点的电场强度</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将一个质子从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点由静止释放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加速度逐渐增大</a:t>
            </a:r>
            <a:endParaRPr lang="zh-CN" altLang="zh-CN" sz="1150" dirty="0">
              <a:latin typeface="Calibri" panose="020F0502020204030204" pitchFamily="34" charset="0"/>
              <a:cs typeface="Times New Roman" panose="02020603050405020304" pitchFamily="18" charset="0"/>
            </a:endParaRPr>
          </a:p>
        </p:txBody>
      </p:sp>
      <p:pic>
        <p:nvPicPr>
          <p:cNvPr id="7" name="image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5520" y="2646687"/>
            <a:ext cx="4352415" cy="241255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电场线越密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电场强度越大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点的电场强度大于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点的电场强度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点的电场强度大于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点的电场强度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将一个电子从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点由静止释放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它不会沿着电场线运动到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两点间的电场线不是直线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将一个质子从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点由静止释放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电场线越来越密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质子所受到的静电力越来越大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加速度逐渐增大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4" name="image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72320" y="3278314"/>
            <a:ext cx="4352415" cy="241255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67014" y="25445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真空</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中存在点电荷</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产生的静电场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其电场线的分布如图所示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两点的位置关于点电荷</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水平对称。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两点电场强度的大小分别为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电势分别为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。一个带电粒子仅在静电力作用下沿虚线轨迹从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运动至</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97940" y="3090926"/>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Q</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带同种电荷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加速度先增大后减小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粒子带正电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它的电势能先变大后变小</a:t>
            </a:r>
            <a:endParaRPr lang="zh-CN" altLang="zh-CN" sz="1150">
              <a:latin typeface="Calibri" panose="020F0502020204030204" pitchFamily="34" charset="0"/>
              <a:cs typeface="Times New Roman" panose="02020603050405020304" pitchFamily="18" charset="0"/>
            </a:endParaRPr>
          </a:p>
        </p:txBody>
      </p:sp>
      <p:pic>
        <p:nvPicPr>
          <p:cNvPr id="7" name="image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19662" y="2730119"/>
            <a:ext cx="3276219" cy="250507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419152"/>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电场线的疏密程度表示电场强度的大小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由图可知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两点关于点电荷</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水平对称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之间电场强度较大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电势降低较快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由电场线分布可知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带负电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带正电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由电场线的疏密可知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的电荷量绝对值大于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的电荷量绝对值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由电场线分布可知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运动至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电场强度先减小后增大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b="1" dirty="0">
                    <a:latin typeface="Times New Roman" panose="02020603050405020304" pitchFamily="18" charset="0"/>
                    <a:cs typeface="Times New Roman" panose="02020603050405020304" pitchFamily="18" charset="0"/>
                  </a:rPr>
                  <a:t>可知加速度先减小后增大</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粒子受力指向与电场线方向相同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带正电</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静电力先做负功后做正功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它的电势能</a:t>
                </a:r>
                <a:r>
                  <a:rPr lang="zh-CN" altLang="zh-CN" sz="2600" b="1" dirty="0" smtClean="0">
                    <a:latin typeface="Times New Roman" panose="02020603050405020304" pitchFamily="18" charset="0"/>
                    <a:cs typeface="Times New Roman" panose="02020603050405020304" pitchFamily="18" charset="0"/>
                  </a:rPr>
                  <a:t>先</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变</a:t>
                </a:r>
                <a:r>
                  <a:rPr lang="zh-CN" altLang="zh-CN" sz="2600" b="1" dirty="0">
                    <a:latin typeface="Times New Roman" panose="02020603050405020304" pitchFamily="18" charset="0"/>
                    <a:cs typeface="Times New Roman" panose="02020603050405020304" pitchFamily="18" charset="0"/>
                  </a:rPr>
                  <a:t>大后变小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419152"/>
              </a:xfrm>
              <a:prstGeom prst="rect">
                <a:avLst/>
              </a:prstGeom>
              <a:blipFill rotWithShape="0">
                <a:blip r:embed="rId2"/>
                <a:stretch>
                  <a:fillRect l="-680" b="-337"/>
                </a:stretch>
              </a:blipFill>
            </p:spPr>
            <p:txBody>
              <a:bodyPr/>
              <a:lstStyle/>
              <a:p>
                <a:r>
                  <a:rPr lang="zh-CN" altLang="en-US">
                    <a:noFill/>
                  </a:rPr>
                  <a:t> </a:t>
                </a:r>
              </a:p>
            </p:txBody>
          </p:sp>
        </mc:Fallback>
      </mc:AlternateContent>
      <p:pic>
        <p:nvPicPr>
          <p:cNvPr id="4" name="image4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19662" y="3429000"/>
            <a:ext cx="3276219" cy="250507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sp>
        <p:nvSpPr>
          <p:cNvPr id="5" name="TextBox 4"/>
          <p:cNvSpPr txBox="1"/>
          <p:nvPr/>
        </p:nvSpPr>
        <p:spPr>
          <a:xfrm>
            <a:off x="6362160" y="281901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94740" y="1268730"/>
                <a:ext cx="11810444" cy="219782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9.(2024·</a:t>
                </a:r>
                <a:r>
                  <a:rPr lang="zh-CN" altLang="zh-CN" sz="2600" b="1">
                    <a:latin typeface="Times New Roman" panose="02020603050405020304" pitchFamily="18" charset="0"/>
                    <a:cs typeface="Times New Roman" panose="02020603050405020304" pitchFamily="18" charset="0"/>
                  </a:rPr>
                  <a:t>贵州卷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三个点位于以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为圆心的圆上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直径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间的夹角为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两点分别放有电荷量大小为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的点电荷时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点的电场强度方向恰好沿圆的切线方向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1268730"/>
                <a:ext cx="11810444" cy="2197822"/>
              </a:xfrm>
              <a:prstGeom prst="rect">
                <a:avLst/>
              </a:prstGeom>
              <a:blipFill rotWithShape="0">
                <a:blip r:embed="rId2"/>
                <a:stretch>
                  <a:fillRect l="-67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374140" y="3429000"/>
                <a:ext cx="11658044" cy="166626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D.2</a:t>
                </a:r>
                <a:endParaRPr lang="zh-CN" altLang="zh-CN" sz="115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74140" y="3429000"/>
                <a:ext cx="11658044" cy="1666266"/>
              </a:xfrm>
              <a:prstGeom prst="rect">
                <a:avLst/>
              </a:prstGeom>
              <a:blipFill rotWithShape="0">
                <a:blip r:embed="rId3"/>
                <a:stretch>
                  <a:fillRect l="-680" b="-6960"/>
                </a:stretch>
              </a:blipFill>
            </p:spPr>
            <p:txBody>
              <a:bodyPr/>
              <a:lstStyle/>
              <a:p>
                <a:r>
                  <a:rPr lang="zh-CN" altLang="en-US">
                    <a:noFill/>
                  </a:rPr>
                  <a:t> </a:t>
                </a:r>
              </a:p>
            </p:txBody>
          </p:sp>
        </mc:Fallback>
      </mc:AlternateContent>
      <p:pic>
        <p:nvPicPr>
          <p:cNvPr id="8" name="image4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61654" y="2654479"/>
            <a:ext cx="2936049" cy="235983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293719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根据题意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作出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点电场强度的两种情况分别如图甲、乙所示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无论哪种情况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均有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𝑩𝑪</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𝑩𝑪</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𝑩𝑪</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𝑩𝑪</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2937190"/>
              </a:xfrm>
              <a:prstGeom prst="rect">
                <a:avLst/>
              </a:prstGeom>
              <a:blipFill rotWithShape="0">
                <a:blip r:embed="rId2"/>
                <a:stretch>
                  <a:fillRect l="-680" r="-3504" b="-3734"/>
                </a:stretch>
              </a:blipFill>
            </p:spPr>
            <p:txBody>
              <a:bodyPr/>
              <a:lstStyle/>
              <a:p>
                <a:r>
                  <a:rPr lang="zh-CN" altLang="en-US">
                    <a:noFill/>
                  </a:rPr>
                  <a:t> </a:t>
                </a:r>
              </a:p>
            </p:txBody>
          </p:sp>
        </mc:Fallback>
      </mc:AlternateContent>
      <p:pic>
        <p:nvPicPr>
          <p:cNvPr id="4" name="image4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09663" y="3174873"/>
            <a:ext cx="5616702" cy="295828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433403" y="1921867"/>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新课标卷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,18)</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两根不可伸长的等长绝缘细绳的上端均系在天花板的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下端分别系有均带正电荷的小球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小球处在某一方向水平向右的匀强电场中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平衡时两细绳与竖直方向的夹角大小相等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85240" y="2557272"/>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两绳中的张力大小一定相等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的质量一定大于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的电荷量一定小于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的电荷量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的电荷量一定大于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的电荷量</a:t>
            </a:r>
            <a:endParaRPr lang="zh-CN" altLang="zh-CN" sz="1150">
              <a:latin typeface="Calibri" panose="020F0502020204030204" pitchFamily="34" charset="0"/>
              <a:cs typeface="Times New Roman" panose="02020603050405020304" pitchFamily="18" charset="0"/>
            </a:endParaRPr>
          </a:p>
        </p:txBody>
      </p:sp>
      <p:pic>
        <p:nvPicPr>
          <p:cNvPr id="7" name="image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2564892"/>
            <a:ext cx="2716212" cy="2644855"/>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36054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设细绳与竖直方向的夹角均为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两球</a:t>
                </a:r>
                <a:r>
                  <a:rPr lang="zh-CN" altLang="zh-CN" sz="2600" b="1" dirty="0" smtClean="0">
                    <a:latin typeface="Times New Roman" panose="02020603050405020304" pitchFamily="18" charset="0"/>
                    <a:cs typeface="Times New Roman" panose="02020603050405020304" pitchFamily="18" charset="0"/>
                  </a:rPr>
                  <a:t>之间</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的</a:t>
                </a:r>
                <a:r>
                  <a:rPr lang="zh-CN" altLang="zh-CN" sz="2600" b="1" dirty="0">
                    <a:latin typeface="Times New Roman" panose="02020603050405020304" pitchFamily="18" charset="0"/>
                    <a:cs typeface="Times New Roman" panose="02020603050405020304" pitchFamily="18" charset="0"/>
                  </a:rPr>
                  <a:t>库仑力大小为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将两球间的库仑力与静电力</a:t>
                </a:r>
                <a:r>
                  <a:rPr lang="zh-CN" altLang="zh-CN" sz="2600" b="1" dirty="0" smtClean="0">
                    <a:latin typeface="Times New Roman" panose="02020603050405020304" pitchFamily="18" charset="0"/>
                    <a:cs typeface="Times New Roman" panose="02020603050405020304" pitchFamily="18" charset="0"/>
                  </a:rPr>
                  <a:t>合</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成为</a:t>
                </a:r>
                <a:r>
                  <a:rPr lang="zh-CN" altLang="zh-CN" sz="2600" b="1" dirty="0">
                    <a:latin typeface="Times New Roman" panose="02020603050405020304" pitchFamily="18" charset="0"/>
                    <a:cs typeface="Times New Roman" panose="02020603050405020304" pitchFamily="18" charset="0"/>
                  </a:rPr>
                  <a:t>一个力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将四力平衡转化为三力平衡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如图</a:t>
                </a:r>
                <a:r>
                  <a:rPr lang="zh-CN" altLang="zh-CN" sz="2600" b="1" dirty="0" smtClean="0">
                    <a:latin typeface="Times New Roman" panose="02020603050405020304" pitchFamily="18" charset="0"/>
                    <a:cs typeface="Times New Roman" panose="02020603050405020304" pitchFamily="18" charset="0"/>
                  </a:rPr>
                  <a:t>所</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库</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库</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则两绳中的张力</a:t>
                </a:r>
                <a:r>
                  <a:rPr lang="zh-CN" altLang="zh-CN" sz="2600" b="1" dirty="0" smtClean="0">
                    <a:latin typeface="Times New Roman" panose="02020603050405020304" pitchFamily="18" charset="0"/>
                    <a:cs typeface="Times New Roman" panose="02020603050405020304" pitchFamily="18" charset="0"/>
                  </a:rPr>
                  <a:t>大小</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关系</a:t>
                </a:r>
                <a:r>
                  <a:rPr lang="zh-CN" altLang="zh-CN" sz="2600" b="1" dirty="0">
                    <a:latin typeface="Times New Roman" panose="02020603050405020304" pitchFamily="18" charset="0"/>
                    <a:cs typeface="Times New Roman" panose="02020603050405020304" pitchFamily="18" charset="0"/>
                  </a:rPr>
                  <a:t>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库</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库</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dirty="0">
                    <a:latin typeface="Times New Roman" panose="02020603050405020304" pitchFamily="18" charset="0"/>
                    <a:cs typeface="Times New Roman" panose="02020603050405020304" pitchFamily="18" charset="0"/>
                  </a:rPr>
                  <a:t>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只根据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无法确定</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的大小关系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360546"/>
              </a:xfrm>
              <a:prstGeom prst="rect">
                <a:avLst/>
              </a:prstGeom>
              <a:blipFill rotWithShape="0">
                <a:blip r:embed="rId2"/>
                <a:stretch>
                  <a:fillRect l="-680" b="-227"/>
                </a:stretch>
              </a:blipFill>
            </p:spPr>
            <p:txBody>
              <a:bodyPr/>
              <a:lstStyle/>
              <a:p>
                <a:r>
                  <a:rPr lang="zh-CN" altLang="en-US">
                    <a:noFill/>
                  </a:rPr>
                  <a:t> </a:t>
                </a:r>
              </a:p>
            </p:txBody>
          </p:sp>
        </mc:Fallback>
      </mc:AlternateContent>
      <p:pic>
        <p:nvPicPr>
          <p:cNvPr id="4" name="image4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7395" y="836676"/>
            <a:ext cx="4225961" cy="259232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291685" y="259788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31535"/>
            <a:ext cx="11810444" cy="2523744"/>
          </a:xfrm>
          <a:prstGeom prst="rect">
            <a:avLst/>
          </a:prstGeom>
        </p:spPr>
        <p:txBody>
          <a:bodyPr wrap="square" lIns="121898" tIns="60948" rIns="121898" bIns="60948">
            <a:spAutoFit/>
          </a:bodyPr>
          <a:lstStyle/>
          <a:p>
            <a:pPr marL="252000" indent="-457200">
              <a:spcAft>
                <a:spcPts val="60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安徽卷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两个倾角相等、底端相连的光滑绝缘轨道被固定在竖直平面内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空间存在平行于该竖直平面水平向右的匀强电场。带正电的甲、乙小球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均可视为质点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在轨道上同一高度保持静止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间距为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甲、乙所带电荷量分别为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质量分别为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静电力常量为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。甲、乙所受静电力的合力大小分别为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匀强电场的电场强度大小为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6" name="矩形 5"/>
              <p:cNvSpPr/>
              <p:nvPr/>
            </p:nvSpPr>
            <p:spPr>
              <a:xfrm>
                <a:off x="358918" y="3055343"/>
                <a:ext cx="11658044" cy="2726363"/>
              </a:xfrm>
              <a:prstGeom prst="rect">
                <a:avLst/>
              </a:prstGeom>
            </p:spPr>
            <p:txBody>
              <a:bodyPr wrap="square" lIns="121898" tIns="60948" rIns="121898" bIns="60948">
                <a:spAutoFit/>
              </a:bodyPr>
              <a:lstStyle/>
              <a:p>
                <a:pPr>
                  <a:spcAft>
                    <a:spcPts val="60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spcAft>
                    <a:spcPts val="60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dirty="0">
                  <a:latin typeface="Calibri" panose="020F0502020204030204" pitchFamily="34" charset="0"/>
                  <a:cs typeface="Times New Roman" panose="02020603050405020304" pitchFamily="18" charset="0"/>
                </a:endParaRPr>
              </a:p>
              <a:p>
                <a:pPr>
                  <a:spcAft>
                    <a:spcPts val="60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若将甲、乙互换位置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二者仍能保持静止</a:t>
                </a:r>
                <a:endParaRPr lang="zh-CN" altLang="zh-CN" sz="1150" dirty="0">
                  <a:latin typeface="Calibri" panose="020F0502020204030204" pitchFamily="34" charset="0"/>
                  <a:cs typeface="Times New Roman" panose="02020603050405020304" pitchFamily="18" charset="0"/>
                </a:endParaRPr>
              </a:p>
              <a:p>
                <a:pPr>
                  <a:spcAft>
                    <a:spcPts val="60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若撤去甲</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乙下滑至底端时的速度大小</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𝒎𝑳</m:t>
                            </m:r>
                          </m:den>
                        </m:f>
                      </m:e>
                    </m:rad>
                  </m:oMath>
                </a14:m>
                <a:endParaRPr lang="zh-CN" altLang="zh-CN" sz="1150" dirty="0">
                  <a:latin typeface="Calibri" panose="020F0502020204030204" pitchFamily="34" charset="0"/>
                  <a:cs typeface="Times New Roman" panose="02020603050405020304" pitchFamily="18" charset="0"/>
                </a:endParaRPr>
              </a:p>
            </p:txBody>
          </p:sp>
        </mc:Choice>
        <mc:Fallback>
          <p:sp>
            <p:nvSpPr>
              <p:cNvPr id="6" name="矩形 5"/>
              <p:cNvSpPr>
                <a:spLocks noRot="1" noChangeAspect="1" noMove="1" noResize="1" noEditPoints="1" noAdjustHandles="1" noChangeArrowheads="1" noChangeShapeType="1" noTextEdit="1"/>
              </p:cNvSpPr>
              <p:nvPr/>
            </p:nvSpPr>
            <p:spPr>
              <a:xfrm>
                <a:off x="358918" y="3055343"/>
                <a:ext cx="11658044" cy="2726363"/>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9" name="image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46553" y="2877416"/>
            <a:ext cx="2853055" cy="196196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883809" y="1485196"/>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转移</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386816"/>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4" name="image29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891" y="1065403"/>
            <a:ext cx="10898390" cy="3004936"/>
          </a:xfrm>
          <a:prstGeom prst="rect">
            <a:avLst/>
          </a:prstGeom>
        </p:spPr>
      </p:pic>
      <p:sp>
        <p:nvSpPr>
          <p:cNvPr id="5" name="矩形 4"/>
          <p:cNvSpPr/>
          <p:nvPr/>
        </p:nvSpPr>
        <p:spPr>
          <a:xfrm>
            <a:off x="9545491" y="1958166"/>
            <a:ext cx="1518336"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保持不变</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7708916" y="2771347"/>
            <a:ext cx="851487"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感应</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5701252" y="3533728"/>
            <a:ext cx="851487"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电子</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619912"/>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设轨道倾角为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对甲、乙两小球受力分析如图所示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由力的平衡条件有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甲小球受到的静电力的合力大小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乙小球受到的静电力的合力大小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项分析可得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甲、乙互换位置后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两者所受合力均不为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因此不能保持静止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若撤去甲</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对乙小球的下滑过程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a:t>
                </a:r>
                <a:r>
                  <a:rPr lang="zh-CN" altLang="zh-CN" sz="2600" b="1" dirty="0" smtClean="0">
                    <a:latin typeface="Times New Roman" panose="02020603050405020304" pitchFamily="18" charset="0"/>
                    <a:cs typeface="Times New Roman" panose="02020603050405020304" pitchFamily="18" charset="0"/>
                  </a:rPr>
                  <a:t>有</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项分析可</a:t>
                </a:r>
                <a:r>
                  <a:rPr lang="zh-CN" altLang="zh-CN" sz="2600" b="1" dirty="0" smtClean="0">
                    <a:latin typeface="Times New Roman" panose="02020603050405020304" pitchFamily="18" charset="0"/>
                    <a:cs typeface="Times New Roman" panose="02020603050405020304" pitchFamily="18" charset="0"/>
                  </a:rPr>
                  <a:t>得</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en-US" altLang="zh-CN" sz="2600" i="1" dirty="0"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𝒎𝑳</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619912"/>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4" name="image4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3861054"/>
            <a:ext cx="3240405" cy="224384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84106" y="908685"/>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形状</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831719"/>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3.</a:t>
            </a:r>
            <a:endParaRPr lang="zh-CN" altLang="zh-CN" sz="1050" kern="100" dirty="0">
              <a:effectLst/>
              <a:latin typeface="宋体"/>
              <a:cs typeface="Courier New"/>
            </a:endParaRPr>
          </a:p>
        </p:txBody>
      </p:sp>
      <p:pic>
        <p:nvPicPr>
          <p:cNvPr id="4" name="image2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3731" y="934338"/>
            <a:ext cx="10585323" cy="4545211"/>
          </a:xfrm>
          <a:prstGeom prst="rect">
            <a:avLst/>
          </a:prstGeom>
        </p:spPr>
      </p:pic>
      <p:sp>
        <p:nvSpPr>
          <p:cNvPr id="5" name="矩形 4"/>
          <p:cNvSpPr/>
          <p:nvPr/>
        </p:nvSpPr>
        <p:spPr>
          <a:xfrm>
            <a:off x="7302014" y="900176"/>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大小</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3502882" y="2044377"/>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真空</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6142957" y="2031238"/>
            <a:ext cx="1184911"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点电荷</a:t>
            </a:r>
            <a:endParaRPr lang="zh-CN" altLang="en-US" sz="2600" dirty="0">
              <a:solidFill>
                <a:srgbClr val="C00000"/>
              </a:solidFill>
              <a:latin typeface="微软雅黑" pitchFamily="34" charset="-122"/>
              <a:ea typeface="微软雅黑" pitchFamily="34" charset="-122"/>
            </a:endParaRPr>
          </a:p>
        </p:txBody>
      </p:sp>
      <p:sp>
        <p:nvSpPr>
          <p:cNvPr id="8" name="矩形 7"/>
          <p:cNvSpPr/>
          <p:nvPr/>
        </p:nvSpPr>
        <p:spPr>
          <a:xfrm>
            <a:off x="5548773" y="2453720"/>
            <a:ext cx="851487"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正比</a:t>
            </a:r>
            <a:endParaRPr lang="zh-CN" altLang="en-US" sz="2600" dirty="0">
              <a:solidFill>
                <a:srgbClr val="C00000"/>
              </a:solidFill>
              <a:latin typeface="微软雅黑" pitchFamily="34" charset="-122"/>
              <a:ea typeface="微软雅黑" pitchFamily="34" charset="-122"/>
            </a:endParaRPr>
          </a:p>
        </p:txBody>
      </p:sp>
      <p:sp>
        <p:nvSpPr>
          <p:cNvPr id="9" name="矩形 8"/>
          <p:cNvSpPr/>
          <p:nvPr/>
        </p:nvSpPr>
        <p:spPr>
          <a:xfrm>
            <a:off x="10136013" y="2475992"/>
            <a:ext cx="851487"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反比</a:t>
            </a:r>
            <a:endParaRPr lang="zh-CN" altLang="en-US" sz="26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10" name="矩形 9"/>
              <p:cNvSpPr/>
              <p:nvPr/>
            </p:nvSpPr>
            <p:spPr>
              <a:xfrm>
                <a:off x="4330747" y="3734054"/>
                <a:ext cx="887651" cy="624001"/>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k</a:t>
                </a:r>
                <a14:m>
                  <m:oMath xmlns:m="http://schemas.openxmlformats.org/officeDocument/2006/math">
                    <m:f>
                      <m:fPr>
                        <m:ctrlPr>
                          <a:rPr lang="zh-CN" altLang="zh-CN" sz="2600" i="1">
                            <a:solidFill>
                              <a:srgbClr val="C00000"/>
                            </a:solidFill>
                            <a:effectLst/>
                            <a:latin typeface="Cambria Math" panose="02040503050406030204" pitchFamily="18" charset="0"/>
                            <a:ea typeface="Cambria Math" panose="02040503050406030204" pitchFamily="18" charset="0"/>
                          </a:rPr>
                        </m:ctrlPr>
                      </m:fPr>
                      <m:num>
                        <m:sSub>
                          <m:sSubPr>
                            <m:ctrlPr>
                              <a:rPr lang="zh-CN" altLang="zh-CN" sz="2600" i="1">
                                <a:solidFill>
                                  <a:srgbClr val="C00000"/>
                                </a:solidFill>
                                <a:effectLst/>
                                <a:latin typeface="Cambria Math" panose="02040503050406030204" pitchFamily="18" charset="0"/>
                                <a:ea typeface="Cambria Math" panose="02040503050406030204" pitchFamily="18" charset="0"/>
                              </a:rPr>
                            </m:ctrlPr>
                          </m:sSubPr>
                          <m:e>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solidFill>
                                  <a:srgbClr val="C00000"/>
                                </a:solidFill>
                                <a:effectLst/>
                                <a:latin typeface="Cambria Math" panose="02040503050406030204" pitchFamily="18" charset="0"/>
                                <a:ea typeface="Cambria Math" panose="02040503050406030204" pitchFamily="18" charset="0"/>
                              </a:rPr>
                            </m:ctrlPr>
                          </m:sSubPr>
                          <m:e>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p>
                          <m:sSupPr>
                            <m:ctrlPr>
                              <a:rPr lang="zh-CN" altLang="zh-CN" sz="2600" i="1">
                                <a:solidFill>
                                  <a:srgbClr val="C00000"/>
                                </a:solidFill>
                                <a:effectLst/>
                                <a:latin typeface="Cambria Math" panose="02040503050406030204" pitchFamily="18" charset="0"/>
                                <a:ea typeface="Cambria Math" panose="02040503050406030204" pitchFamily="18" charset="0"/>
                              </a:rPr>
                            </m:ctrlPr>
                          </m:sSupPr>
                          <m:e>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en-US" sz="2600" dirty="0">
                  <a:solidFill>
                    <a:srgbClr val="C00000"/>
                  </a:solidFill>
                  <a:latin typeface="微软雅黑" pitchFamily="34" charset="-122"/>
                  <a:ea typeface="微软雅黑" pitchFamily="34" charset="-122"/>
                </a:endParaRPr>
              </a:p>
            </p:txBody>
          </p:sp>
        </mc:Choice>
        <mc:Fallback xmlns="">
          <p:sp>
            <p:nvSpPr>
              <p:cNvPr id="10" name="矩形 9"/>
              <p:cNvSpPr>
                <a:spLocks noRot="1" noChangeAspect="1" noMove="1" noResize="1" noEditPoints="1" noAdjustHandles="1" noChangeArrowheads="1" noChangeShapeType="1" noTextEdit="1"/>
              </p:cNvSpPr>
              <p:nvPr/>
            </p:nvSpPr>
            <p:spPr>
              <a:xfrm>
                <a:off x="4330747" y="3734054"/>
                <a:ext cx="887651" cy="624001"/>
              </a:xfrm>
              <a:prstGeom prst="rect">
                <a:avLst/>
              </a:prstGeom>
              <a:blipFill rotWithShape="0">
                <a:blip r:embed="rId3"/>
                <a:stretch>
                  <a:fillRect l="-12329" t="-2941" b="-9804"/>
                </a:stretch>
              </a:blipFill>
            </p:spPr>
            <p:txBody>
              <a:bodyPr/>
              <a:lstStyle/>
              <a:p>
                <a:r>
                  <a:rPr lang="zh-CN" altLang="en-US">
                    <a:noFill/>
                  </a:rPr>
                  <a:t> </a:t>
                </a:r>
              </a:p>
            </p:txBody>
          </p:sp>
        </mc:Fallback>
      </mc:AlternateContent>
      <p:sp>
        <p:nvSpPr>
          <p:cNvPr id="11" name="矩形 10"/>
          <p:cNvSpPr/>
          <p:nvPr/>
        </p:nvSpPr>
        <p:spPr>
          <a:xfrm>
            <a:off x="6684371" y="3759454"/>
            <a:ext cx="1380478" cy="492426"/>
          </a:xfrm>
          <a:prstGeom prst="rect">
            <a:avLst/>
          </a:prstGeom>
        </p:spPr>
        <p:txBody>
          <a:bodyPr wrap="none" lIns="91426" tIns="45712" rIns="91426" bIns="45712">
            <a:spAutoFit/>
          </a:bodyPr>
          <a:lstStyle/>
          <a:p>
            <a:r>
              <a:rPr lang="en-US" altLang="zh-CN" sz="2600" kern="0">
                <a:solidFill>
                  <a:srgbClr val="C00000"/>
                </a:solidFill>
                <a:latin typeface="Times New Roman" panose="02020603050405020304" pitchFamily="18" charset="0"/>
                <a:ea typeface="微软雅黑" panose="020B0503020204020204" pitchFamily="34" charset="-122"/>
              </a:rPr>
              <a:t>9.0</a:t>
            </a:r>
            <a:r>
              <a:rPr lang="en-US" altLang="zh-CN" sz="2600" b="1" kern="0">
                <a:solidFill>
                  <a:srgbClr val="C00000"/>
                </a:solidFill>
                <a:latin typeface="宋体" panose="02010600030101010101" pitchFamily="2" charset="-122"/>
                <a:cs typeface="Times New Roman" panose="02020603050405020304" pitchFamily="18" charset="0"/>
              </a:rPr>
              <a:t>×</a:t>
            </a:r>
            <a:r>
              <a:rPr lang="en-US" altLang="zh-CN" sz="2600" kern="0">
                <a:solidFill>
                  <a:srgbClr val="C00000"/>
                </a:solidFill>
                <a:latin typeface="Times New Roman" panose="02020603050405020304" pitchFamily="18" charset="0"/>
                <a:ea typeface="微软雅黑" panose="020B0503020204020204" pitchFamily="34" charset="-122"/>
              </a:rPr>
              <a:t>10</a:t>
            </a:r>
            <a:r>
              <a:rPr lang="en-US" altLang="zh-CN" sz="2600" kern="0" baseline="30000">
                <a:solidFill>
                  <a:srgbClr val="C00000"/>
                </a:solidFill>
                <a:latin typeface="Times New Roman" panose="02020603050405020304" pitchFamily="18" charset="0"/>
                <a:ea typeface="微软雅黑" panose="020B0503020204020204" pitchFamily="34" charset="-122"/>
              </a:rPr>
              <a:t>9</a:t>
            </a:r>
            <a:endParaRPr lang="zh-CN" altLang="en-US" sz="2600" dirty="0">
              <a:solidFill>
                <a:srgbClr val="C00000"/>
              </a:solidFill>
              <a:latin typeface="微软雅黑" pitchFamily="34" charset="-122"/>
              <a:ea typeface="微软雅黑" pitchFamily="34" charset="-122"/>
            </a:endParaRPr>
          </a:p>
        </p:txBody>
      </p:sp>
      <p:sp>
        <p:nvSpPr>
          <p:cNvPr id="12" name="矩形 11"/>
          <p:cNvSpPr/>
          <p:nvPr/>
        </p:nvSpPr>
        <p:spPr>
          <a:xfrm>
            <a:off x="4379611" y="4918917"/>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真空</a:t>
            </a:r>
            <a:endParaRPr lang="zh-CN" altLang="en-US" sz="2600" dirty="0">
              <a:solidFill>
                <a:srgbClr val="C00000"/>
              </a:solidFill>
              <a:latin typeface="微软雅黑" pitchFamily="34" charset="-122"/>
              <a:ea typeface="微软雅黑" pitchFamily="34" charset="-122"/>
            </a:endParaRPr>
          </a:p>
        </p:txBody>
      </p:sp>
      <p:sp>
        <p:nvSpPr>
          <p:cNvPr id="13" name="矩形 12"/>
          <p:cNvSpPr/>
          <p:nvPr/>
        </p:nvSpPr>
        <p:spPr>
          <a:xfrm>
            <a:off x="6778338" y="4915789"/>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点电荷</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linds(horizontal)">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5663152" y="921385"/>
                <a:ext cx="497224" cy="909079"/>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600" i="1">
                              <a:solidFill>
                                <a:srgbClr val="C00000"/>
                              </a:solidFill>
                              <a:latin typeface="Cambria Math" panose="02040503050406030204" pitchFamily="18" charset="0"/>
                              <a:ea typeface="Cambria Math" panose="02040503050406030204" pitchFamily="18" charset="0"/>
                            </a:rPr>
                          </m:ctrlPr>
                        </m:fPr>
                        <m:num>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m:t>
                          </m:r>
                        </m:den>
                      </m:f>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2" name="矩形 1"/>
              <p:cNvSpPr>
                <a:spLocks noRot="1" noChangeAspect="1" noMove="1" noResize="1" noEditPoints="1" noAdjustHandles="1" noChangeArrowheads="1" noChangeShapeType="1" noTextEdit="1"/>
              </p:cNvSpPr>
              <p:nvPr/>
            </p:nvSpPr>
            <p:spPr>
              <a:xfrm>
                <a:off x="5663152" y="921385"/>
                <a:ext cx="497224" cy="909079"/>
              </a:xfrm>
              <a:prstGeom prst="rect">
                <a:avLst/>
              </a:prstGeom>
              <a:blipFill rotWithShape="0">
                <a:blip r:embed="rId2"/>
                <a:stretch>
                  <a:fillRect/>
                </a:stretch>
              </a:blipFill>
            </p:spPr>
            <p:txBody>
              <a:bodyPr/>
              <a:lstStyle/>
              <a:p>
                <a:r>
                  <a:rPr lang="zh-CN" altLang="en-US">
                    <a:noFill/>
                  </a:rPr>
                  <a:t> </a:t>
                </a:r>
              </a:p>
            </p:txBody>
          </p:sp>
        </mc:Fallback>
      </mc:AlternateContent>
      <p:sp>
        <p:nvSpPr>
          <p:cNvPr id="3" name="矩形 2"/>
          <p:cNvSpPr/>
          <p:nvPr/>
        </p:nvSpPr>
        <p:spPr>
          <a:xfrm>
            <a:off x="106615" y="2030962"/>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4.</a:t>
            </a:r>
            <a:endParaRPr lang="zh-CN" altLang="zh-CN" sz="1050" kern="100" dirty="0">
              <a:effectLst/>
              <a:latin typeface="宋体"/>
              <a:cs typeface="Courier New"/>
            </a:endParaRPr>
          </a:p>
        </p:txBody>
      </p:sp>
      <p:pic>
        <p:nvPicPr>
          <p:cNvPr id="4" name="image29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268730"/>
            <a:ext cx="10276700" cy="2249540"/>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5866352" y="1929511"/>
                <a:ext cx="826352" cy="84143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2600" i="1" kern="0">
                          <a:solidFill>
                            <a:srgbClr val="C00000"/>
                          </a:solidFill>
                          <a:latin typeface="Times New Roman" panose="02020603050405020304" pitchFamily="18" charset="0"/>
                          <a:ea typeface="微软雅黑" panose="020B0503020204020204" pitchFamily="34" charset="-122"/>
                        </a:rPr>
                        <m:t>k</m:t>
                      </m:r>
                      <m:f>
                        <m:fPr>
                          <m:ctrlPr>
                            <a:rPr lang="zh-CN" altLang="zh-CN" sz="2600" i="1">
                              <a:solidFill>
                                <a:srgbClr val="C00000"/>
                              </a:solidFill>
                              <a:effectLst/>
                              <a:latin typeface="Cambria Math" panose="02040503050406030204" pitchFamily="18" charset="0"/>
                              <a:ea typeface="Cambria Math" panose="02040503050406030204" pitchFamily="18" charset="0"/>
                            </a:rPr>
                          </m:ctrlPr>
                        </m:fPr>
                        <m:num>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𝑸</m:t>
                          </m:r>
                        </m:num>
                        <m:den>
                          <m:sSup>
                            <m:sSupPr>
                              <m:ctrlPr>
                                <a:rPr lang="zh-CN" altLang="zh-CN" sz="2600" i="1">
                                  <a:solidFill>
                                    <a:srgbClr val="C00000"/>
                                  </a:solidFill>
                                  <a:effectLst/>
                                  <a:latin typeface="Cambria Math" panose="02040503050406030204" pitchFamily="18" charset="0"/>
                                  <a:ea typeface="Cambria Math" panose="02040503050406030204" pitchFamily="18" charset="0"/>
                                </a:rPr>
                              </m:ctrlPr>
                            </m:sSupPr>
                            <m:e>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5" name="矩形 4"/>
              <p:cNvSpPr>
                <a:spLocks noRot="1" noChangeAspect="1" noMove="1" noResize="1" noEditPoints="1" noAdjustHandles="1" noChangeArrowheads="1" noChangeShapeType="1" noTextEdit="1"/>
              </p:cNvSpPr>
              <p:nvPr/>
            </p:nvSpPr>
            <p:spPr>
              <a:xfrm>
                <a:off x="5866352" y="1929511"/>
                <a:ext cx="826352" cy="841433"/>
              </a:xfrm>
              <a:prstGeom prst="rect">
                <a:avLst/>
              </a:prstGeom>
              <a:blipFill rotWithShape="0">
                <a:blip r:embed="rId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097792" y="984885"/>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切线</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687935"/>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5.</a:t>
            </a:r>
            <a:endParaRPr lang="zh-CN" altLang="zh-CN" sz="1050" kern="100" dirty="0">
              <a:effectLst/>
              <a:latin typeface="宋体"/>
              <a:cs typeface="Courier New"/>
            </a:endParaRPr>
          </a:p>
        </p:txBody>
      </p:sp>
      <p:pic>
        <p:nvPicPr>
          <p:cNvPr id="4" name="image2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3731" y="1052703"/>
            <a:ext cx="10263008" cy="2160270"/>
          </a:xfrm>
          <a:prstGeom prst="rect">
            <a:avLst/>
          </a:prstGeom>
        </p:spPr>
      </p:pic>
      <p:sp>
        <p:nvSpPr>
          <p:cNvPr id="5" name="矩形 4"/>
          <p:cNvSpPr/>
          <p:nvPr/>
        </p:nvSpPr>
        <p:spPr>
          <a:xfrm>
            <a:off x="5408698" y="2654358"/>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疏密</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2829</Words>
  <Application>Microsoft Office PowerPoint</Application>
  <PresentationFormat>自定义</PresentationFormat>
  <Paragraphs>290</Paragraphs>
  <Slides>61</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61</vt:i4>
      </vt:variant>
    </vt:vector>
  </HeadingPairs>
  <TitlesOfParts>
    <vt:vector size="76"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55</cp:revision>
  <dcterms:created xsi:type="dcterms:W3CDTF">2024-01-15T03:14:15Z</dcterms:created>
  <dcterms:modified xsi:type="dcterms:W3CDTF">2026-03-10T08:46:54Z</dcterms:modified>
</cp:coreProperties>
</file>