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5"/>
  </p:notesMasterIdLst>
  <p:handoutMasterIdLst>
    <p:handoutMasterId r:id="rId56"/>
  </p:handoutMasterIdLst>
  <p:sldIdLst>
    <p:sldId id="340" r:id="rId2"/>
    <p:sldId id="257" r:id="rId3"/>
    <p:sldId id="341" r:id="rId4"/>
    <p:sldId id="342" r:id="rId5"/>
    <p:sldId id="343" r:id="rId6"/>
    <p:sldId id="344" r:id="rId7"/>
    <p:sldId id="345" r:id="rId8"/>
    <p:sldId id="346" r:id="rId9"/>
    <p:sldId id="347" r:id="rId10"/>
    <p:sldId id="348" r:id="rId11"/>
    <p:sldId id="351" r:id="rId12"/>
    <p:sldId id="352" r:id="rId13"/>
    <p:sldId id="355" r:id="rId14"/>
    <p:sldId id="356" r:id="rId15"/>
    <p:sldId id="357" r:id="rId16"/>
    <p:sldId id="490" r:id="rId17"/>
    <p:sldId id="491" r:id="rId18"/>
    <p:sldId id="492" r:id="rId19"/>
    <p:sldId id="430" r:id="rId20"/>
    <p:sldId id="431" r:id="rId21"/>
    <p:sldId id="367" r:id="rId22"/>
    <p:sldId id="437" r:id="rId23"/>
    <p:sldId id="493" r:id="rId24"/>
    <p:sldId id="494" r:id="rId25"/>
    <p:sldId id="442" r:id="rId26"/>
    <p:sldId id="495" r:id="rId27"/>
    <p:sldId id="496" r:id="rId28"/>
    <p:sldId id="378" r:id="rId29"/>
    <p:sldId id="454" r:id="rId30"/>
    <p:sldId id="497" r:id="rId31"/>
    <p:sldId id="455" r:id="rId32"/>
    <p:sldId id="456" r:id="rId33"/>
    <p:sldId id="400" r:id="rId34"/>
    <p:sldId id="402" r:id="rId35"/>
    <p:sldId id="404" r:id="rId36"/>
    <p:sldId id="405" r:id="rId37"/>
    <p:sldId id="406" r:id="rId38"/>
    <p:sldId id="407" r:id="rId39"/>
    <p:sldId id="408" r:id="rId40"/>
    <p:sldId id="409" r:id="rId41"/>
    <p:sldId id="410" r:id="rId42"/>
    <p:sldId id="411" r:id="rId43"/>
    <p:sldId id="412" r:id="rId44"/>
    <p:sldId id="413" r:id="rId45"/>
    <p:sldId id="414" r:id="rId46"/>
    <p:sldId id="415" r:id="rId47"/>
    <p:sldId id="416" r:id="rId48"/>
    <p:sldId id="417" r:id="rId49"/>
    <p:sldId id="422" r:id="rId50"/>
    <p:sldId id="423" r:id="rId51"/>
    <p:sldId id="498" r:id="rId52"/>
    <p:sldId id="499" r:id="rId53"/>
    <p:sldId id="428" r:id="rId54"/>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p:scale>
          <a:sx n="75" d="100"/>
          <a:sy n="75" d="100"/>
        </p:scale>
        <p:origin x="666" y="33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2026/3/10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2026/3/10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13</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41.xml"/><Relationship Id="rId3" Type="http://schemas.openxmlformats.org/officeDocument/2006/relationships/slide" Target="../slides/slide45.xml"/><Relationship Id="rId7" Type="http://schemas.openxmlformats.org/officeDocument/2006/relationships/slide" Target="../slides/slide39.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7.xml"/><Relationship Id="rId11" Type="http://schemas.openxmlformats.org/officeDocument/2006/relationships/slide" Target="../slides/slide49.xml"/><Relationship Id="rId5" Type="http://schemas.openxmlformats.org/officeDocument/2006/relationships/slide" Target="../slides/slide35.xml"/><Relationship Id="rId10" Type="http://schemas.openxmlformats.org/officeDocument/2006/relationships/slide" Target="../slides/slide47.xml"/><Relationship Id="rId4" Type="http://schemas.openxmlformats.org/officeDocument/2006/relationships/slide" Target="../slides/slide34.xml"/><Relationship Id="rId9" Type="http://schemas.openxmlformats.org/officeDocument/2006/relationships/slide" Target="../slides/slide4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364350"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17567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3580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295928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5605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1618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476308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5963914"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565181"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tags" Target="../tags/tag12.xml"/><Relationship Id="rId7" Type="http://schemas.openxmlformats.org/officeDocument/2006/relationships/slide" Target="slide21.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3.xml"/><Relationship Id="rId9" Type="http://schemas.openxmlformats.org/officeDocument/2006/relationships/slide" Target="slide28.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png"/><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8.png"/><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33.xml"/><Relationship Id="rId4" Type="http://schemas.openxmlformats.org/officeDocument/2006/relationships/slide" Target="slide13.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slideLayout" Target="../slideLayouts/slideLayout2.xml"/><Relationship Id="rId4" Type="http://schemas.openxmlformats.org/officeDocument/2006/relationships/tags" Target="../tags/tag17.xml"/></Relationships>
</file>

<file path=ppt/slides/_rels/slide3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48.jpeg"/><Relationship Id="rId1" Type="http://schemas.openxmlformats.org/officeDocument/2006/relationships/slideLayout" Target="../slideLayouts/slideLayout6.xml"/><Relationship Id="rId4" Type="http://schemas.openxmlformats.org/officeDocument/2006/relationships/image" Target="../media/image49.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719330"/>
            <a:ext cx="4809965"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讲　电场能的性质</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
        <p:nvSpPr>
          <p:cNvPr id="10" name="TextBox 2"/>
          <p:cNvSpPr txBox="1"/>
          <p:nvPr>
            <p:custDataLst>
              <p:tags r:id="rId3"/>
            </p:custDataLst>
          </p:nvPr>
        </p:nvSpPr>
        <p:spPr>
          <a:xfrm>
            <a:off x="1054736" y="5050195"/>
            <a:ext cx="3068469" cy="584775"/>
          </a:xfrm>
          <a:prstGeom prst="rect">
            <a:avLst/>
          </a:prstGeom>
          <a:noFill/>
        </p:spPr>
        <p:txBody>
          <a:bodyPr wrap="none">
            <a:spAutoFit/>
          </a:bodyPr>
          <a:lstStyle/>
          <a:p>
            <a:pPr>
              <a:defRPr/>
            </a:pPr>
            <a:r>
              <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rPr>
              <a:t>第八章　静电场</a:t>
            </a:r>
            <a:endPar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cs typeface="+mn-cs"/>
            </a:endParaRPr>
          </a:p>
        </p:txBody>
      </p:sp>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391368" y="1348185"/>
            <a:ext cx="1518336" cy="492426"/>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定向移动</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1776835"/>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6.</a:t>
            </a:r>
            <a:endParaRPr lang="zh-CN" altLang="zh-CN" sz="1050" kern="100" dirty="0">
              <a:effectLst/>
              <a:latin typeface="宋体"/>
              <a:cs typeface="Courier New"/>
            </a:endParaRPr>
          </a:p>
        </p:txBody>
      </p:sp>
      <p:pic>
        <p:nvPicPr>
          <p:cNvPr id="4" name="image32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0" y="1243457"/>
            <a:ext cx="10464863" cy="2401570"/>
          </a:xfrm>
          <a:prstGeom prst="rect">
            <a:avLst/>
          </a:prstGeom>
        </p:spPr>
      </p:pic>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301" y="608809"/>
            <a:ext cx="11810444" cy="5724620"/>
          </a:xfrm>
          <a:prstGeom prst="rect">
            <a:avLst/>
          </a:prstGeom>
        </p:spPr>
        <p:txBody>
          <a:bodyPr wrap="square" lIns="121898" tIns="60948" rIns="121898" bIns="60948">
            <a:spAutoFit/>
          </a:bodyPr>
          <a:lstStyle/>
          <a:p>
            <a:pPr marL="252000" indent="-457200">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思考判断</a:t>
            </a:r>
            <a:endParaRPr lang="zh-CN" altLang="zh-CN" sz="1150" dirty="0">
              <a:latin typeface="Calibri" panose="020F0502020204030204" pitchFamily="34" charset="0"/>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电场中电场强度为零的地方电势一定为零。</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等势面是客观存在的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电场线与等势面一定垂直。</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静电力做功与路径无关。</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带电粒子仅受静电力作用时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一定从电势能大的地方向电势能小的地方移动。</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由于静电力做功跟移动电荷的路径无关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所以电势差也跟移动电荷的路径无关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只跟这两点的位置有关。</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等差等势面越密的地方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电场线越密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电场强度越大。</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电场中电势降低的方向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就是电场强度的方向。</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3" name="矩形 2"/>
          <p:cNvSpPr/>
          <p:nvPr/>
        </p:nvSpPr>
        <p:spPr>
          <a:xfrm>
            <a:off x="7391368" y="1158125"/>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5" name="矩形 4"/>
          <p:cNvSpPr/>
          <p:nvPr/>
        </p:nvSpPr>
        <p:spPr>
          <a:xfrm>
            <a:off x="8149831" y="1717306"/>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6" name="矩形 5"/>
          <p:cNvSpPr/>
          <p:nvPr/>
        </p:nvSpPr>
        <p:spPr>
          <a:xfrm>
            <a:off x="4633468" y="2247138"/>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7" name="矩形 6"/>
          <p:cNvSpPr/>
          <p:nvPr/>
        </p:nvSpPr>
        <p:spPr>
          <a:xfrm>
            <a:off x="707231" y="3403600"/>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8" name="矩形 7"/>
          <p:cNvSpPr/>
          <p:nvPr/>
        </p:nvSpPr>
        <p:spPr>
          <a:xfrm>
            <a:off x="4583017" y="4449330"/>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9" name="矩形 8"/>
          <p:cNvSpPr/>
          <p:nvPr/>
        </p:nvSpPr>
        <p:spPr>
          <a:xfrm>
            <a:off x="8395303" y="5008384"/>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10" name="矩形 9"/>
          <p:cNvSpPr/>
          <p:nvPr/>
        </p:nvSpPr>
        <p:spPr>
          <a:xfrm>
            <a:off x="7717777" y="5580265"/>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Tree>
    <p:extLst>
      <p:ext uri="{BB962C8B-B14F-4D97-AF65-F5344CB8AC3E}">
        <p14:creationId xmlns:p14="http://schemas.microsoft.com/office/powerpoint/2010/main" val="1076049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5" grpId="0" autoUpdateAnimBg="0"/>
      <p:bldP spid="6" grpId="0" autoUpdateAnimBg="0"/>
      <p:bldP spid="7" grpId="0" autoUpdateAnimBg="0"/>
      <p:bldP spid="8" grpId="0" autoUpdateAnimBg="0"/>
      <p:bldP spid="9" grpId="0" autoUpdateAnimBg="0"/>
      <p:bldP spid="10"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144984" y="760476"/>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人教版必修第三册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P34T3</a:t>
            </a:r>
            <a:r>
              <a:rPr lang="zh-CN" altLang="zh-CN" sz="2600" b="1">
                <a:latin typeface="Times New Roman" panose="02020603050405020304" pitchFamily="18" charset="0"/>
                <a:cs typeface="Times New Roman" panose="02020603050405020304" pitchFamily="18" charset="0"/>
              </a:rPr>
              <a:t>改编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4" name="矩形 3"/>
          <p:cNvSpPr/>
          <p:nvPr/>
        </p:nvSpPr>
        <p:spPr>
          <a:xfrm>
            <a:off x="360615" y="1459357"/>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负电荷在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点时的电势能大于在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点时的电势能</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负电荷由</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移动到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时静电力做正功</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&gt;0</a:t>
            </a:r>
            <a:endParaRPr lang="zh-CN" altLang="zh-CN" sz="1150">
              <a:latin typeface="Calibri" panose="020F0502020204030204" pitchFamily="34" charset="0"/>
              <a:cs typeface="Times New Roman" panose="02020603050405020304" pitchFamily="18" charset="0"/>
            </a:endParaRPr>
          </a:p>
        </p:txBody>
      </p:sp>
      <p:pic>
        <p:nvPicPr>
          <p:cNvPr id="5" name="image5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98357" y="1672675"/>
            <a:ext cx="2899219" cy="2798882"/>
          </a:xfrm>
          <a:prstGeom prst="rect">
            <a:avLst/>
          </a:prstGeom>
        </p:spPr>
      </p:pic>
    </p:spTree>
    <p:extLst>
      <p:ext uri="{BB962C8B-B14F-4D97-AF65-F5344CB8AC3E}">
        <p14:creationId xmlns:p14="http://schemas.microsoft.com/office/powerpoint/2010/main" val="52207753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电势差与电场强度的关系</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静电力做功　电势能和电势</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9"/>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电场线、等势面与运动轨迹的关系</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静电力做功　电势能和电势</a:t>
            </a:r>
            <a:endParaRPr lang="zh-CN" altLang="zh-CN" sz="1800" b="1" kern="1400" dirty="0">
              <a:effectLst/>
              <a:latin typeface="Cambria"/>
              <a:ea typeface="宋体"/>
              <a:cs typeface="Times New Roman"/>
            </a:endParaRPr>
          </a:p>
        </p:txBody>
      </p:sp>
      <p:sp>
        <p:nvSpPr>
          <p:cNvPr id="4" name="矩形 3"/>
          <p:cNvSpPr/>
          <p:nvPr/>
        </p:nvSpPr>
        <p:spPr>
          <a:xfrm>
            <a:off x="106615" y="1472438"/>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静电力做功</a:t>
            </a:r>
            <a:endParaRPr lang="zh-CN" altLang="zh-CN" sz="1150">
              <a:latin typeface="Calibri" panose="020F0502020204030204" pitchFamily="34" charset="0"/>
              <a:cs typeface="Times New Roman" panose="02020603050405020304" pitchFamily="18" charset="0"/>
            </a:endParaRPr>
          </a:p>
        </p:txBody>
      </p:sp>
      <p:pic>
        <p:nvPicPr>
          <p:cNvPr id="7" name="image5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54801" y="2422644"/>
            <a:ext cx="7567637" cy="2950599"/>
          </a:xfrm>
          <a:prstGeom prst="rect">
            <a:avLst/>
          </a:prstGeom>
        </p:spPr>
      </p:pic>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电势高低的判断</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742209186"/>
                  </p:ext>
                </p:extLst>
              </p:nvPr>
            </p:nvGraphicFramePr>
            <p:xfrm>
              <a:off x="694531" y="1484757"/>
              <a:ext cx="10514013" cy="4266565"/>
            </p:xfrm>
            <a:graphic>
              <a:graphicData uri="http://schemas.openxmlformats.org/drawingml/2006/table">
                <a:tbl>
                  <a:tblPr firstRow="1" firstCol="1" bandRow="1"/>
                  <a:tblGrid>
                    <a:gridCol w="1944243"/>
                    <a:gridCol w="8569770"/>
                  </a:tblGrid>
                  <a:tr h="205105">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判断依据</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判断方法</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13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电场线方向</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沿电场线方向电势逐渐降低</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5155">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场源电荷</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的正负</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取无穷远处电势为零</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正电荷周围电势为正值</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负电荷周围电势为负值</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靠近正电荷处电势高</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靠近负电荷处电势低</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674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静电力做功</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根据</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𝑾</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𝑨𝑩</m:t>
                                      </m:r>
                                    </m:sub>
                                  </m:sSub>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𝒒</m:t>
                                  </m:r>
                                </m:den>
                              </m:f>
                            </m:oMath>
                          </a14:m>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将</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的正负号代入</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的正负判断</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的高低</a:t>
                          </a:r>
                          <a:endParaRPr lang="zh-CN" sz="115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742209186"/>
                  </p:ext>
                </p:extLst>
              </p:nvPr>
            </p:nvGraphicFramePr>
            <p:xfrm>
              <a:off x="694531" y="1484757"/>
              <a:ext cx="10514013" cy="4266565"/>
            </p:xfrm>
            <a:graphic>
              <a:graphicData uri="http://schemas.openxmlformats.org/drawingml/2006/table">
                <a:tbl>
                  <a:tblPr firstRow="1" firstCol="1" bandRow="1"/>
                  <a:tblGrid>
                    <a:gridCol w="1944243"/>
                    <a:gridCol w="8569770"/>
                  </a:tblGrid>
                  <a:tr h="68580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判断依据</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判断方法</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80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电场线方向</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沿电场线方向电势逐渐降低</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8016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场源电荷</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的正负</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取无穷远处电势为零</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正电荷周围电势为正值</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负电荷周围电势为负值</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靠近正电荷处电势高</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靠近负电荷处电势低</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4805">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静电力做功</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22743" t="-164906" r="-142" b="-5283"/>
                          </a:stretch>
                        </a:blipFill>
                      </a:tcPr>
                    </a:tc>
                  </a:tr>
                </a:tbl>
              </a:graphicData>
            </a:graphic>
          </p:graphicFrame>
        </mc:Fallback>
      </mc:AlternateContent>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电势能大小的判断</a:t>
            </a:r>
            <a:endParaRPr lang="zh-CN" altLang="zh-CN" sz="115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001025507"/>
              </p:ext>
            </p:extLst>
          </p:nvPr>
        </p:nvGraphicFramePr>
        <p:xfrm>
          <a:off x="478504" y="1390458"/>
          <a:ext cx="11233404" cy="4665283"/>
        </p:xfrm>
        <a:graphic>
          <a:graphicData uri="http://schemas.openxmlformats.org/drawingml/2006/table">
            <a:tbl>
              <a:tblPr firstRow="1" firstCol="1" bandRow="1"/>
              <a:tblGrid>
                <a:gridCol w="1691496"/>
                <a:gridCol w="9541908"/>
              </a:tblGrid>
              <a:tr h="553643">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判断方法</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方法解读</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1351">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公式法</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将电荷量、电势连同正负号一起代入公式</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qφ</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计算得到的值越大</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电势能越大</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3363">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电势法</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正电荷在电势高的地方电势能大</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负电荷在电势低的地方电势能大</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3643">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做功法</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静电力做正功</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电势能减小</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静电力做负功</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电势能增加</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1351">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能量</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守恒法</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在电场中</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若只有静电力做功时</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电荷的动能和电势能相互转化</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动能增加</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电势能减小</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反之</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动能减小</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电势能增加</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81387906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1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云南卷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某介电电泳实验使用非匀强电场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该电场的等势线分布如图所示。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四点分别位于电势为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 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 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 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 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的等势线上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335215" y="2024175"/>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点电场强度最小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点电场强度最大</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一个电子从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点移动到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点电场力做功为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 eV</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一个电子从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点移动到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点电势能增加了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 eV</a:t>
            </a:r>
            <a:endParaRPr lang="zh-CN" altLang="zh-CN" sz="1150">
              <a:latin typeface="Calibri" panose="020F0502020204030204" pitchFamily="34" charset="0"/>
              <a:cs typeface="Times New Roman" panose="02020603050405020304" pitchFamily="18" charset="0"/>
            </a:endParaRPr>
          </a:p>
        </p:txBody>
      </p:sp>
      <p:sp>
        <p:nvSpPr>
          <p:cNvPr id="6" name="TextBox 1"/>
          <p:cNvSpPr txBox="1"/>
          <p:nvPr/>
        </p:nvSpPr>
        <p:spPr>
          <a:xfrm>
            <a:off x="11092029" y="1350113"/>
            <a:ext cx="670679"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6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78247" y="2150021"/>
            <a:ext cx="2917634" cy="2818383"/>
          </a:xfrm>
          <a:prstGeom prst="rect">
            <a:avLst/>
          </a:prstGeom>
        </p:spPr>
      </p:pic>
    </p:spTree>
    <p:extLst>
      <p:ext uri="{BB962C8B-B14F-4D97-AF65-F5344CB8AC3E}">
        <p14:creationId xmlns:p14="http://schemas.microsoft.com/office/powerpoint/2010/main" val="48326794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620649"/>
            <a:ext cx="8249985" cy="4924401"/>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由题意可知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相邻两等势线间的电势差相等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则题图中的等势线为等差等势线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由等差等势线密处电场强度大可知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点的电场强度最大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点的电场强度最小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一个电子从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点移动到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点的过程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电场力做功为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bc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qU</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bc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bc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代入数据解得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bc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a:latin typeface="Times New Roman" panose="02020603050405020304" pitchFamily="18" charset="0"/>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eV,C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同理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一个电子从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点移动到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点的过程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电场力做功为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ad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qU</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ad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ad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代入数据解得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ad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a:latin typeface="Times New Roman" panose="02020603050405020304" pitchFamily="18" charset="0"/>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eV,</a:t>
            </a:r>
            <a:r>
              <a:rPr lang="zh-CN" altLang="zh-CN" sz="2600" b="1">
                <a:latin typeface="Times New Roman" panose="02020603050405020304" pitchFamily="18" charset="0"/>
                <a:cs typeface="Times New Roman" panose="02020603050405020304" pitchFamily="18" charset="0"/>
              </a:rPr>
              <a:t>该过程电子的电势能减少了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a:latin typeface="Times New Roman" panose="02020603050405020304" pitchFamily="18" charset="0"/>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eV,D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pic>
        <p:nvPicPr>
          <p:cNvPr id="7" name="image6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530" y="836676"/>
            <a:ext cx="2917634" cy="2818383"/>
          </a:xfrm>
          <a:prstGeom prst="rect">
            <a:avLst/>
          </a:prstGeom>
        </p:spPr>
      </p:pic>
    </p:spTree>
    <p:extLst>
      <p:ext uri="{BB962C8B-B14F-4D97-AF65-F5344CB8AC3E}">
        <p14:creationId xmlns:p14="http://schemas.microsoft.com/office/powerpoint/2010/main" val="11543666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357608"/>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b="1">
                <a:latin typeface="Times New Roman" panose="02020603050405020304" pitchFamily="18" charset="0"/>
                <a:cs typeface="Times New Roman" panose="02020603050405020304" pitchFamily="18" charset="0"/>
              </a:rPr>
              <a:t>甘肃卷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两极板不平行的电容器与直流电源相连</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极板间形成非匀强电场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实线为电场线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虚线表示等势面。</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点在同一等势面上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点在同一电场线上。下列说法正确的是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5" name="矩形 4"/>
          <p:cNvSpPr/>
          <p:nvPr/>
        </p:nvSpPr>
        <p:spPr>
          <a:xfrm>
            <a:off x="360615" y="3281553"/>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点的电势比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点的低</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点的电场强度比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负电荷从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速度增大</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负电荷从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电场力做负功</a:t>
            </a:r>
            <a:endParaRPr lang="zh-CN" altLang="zh-CN" sz="1150">
              <a:latin typeface="Calibri" panose="020F0502020204030204" pitchFamily="34" charset="0"/>
              <a:cs typeface="Times New Roman" panose="02020603050405020304" pitchFamily="18" charset="0"/>
            </a:endParaRPr>
          </a:p>
        </p:txBody>
      </p:sp>
      <p:sp>
        <p:nvSpPr>
          <p:cNvPr id="6" name="TextBox 1"/>
          <p:cNvSpPr txBox="1"/>
          <p:nvPr/>
        </p:nvSpPr>
        <p:spPr>
          <a:xfrm>
            <a:off x="4964271" y="2633448"/>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6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2784401"/>
            <a:ext cx="3349688" cy="2557944"/>
          </a:xfrm>
          <a:prstGeom prst="rect">
            <a:avLst/>
          </a:prstGeom>
        </p:spPr>
      </p:pic>
    </p:spTree>
    <p:extLst>
      <p:ext uri="{BB962C8B-B14F-4D97-AF65-F5344CB8AC3E}">
        <p14:creationId xmlns:p14="http://schemas.microsoft.com/office/powerpoint/2010/main" val="11304132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10796111" cy="2339057"/>
          </a:xfrm>
          <a:prstGeom prst="rect">
            <a:avLst/>
          </a:prstGeom>
          <a:noFill/>
          <a:ln w="9525">
            <a:noFill/>
            <a:miter lim="800000"/>
          </a:ln>
        </p:spPr>
        <p:txBody>
          <a:bodyPr wrap="square" lIns="121878" tIns="60938" rIns="121878" bIns="60938">
            <a:spAutoFit/>
          </a:bodyPr>
          <a:lstStyle/>
          <a:p>
            <a:pPr>
              <a:lnSpc>
                <a:spcPct val="150000"/>
              </a:lnSpc>
              <a:spcAft>
                <a:spcPts val="0"/>
              </a:spcAft>
              <a:tabLst>
                <a:tab pos="297053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理解电势、电势能、电势差的概念</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掌握静电力做功与电势能变化的关系。</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2.</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掌握匀强电场中电势差与电场强度的关系。</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3.</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会处理电场线、等势面与运动轨迹结合问题。</a:t>
            </a:r>
            <a:endParaRPr lang="zh-CN" altLang="zh-CN" sz="140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836676"/>
            <a:ext cx="11658044" cy="305536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两点电势相等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电场线由上到下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在同一电场线上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根据沿电场线方向电势逐渐降低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点电势高于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点的电势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点电势比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点的高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点的电场线分布比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点的密集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点的电场强度比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点的大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负电荷从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点运动到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电势能增加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则电场力做负功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动能减小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速度减小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pic>
        <p:nvPicPr>
          <p:cNvPr id="7" name="image6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15071" y="3463380"/>
            <a:ext cx="3349688" cy="2557944"/>
          </a:xfrm>
          <a:prstGeom prst="rect">
            <a:avLst/>
          </a:prstGeom>
        </p:spPr>
      </p:pic>
    </p:spTree>
    <p:extLst>
      <p:ext uri="{BB962C8B-B14F-4D97-AF65-F5344CB8AC3E}">
        <p14:creationId xmlns:p14="http://schemas.microsoft.com/office/powerpoint/2010/main" val="47212570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电势差与电场强度的关系</a:t>
            </a:r>
            <a:endParaRPr lang="zh-CN" altLang="zh-CN" sz="1800" b="1" kern="1400" dirty="0">
              <a:effectLst/>
              <a:latin typeface="Cambria"/>
              <a:ea typeface="宋体"/>
              <a:cs typeface="Times New Roman"/>
            </a:endParaRPr>
          </a:p>
        </p:txBody>
      </p:sp>
      <p:sp>
        <p:nvSpPr>
          <p:cNvPr id="4" name="矩形 3"/>
          <p:cNvSpPr/>
          <p:nvPr/>
        </p:nvSpPr>
        <p:spPr>
          <a:xfrm>
            <a:off x="106615" y="1472438"/>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匀强电场中电势差与电场强度的关系</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259015" y="2120138"/>
                <a:ext cx="11658044" cy="2684685"/>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关系式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Ed</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两点沿电场方向的距离。</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判断方法</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沿电场强度方向电势降落最快。</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两个推论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点为线段</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的中点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𝝋</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𝝋</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如图乙所示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且</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2120138"/>
                <a:ext cx="11658044" cy="2684685"/>
              </a:xfrm>
              <a:prstGeom prst="rect">
                <a:avLst/>
              </a:prstGeom>
              <a:blipFill rotWithShape="0">
                <a:blip r:embed="rId2"/>
                <a:stretch>
                  <a:fillRect l="-680" b="-4318"/>
                </a:stretch>
              </a:blipFill>
            </p:spPr>
            <p:txBody>
              <a:bodyPr/>
              <a:lstStyle/>
              <a:p>
                <a:r>
                  <a:rPr lang="zh-CN" altLang="en-US">
                    <a:noFill/>
                  </a:rPr>
                  <a:t> </a:t>
                </a:r>
              </a:p>
            </p:txBody>
          </p:sp>
        </mc:Fallback>
      </mc:AlternateContent>
      <p:pic>
        <p:nvPicPr>
          <p:cNvPr id="7" name="image6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0963" y="4926340"/>
            <a:ext cx="4968621" cy="1676876"/>
          </a:xfrm>
          <a:prstGeom prst="rect">
            <a:avLst/>
          </a:prstGeom>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非匀强电场中公式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Ed</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的定性应用</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矩形 3"/>
              <p:cNvSpPr/>
              <p:nvPr/>
            </p:nvSpPr>
            <p:spPr>
              <a:xfrm>
                <a:off x="259015" y="1408557"/>
                <a:ext cx="11658044" cy="152315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判断电场强度大小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等差等势面越密</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电场强度越大。</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判断电势差的大小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距离相等的两点间</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越大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越大。</a:t>
                </a:r>
                <a:endParaRPr lang="zh-CN" altLang="zh-CN" sz="115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59015" y="1408557"/>
                <a:ext cx="11658044" cy="1523150"/>
              </a:xfrm>
              <a:prstGeom prst="rect">
                <a:avLst/>
              </a:prstGeom>
              <a:blipFill rotWithShape="0">
                <a:blip r:embed="rId2"/>
                <a:stretch>
                  <a:fillRect l="-680" b="-800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55506338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湖南卷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一匀强电场的方向平行于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xOy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平面</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平面内</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点的位置如图所示。电荷量为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的三个试探电荷先后分别置于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电势能均为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386015" y="2481547"/>
                <a:ext cx="11658044" cy="338725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中点的电势为零</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电场的方向与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轴正方向成</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角</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电场强度的大小为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𝐩</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𝒒𝒅</m:t>
                        </m:r>
                      </m:den>
                    </m:f>
                  </m:oMath>
                </a14:m>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电场强度的大小为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𝐩</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𝒒𝒅</m:t>
                        </m:r>
                      </m:den>
                    </m:f>
                  </m:oMath>
                </a14:m>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86015" y="2481547"/>
                <a:ext cx="11658044" cy="3387250"/>
              </a:xfrm>
              <a:prstGeom prst="rect">
                <a:avLst/>
              </a:prstGeom>
              <a:blipFill rotWithShape="0">
                <a:blip r:embed="rId2"/>
                <a:stretch>
                  <a:fillRect l="-680"/>
                </a:stretch>
              </a:blipFill>
            </p:spPr>
            <p:txBody>
              <a:bodyPr/>
              <a:lstStyle/>
              <a:p>
                <a:r>
                  <a:rPr lang="zh-CN" altLang="en-US">
                    <a:noFill/>
                  </a:rPr>
                  <a:t> </a:t>
                </a:r>
              </a:p>
            </p:txBody>
          </p:sp>
        </mc:Fallback>
      </mc:AlternateContent>
      <p:sp>
        <p:nvSpPr>
          <p:cNvPr id="6" name="TextBox 1"/>
          <p:cNvSpPr txBox="1"/>
          <p:nvPr/>
        </p:nvSpPr>
        <p:spPr>
          <a:xfrm>
            <a:off x="7645495" y="1942211"/>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6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41049" y="2582280"/>
            <a:ext cx="3598735" cy="2590134"/>
          </a:xfrm>
          <a:prstGeom prst="rect">
            <a:avLst/>
          </a:prstGeom>
        </p:spPr>
      </p:pic>
    </p:spTree>
    <p:extLst>
      <p:ext uri="{BB962C8B-B14F-4D97-AF65-F5344CB8AC3E}">
        <p14:creationId xmlns:p14="http://schemas.microsoft.com/office/powerpoint/2010/main" val="90729649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69891" y="607949"/>
                <a:ext cx="11658044" cy="5394658"/>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smtClean="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根据题意结合电势能公式有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qφ</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qφ</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qφ</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𝐩</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den>
                    </m:f>
                  </m:oMath>
                </a14:m>
                <a:r>
                  <a:rPr lang="zh-CN" altLang="zh-CN" sz="2600" b="1" dirty="0">
                    <a:latin typeface="Times New Roman" panose="02020603050405020304" pitchFamily="18" charset="0"/>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𝐩</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den>
                    </m:f>
                  </m:oMath>
                </a14:m>
                <a:r>
                  <a:rPr lang="zh-CN" altLang="zh-CN" sz="2600" b="1" dirty="0">
                    <a:latin typeface="Times New Roman" panose="02020603050405020304" pitchFamily="18" charset="0"/>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𝐩</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a:t>
                </a:r>
                <a:r>
                  <a:rPr lang="zh-CN" altLang="zh-CN" sz="2600" b="1" dirty="0">
                    <a:latin typeface="Times New Roman" panose="02020603050405020304" pitchFamily="18" charset="0"/>
                    <a:cs typeface="Times New Roman" panose="02020603050405020304" pitchFamily="18" charset="0"/>
                  </a:rPr>
                  <a:t>中点的电势为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𝝋</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𝑶</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𝝋</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0,A</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a:t>
                </a:r>
                <a:r>
                  <a:rPr lang="zh-CN" altLang="zh-CN" sz="2600" b="1" dirty="0">
                    <a:latin typeface="Times New Roman" panose="02020603050405020304" pitchFamily="18" charset="0"/>
                    <a:cs typeface="Times New Roman" panose="02020603050405020304" pitchFamily="18" charset="0"/>
                  </a:rPr>
                  <a:t>线段上找出一与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点等势的点</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OM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BM</a:t>
                </a:r>
                <a:r>
                  <a:rPr lang="zh-CN" altLang="zh-CN" sz="2600" b="1" dirty="0">
                    <a:latin typeface="Times New Roman" panose="02020603050405020304" pitchFamily="18" charset="0"/>
                    <a:cs typeface="Times New Roman" panose="02020603050405020304" pitchFamily="18" charset="0"/>
                  </a:rPr>
                  <a:t>连线为等势线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BM</a:t>
                </a:r>
                <a:r>
                  <a:rPr lang="zh-CN" altLang="zh-CN" sz="2600" b="1" dirty="0">
                    <a:latin typeface="Times New Roman" panose="02020603050405020304" pitchFamily="18" charset="0"/>
                    <a:cs typeface="Times New Roman" panose="02020603050405020304" pitchFamily="18" charset="0"/>
                  </a:rPr>
                  <a:t>连线垂直的线为电场线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如图所示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则根据几何关系可知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电场线与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latin typeface="Times New Roman" panose="02020603050405020304" pitchFamily="18" charset="0"/>
                    <a:cs typeface="Times New Roman" panose="02020603050405020304" pitchFamily="18" charset="0"/>
                  </a:rPr>
                  <a:t>轴正方向夹角的正切值</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b="1" dirty="0">
                    <a:latin typeface="Times New Roman" panose="02020603050405020304" pitchFamily="18" charset="0"/>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即</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=45°,</a:t>
                </a:r>
                <a:r>
                  <a:rPr lang="zh-CN" altLang="zh-CN" sz="2600" b="1" dirty="0">
                    <a:latin typeface="Times New Roman" panose="02020603050405020304" pitchFamily="18" charset="0"/>
                    <a:cs typeface="Times New Roman" panose="02020603050405020304" pitchFamily="18" charset="0"/>
                  </a:rPr>
                  <a:t>根据电场强度与电势差的关系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𝝋</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𝝋</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𝑨𝑩</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endPar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𝐩</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𝒒𝒅</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69891" y="607949"/>
                <a:ext cx="11658044" cy="5394658"/>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7" name="image6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3454400"/>
            <a:ext cx="3005264" cy="2498571"/>
          </a:xfrm>
          <a:prstGeom prst="rect">
            <a:avLst/>
          </a:prstGeom>
        </p:spPr>
      </p:pic>
    </p:spTree>
    <p:extLst>
      <p:ext uri="{BB962C8B-B14F-4D97-AF65-F5344CB8AC3E}">
        <p14:creationId xmlns:p14="http://schemas.microsoft.com/office/powerpoint/2010/main" val="299185216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1256030"/>
                <a:ext cx="11658044" cy="3326527"/>
              </a:xfrm>
              <a:prstGeom prst="rect">
                <a:avLst/>
              </a:prstGeom>
            </p:spPr>
            <p:txBody>
              <a:bodyPr wrap="square" lIns="121898" tIns="60948" rIns="121898" bIns="60948">
                <a:spAutoFit/>
              </a:bodyPr>
              <a:lstStyle/>
              <a:p>
                <a:pPr algn="ct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等分法及其应用</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等分法</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如果把某两点间的距离等分为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段</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则每段两端点间的电势差等于该两点间电势差的</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采用这种等分间距求电势问题的方法</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叫作等分法。</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等分法的应用思路</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1256030"/>
                <a:ext cx="11658044" cy="3326527"/>
              </a:xfrm>
              <a:prstGeom prst="rect">
                <a:avLst/>
              </a:prstGeom>
              <a:blipFill rotWithShape="0">
                <a:blip r:embed="rId2"/>
                <a:stretch>
                  <a:fillRect l="-680" b="-2930"/>
                </a:stretch>
              </a:blipFill>
            </p:spPr>
            <p:txBody>
              <a:bodyPr/>
              <a:lstStyle/>
              <a:p>
                <a:r>
                  <a:rPr lang="zh-CN" altLang="en-US">
                    <a:noFill/>
                  </a:rPr>
                  <a:t> </a:t>
                </a:r>
              </a:p>
            </p:txBody>
          </p:sp>
        </mc:Fallback>
      </mc:AlternateContent>
      <p:pic>
        <p:nvPicPr>
          <p:cNvPr id="4" name="image1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pic>
        <p:nvPicPr>
          <p:cNvPr id="6" name="image67.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23963" y="4293108"/>
            <a:ext cx="5650542" cy="2160270"/>
          </a:xfrm>
          <a:prstGeom prst="rect">
            <a:avLst/>
          </a:prstGeom>
        </p:spPr>
      </p:pic>
    </p:spTree>
    <p:extLst>
      <p:ext uri="{BB962C8B-B14F-4D97-AF65-F5344CB8AC3E}">
        <p14:creationId xmlns:p14="http://schemas.microsoft.com/office/powerpoint/2010/main" val="414051439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5" name="矩形 4"/>
              <p:cNvSpPr/>
              <p:nvPr/>
            </p:nvSpPr>
            <p:spPr>
              <a:xfrm>
                <a:off x="106615" y="1357608"/>
                <a:ext cx="11810444" cy="1901202"/>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云南曲靖模拟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在匀强电场中有直角三角形</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BOC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电场方向与三角形所在平面平行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若三角形三顶点处的电势分别为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=4.5 V</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 V</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=9 V,</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且边长</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cm,</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p:sp>
            <p:nvSpPr>
              <p:cNvPr id="5" name="矩形 4"/>
              <p:cNvSpPr>
                <a:spLocks noRot="1" noChangeAspect="1" noMove="1" noResize="1" noEditPoints="1" noAdjustHandles="1" noChangeArrowheads="1" noChangeShapeType="1" noTextEdit="1"/>
              </p:cNvSpPr>
              <p:nvPr/>
            </p:nvSpPr>
            <p:spPr>
              <a:xfrm>
                <a:off x="106615" y="1357608"/>
                <a:ext cx="11810444" cy="1901202"/>
              </a:xfrm>
              <a:prstGeom prst="rect">
                <a:avLst/>
              </a:prstGeom>
              <a:blipFill rotWithShape="0">
                <a:blip r:embed="rId2"/>
                <a:stretch>
                  <a:fillRect l="-671" b="-6090"/>
                </a:stretch>
              </a:blipFill>
            </p:spPr>
            <p:txBody>
              <a:bodyPr/>
              <a:lstStyle/>
              <a:p>
                <a:r>
                  <a:rPr lang="zh-CN" altLang="en-US">
                    <a:noFill/>
                  </a:rPr>
                  <a:t> </a:t>
                </a:r>
              </a:p>
            </p:txBody>
          </p:sp>
        </mc:Fallback>
      </mc:AlternateContent>
      <p:sp>
        <p:nvSpPr>
          <p:cNvPr id="7" name="矩形 6"/>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360615" y="3221936"/>
                <a:ext cx="11658044" cy="282478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电场强度的大小为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𝟏𝟎𝟎</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V/m</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电场强度的大小为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 V/m</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一个电子在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点由静止释放后会做曲线运动</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一个电子在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点由静止释放后会沿直线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a:t>
                </a:r>
                <a:endParaRPr lang="zh-CN" altLang="zh-CN" sz="115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360615" y="3221936"/>
                <a:ext cx="11658044" cy="2824788"/>
              </a:xfrm>
              <a:prstGeom prst="rect">
                <a:avLst/>
              </a:prstGeom>
              <a:blipFill rotWithShape="0">
                <a:blip r:embed="rId3"/>
                <a:stretch>
                  <a:fillRect l="-680" b="-3888"/>
                </a:stretch>
              </a:blipFill>
            </p:spPr>
            <p:txBody>
              <a:bodyPr/>
              <a:lstStyle/>
              <a:p>
                <a:r>
                  <a:rPr lang="zh-CN" altLang="en-US">
                    <a:noFill/>
                  </a:rPr>
                  <a:t> </a:t>
                </a:r>
              </a:p>
            </p:txBody>
          </p:sp>
        </mc:Fallback>
      </mc:AlternateContent>
      <p:sp>
        <p:nvSpPr>
          <p:cNvPr id="9" name="TextBox 1"/>
          <p:cNvSpPr txBox="1"/>
          <p:nvPr/>
        </p:nvSpPr>
        <p:spPr>
          <a:xfrm>
            <a:off x="8179276" y="2709775"/>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6" name="image68.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04094" y="3502482"/>
            <a:ext cx="3091787" cy="1870647"/>
          </a:xfrm>
          <a:prstGeom prst="rect">
            <a:avLst/>
          </a:prstGeom>
        </p:spPr>
      </p:pic>
    </p:spTree>
    <p:extLst>
      <p:ext uri="{BB962C8B-B14F-4D97-AF65-F5344CB8AC3E}">
        <p14:creationId xmlns:p14="http://schemas.microsoft.com/office/powerpoint/2010/main" val="39128091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620649"/>
                <a:ext cx="11658044" cy="5538415"/>
              </a:xfrm>
              <a:prstGeom prst="rect">
                <a:avLst/>
              </a:prstGeom>
            </p:spPr>
            <p:txBody>
              <a:bodyPr wrap="square" lIns="121898" tIns="60948" rIns="121898" bIns="60948">
                <a:spAutoFit/>
              </a:bodyPr>
              <a:lstStyle/>
              <a:p>
                <a:pPr>
                  <a:lnSpc>
                    <a:spcPct val="14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由匀强电场的特点可知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连线中点</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的电势为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电势的平均值</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连接</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OD</a:t>
                </a:r>
                <a:r>
                  <a:rPr lang="zh-CN" altLang="zh-CN" sz="2600" b="1" dirty="0">
                    <a:latin typeface="Times New Roman" panose="02020603050405020304" pitchFamily="18" charset="0"/>
                    <a:cs typeface="Times New Roman" panose="02020603050405020304" pitchFamily="18" charset="0"/>
                  </a:rPr>
                  <a:t>即为一条等势线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过</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点作出与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OD</a:t>
                </a:r>
                <a:r>
                  <a:rPr lang="zh-CN" altLang="zh-CN" sz="2600" b="1" dirty="0">
                    <a:latin typeface="Times New Roman" panose="02020603050405020304" pitchFamily="18" charset="0"/>
                    <a:cs typeface="Times New Roman" panose="02020603050405020304" pitchFamily="18" charset="0"/>
                  </a:rPr>
                  <a:t>垂直的线</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即为电场线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如图所示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由几何关系可知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sin</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𝑶𝑩</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𝑩𝑪</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是</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b="1" dirty="0">
                    <a:latin typeface="Times New Roman" panose="02020603050405020304" pitchFamily="18" charset="0"/>
                    <a:cs typeface="Times New Roman" panose="02020603050405020304" pitchFamily="18" charset="0"/>
                  </a:rPr>
                  <a:t>的中点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zh-CN" altLang="zh-CN" sz="2600" b="1" dirty="0">
                    <a:latin typeface="Calibri" panose="020F0502020204030204" pitchFamily="34" charset="0"/>
                    <a:cs typeface="宋体" panose="02010600030101010101" pitchFamily="2" charset="-122"/>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OBD</a:t>
                </a:r>
                <a:r>
                  <a:rPr lang="zh-CN" altLang="zh-CN" sz="2600" b="1" dirty="0">
                    <a:latin typeface="Times New Roman" panose="02020603050405020304" pitchFamily="18" charset="0"/>
                    <a:cs typeface="Times New Roman" panose="02020603050405020304" pitchFamily="18" charset="0"/>
                  </a:rPr>
                  <a:t>是等边三角形</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又</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ED</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DE</a:t>
                </a:r>
                <a:r>
                  <a:rPr lang="zh-CN" altLang="zh-CN" sz="2600" b="1" dirty="0">
                    <a:latin typeface="Times New Roman" panose="02020603050405020304" pitchFamily="18" charset="0"/>
                    <a:cs typeface="Times New Roman" panose="02020603050405020304" pitchFamily="18" charset="0"/>
                  </a:rPr>
                  <a:t>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BD</a:t>
                </a:r>
                <a:r>
                  <a:rPr lang="zh-CN" altLang="zh-CN" sz="2600" b="1" dirty="0">
                    <a:latin typeface="Times New Roman" panose="02020603050405020304" pitchFamily="18" charset="0"/>
                    <a:cs typeface="Times New Roman" panose="02020603050405020304" pitchFamily="18" charset="0"/>
                  </a:rPr>
                  <a:t>之间的夹角是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b="1" dirty="0">
                    <a:latin typeface="Times New Roman" panose="02020603050405020304" pitchFamily="18" charset="0"/>
                    <a:cs typeface="Times New Roman" panose="02020603050405020304" pitchFamily="18" charset="0"/>
                  </a:rPr>
                  <a:t>则电场线与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OB</a:t>
                </a:r>
                <a:r>
                  <a:rPr lang="zh-CN" altLang="zh-CN" sz="2600" b="1" dirty="0">
                    <a:latin typeface="Times New Roman" panose="02020603050405020304" pitchFamily="18" charset="0"/>
                    <a:cs typeface="Times New Roman" panose="02020603050405020304" pitchFamily="18" charset="0"/>
                  </a:rPr>
                  <a:t>之间的夹角也是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b="1" dirty="0">
                    <a:latin typeface="Times New Roman" panose="02020603050405020304" pitchFamily="18" charset="0"/>
                    <a:cs typeface="Times New Roman" panose="02020603050405020304" pitchFamily="18" charset="0"/>
                  </a:rPr>
                  <a:t>故该电场强度的方向沿</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的角</a:t>
                </a:r>
                <a:r>
                  <a:rPr lang="zh-CN" altLang="zh-CN" sz="2600" b="1" dirty="0" smtClean="0">
                    <a:latin typeface="Times New Roman" panose="02020603050405020304" pitchFamily="18" charset="0"/>
                    <a:cs typeface="Times New Roman" panose="02020603050405020304" pitchFamily="18" charset="0"/>
                  </a:rPr>
                  <a:t>平</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分</a:t>
                </a:r>
                <a:r>
                  <a:rPr lang="zh-CN" altLang="zh-CN" sz="2600" b="1" dirty="0">
                    <a:latin typeface="Times New Roman" panose="02020603050405020304" pitchFamily="18" charset="0"/>
                    <a:cs typeface="Times New Roman" panose="02020603050405020304" pitchFamily="18" charset="0"/>
                  </a:rPr>
                  <a:t>线向上</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DB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V-0=4.5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而</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DB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𝑶𝑩</m:t>
                        </m:r>
                      </m:e>
                    </m:bar>
                  </m:oMath>
                </a14:m>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4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代入</a:t>
                </a:r>
                <a:r>
                  <a:rPr lang="zh-CN" altLang="zh-CN" sz="2600" b="1" dirty="0">
                    <a:latin typeface="Times New Roman" panose="02020603050405020304" pitchFamily="18" charset="0"/>
                    <a:cs typeface="Times New Roman" panose="02020603050405020304" pitchFamily="18" charset="0"/>
                  </a:rPr>
                  <a:t>数据可得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V/m,</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一个电子在</a:t>
                </a: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O</a:t>
                </a:r>
              </a:p>
              <a:p>
                <a:pPr>
                  <a:lnSpc>
                    <a:spcPct val="14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点</a:t>
                </a:r>
                <a:r>
                  <a:rPr lang="zh-CN" altLang="zh-CN" sz="2600" b="1" dirty="0">
                    <a:latin typeface="Times New Roman" panose="02020603050405020304" pitchFamily="18" charset="0"/>
                    <a:cs typeface="Times New Roman" panose="02020603050405020304" pitchFamily="18" charset="0"/>
                  </a:rPr>
                  <a:t>由静止释放后会沿电场线运动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而不会沿直线</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OB</a:t>
                </a:r>
                <a:r>
                  <a:rPr lang="zh-CN" altLang="zh-CN" sz="2600" b="1" dirty="0">
                    <a:latin typeface="Times New Roman" panose="02020603050405020304" pitchFamily="18" charset="0"/>
                    <a:cs typeface="Times New Roman" panose="02020603050405020304" pitchFamily="18" charset="0"/>
                  </a:rPr>
                  <a:t>运动</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4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620649"/>
                <a:ext cx="11658044" cy="5538415"/>
              </a:xfrm>
              <a:prstGeom prst="rect">
                <a:avLst/>
              </a:prstGeom>
              <a:blipFill rotWithShape="0">
                <a:blip r:embed="rId2"/>
                <a:stretch>
                  <a:fillRect l="-680" b="-1652"/>
                </a:stretch>
              </a:blipFill>
            </p:spPr>
            <p:txBody>
              <a:bodyPr/>
              <a:lstStyle/>
              <a:p>
                <a:r>
                  <a:rPr lang="zh-CN" altLang="en-US">
                    <a:noFill/>
                  </a:rPr>
                  <a:t> </a:t>
                </a:r>
              </a:p>
            </p:txBody>
          </p:sp>
        </mc:Fallback>
      </mc:AlternateContent>
      <p:pic>
        <p:nvPicPr>
          <p:cNvPr id="7" name="image6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00230" y="3429000"/>
            <a:ext cx="2752725" cy="2429656"/>
          </a:xfrm>
          <a:prstGeom prst="rect">
            <a:avLst/>
          </a:prstGeom>
        </p:spPr>
      </p:pic>
    </p:spTree>
    <p:extLst>
      <p:ext uri="{BB962C8B-B14F-4D97-AF65-F5344CB8AC3E}">
        <p14:creationId xmlns:p14="http://schemas.microsoft.com/office/powerpoint/2010/main" val="419222096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3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江苏南京模拟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静电透镜是利用静电场使电子束会聚或发散的一种装置。如图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一电子在电场中仅受静电力的作用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实线描绘出了其运动轨迹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虚线表示等势线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各等势线关于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轴对称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分别是轨迹与等势线的交点。已知电子在经过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点时动能为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 eV,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各等势线的电势高低标注在图中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考点三　电场线、等势面与运动轨迹的关系</a:t>
            </a:r>
            <a:endParaRPr lang="zh-CN" altLang="zh-CN" sz="1800" b="1" kern="1400" dirty="0">
              <a:effectLst/>
              <a:latin typeface="Cambria"/>
              <a:ea typeface="宋体"/>
              <a:cs typeface="Times New Roman"/>
            </a:endParaRPr>
          </a:p>
        </p:txBody>
      </p:sp>
      <p:sp>
        <p:nvSpPr>
          <p:cNvPr id="4" name="矩形 3"/>
          <p:cNvSpPr/>
          <p:nvPr/>
        </p:nvSpPr>
        <p:spPr>
          <a:xfrm>
            <a:off x="322515" y="3752391"/>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两点的电场强度相同</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电子从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静电力做负功</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电子从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电势能逐渐减小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电子在经过等势线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点时的动能为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80 eV</a:t>
            </a:r>
            <a:endParaRPr lang="zh-CN" altLang="zh-CN" sz="1150">
              <a:latin typeface="Calibri" panose="020F0502020204030204" pitchFamily="34" charset="0"/>
              <a:cs typeface="Times New Roman" panose="02020603050405020304" pitchFamily="18" charset="0"/>
            </a:endParaRPr>
          </a:p>
        </p:txBody>
      </p:sp>
      <p:pic>
        <p:nvPicPr>
          <p:cNvPr id="6" name="image7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86668" y="3870384"/>
            <a:ext cx="3887660" cy="2354901"/>
          </a:xfrm>
          <a:prstGeom prst="rect">
            <a:avLst/>
          </a:prstGeom>
        </p:spPr>
      </p:pic>
      <p:sp>
        <p:nvSpPr>
          <p:cNvPr id="7" name="TextBox 1"/>
          <p:cNvSpPr txBox="1"/>
          <p:nvPr/>
        </p:nvSpPr>
        <p:spPr>
          <a:xfrm>
            <a:off x="9373838" y="3243556"/>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59015" y="620649"/>
            <a:ext cx="11658044" cy="485585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电场线与等势面垂直且指向电势降低的方向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根据对称性可知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两点的电场强度大小相等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但方向不同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两点的电场强度不同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电子带负电</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且从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电势升高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qφ</a:t>
            </a:r>
            <a:r>
              <a:rPr lang="zh-CN" altLang="zh-CN" sz="2600" b="1" dirty="0">
                <a:latin typeface="Times New Roman" panose="02020603050405020304" pitchFamily="18" charset="0"/>
                <a:cs typeface="Times New Roman" panose="02020603050405020304" pitchFamily="18" charset="0"/>
              </a:rPr>
              <a:t>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电子从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运动时电势能减少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静电力做正功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同理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电势降低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电子从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运动时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电势能逐渐增大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电子在经过</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点时动能为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eV,</a:t>
            </a:r>
            <a:r>
              <a:rPr lang="zh-CN" altLang="zh-CN" sz="2600" b="1" dirty="0">
                <a:latin typeface="Times New Roman" panose="02020603050405020304" pitchFamily="18" charset="0"/>
                <a:cs typeface="Times New Roman" panose="02020603050405020304" pitchFamily="18" charset="0"/>
              </a:rPr>
              <a:t>电势能为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eV,</a:t>
            </a:r>
            <a:r>
              <a:rPr lang="zh-CN" altLang="zh-CN" sz="2600" b="1" dirty="0">
                <a:latin typeface="Times New Roman" panose="02020603050405020304" pitchFamily="18" charset="0"/>
                <a:cs typeface="Times New Roman" panose="02020603050405020304" pitchFamily="18" charset="0"/>
              </a:rPr>
              <a:t>动能和电势能总和为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eV,</a:t>
            </a:r>
            <a:r>
              <a:rPr lang="zh-CN" altLang="zh-CN" sz="2600" b="1" dirty="0">
                <a:latin typeface="Times New Roman" panose="02020603050405020304" pitchFamily="18" charset="0"/>
                <a:cs typeface="Times New Roman" panose="02020603050405020304" pitchFamily="18" charset="0"/>
              </a:rPr>
              <a:t>因只有静电力对电子做功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则电子动能和电势能的</a:t>
            </a:r>
            <a:r>
              <a:rPr lang="zh-CN" altLang="zh-CN" sz="2600" b="1" dirty="0" smtClean="0">
                <a:latin typeface="Times New Roman" panose="02020603050405020304" pitchFamily="18" charset="0"/>
                <a:cs typeface="Times New Roman" panose="02020603050405020304" pitchFamily="18" charset="0"/>
              </a:rPr>
              <a:t>总和</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保持</a:t>
            </a:r>
            <a:r>
              <a:rPr lang="zh-CN" altLang="zh-CN" sz="2600" b="1" dirty="0">
                <a:latin typeface="Times New Roman" panose="02020603050405020304" pitchFamily="18" charset="0"/>
                <a:cs typeface="Times New Roman" panose="02020603050405020304" pitchFamily="18" charset="0"/>
              </a:rPr>
              <a:t>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电子在经过等势线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点时的电势</a:t>
            </a:r>
            <a:r>
              <a:rPr lang="zh-CN" altLang="zh-CN" sz="2600" b="1" dirty="0" smtClean="0">
                <a:latin typeface="Times New Roman" panose="02020603050405020304" pitchFamily="18" charset="0"/>
                <a:cs typeface="Times New Roman" panose="02020603050405020304" pitchFamily="18" charset="0"/>
              </a:rPr>
              <a:t>能为</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eV,</a:t>
            </a:r>
            <a:r>
              <a:rPr lang="zh-CN" altLang="zh-CN" sz="2600" b="1" dirty="0">
                <a:latin typeface="Times New Roman" panose="02020603050405020304" pitchFamily="18" charset="0"/>
                <a:cs typeface="Times New Roman" panose="02020603050405020304" pitchFamily="18" charset="0"/>
              </a:rPr>
              <a:t>动能为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eV,</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p:pic>
        <p:nvPicPr>
          <p:cNvPr id="6" name="image7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86668" y="3819584"/>
            <a:ext cx="3887660" cy="2354901"/>
          </a:xfrm>
          <a:prstGeom prst="rect">
            <a:avLst/>
          </a:prstGeom>
        </p:spPr>
      </p:pic>
    </p:spTree>
    <p:extLst>
      <p:ext uri="{BB962C8B-B14F-4D97-AF65-F5344CB8AC3E}">
        <p14:creationId xmlns:p14="http://schemas.microsoft.com/office/powerpoint/2010/main" val="36061053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1409587"/>
            <a:ext cx="11658044" cy="4260309"/>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二线一迹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电场线、等势线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面</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、运动轨迹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分析粒子在非匀强电场中物理量的变化</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先根据静电力沿着垂直于等势面方向且指向运动轨迹弯曲的凹侧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确定带电粒子所受静电力的方向。</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再结合等势面的电势高低关系确定电场线的方向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进而确定带电粒子的电性。</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最后根据带电粒子在不同的等势面之间移动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结合题意确定静电力做功、电势能的变化情况等。</a:t>
            </a:r>
            <a:endParaRPr lang="zh-CN" altLang="zh-CN" sz="1150">
              <a:latin typeface="Calibri" panose="020F0502020204030204" pitchFamily="34" charset="0"/>
              <a:cs typeface="Times New Roman" panose="02020603050405020304" pitchFamily="18" charset="0"/>
            </a:endParaRPr>
          </a:p>
        </p:txBody>
      </p:sp>
      <p:pic>
        <p:nvPicPr>
          <p:cNvPr id="4"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spTree>
    <p:extLst>
      <p:ext uri="{BB962C8B-B14F-4D97-AF65-F5344CB8AC3E}">
        <p14:creationId xmlns:p14="http://schemas.microsoft.com/office/powerpoint/2010/main" val="155261606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357608"/>
            <a:ext cx="11810444" cy="1923579"/>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b="1" dirty="0">
                <a:latin typeface="Times New Roman" panose="02020603050405020304" pitchFamily="18" charset="0"/>
                <a:cs typeface="Times New Roman" panose="02020603050405020304" pitchFamily="18" charset="0"/>
              </a:rPr>
              <a:t>甘肃卷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某带电体产生电场的等势面分布如图中实线所示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虚线是一带电粒子仅在此电场作用下的运动轨迹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分别是运动轨迹与等势面</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的交点。下列说法正确的是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5" name="矩形 4"/>
          <p:cNvSpPr/>
          <p:nvPr/>
        </p:nvSpPr>
        <p:spPr>
          <a:xfrm>
            <a:off x="284415" y="3314573"/>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粒子带负电荷</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点的电场强度比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粒子在运动轨迹上存在动能最小的点</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粒子在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点的电势能大于在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点的电势能</a:t>
            </a:r>
            <a:endParaRPr lang="zh-CN" altLang="zh-CN" sz="1150">
              <a:latin typeface="Calibri" panose="020F0502020204030204" pitchFamily="34" charset="0"/>
              <a:cs typeface="Times New Roman" panose="02020603050405020304" pitchFamily="18" charset="0"/>
            </a:endParaRPr>
          </a:p>
        </p:txBody>
      </p:sp>
      <p:sp>
        <p:nvSpPr>
          <p:cNvPr id="6" name="TextBox 1"/>
          <p:cNvSpPr txBox="1"/>
          <p:nvPr/>
        </p:nvSpPr>
        <p:spPr>
          <a:xfrm>
            <a:off x="4570317" y="2658975"/>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BCD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7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98374" y="2869241"/>
            <a:ext cx="3913534" cy="2178114"/>
          </a:xfrm>
          <a:prstGeom prst="rect">
            <a:avLst/>
          </a:prstGeom>
        </p:spPr>
      </p:pic>
    </p:spTree>
    <p:extLst>
      <p:ext uri="{BB962C8B-B14F-4D97-AF65-F5344CB8AC3E}">
        <p14:creationId xmlns:p14="http://schemas.microsoft.com/office/powerpoint/2010/main" val="215986794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620649"/>
            <a:ext cx="11658044" cy="4255693"/>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根据沿电场线方向电势降低可知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带电体带正电</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根据粒子的运动轨迹及粒子做曲线运动所受合外力指向轨迹凹侧可知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粒子带正电</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根据等差等势面越密集、电场强度越大可知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点的电场强度小于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点的电场强度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粒子在运动过程中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电场力先做负功后做正功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粒子动能先减小后增大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粒子在电势最高处电势能最大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动能最小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smtClean="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qφ</a:t>
            </a:r>
            <a:endParaRPr lang="en-US" altLang="zh-CN" sz="2600" i="1"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带正电的粒子在电势高的地方电势能大</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因</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此</a:t>
            </a:r>
            <a:r>
              <a:rPr lang="zh-CN" altLang="zh-CN" sz="2600" b="1" dirty="0">
                <a:latin typeface="Times New Roman" panose="02020603050405020304" pitchFamily="18" charset="0"/>
                <a:cs typeface="Times New Roman" panose="02020603050405020304" pitchFamily="18" charset="0"/>
              </a:rPr>
              <a:t>粒子在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点的电势能大于在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点的电势能</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p:pic>
        <p:nvPicPr>
          <p:cNvPr id="7" name="image7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98374" y="3327400"/>
            <a:ext cx="3913534" cy="2178114"/>
          </a:xfrm>
          <a:prstGeom prst="rect">
            <a:avLst/>
          </a:prstGeom>
        </p:spPr>
      </p:pic>
    </p:spTree>
    <p:extLst>
      <p:ext uri="{BB962C8B-B14F-4D97-AF65-F5344CB8AC3E}">
        <p14:creationId xmlns:p14="http://schemas.microsoft.com/office/powerpoint/2010/main" val="18328855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10428446" y="2671675"/>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1349755"/>
            <a:ext cx="11810444"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静电力做功</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电势能和电势</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一电荷量为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的负电荷从电场中的</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点移至</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点克服静电力做功为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smtClean="0">
                <a:latin typeface="宋体" panose="02010600030101010101" pitchFamily="2" charset="-122"/>
                <a:cs typeface="Times New Roman" panose="02020603050405020304" pitchFamily="18" charset="0"/>
              </a:rPr>
              <a:t>×</a:t>
            </a:r>
          </a:p>
          <a:p>
            <a:pPr marL="252000" indent="-457200">
              <a:lnSpc>
                <a:spcPct val="150000"/>
              </a:lnSpc>
              <a:spcAft>
                <a:spcPts val="0"/>
              </a:spcAft>
              <a:tabLst>
                <a:tab pos="2970530" algn="l"/>
              </a:tabLst>
            </a:pPr>
            <a:r>
              <a:rPr lang="en-US" altLang="zh-CN" sz="2600" b="1"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smtClean="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点移至</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点静电力做功为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J,</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间的电势差</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A.1</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000 V	B.-1 000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V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C.5</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000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V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D.-5 000 V</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9" name="矩形 8"/>
              <p:cNvSpPr/>
              <p:nvPr/>
            </p:nvSpPr>
            <p:spPr>
              <a:xfrm>
                <a:off x="301702" y="3835654"/>
                <a:ext cx="11654282" cy="2169505"/>
              </a:xfrm>
              <a:prstGeom prst="rect">
                <a:avLst/>
              </a:prstGeom>
            </p:spPr>
            <p:txBody>
              <a:bodyPr wrap="square">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因负电荷从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静电力做功为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b="1" dirty="0">
                    <a:latin typeface="Times New Roman" panose="02020603050405020304" pitchFamily="18" charset="0"/>
                    <a:cs typeface="Times New Roman" panose="02020603050405020304" pitchFamily="18" charset="0"/>
                  </a:rPr>
                  <a:t>则从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静电力做功为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b="1" dirty="0">
                    <a:latin typeface="Times New Roman" panose="02020603050405020304" pitchFamily="18" charset="0"/>
                    <a:cs typeface="Times New Roman" panose="02020603050405020304" pitchFamily="18" charset="0"/>
                  </a:rPr>
                  <a:t>而从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静电力做功为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b="1" dirty="0">
                    <a:latin typeface="Times New Roman" panose="02020603050405020304" pitchFamily="18" charset="0"/>
                    <a:cs typeface="Times New Roman" panose="02020603050405020304" pitchFamily="18" charset="0"/>
                  </a:rPr>
                  <a:t>则从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静电力做功</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J+3</a:t>
                </a:r>
                <a:r>
                  <a:rPr lang="en-US" altLang="zh-CN" sz="2600" b="1" dirty="0" err="1">
                    <a:latin typeface="宋体" panose="02010600030101010101" pitchFamily="2"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smtClean="0">
                    <a:latin typeface="宋体" panose="02010600030101010101" pitchFamily="2" charset="-122"/>
                    <a:cs typeface="Times New Roman" panose="02020603050405020304" pitchFamily="18" charset="0"/>
                  </a:rPr>
                  <a:t>×</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smtClean="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b="1" dirty="0" smtClean="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b="1" dirty="0">
                    <a:latin typeface="Times New Roman" panose="02020603050405020304" pitchFamily="18" charset="0"/>
                    <a:cs typeface="Times New Roman" panose="02020603050405020304" pitchFamily="18" charset="0"/>
                  </a:rPr>
                  <a:t>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qU</a:t>
                </a:r>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间的电势差</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𝑾</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sup>
                        </m:sSup>
                      </m:num>
                      <m:den>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sup>
                        </m:sSup>
                      </m:den>
                    </m:f>
                  </m:oMath>
                </a14:m>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000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301702" y="3835654"/>
                <a:ext cx="11654282" cy="2169505"/>
              </a:xfrm>
              <a:prstGeom prst="rect">
                <a:avLst/>
              </a:prstGeom>
              <a:blipFill rotWithShape="0">
                <a:blip r:embed="rId2"/>
                <a:stretch>
                  <a:fillRect l="-941" r="-1151" b="-56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5815679" y="1960094"/>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2.(2026</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云南保山</a:t>
            </a:r>
            <a:r>
              <a:rPr lang="zh-CN" altLang="zh-CN" sz="2600" b="1" dirty="0" smtClean="0">
                <a:latin typeface="Times New Roman" panose="02020603050405020304" pitchFamily="18" charset="0"/>
                <a:cs typeface="Times New Roman" panose="02020603050405020304" pitchFamily="18" charset="0"/>
              </a:rPr>
              <a:t>一</a:t>
            </a:r>
            <a:r>
              <a:rPr lang="zh-CN" altLang="zh-CN" sz="2600" b="1" dirty="0">
                <a:latin typeface="Times New Roman" panose="02020603050405020304" pitchFamily="18" charset="0"/>
                <a:cs typeface="Times New Roman" panose="02020603050405020304" pitchFamily="18" charset="0"/>
              </a:rPr>
              <a:t>中月考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如图甲是等量异种点电荷形成电场的电场线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图乙是电场中的一些点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点是电荷连线的中点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是连线中垂线上相对</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点对称的两点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也相对</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点对称。则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285240" y="2481629"/>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两点电场强度相同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电势相等</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两点电场强度相同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电势相等</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两点电场强度大小相等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方向相反</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三点比较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点电场强度最小</a:t>
            </a:r>
            <a:endParaRPr lang="zh-CN" altLang="zh-CN" sz="1150">
              <a:latin typeface="Calibri" panose="020F0502020204030204" pitchFamily="34" charset="0"/>
              <a:cs typeface="Times New Roman" panose="02020603050405020304" pitchFamily="18" charset="0"/>
            </a:endParaRPr>
          </a:p>
        </p:txBody>
      </p:sp>
      <p:pic>
        <p:nvPicPr>
          <p:cNvPr id="7" name="image7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79445" y="2564892"/>
            <a:ext cx="5435790" cy="2210356"/>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3655528"/>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根据电场线分布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结合对称性可得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两点电场强度大小和方向都相同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沿着电场线的方向电势降低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点电势高于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点电势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两点电场强度大小和方向都相同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EF</a:t>
            </a:r>
            <a:r>
              <a:rPr lang="zh-CN" altLang="zh-CN" sz="2600" b="1">
                <a:latin typeface="Times New Roman" panose="02020603050405020304" pitchFamily="18" charset="0"/>
                <a:cs typeface="Times New Roman" panose="02020603050405020304" pitchFamily="18" charset="0"/>
              </a:rPr>
              <a:t>所在直线与电场线垂直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EF</a:t>
            </a:r>
            <a:r>
              <a:rPr lang="zh-CN" altLang="zh-CN" sz="2600" b="1">
                <a:latin typeface="Times New Roman" panose="02020603050405020304" pitchFamily="18" charset="0"/>
                <a:cs typeface="Times New Roman" panose="02020603050405020304" pitchFamily="18" charset="0"/>
              </a:rPr>
              <a:t>所在直线为等势线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两点电势相等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根据电场强度叠加原理知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两点电场强度大小相等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方向相同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三点比较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点电场线最密集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则电场强度最大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pic>
        <p:nvPicPr>
          <p:cNvPr id="4" name="image7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4936" y="3784854"/>
            <a:ext cx="5435790" cy="2210356"/>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9437211" y="136281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正三角形三个顶点固定三个带等量电荷的点电荷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带正电</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带负电</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边的四等分点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323340" y="1985391"/>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两点电场强度相同</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两点电势相同</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负电荷在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点的电势能比在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点时要小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负电荷在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点的电势能比在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点时要大</a:t>
            </a:r>
            <a:endParaRPr lang="zh-CN" altLang="zh-CN" sz="1150">
              <a:latin typeface="Calibri" panose="020F0502020204030204" pitchFamily="34" charset="0"/>
              <a:cs typeface="Times New Roman" panose="02020603050405020304" pitchFamily="18" charset="0"/>
            </a:endParaRPr>
          </a:p>
        </p:txBody>
      </p:sp>
      <p:pic>
        <p:nvPicPr>
          <p:cNvPr id="7" name="image7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23663" y="2119388"/>
            <a:ext cx="3221291" cy="2209861"/>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305536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根据电场强度叠加原理可知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两点电场强度的大小相等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方向不同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两点在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的电场中电势相等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且比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点电势要高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同时</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两点在电荷</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的电场中电势也相等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也比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点电势要高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两点电势相等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两点的电势均高于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点的电势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qφ</a:t>
            </a:r>
            <a:r>
              <a:rPr lang="zh-CN" altLang="zh-CN" sz="2600" b="1">
                <a:latin typeface="Times New Roman" panose="02020603050405020304" pitchFamily="18" charset="0"/>
                <a:cs typeface="Times New Roman" panose="02020603050405020304" pitchFamily="18" charset="0"/>
              </a:rPr>
              <a:t>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负电荷在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点的电势能均小于在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点的电势能</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pic>
        <p:nvPicPr>
          <p:cNvPr id="4" name="image7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23663" y="3212973"/>
            <a:ext cx="3221291" cy="2209861"/>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2346547" y="3739110"/>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8134860" cy="3724072"/>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电势差与电场强度的关系</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4.(2026·</a:t>
            </a:r>
            <a:r>
              <a:rPr lang="zh-CN" altLang="zh-CN" sz="2600" b="1" dirty="0">
                <a:latin typeface="Times New Roman" panose="02020603050405020304" pitchFamily="18" charset="0"/>
                <a:cs typeface="Times New Roman" panose="02020603050405020304" pitchFamily="18" charset="0"/>
              </a:rPr>
              <a:t>河北石家庄高三月考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在匀强电场中有一个直角三角形</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OAB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 cm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三点的电势分别为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9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14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电场强度方向与三角形</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OAB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所处平面平行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则该匀强电场的电场强度大小为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285240" y="4250769"/>
                <a:ext cx="11658044" cy="1952562"/>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V/m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B.50</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V/m</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V/m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𝟏𝟎𝟎</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V/m</a:t>
                </a:r>
                <a:endParaRPr lang="zh-CN" altLang="zh-CN" sz="1150" dirty="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85240" y="4250769"/>
                <a:ext cx="11658044" cy="1952562"/>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7" name="image7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863044"/>
            <a:ext cx="3239706" cy="2159274"/>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307248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根据题意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取</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b="1" dirty="0">
                    <a:latin typeface="Times New Roman" panose="02020603050405020304" pitchFamily="18" charset="0"/>
                    <a:cs typeface="Times New Roman" panose="02020603050405020304" pitchFamily="18" charset="0"/>
                  </a:rPr>
                  <a:t>中点</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在匀强电场中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Ed</a:t>
                </a:r>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点的电势为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连接</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OC</a:t>
                </a:r>
                <a:r>
                  <a:rPr lang="zh-CN" altLang="zh-CN" sz="2600" b="1" dirty="0">
                    <a:latin typeface="Times New Roman" panose="02020603050405020304" pitchFamily="18" charset="0"/>
                    <a:cs typeface="Times New Roman" panose="02020603050405020304" pitchFamily="18" charset="0"/>
                  </a:rPr>
                  <a:t>为等势线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过</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点作</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OC</a:t>
                </a:r>
                <a:r>
                  <a:rPr lang="zh-CN" altLang="zh-CN" sz="2600" b="1" dirty="0">
                    <a:latin typeface="Times New Roman" panose="02020603050405020304" pitchFamily="18" charset="0"/>
                    <a:cs typeface="Times New Roman" panose="02020603050405020304" pitchFamily="18" charset="0"/>
                  </a:rPr>
                  <a:t>的垂线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交</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OC</a:t>
                </a:r>
                <a:r>
                  <a:rPr lang="zh-CN" altLang="zh-CN" sz="2600" b="1" dirty="0">
                    <a:latin typeface="Times New Roman" panose="02020603050405020304" pitchFamily="18" charset="0"/>
                    <a:cs typeface="Times New Roman" panose="02020603050405020304" pitchFamily="18" charset="0"/>
                  </a:rPr>
                  <a:t>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如图所示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由电场线和等势线的关系可知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AD</a:t>
                </a:r>
                <a:r>
                  <a:rPr lang="zh-CN" altLang="zh-CN" sz="2600" b="1" dirty="0">
                    <a:latin typeface="Times New Roman" panose="02020603050405020304" pitchFamily="18" charset="0"/>
                    <a:cs typeface="Times New Roman" panose="02020603050405020304" pitchFamily="18" charset="0"/>
                  </a:rPr>
                  <a:t>沿电场线方向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DA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Ed</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由几何关系可得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5</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b="1" dirty="0">
                    <a:latin typeface="Times New Roman" panose="02020603050405020304" pitchFamily="18" charset="0"/>
                    <a:cs typeface="Times New Roman" panose="02020603050405020304" pitchFamily="18" charset="0"/>
                  </a:rPr>
                  <a:t>联立解得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𝑫𝑨</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𝑨𝑫</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den>
                    </m:f>
                  </m:oMath>
                </a14:m>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𝟏𝟎𝟎</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V/m,</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3072484"/>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4" name="image7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99044" y="3790362"/>
            <a:ext cx="3240405" cy="2344089"/>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910558" y="3129129"/>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山西临汾模拟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熔喷布是一种过滤材料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广泛应用于医疗、卫生、环保等领域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熔喷布经过静电驻极处理后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其纤维表面形成持久的静电场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可以持续吸附空气中的微小颗粒</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提高过滤效率。静电驻极处理装置中针状电极与平板电极间形成的电场如图所示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的中点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连线平行于平板电极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348740" y="3611880"/>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点电场强度比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点的大</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两点在同一等势面上</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两点间的电势差等于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两点间的电势差</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某带负电颗粒在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点的电势能比在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点的大</a:t>
            </a:r>
            <a:endParaRPr lang="zh-CN" altLang="zh-CN" sz="1150">
              <a:latin typeface="Calibri" panose="020F0502020204030204" pitchFamily="34" charset="0"/>
              <a:cs typeface="Times New Roman" panose="02020603050405020304" pitchFamily="18" charset="0"/>
            </a:endParaRPr>
          </a:p>
        </p:txBody>
      </p:sp>
      <p:pic>
        <p:nvPicPr>
          <p:cNvPr id="7" name="image7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20576" y="3223994"/>
            <a:ext cx="3078607" cy="2597053"/>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8185660" cy="552456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点电场线比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点电场线密集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因此</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点电场强度比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点的大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由图可知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连线垂直于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点所在的电场线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并不垂直于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点所在的电场线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由于电场线和等势面总是垂直的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因此</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两点不在同一等势面上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ac</a:t>
            </a:r>
            <a:r>
              <a:rPr lang="zh-CN" altLang="zh-CN" sz="2600" b="1">
                <a:latin typeface="Times New Roman" panose="02020603050405020304" pitchFamily="18" charset="0"/>
                <a:cs typeface="Times New Roman" panose="02020603050405020304" pitchFamily="18" charset="0"/>
              </a:rPr>
              <a:t>的中点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两点间的平均电场强度大于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两点间的平均电场强度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Ed</a:t>
            </a:r>
            <a:r>
              <a:rPr lang="zh-CN" altLang="zh-CN" sz="2600" b="1">
                <a:latin typeface="Times New Roman" panose="02020603050405020304" pitchFamily="18" charset="0"/>
                <a:cs typeface="Times New Roman" panose="02020603050405020304" pitchFamily="18" charset="0"/>
              </a:rPr>
              <a:t>可知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两点间电势差大于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两点间电势差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将带负电颗粒由</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点移动到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静电力做正功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电势能减小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因此带负电颗粒在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点的电势能比在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点的大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pic>
        <p:nvPicPr>
          <p:cNvPr id="4" name="image7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33301" y="836676"/>
            <a:ext cx="3078607" cy="2597053"/>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6705187" y="1942211"/>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电场线、等势面与运动轨迹的关系</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如</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虚线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为等量异种点电荷周围电场中的五个等差等势面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实线是电子的运动轨迹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348740" y="2442845"/>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等势面</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的电势最高</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电子一定是由</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点向</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点运动</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电子在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点的电势能小于在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点的电势能</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电子在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点受到的静电力相同</a:t>
            </a:r>
            <a:endParaRPr lang="zh-CN" altLang="zh-CN" sz="1150">
              <a:latin typeface="Calibri" panose="020F0502020204030204" pitchFamily="34" charset="0"/>
              <a:cs typeface="Times New Roman" panose="02020603050405020304" pitchFamily="18" charset="0"/>
            </a:endParaRPr>
          </a:p>
        </p:txBody>
      </p:sp>
      <p:pic>
        <p:nvPicPr>
          <p:cNvPr id="7" name="image7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5476" y="2683128"/>
            <a:ext cx="3419221" cy="2518210"/>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492440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由电子运动轨迹的弯曲方向可知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电子在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点受到的静电力方向向上</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由于电子带负电</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点电场方向向下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根据沿电场方向电势降低可知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等势面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的电势最高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等势面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dirty="0">
                <a:latin typeface="Times New Roman" panose="02020603050405020304" pitchFamily="18" charset="0"/>
                <a:cs typeface="Times New Roman" panose="02020603050405020304" pitchFamily="18" charset="0"/>
              </a:rPr>
              <a:t>的电势最低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电子可能是由</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点向</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dirty="0">
                <a:latin typeface="Times New Roman" panose="02020603050405020304" pitchFamily="18" charset="0"/>
                <a:cs typeface="Times New Roman" panose="02020603050405020304" pitchFamily="18" charset="0"/>
              </a:rPr>
              <a:t>点运动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也可能是由</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dirty="0">
                <a:latin typeface="Times New Roman" panose="02020603050405020304" pitchFamily="18" charset="0"/>
                <a:cs typeface="Times New Roman" panose="02020603050405020304" pitchFamily="18" charset="0"/>
              </a:rPr>
              <a:t>点向</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点的电势高于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点的电势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由于电子带负电</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可知电子在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点的电势能小于在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点的电势能</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smtClean="0">
                <a:latin typeface="Times New Roman" panose="02020603050405020304" pitchFamily="18" charset="0"/>
                <a:cs typeface="Times New Roman" panose="02020603050405020304" pitchFamily="18" charset="0"/>
              </a:rPr>
              <a:t>正</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电子在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点和</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点受到的静电力方向与该点的等</a:t>
            </a:r>
            <a:r>
              <a:rPr lang="zh-CN" altLang="zh-CN" sz="2600" b="1" dirty="0" smtClean="0">
                <a:latin typeface="Times New Roman" panose="02020603050405020304" pitchFamily="18" charset="0"/>
                <a:cs typeface="Times New Roman" panose="02020603050405020304" pitchFamily="18" charset="0"/>
              </a:rPr>
              <a:t>势</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面</a:t>
            </a:r>
            <a:r>
              <a:rPr lang="zh-CN" altLang="zh-CN" sz="2600" b="1" dirty="0">
                <a:latin typeface="Times New Roman" panose="02020603050405020304" pitchFamily="18" charset="0"/>
                <a:cs typeface="Times New Roman" panose="02020603050405020304" pitchFamily="18" charset="0"/>
              </a:rPr>
              <a:t>垂直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可知电子在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点和</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点受到的静电力方向</a:t>
            </a:r>
            <a:r>
              <a:rPr lang="zh-CN" altLang="zh-CN" sz="2600" b="1" dirty="0" smtClean="0">
                <a:latin typeface="Times New Roman" panose="02020603050405020304" pitchFamily="18" charset="0"/>
                <a:cs typeface="Times New Roman" panose="02020603050405020304" pitchFamily="18" charset="0"/>
              </a:rPr>
              <a:t>不同</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p:pic>
        <p:nvPicPr>
          <p:cNvPr id="4" name="image7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5476" y="3429000"/>
            <a:ext cx="3419221" cy="2518210"/>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694531" y="2544548"/>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8414260"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三条实线为电场线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带电粒子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沿虚线轨迹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运动到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带电粒子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沿轨迹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运动到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。若两带电粒子运动过程中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均仅受静电力作用。下列说法正确的是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361440" y="3230626"/>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粒子带正电</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粒子带负电</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B.a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粒子带负电</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粒子带正电</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运动过程中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粒子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和粒子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的速度一直减小</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粒子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两点的电势能</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粒子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两点的电势能</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C</a:t>
            </a:r>
            <a:endParaRPr lang="zh-CN" altLang="zh-CN" sz="1150" dirty="0">
              <a:latin typeface="Calibri" panose="020F0502020204030204" pitchFamily="34" charset="0"/>
              <a:cs typeface="Times New Roman" panose="02020603050405020304" pitchFamily="18" charset="0"/>
            </a:endParaRPr>
          </a:p>
        </p:txBody>
      </p:sp>
      <p:pic>
        <p:nvPicPr>
          <p:cNvPr id="7" name="image8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73992" y="905102"/>
            <a:ext cx="2917634" cy="2524053"/>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5155233"/>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粒子的受力指向轨迹的内侧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因此</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受到的静电力方向向左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受到的静电力方向向右。若电场强度方向向右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粒子带负电</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粒子带正电</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若电场强度方向向左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粒子带正电</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粒子带负电</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由于电场线方向未知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所以无法判断两粒子的电性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运动过程中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静电力对两粒子都是先做负功后做正功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和粒子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的速度都是先减小后增大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由题图可得</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粒子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两点运动时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电势差先增大后减小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a:t>
            </a:r>
            <a:r>
              <a:rPr lang="zh-CN" altLang="zh-CN" sz="2600" b="1" dirty="0" smtClean="0">
                <a:latin typeface="Times New Roman" panose="02020603050405020304" pitchFamily="18" charset="0"/>
                <a:cs typeface="Times New Roman" panose="02020603050405020304" pitchFamily="18" charset="0"/>
              </a:rPr>
              <a:t>时</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电势差</a:t>
            </a:r>
            <a:r>
              <a:rPr lang="zh-CN" altLang="zh-CN" sz="2600" b="1" dirty="0">
                <a:latin typeface="Times New Roman" panose="02020603050405020304" pitchFamily="18" charset="0"/>
                <a:cs typeface="Times New Roman" panose="02020603050405020304" pitchFamily="18" charset="0"/>
              </a:rPr>
              <a:t>还未减小到零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所以静电力做负功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电势能增加</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即</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同理可得</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p:pic>
        <p:nvPicPr>
          <p:cNvPr id="4" name="image8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73992" y="3429000"/>
            <a:ext cx="2917634" cy="2524053"/>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0784173" y="3103856"/>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1183119"/>
            <a:ext cx="11810444"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8.(2026·</a:t>
            </a:r>
            <a:r>
              <a:rPr lang="zh-CN" altLang="zh-CN" sz="2600" b="1">
                <a:latin typeface="Times New Roman" panose="02020603050405020304" pitchFamily="18" charset="0"/>
                <a:cs typeface="Times New Roman" panose="02020603050405020304" pitchFamily="18" charset="0"/>
              </a:rPr>
              <a:t>江苏四校联考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如图所示为某种静电喷涂装置的原理图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发射极与吸极接在高压电源两端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两极间产生强电场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虚线为电场线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在强电场作用下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一带电液滴从发射极由静止加速飞向吸极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四点的电场强度大小分别为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电势分别为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重力忽略不计。下列说法正确的是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259840" y="3573780"/>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A</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带电液滴向右运动的过程中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电势能减少</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带电液滴在静电力作用下一定沿电场线运动</a:t>
            </a:r>
            <a:endParaRPr lang="zh-CN" altLang="zh-CN" sz="1150">
              <a:latin typeface="Calibri" panose="020F0502020204030204" pitchFamily="34" charset="0"/>
              <a:cs typeface="Times New Roman" panose="02020603050405020304" pitchFamily="18" charset="0"/>
            </a:endParaRPr>
          </a:p>
        </p:txBody>
      </p:sp>
      <p:sp>
        <p:nvSpPr>
          <p:cNvPr id="7" name="矩形 6"/>
          <p:cNvSpPr/>
          <p:nvPr/>
        </p:nvSpPr>
        <p:spPr>
          <a:xfrm>
            <a:off x="213273" y="552915"/>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smtClean="0">
                <a:latin typeface="Times New Roman"/>
                <a:ea typeface="微软雅黑"/>
                <a:cs typeface="Courier New"/>
              </a:rPr>
              <a:t>B</a:t>
            </a:r>
            <a:r>
              <a:rPr lang="zh-CN" altLang="zh-CN" sz="2600" kern="100" dirty="0" smtClean="0">
                <a:latin typeface="Times New Roman"/>
                <a:ea typeface="微软雅黑"/>
                <a:cs typeface="Times New Roman"/>
              </a:rPr>
              <a:t>级</a:t>
            </a:r>
            <a:r>
              <a:rPr lang="zh-CN" altLang="zh-CN" sz="2600" kern="100" dirty="0">
                <a:latin typeface="Times New Roman"/>
                <a:ea typeface="微软雅黑"/>
                <a:cs typeface="Times New Roman"/>
              </a:rPr>
              <a:t>　</a:t>
            </a:r>
            <a:r>
              <a:rPr lang="zh-CN" altLang="en-US" sz="2600" kern="100" dirty="0" smtClean="0">
                <a:latin typeface="Times New Roman"/>
                <a:ea typeface="微软雅黑"/>
                <a:cs typeface="Times New Roman"/>
              </a:rPr>
              <a:t>综合提升</a:t>
            </a:r>
            <a:r>
              <a:rPr lang="zh-CN" altLang="zh-CN" sz="2600" kern="100" dirty="0" smtClean="0">
                <a:latin typeface="Times New Roman"/>
                <a:ea typeface="微软雅黑"/>
                <a:cs typeface="Times New Roman"/>
              </a:rPr>
              <a:t>练</a:t>
            </a:r>
            <a:endParaRPr lang="zh-CN" altLang="zh-CN" sz="1050" kern="100" dirty="0">
              <a:effectLst/>
              <a:latin typeface="宋体"/>
              <a:cs typeface="Courier New"/>
            </a:endParaRPr>
          </a:p>
        </p:txBody>
      </p:sp>
      <p:pic>
        <p:nvPicPr>
          <p:cNvPr id="9" name="image8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61306" y="3691482"/>
            <a:ext cx="3844751" cy="2113815"/>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3655528"/>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根据电场线的疏密表示电场强度的大小知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三点的电场强度大小关系为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电场方向由正极指向负极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根据沿着电场线方向电势降低可知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三点的电势大小关系为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带电液滴向右运动的过程中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静电力做正功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电势能减小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带电液滴受到的静电力方向沿电场线切线方向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其运动轨迹还与速度方向有关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电场线为曲线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带电液滴在静电力作用下不沿着电场线运动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pic>
        <p:nvPicPr>
          <p:cNvPr id="4" name="image8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61306" y="3691482"/>
            <a:ext cx="3844751" cy="2113815"/>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5" name="矩形 4"/>
              <p:cNvSpPr/>
              <p:nvPr/>
            </p:nvSpPr>
            <p:spPr>
              <a:xfrm>
                <a:off x="94740" y="671576"/>
                <a:ext cx="11810444" cy="2953285"/>
              </a:xfrm>
              <a:prstGeom prst="rect">
                <a:avLst/>
              </a:prstGeom>
            </p:spPr>
            <p:txBody>
              <a:bodyPr wrap="square" lIns="121898" tIns="60948" rIns="121898" bIns="60948">
                <a:spAutoFit/>
              </a:bodyPr>
              <a:lstStyle/>
              <a:p>
                <a:pPr marL="252000" indent="-457200">
                  <a:lnSpc>
                    <a:spcPct val="120000"/>
                  </a:lnSpc>
                  <a:spcAft>
                    <a:spcPts val="0"/>
                  </a:spcAft>
                  <a:tabLst>
                    <a:tab pos="297053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广西卷</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,14)</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在真空中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一个电荷量为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的试探电荷绕电荷量为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的点电荷做椭圆轨道运动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如图甲</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为椭圆中心</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O'A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为半长轴</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长度为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O'B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为半短轴</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点电荷处于椭圆的焦点</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焦距为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。图乙是</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的关系图</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为该试探电荷运动速率</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为该试探电荷到点电荷的距离。距离点电荷</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处的电势</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为静电力常量。重力和万有引力忽略不计。</a:t>
                </a:r>
                <a:endParaRPr lang="zh-CN" altLang="zh-CN" sz="1150" dirty="0">
                  <a:latin typeface="Calibri" panose="020F0502020204030204" pitchFamily="34" charset="0"/>
                  <a:cs typeface="Times New Roman" panose="02020603050405020304" pitchFamily="18" charset="0"/>
                </a:endParaRPr>
              </a:p>
            </p:txBody>
          </p:sp>
        </mc:Choice>
        <mc:Fallback>
          <p:sp>
            <p:nvSpPr>
              <p:cNvPr id="5" name="矩形 4"/>
              <p:cNvSpPr>
                <a:spLocks noRot="1" noChangeAspect="1" noMove="1" noResize="1" noEditPoints="1" noAdjustHandles="1" noChangeArrowheads="1" noChangeShapeType="1" noTextEdit="1"/>
              </p:cNvSpPr>
              <p:nvPr/>
            </p:nvSpPr>
            <p:spPr>
              <a:xfrm>
                <a:off x="94740" y="671576"/>
                <a:ext cx="11810444" cy="2953285"/>
              </a:xfrm>
              <a:prstGeom prst="rect">
                <a:avLst/>
              </a:prstGeom>
              <a:blipFill rotWithShape="0">
                <a:blip r:embed="rId2"/>
                <a:stretch>
                  <a:fillRect l="-671" t="-619" r="-568" b="-2268"/>
                </a:stretch>
              </a:blipFill>
            </p:spPr>
            <p:txBody>
              <a:bodyPr/>
              <a:lstStyle/>
              <a:p>
                <a:r>
                  <a:rPr lang="zh-CN" altLang="en-US">
                    <a:noFill/>
                  </a:rPr>
                  <a:t> </a:t>
                </a:r>
              </a:p>
            </p:txBody>
          </p:sp>
        </mc:Fallback>
      </mc:AlternateContent>
      <p:sp>
        <p:nvSpPr>
          <p:cNvPr id="6" name="矩形 5"/>
          <p:cNvSpPr/>
          <p:nvPr/>
        </p:nvSpPr>
        <p:spPr>
          <a:xfrm>
            <a:off x="323340" y="3632454"/>
            <a:ext cx="11658044" cy="2009437"/>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点的电势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求该试探电荷从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点运动到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点电场力所做的功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通过推理论证该试探电荷在运动过程中动能和电势能之和是否守恒。若不守恒</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说明理由</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若守恒</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求出该试探电荷在运动过程中动能和电势能之和。</a:t>
            </a:r>
            <a:endParaRPr lang="zh-CN" altLang="zh-CN" sz="1150" dirty="0">
              <a:latin typeface="Calibri" panose="020F0502020204030204" pitchFamily="34" charset="0"/>
              <a:cs typeface="Times New Roman" panose="02020603050405020304" pitchFamily="18" charset="0"/>
            </a:endParaRPr>
          </a:p>
        </p:txBody>
      </p:sp>
      <p:pic>
        <p:nvPicPr>
          <p:cNvPr id="9" name="image8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83882" y="3091135"/>
            <a:ext cx="4221302" cy="1505180"/>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107906" y="1535996"/>
            <a:ext cx="877135" cy="507815"/>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初始</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2094589"/>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1.</a:t>
            </a:r>
            <a:endParaRPr lang="zh-CN" altLang="zh-CN" sz="1050" kern="100" dirty="0">
              <a:effectLst/>
              <a:latin typeface="宋体"/>
              <a:cs typeface="Courier New"/>
            </a:endParaRPr>
          </a:p>
        </p:txBody>
      </p:sp>
      <p:pic>
        <p:nvPicPr>
          <p:cNvPr id="4" name="image32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0212" y="1429200"/>
            <a:ext cx="10363249" cy="2465366"/>
          </a:xfrm>
          <a:prstGeom prst="rect">
            <a:avLst/>
          </a:prstGeom>
        </p:spPr>
      </p:pic>
      <p:sp>
        <p:nvSpPr>
          <p:cNvPr id="5" name="矩形 4"/>
          <p:cNvSpPr/>
          <p:nvPr/>
        </p:nvSpPr>
        <p:spPr>
          <a:xfrm>
            <a:off x="4074763" y="2453593"/>
            <a:ext cx="721644" cy="492426"/>
          </a:xfrm>
          <a:prstGeom prst="rect">
            <a:avLst/>
          </a:prstGeom>
        </p:spPr>
        <p:txBody>
          <a:bodyPr wrap="none" lIns="91426" tIns="45712" rIns="91426" bIns="45712">
            <a:spAutoFit/>
          </a:bodyPr>
          <a:lstStyle/>
          <a:p>
            <a:r>
              <a:rPr lang="en-US" altLang="zh-CN" sz="2600" i="1" kern="0">
                <a:solidFill>
                  <a:srgbClr val="C00000"/>
                </a:solidFill>
                <a:latin typeface="Times New Roman" panose="02020603050405020304" pitchFamily="18" charset="0"/>
                <a:ea typeface="微软雅黑" panose="020B0503020204020204" pitchFamily="34" charset="-122"/>
              </a:rPr>
              <a:t>qEd</a:t>
            </a:r>
            <a:endParaRPr lang="zh-CN" altLang="en-US" sz="2600" dirty="0">
              <a:solidFill>
                <a:srgbClr val="C00000"/>
              </a:solidFill>
              <a:latin typeface="微软雅黑" pitchFamily="34" charset="-122"/>
              <a:ea typeface="微软雅黑" pitchFamily="34" charset="-122"/>
            </a:endParaRPr>
          </a:p>
        </p:txBody>
      </p:sp>
      <p:sp>
        <p:nvSpPr>
          <p:cNvPr id="6" name="矩形 5"/>
          <p:cNvSpPr/>
          <p:nvPr/>
        </p:nvSpPr>
        <p:spPr>
          <a:xfrm>
            <a:off x="4379487" y="3301873"/>
            <a:ext cx="864311" cy="492426"/>
          </a:xfrm>
          <a:prstGeom prst="rect">
            <a:avLst/>
          </a:prstGeom>
        </p:spPr>
        <p:txBody>
          <a:bodyPr wrap="none" lIns="91426" tIns="45712" rIns="91426" bIns="45712">
            <a:spAutoFit/>
          </a:bodyPr>
          <a:lstStyle/>
          <a:p>
            <a:r>
              <a:rPr lang="en-US" altLang="zh-CN" sz="2600" i="1" kern="0">
                <a:solidFill>
                  <a:srgbClr val="C00000"/>
                </a:solidFill>
                <a:latin typeface="Times New Roman" panose="02020603050405020304" pitchFamily="18" charset="0"/>
                <a:ea typeface="微软雅黑" panose="020B0503020204020204" pitchFamily="34" charset="-122"/>
              </a:rPr>
              <a:t>qU</a:t>
            </a:r>
            <a:r>
              <a:rPr lang="en-US" altLang="zh-CN" sz="2600" i="1" kern="0" baseline="-25000">
                <a:solidFill>
                  <a:srgbClr val="C00000"/>
                </a:solidFill>
                <a:latin typeface="Times New Roman" panose="02020603050405020304" pitchFamily="18" charset="0"/>
                <a:ea typeface="微软雅黑" panose="020B0503020204020204" pitchFamily="34" charset="-122"/>
              </a:rPr>
              <a:t>AB</a:t>
            </a:r>
            <a:endParaRPr lang="zh-CN" altLang="en-US" sz="26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530841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𝒌𝑸𝒒𝒄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守恒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根据椭圆的性质可知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dirty="0">
                    <a:latin typeface="Times New Roman" panose="02020603050405020304" pitchFamily="18" charset="0"/>
                    <a:cs typeface="Times New Roman" panose="02020603050405020304" pitchFamily="18" charset="0"/>
                  </a:rPr>
                  <a:t>点的距离</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点的电势</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𝑩𝑭</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dirty="0">
                    <a:latin typeface="Times New Roman" panose="02020603050405020304" pitchFamily="18" charset="0"/>
                    <a:cs typeface="Times New Roman" panose="02020603050405020304" pitchFamily="18" charset="0"/>
                  </a:rPr>
                  <a:t>点的距离</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点的电势</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𝑨𝑭</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根据电场力做功与电势能的关系可得</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5308417"/>
              </a:xfrm>
              <a:prstGeom prst="rect">
                <a:avLst/>
              </a:prstGeom>
              <a:blipFill rotWithShape="0">
                <a:blip r:embed="rId2"/>
                <a:stretch>
                  <a:fillRect l="-680" b="-1493"/>
                </a:stretch>
              </a:blipFill>
            </p:spPr>
            <p:txBody>
              <a:bodyPr/>
              <a:lstStyle/>
              <a:p>
                <a:r>
                  <a:rPr lang="zh-CN" altLang="en-US">
                    <a:noFill/>
                  </a:rPr>
                  <a:t> </a:t>
                </a:r>
              </a:p>
            </p:txBody>
          </p:sp>
        </mc:Fallback>
      </mc:AlternateContent>
      <p:pic>
        <p:nvPicPr>
          <p:cNvPr id="4" name="image8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07395" y="2564892"/>
            <a:ext cx="4221302" cy="1505180"/>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linds(horizontal)">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564235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又</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qφ</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qφ</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联立解得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𝒌𝑸𝒒𝒄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设题图乙中图线斜率为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由题图乙有</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e>
                    </m:d>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试探电荷运动过程中动能与电势能之和为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baseline="-25000" dirty="0">
                    <a:latin typeface="Times New Roman" panose="02020603050405020304" pitchFamily="18" charset="0"/>
                    <a:cs typeface="Times New Roman" panose="02020603050405020304" pitchFamily="18" charset="0"/>
                  </a:rPr>
                  <a:t>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变形得</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𝒎𝒓</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zh-CN" altLang="zh-CN" sz="2000">
                                <a:effectLst/>
                                <a:latin typeface="Cambria Math" panose="02040503050406030204" pitchFamily="18" charset="0"/>
                                <a:ea typeface="微软雅黑" panose="020B0503020204020204" pitchFamily="34" charset="-122"/>
                                <a:cs typeface="Times New Roman" panose="02020603050405020304" pitchFamily="18" charset="0"/>
                              </a:rPr>
                              <m:t>总</m:t>
                            </m:r>
                          </m:sub>
                        </m:sSub>
                      </m:num>
                      <m:den>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endParaRPr lang="zh-CN" altLang="zh-CN" sz="200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5642354"/>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4" name="image8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07395" y="1052703"/>
            <a:ext cx="4221302" cy="1505180"/>
          </a:xfrm>
          <a:prstGeom prst="rect">
            <a:avLst/>
          </a:prstGeom>
        </p:spPr>
      </p:pic>
    </p:spTree>
    <p:extLst>
      <p:ext uri="{BB962C8B-B14F-4D97-AF65-F5344CB8AC3E}">
        <p14:creationId xmlns:p14="http://schemas.microsoft.com/office/powerpoint/2010/main" val="403463635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linds(horizontal)">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2475269"/>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对比分析可知</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zh-CN" altLang="zh-CN" sz="2000">
                                <a:effectLst/>
                                <a:latin typeface="Cambria Math" panose="02040503050406030204" pitchFamily="18" charset="0"/>
                                <a:ea typeface="微软雅黑" panose="020B0503020204020204" pitchFamily="34" charset="-122"/>
                                <a:cs typeface="Times New Roman" panose="02020603050405020304" pitchFamily="18" charset="0"/>
                              </a:rPr>
                              <m:t>总</m:t>
                            </m:r>
                          </m:sub>
                        </m:sSub>
                      </m:num>
                      <m:den>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baseline="-25000" dirty="0">
                    <a:latin typeface="Times New Roman" panose="02020603050405020304" pitchFamily="18" charset="0"/>
                    <a:cs typeface="Times New Roman" panose="02020603050405020304" pitchFamily="18" charset="0"/>
                  </a:rPr>
                  <a:t>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baseline="-25000" dirty="0">
                    <a:latin typeface="Times New Roman" panose="02020603050405020304" pitchFamily="18" charset="0"/>
                    <a:cs typeface="Times New Roman" panose="02020603050405020304" pitchFamily="18" charset="0"/>
                  </a:rPr>
                  <a:t>总</a:t>
                </a:r>
                <a:r>
                  <a:rPr lang="zh-CN" altLang="zh-CN" sz="2600" b="1" dirty="0">
                    <a:latin typeface="Times New Roman" panose="02020603050405020304" pitchFamily="18" charset="0"/>
                    <a:cs typeface="Times New Roman" panose="02020603050405020304" pitchFamily="18" charset="0"/>
                  </a:rPr>
                  <a:t>为一定值</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则试探电荷运动过程中动能与电势能之和守恒。</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2475269"/>
              </a:xfrm>
              <a:prstGeom prst="rect">
                <a:avLst/>
              </a:prstGeom>
              <a:blipFill rotWithShape="0">
                <a:blip r:embed="rId2"/>
                <a:stretch>
                  <a:fillRect l="-680" b="-1970"/>
                </a:stretch>
              </a:blipFill>
            </p:spPr>
            <p:txBody>
              <a:bodyPr/>
              <a:lstStyle/>
              <a:p>
                <a:r>
                  <a:rPr lang="zh-CN" altLang="en-US">
                    <a:noFill/>
                  </a:rPr>
                  <a:t> </a:t>
                </a:r>
              </a:p>
            </p:txBody>
          </p:sp>
        </mc:Fallback>
      </mc:AlternateContent>
      <p:pic>
        <p:nvPicPr>
          <p:cNvPr id="4" name="image8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90606" y="843685"/>
            <a:ext cx="4221302" cy="1505180"/>
          </a:xfrm>
          <a:prstGeom prst="rect">
            <a:avLst/>
          </a:prstGeom>
        </p:spPr>
      </p:pic>
    </p:spTree>
    <p:extLst>
      <p:ext uri="{BB962C8B-B14F-4D97-AF65-F5344CB8AC3E}">
        <p14:creationId xmlns:p14="http://schemas.microsoft.com/office/powerpoint/2010/main" val="2640350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184233" y="1297258"/>
            <a:ext cx="1184911"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零势能</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1560957"/>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2.</a:t>
            </a:r>
            <a:endParaRPr lang="zh-CN" altLang="zh-CN" sz="1050" kern="100" dirty="0">
              <a:effectLst/>
              <a:latin typeface="宋体"/>
              <a:cs typeface="Courier New"/>
            </a:endParaRPr>
          </a:p>
        </p:txBody>
      </p:sp>
      <p:pic>
        <p:nvPicPr>
          <p:cNvPr id="4" name="image32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1" y="1306459"/>
            <a:ext cx="9722929" cy="1474459"/>
          </a:xfrm>
          <a:prstGeom prst="rect">
            <a:avLst/>
          </a:prstGeom>
        </p:spPr>
      </p:pic>
      <p:sp>
        <p:nvSpPr>
          <p:cNvPr id="5" name="矩形 4"/>
          <p:cNvSpPr/>
          <p:nvPr/>
        </p:nvSpPr>
        <p:spPr>
          <a:xfrm>
            <a:off x="3693509" y="2094738"/>
            <a:ext cx="1184911" cy="492426"/>
          </a:xfrm>
          <a:prstGeom prst="rect">
            <a:avLst/>
          </a:prstGeom>
        </p:spPr>
        <p:txBody>
          <a:bodyPr wrap="none" lIns="91426" tIns="45712" rIns="91426" bIns="45712">
            <a:spAutoFit/>
          </a:bodyPr>
          <a:lstStyle/>
          <a:p>
            <a:r>
              <a:rPr lang="en-US" altLang="zh-CN" sz="2600" i="1" kern="0">
                <a:solidFill>
                  <a:srgbClr val="C00000"/>
                </a:solidFill>
                <a:latin typeface="Times New Roman" panose="02020603050405020304" pitchFamily="18" charset="0"/>
                <a:ea typeface="微软雅黑" panose="020B0503020204020204" pitchFamily="34" charset="-122"/>
              </a:rPr>
              <a:t>E</a:t>
            </a:r>
            <a:r>
              <a:rPr lang="en-US" altLang="zh-CN" sz="2600" kern="0" baseline="-25000">
                <a:solidFill>
                  <a:srgbClr val="C00000"/>
                </a:solidFill>
                <a:latin typeface="Times New Roman" panose="02020603050405020304" pitchFamily="18" charset="0"/>
                <a:ea typeface="微软雅黑" panose="020B0503020204020204" pitchFamily="34" charset="-122"/>
              </a:rPr>
              <a:t>p</a:t>
            </a:r>
            <a:r>
              <a:rPr lang="en-US" altLang="zh-CN" sz="2600" i="1" kern="0" baseline="-25000">
                <a:solidFill>
                  <a:srgbClr val="C00000"/>
                </a:solidFill>
                <a:latin typeface="Times New Roman" panose="02020603050405020304" pitchFamily="18" charset="0"/>
                <a:ea typeface="微软雅黑" panose="020B0503020204020204" pitchFamily="34" charset="-122"/>
              </a:rPr>
              <a:t>A</a:t>
            </a:r>
            <a:r>
              <a:rPr lang="en-US" altLang="zh-CN" sz="2600" kern="0">
                <a:solidFill>
                  <a:srgbClr val="C00000"/>
                </a:solidFill>
                <a:latin typeface="Times New Roman" panose="02020603050405020304" pitchFamily="18" charset="0"/>
                <a:ea typeface="微软雅黑" panose="020B0503020204020204" pitchFamily="34" charset="-122"/>
              </a:rPr>
              <a:t>-</a:t>
            </a:r>
            <a:r>
              <a:rPr lang="en-US" altLang="zh-CN" sz="2600" i="1" kern="0">
                <a:solidFill>
                  <a:srgbClr val="C00000"/>
                </a:solidFill>
                <a:latin typeface="Times New Roman" panose="02020603050405020304" pitchFamily="18" charset="0"/>
                <a:ea typeface="微软雅黑" panose="020B0503020204020204" pitchFamily="34" charset="-122"/>
              </a:rPr>
              <a:t>E</a:t>
            </a:r>
            <a:r>
              <a:rPr lang="en-US" altLang="zh-CN" sz="2600" kern="0" baseline="-25000">
                <a:solidFill>
                  <a:srgbClr val="C00000"/>
                </a:solidFill>
                <a:latin typeface="Times New Roman" panose="02020603050405020304" pitchFamily="18" charset="0"/>
                <a:ea typeface="微软雅黑" panose="020B0503020204020204" pitchFamily="34" charset="-122"/>
              </a:rPr>
              <a:t>p</a:t>
            </a:r>
            <a:r>
              <a:rPr lang="en-US" altLang="zh-CN" sz="2600" i="1" kern="0" baseline="-25000">
                <a:solidFill>
                  <a:srgbClr val="C00000"/>
                </a:solidFill>
                <a:latin typeface="Times New Roman" panose="02020603050405020304" pitchFamily="18" charset="0"/>
                <a:ea typeface="微软雅黑" panose="020B0503020204020204" pitchFamily="34" charset="-122"/>
              </a:rPr>
              <a:t>B</a:t>
            </a:r>
            <a:endParaRPr lang="zh-CN" altLang="en-US" sz="26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4125563" y="997585"/>
                <a:ext cx="664962" cy="924211"/>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f>
                        <m:fPr>
                          <m:ctrlPr>
                            <a:rPr lang="zh-CN" altLang="zh-CN" sz="2600" i="1">
                              <a:solidFill>
                                <a:srgbClr val="C00000"/>
                              </a:solidFill>
                              <a:latin typeface="Cambria Math" panose="02040503050406030204" pitchFamily="18" charset="0"/>
                              <a:ea typeface="Cambria Math" panose="02040503050406030204" pitchFamily="18" charset="0"/>
                            </a:rPr>
                          </m:ctrlPr>
                        </m:fPr>
                        <m:num>
                          <m:sSub>
                            <m:sSubPr>
                              <m:ctrlPr>
                                <a:rPr lang="zh-CN" altLang="zh-CN" sz="2600" i="1">
                                  <a:solidFill>
                                    <a:srgbClr val="C00000"/>
                                  </a:solidFill>
                                  <a:effectLst/>
                                  <a:latin typeface="Cambria Math" panose="02040503050406030204" pitchFamily="18" charset="0"/>
                                  <a:ea typeface="Cambria Math" panose="02040503050406030204" pitchFamily="18" charset="0"/>
                                </a:rPr>
                              </m:ctrlPr>
                            </m:sSubPr>
                            <m:e>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𝐩</m:t>
                              </m:r>
                            </m:sub>
                          </m:sSub>
                        </m:num>
                        <m:den>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𝒒</m:t>
                          </m:r>
                        </m:den>
                      </m:f>
                    </m:oMath>
                  </m:oMathPara>
                </a14:m>
                <a:endParaRPr lang="zh-CN" altLang="en-US" sz="2600" dirty="0">
                  <a:solidFill>
                    <a:srgbClr val="C00000"/>
                  </a:solidFill>
                  <a:latin typeface="微软雅黑" pitchFamily="34" charset="-122"/>
                  <a:ea typeface="微软雅黑" pitchFamily="34" charset="-122"/>
                </a:endParaRPr>
              </a:p>
            </p:txBody>
          </p:sp>
        </mc:Choice>
        <mc:Fallback xmlns="">
          <p:sp>
            <p:nvSpPr>
              <p:cNvPr id="2" name="矩形 1"/>
              <p:cNvSpPr>
                <a:spLocks noRot="1" noChangeAspect="1" noMove="1" noResize="1" noEditPoints="1" noAdjustHandles="1" noChangeArrowheads="1" noChangeShapeType="1" noTextEdit="1"/>
              </p:cNvSpPr>
              <p:nvPr/>
            </p:nvSpPr>
            <p:spPr>
              <a:xfrm>
                <a:off x="4125563" y="997585"/>
                <a:ext cx="664962" cy="924211"/>
              </a:xfrm>
              <a:prstGeom prst="rect">
                <a:avLst/>
              </a:prstGeom>
              <a:blipFill rotWithShape="0">
                <a:blip r:embed="rId2"/>
                <a:stretch>
                  <a:fillRect/>
                </a:stretch>
              </a:blipFill>
            </p:spPr>
            <p:txBody>
              <a:bodyPr/>
              <a:lstStyle/>
              <a:p>
                <a:r>
                  <a:rPr lang="zh-CN" altLang="en-US">
                    <a:noFill/>
                  </a:rPr>
                  <a:t> </a:t>
                </a:r>
              </a:p>
            </p:txBody>
          </p:sp>
        </mc:Fallback>
      </mc:AlternateContent>
      <p:sp>
        <p:nvSpPr>
          <p:cNvPr id="3" name="矩形 2"/>
          <p:cNvSpPr/>
          <p:nvPr/>
        </p:nvSpPr>
        <p:spPr>
          <a:xfrm>
            <a:off x="106615" y="2094462"/>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3.</a:t>
            </a:r>
            <a:endParaRPr lang="zh-CN" altLang="zh-CN" sz="1050" kern="100" dirty="0">
              <a:effectLst/>
              <a:latin typeface="宋体"/>
              <a:cs typeface="Courier New"/>
            </a:endParaRPr>
          </a:p>
        </p:txBody>
      </p:sp>
      <p:pic>
        <p:nvPicPr>
          <p:cNvPr id="4" name="image32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0105" y="1162592"/>
            <a:ext cx="10710196" cy="2583908"/>
          </a:xfrm>
          <a:prstGeom prst="rect">
            <a:avLst/>
          </a:prstGeom>
        </p:spPr>
      </p:pic>
      <mc:AlternateContent xmlns:mc="http://schemas.openxmlformats.org/markup-compatibility/2006" xmlns:a14="http://schemas.microsoft.com/office/drawing/2010/main">
        <mc:Choice Requires="a14">
          <p:sp>
            <p:nvSpPr>
              <p:cNvPr id="5" name="矩形 4"/>
              <p:cNvSpPr/>
              <p:nvPr/>
            </p:nvSpPr>
            <p:spPr>
              <a:xfrm>
                <a:off x="9081484" y="2261426"/>
                <a:ext cx="1284298" cy="494093"/>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zh-CN" altLang="en-US"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m:t>零电势</m:t>
                      </m:r>
                    </m:oMath>
                  </m:oMathPara>
                </a14:m>
                <a:endParaRPr lang="zh-CN" altLang="en-US" sz="2600" dirty="0">
                  <a:solidFill>
                    <a:srgbClr val="C00000"/>
                  </a:solidFill>
                  <a:latin typeface="微软雅黑" pitchFamily="34" charset="-122"/>
                  <a:ea typeface="微软雅黑" pitchFamily="34" charset="-122"/>
                </a:endParaRPr>
              </a:p>
            </p:txBody>
          </p:sp>
        </mc:Choice>
        <mc:Fallback xmlns="">
          <p:sp>
            <p:nvSpPr>
              <p:cNvPr id="5" name="矩形 4"/>
              <p:cNvSpPr>
                <a:spLocks noRot="1" noChangeAspect="1" noMove="1" noResize="1" noEditPoints="1" noAdjustHandles="1" noChangeArrowheads="1" noChangeShapeType="1" noTextEdit="1"/>
              </p:cNvSpPr>
              <p:nvPr/>
            </p:nvSpPr>
            <p:spPr>
              <a:xfrm>
                <a:off x="9081484" y="2261426"/>
                <a:ext cx="1284298" cy="494093"/>
              </a:xfrm>
              <a:prstGeom prst="rect">
                <a:avLst/>
              </a:prstGeom>
              <a:blipFill rotWithShape="0">
                <a:blip r:embed="rId4"/>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354290" y="1192969"/>
            <a:ext cx="877135" cy="507815"/>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电势</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2056489"/>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4.</a:t>
            </a:r>
            <a:endParaRPr lang="zh-CN" altLang="zh-CN" sz="1050" kern="100" dirty="0">
              <a:effectLst/>
              <a:latin typeface="宋体"/>
              <a:cs typeface="Courier New"/>
            </a:endParaRPr>
          </a:p>
        </p:txBody>
      </p:sp>
      <p:pic>
        <p:nvPicPr>
          <p:cNvPr id="4" name="image32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1" y="1162591"/>
            <a:ext cx="10324293" cy="3346543"/>
          </a:xfrm>
          <a:prstGeom prst="rect">
            <a:avLst/>
          </a:prstGeom>
        </p:spPr>
      </p:pic>
      <p:sp>
        <p:nvSpPr>
          <p:cNvPr id="5" name="矩形 4"/>
          <p:cNvSpPr/>
          <p:nvPr/>
        </p:nvSpPr>
        <p:spPr>
          <a:xfrm>
            <a:off x="8976708" y="2097866"/>
            <a:ext cx="1184911"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不做功</a:t>
            </a:r>
            <a:endParaRPr lang="zh-CN" altLang="en-US" sz="2600" dirty="0">
              <a:solidFill>
                <a:srgbClr val="C00000"/>
              </a:solidFill>
              <a:latin typeface="微软雅黑" pitchFamily="34" charset="-122"/>
              <a:ea typeface="微软雅黑" pitchFamily="34" charset="-122"/>
            </a:endParaRPr>
          </a:p>
        </p:txBody>
      </p:sp>
      <p:sp>
        <p:nvSpPr>
          <p:cNvPr id="6" name="矩形 5"/>
          <p:cNvSpPr/>
          <p:nvPr/>
        </p:nvSpPr>
        <p:spPr>
          <a:xfrm>
            <a:off x="8166449" y="3305128"/>
            <a:ext cx="851487"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强弱</a:t>
            </a:r>
            <a:endParaRPr lang="zh-CN" altLang="en-US" sz="26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594748" y="3127201"/>
            <a:ext cx="936447" cy="492426"/>
          </a:xfrm>
          <a:prstGeom prst="rect">
            <a:avLst/>
          </a:prstGeom>
        </p:spPr>
        <p:txBody>
          <a:bodyPr wrap="none" lIns="91426" tIns="45712" rIns="91426" bIns="45712">
            <a:spAutoFit/>
          </a:bodyPr>
          <a:lstStyle/>
          <a:p>
            <a:r>
              <a:rPr lang="en-US" altLang="zh-CN" sz="2600" i="1" kern="0">
                <a:solidFill>
                  <a:srgbClr val="C00000"/>
                </a:solidFill>
                <a:latin typeface="Times New Roman" panose="02020603050405020304" pitchFamily="18" charset="0"/>
                <a:ea typeface="微软雅黑" panose="020B0503020204020204" pitchFamily="34" charset="-122"/>
              </a:rPr>
              <a:t>φ</a:t>
            </a:r>
            <a:r>
              <a:rPr lang="en-US" altLang="zh-CN" sz="2600" i="1" kern="0" baseline="-25000">
                <a:solidFill>
                  <a:srgbClr val="C00000"/>
                </a:solidFill>
                <a:latin typeface="Times New Roman" panose="02020603050405020304" pitchFamily="18" charset="0"/>
                <a:ea typeface="微软雅黑" panose="020B0503020204020204" pitchFamily="34" charset="-122"/>
              </a:rPr>
              <a:t>A</a:t>
            </a:r>
            <a:r>
              <a:rPr lang="en-US" altLang="zh-CN" sz="2600" kern="0">
                <a:solidFill>
                  <a:srgbClr val="C00000"/>
                </a:solidFill>
                <a:latin typeface="Times New Roman" panose="02020603050405020304" pitchFamily="18" charset="0"/>
                <a:ea typeface="微软雅黑" panose="020B0503020204020204" pitchFamily="34" charset="-122"/>
              </a:rPr>
              <a:t>-</a:t>
            </a:r>
            <a:r>
              <a:rPr lang="en-US" altLang="zh-CN" sz="2600" i="1" kern="0">
                <a:solidFill>
                  <a:srgbClr val="C00000"/>
                </a:solidFill>
                <a:latin typeface="Times New Roman" panose="02020603050405020304" pitchFamily="18" charset="0"/>
                <a:ea typeface="微软雅黑" panose="020B0503020204020204" pitchFamily="34" charset="-122"/>
              </a:rPr>
              <a:t>φ</a:t>
            </a:r>
            <a:r>
              <a:rPr lang="en-US" altLang="zh-CN" sz="2600" i="1" kern="0" baseline="-25000">
                <a:solidFill>
                  <a:srgbClr val="C00000"/>
                </a:solidFill>
                <a:latin typeface="Times New Roman" panose="02020603050405020304" pitchFamily="18" charset="0"/>
                <a:ea typeface="微软雅黑" panose="020B0503020204020204" pitchFamily="34" charset="-122"/>
              </a:rPr>
              <a:t>B</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2539343"/>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5.</a:t>
            </a:r>
            <a:endParaRPr lang="zh-CN" altLang="zh-CN" sz="1050" kern="100" dirty="0">
              <a:effectLst/>
              <a:latin typeface="宋体"/>
              <a:cs typeface="Courier New"/>
            </a:endParaRPr>
          </a:p>
        </p:txBody>
      </p:sp>
      <p:pic>
        <p:nvPicPr>
          <p:cNvPr id="4" name="image32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0" y="1052703"/>
            <a:ext cx="10819637" cy="3507105"/>
          </a:xfrm>
          <a:prstGeom prst="rect">
            <a:avLst/>
          </a:prstGeom>
        </p:spPr>
      </p:pic>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TotalTime>
  <Words>2161</Words>
  <Application>Microsoft Office PowerPoint</Application>
  <PresentationFormat>自定义</PresentationFormat>
  <Paragraphs>248</Paragraphs>
  <Slides>53</Slides>
  <Notes>3</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53</vt:i4>
      </vt:variant>
    </vt:vector>
  </HeadingPairs>
  <TitlesOfParts>
    <vt:vector size="68" baseType="lpstr">
      <vt:lpstr>等线</vt:lpstr>
      <vt:lpstr>方正黑体_GBK</vt:lpstr>
      <vt:lpstr>黑体</vt:lpstr>
      <vt:lpstr>华文细黑</vt:lpstr>
      <vt:lpstr>宋体</vt:lpstr>
      <vt:lpstr>微软雅黑</vt:lpstr>
      <vt:lpstr>Arial</vt:lpstr>
      <vt:lpstr>Book Antiqua</vt:lpstr>
      <vt:lpstr>Calibri</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52</cp:revision>
  <dcterms:created xsi:type="dcterms:W3CDTF">2024-01-15T03:14:15Z</dcterms:created>
  <dcterms:modified xsi:type="dcterms:W3CDTF">2026-03-10T08:48:27Z</dcterms:modified>
</cp:coreProperties>
</file>