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rels" ContentType="application/vnd.openxmlformats-package.relationships+xml"/>
  <Default Extension="xml" ContentType="application/xml"/>
  <Default Extension="docx" ContentType="application/vnd.openxmlformats-officedocument.wordprocessingml.document"/>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notesSlides/notesSlide1.xml" ContentType="application/vnd.openxmlformats-officedocument.presentationml.notesSlide+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notesSlides/notesSlide2.xml" ContentType="application/vnd.openxmlformats-officedocument.presentationml.notesSlide+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notesSlides/notesSlide3.xml" ContentType="application/vnd.openxmlformats-officedocument.presentationml.notesSlide+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52"/>
  </p:notesMasterIdLst>
  <p:handoutMasterIdLst>
    <p:handoutMasterId r:id="rId53"/>
  </p:handoutMasterIdLst>
  <p:sldIdLst>
    <p:sldId id="340" r:id="rId2"/>
    <p:sldId id="257" r:id="rId3"/>
    <p:sldId id="341" r:id="rId4"/>
    <p:sldId id="342" r:id="rId5"/>
    <p:sldId id="343" r:id="rId6"/>
    <p:sldId id="490" r:id="rId7"/>
    <p:sldId id="344" r:id="rId8"/>
    <p:sldId id="345" r:id="rId9"/>
    <p:sldId id="355" r:id="rId10"/>
    <p:sldId id="356" r:id="rId11"/>
    <p:sldId id="357" r:id="rId12"/>
    <p:sldId id="361" r:id="rId13"/>
    <p:sldId id="360" r:id="rId14"/>
    <p:sldId id="491" r:id="rId15"/>
    <p:sldId id="492" r:id="rId16"/>
    <p:sldId id="435" r:id="rId17"/>
    <p:sldId id="367" r:id="rId18"/>
    <p:sldId id="443" r:id="rId19"/>
    <p:sldId id="444" r:id="rId20"/>
    <p:sldId id="445" r:id="rId21"/>
    <p:sldId id="446" r:id="rId22"/>
    <p:sldId id="447" r:id="rId23"/>
    <p:sldId id="448" r:id="rId24"/>
    <p:sldId id="449" r:id="rId25"/>
    <p:sldId id="400" r:id="rId26"/>
    <p:sldId id="402" r:id="rId27"/>
    <p:sldId id="404" r:id="rId28"/>
    <p:sldId id="405" r:id="rId29"/>
    <p:sldId id="406" r:id="rId30"/>
    <p:sldId id="407" r:id="rId31"/>
    <p:sldId id="408" r:id="rId32"/>
    <p:sldId id="409" r:id="rId33"/>
    <p:sldId id="410" r:id="rId34"/>
    <p:sldId id="411" r:id="rId35"/>
    <p:sldId id="412" r:id="rId36"/>
    <p:sldId id="414" r:id="rId37"/>
    <p:sldId id="415" r:id="rId38"/>
    <p:sldId id="416" r:id="rId39"/>
    <p:sldId id="417" r:id="rId40"/>
    <p:sldId id="418" r:id="rId41"/>
    <p:sldId id="419" r:id="rId42"/>
    <p:sldId id="420" r:id="rId43"/>
    <p:sldId id="421" r:id="rId44"/>
    <p:sldId id="493" r:id="rId45"/>
    <p:sldId id="422" r:id="rId46"/>
    <p:sldId id="423" r:id="rId47"/>
    <p:sldId id="494" r:id="rId48"/>
    <p:sldId id="495" r:id="rId49"/>
    <p:sldId id="496" r:id="rId50"/>
    <p:sldId id="428" r:id="rId51"/>
  </p:sldIdLst>
  <p:sldSz cx="12190413" cy="6858000"/>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2E75B6"/>
    <a:srgbClr val="1F4E79"/>
    <a:srgbClr val="3E6CA4"/>
    <a:srgbClr val="70AD47"/>
    <a:srgbClr val="548235"/>
    <a:srgbClr val="385723"/>
    <a:srgbClr val="C5E0B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457" autoAdjust="0"/>
    <p:restoredTop sz="94660"/>
  </p:normalViewPr>
  <p:slideViewPr>
    <p:cSldViewPr>
      <p:cViewPr>
        <p:scale>
          <a:sx n="75" d="100"/>
          <a:sy n="75" d="100"/>
        </p:scale>
        <p:origin x="666" y="336"/>
      </p:cViewPr>
      <p:guideLst>
        <p:guide orient="horz" pos="2160"/>
        <p:guide pos="3840"/>
      </p:guideLst>
    </p:cSldViewPr>
  </p:slideViewPr>
  <p:notesTextViewPr>
    <p:cViewPr>
      <p:scale>
        <a:sx n="1" d="1"/>
        <a:sy n="1" d="1"/>
      </p:scale>
      <p:origin x="0" y="0"/>
    </p:cViewPr>
  </p:notesTextViewPr>
  <p:notesViewPr>
    <p:cSldViewPr>
      <p:cViewPr varScale="1">
        <p:scale>
          <a:sx n="68" d="100"/>
          <a:sy n="68" d="100"/>
        </p:scale>
        <p:origin x="-2856" y="-90"/>
      </p:cViewPr>
      <p:guideLst>
        <p:guide orient="horz" pos="2880"/>
        <p:guide pos="2160"/>
      </p:guideLst>
    </p:cSldViewPr>
  </p:notesViewPr>
  <p:gridSpacing cx="216027" cy="216027"/>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handoutMaster" Target="handoutMasters/handoutMaster1.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tableStyles" Target="tableStyle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notesMaster" Target="notesMasters/notesMaster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20.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A6300445-E839-4BDF-8DF2-D8143818C84A}" type="datetimeFigureOut">
              <a:rPr lang="zh-CN" altLang="en-US" smtClean="0"/>
              <a:t>2026/3/23</a:t>
            </a:fld>
            <a:endParaRPr lang="zh-CN" altLang="en-US"/>
          </a:p>
        </p:txBody>
      </p:sp>
      <p:sp>
        <p:nvSpPr>
          <p:cNvPr id="4" name="页脚占位符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zh-CN" altLang="en-US"/>
          </a:p>
        </p:txBody>
      </p:sp>
      <p:sp>
        <p:nvSpPr>
          <p:cNvPr id="5" name="灯片编号占位符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24011EFD-9855-4AE3-A504-77F50F4EB6D2}" type="slidenum">
              <a:rPr lang="zh-CN" altLang="en-US" smtClean="0"/>
              <a:t>‹#›</a:t>
            </a:fld>
            <a:endParaRPr lang="zh-CN" altLang="en-US"/>
          </a:p>
        </p:txBody>
      </p:sp>
    </p:spTree>
    <p:extLst>
      <p:ext uri="{BB962C8B-B14F-4D97-AF65-F5344CB8AC3E}">
        <p14:creationId xmlns:p14="http://schemas.microsoft.com/office/powerpoint/2010/main" val="88556769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A789916-5EC3-4590-8CB1-0934F6982E25}" type="datetimeFigureOut">
              <a:rPr lang="zh-CN" altLang="en-US" smtClean="0"/>
              <a:t>2026/3/23</a:t>
            </a:fld>
            <a:endParaRPr lang="zh-CN" altLang="en-US"/>
          </a:p>
        </p:txBody>
      </p:sp>
      <p:sp>
        <p:nvSpPr>
          <p:cNvPr id="4" name="幻灯片图像占位符 3"/>
          <p:cNvSpPr>
            <a:spLocks noGrp="1" noRot="1" noChangeAspect="1"/>
          </p:cNvSpPr>
          <p:nvPr>
            <p:ph type="sldImg" idx="2"/>
          </p:nvPr>
        </p:nvSpPr>
        <p:spPr>
          <a:xfrm>
            <a:off x="382588" y="685800"/>
            <a:ext cx="6092825" cy="34290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FD7603B-E5D8-42A3-B21E-4A6C6E9A9061}" type="slidenum">
              <a:rPr lang="zh-CN" altLang="en-US" smtClean="0"/>
              <a:t>‹#›</a:t>
            </a:fld>
            <a:endParaRPr lang="zh-CN" altLang="en-US"/>
          </a:p>
        </p:txBody>
      </p:sp>
    </p:spTree>
    <p:extLst>
      <p:ext uri="{BB962C8B-B14F-4D97-AF65-F5344CB8AC3E}">
        <p14:creationId xmlns:p14="http://schemas.microsoft.com/office/powerpoint/2010/main" val="245003187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ln>
        </p:spPr>
      </p:sp>
      <p:sp>
        <p:nvSpPr>
          <p:cNvPr id="24578" name="备注占位符 2"/>
          <p:cNvSpPr>
            <a:spLocks noGrp="1"/>
          </p:cNvSpPr>
          <p:nvPr>
            <p:ph type="body" idx="1"/>
          </p:nvPr>
        </p:nvSpPr>
        <p:spPr bwMode="auto">
          <a:noFill/>
        </p:spPr>
        <p:txBody>
          <a:bodyPr wrap="square" numCol="1" anchor="t" anchorCtr="0" compatLnSpc="1"/>
          <a:lstStyle/>
          <a:p>
            <a:pPr eaLnBrk="1" hangingPunct="1">
              <a:spcBef>
                <a:spcPct val="0"/>
              </a:spcBef>
            </a:pPr>
            <a:endParaRPr lang="zh-CN" altLang="en-US" smtClean="0"/>
          </a:p>
        </p:txBody>
      </p:sp>
      <p:sp>
        <p:nvSpPr>
          <p:cNvPr id="22531" name="灯片编号占位符 3"/>
          <p:cNvSpPr>
            <a:spLocks noGrp="1"/>
          </p:cNvSpPr>
          <p:nvPr>
            <p:ph type="sldNum" sz="quarter" idx="5"/>
          </p:nvPr>
        </p:nvSpPr>
        <p:spPr bwMode="auto">
          <a:ln>
            <a:miter lim="800000"/>
          </a:ln>
        </p:spPr>
        <p:txBody>
          <a:bodyPr wrap="square" numCol="1" anchorCtr="0" compatLnSpc="1"/>
          <a:lstStyle/>
          <a:p>
            <a:pPr defTabSz="913130" fontAlgn="base">
              <a:spcBef>
                <a:spcPct val="0"/>
              </a:spcBef>
              <a:spcAft>
                <a:spcPct val="0"/>
              </a:spcAft>
              <a:defRPr/>
            </a:pPr>
            <a:fld id="{3DA328A3-5788-47D9-A28A-7D88FF43481A}" type="slidenum">
              <a:rPr lang="zh-CN" altLang="en-US">
                <a:cs typeface="等线"/>
              </a:rPr>
              <a:t>3</a:t>
            </a:fld>
            <a:endParaRPr lang="en-US" altLang="zh-CN">
              <a:cs typeface="等线"/>
            </a:endParaRPr>
          </a:p>
        </p:txBody>
      </p:sp>
    </p:spTree>
    <p:extLst>
      <p:ext uri="{BB962C8B-B14F-4D97-AF65-F5344CB8AC3E}">
        <p14:creationId xmlns:p14="http://schemas.microsoft.com/office/powerpoint/2010/main" val="149619166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幻灯片图像占位符 1"/>
          <p:cNvSpPr>
            <a:spLocks noGrp="1" noRot="1" noChangeAspect="1"/>
          </p:cNvSpPr>
          <p:nvPr>
            <p:ph type="sldImg"/>
          </p:nvPr>
        </p:nvSpPr>
        <p:spPr bwMode="auto">
          <a:noFill/>
          <a:ln>
            <a:solidFill>
              <a:srgbClr val="000000"/>
            </a:solidFill>
            <a:miter lim="800000"/>
          </a:ln>
        </p:spPr>
      </p:sp>
      <p:sp>
        <p:nvSpPr>
          <p:cNvPr id="26626" name="备注占位符 2"/>
          <p:cNvSpPr>
            <a:spLocks noGrp="1"/>
          </p:cNvSpPr>
          <p:nvPr>
            <p:ph type="body" idx="1"/>
          </p:nvPr>
        </p:nvSpPr>
        <p:spPr bwMode="auto">
          <a:noFill/>
        </p:spPr>
        <p:txBody>
          <a:bodyPr wrap="square" numCol="1" anchor="t" anchorCtr="0" compatLnSpc="1"/>
          <a:lstStyle/>
          <a:p>
            <a:pPr eaLnBrk="1" hangingPunct="1">
              <a:spcBef>
                <a:spcPct val="0"/>
              </a:spcBef>
            </a:pPr>
            <a:endParaRPr lang="zh-CN" altLang="en-US" smtClean="0"/>
          </a:p>
        </p:txBody>
      </p:sp>
      <p:sp>
        <p:nvSpPr>
          <p:cNvPr id="24579" name="灯片编号占位符 3"/>
          <p:cNvSpPr>
            <a:spLocks noGrp="1"/>
          </p:cNvSpPr>
          <p:nvPr>
            <p:ph type="sldNum" sz="quarter" idx="5"/>
          </p:nvPr>
        </p:nvSpPr>
        <p:spPr bwMode="auto">
          <a:ln>
            <a:miter lim="800000"/>
          </a:ln>
        </p:spPr>
        <p:txBody>
          <a:bodyPr wrap="square" numCol="1" anchorCtr="0" compatLnSpc="1"/>
          <a:lstStyle/>
          <a:p>
            <a:pPr defTabSz="913130" fontAlgn="base">
              <a:spcBef>
                <a:spcPct val="0"/>
              </a:spcBef>
              <a:spcAft>
                <a:spcPct val="0"/>
              </a:spcAft>
              <a:defRPr/>
            </a:pPr>
            <a:fld id="{0650B867-F795-4F84-A254-C0BFD5E58CCC}" type="slidenum">
              <a:rPr lang="zh-CN" altLang="en-US">
                <a:cs typeface="等线"/>
              </a:rPr>
              <a:t>4</a:t>
            </a:fld>
            <a:endParaRPr lang="en-US" altLang="zh-CN">
              <a:cs typeface="等线"/>
            </a:endParaRPr>
          </a:p>
        </p:txBody>
      </p:sp>
    </p:spTree>
    <p:extLst>
      <p:ext uri="{BB962C8B-B14F-4D97-AF65-F5344CB8AC3E}">
        <p14:creationId xmlns:p14="http://schemas.microsoft.com/office/powerpoint/2010/main" val="195319199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幻灯片图像占位符 1"/>
          <p:cNvSpPr>
            <a:spLocks noGrp="1" noRot="1" noChangeAspect="1"/>
          </p:cNvSpPr>
          <p:nvPr>
            <p:ph type="sldImg"/>
          </p:nvPr>
        </p:nvSpPr>
        <p:spPr bwMode="auto">
          <a:noFill/>
          <a:ln>
            <a:solidFill>
              <a:srgbClr val="000000"/>
            </a:solidFill>
            <a:miter lim="800000"/>
          </a:ln>
        </p:spPr>
      </p:sp>
      <p:sp>
        <p:nvSpPr>
          <p:cNvPr id="30722" name="备注占位符 2"/>
          <p:cNvSpPr>
            <a:spLocks noGrp="1"/>
          </p:cNvSpPr>
          <p:nvPr>
            <p:ph type="body" idx="1"/>
          </p:nvPr>
        </p:nvSpPr>
        <p:spPr bwMode="auto">
          <a:noFill/>
        </p:spPr>
        <p:txBody>
          <a:bodyPr wrap="square" numCol="1" anchor="t" anchorCtr="0" compatLnSpc="1"/>
          <a:lstStyle/>
          <a:p>
            <a:pPr eaLnBrk="1" hangingPunct="1">
              <a:spcBef>
                <a:spcPct val="0"/>
              </a:spcBef>
            </a:pPr>
            <a:endParaRPr lang="zh-CN" altLang="en-US" smtClean="0"/>
          </a:p>
        </p:txBody>
      </p:sp>
      <p:sp>
        <p:nvSpPr>
          <p:cNvPr id="28675" name="灯片编号占位符 3"/>
          <p:cNvSpPr>
            <a:spLocks noGrp="1"/>
          </p:cNvSpPr>
          <p:nvPr>
            <p:ph type="sldNum" sz="quarter" idx="5"/>
          </p:nvPr>
        </p:nvSpPr>
        <p:spPr bwMode="auto">
          <a:ln>
            <a:miter lim="800000"/>
          </a:ln>
        </p:spPr>
        <p:txBody>
          <a:bodyPr wrap="square" numCol="1" anchorCtr="0" compatLnSpc="1"/>
          <a:lstStyle/>
          <a:p>
            <a:pPr defTabSz="913130" fontAlgn="base">
              <a:spcBef>
                <a:spcPct val="0"/>
              </a:spcBef>
              <a:spcAft>
                <a:spcPct val="0"/>
              </a:spcAft>
              <a:defRPr/>
            </a:pPr>
            <a:fld id="{759BCA74-9CA6-4A6E-B197-DE8BBDA0A9DF}" type="slidenum">
              <a:rPr lang="zh-CN" altLang="en-US">
                <a:cs typeface="等线"/>
              </a:rPr>
              <a:t>9</a:t>
            </a:fld>
            <a:endParaRPr lang="en-US" altLang="zh-CN">
              <a:cs typeface="等线"/>
            </a:endParaRPr>
          </a:p>
        </p:txBody>
      </p:sp>
    </p:spTree>
    <p:extLst>
      <p:ext uri="{BB962C8B-B14F-4D97-AF65-F5344CB8AC3E}">
        <p14:creationId xmlns:p14="http://schemas.microsoft.com/office/powerpoint/2010/main" val="288908492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slide" Target="../slides/slide3.xml"/><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slide" Target="../slides/slide3.xml"/><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slide" Target="../slides/slide3.xml"/><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slide" Target="../slides/slide3.xml"/><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8" Type="http://schemas.openxmlformats.org/officeDocument/2006/relationships/slide" Target="../slides/slide33.xml"/><Relationship Id="rId13" Type="http://schemas.openxmlformats.org/officeDocument/2006/relationships/slide" Target="../slides/slide42.xml"/><Relationship Id="rId3" Type="http://schemas.openxmlformats.org/officeDocument/2006/relationships/slide" Target="../slides/slide36.xml"/><Relationship Id="rId7" Type="http://schemas.openxmlformats.org/officeDocument/2006/relationships/slide" Target="../slides/slide31.xml"/><Relationship Id="rId12" Type="http://schemas.openxmlformats.org/officeDocument/2006/relationships/slide" Target="../slides/slide3.xml"/><Relationship Id="rId2" Type="http://schemas.openxmlformats.org/officeDocument/2006/relationships/image" Target="../media/image1.jpeg"/><Relationship Id="rId1" Type="http://schemas.openxmlformats.org/officeDocument/2006/relationships/slideMaster" Target="../slideMasters/slideMaster1.xml"/><Relationship Id="rId6" Type="http://schemas.openxmlformats.org/officeDocument/2006/relationships/slide" Target="../slides/slide29.xml"/><Relationship Id="rId11" Type="http://schemas.openxmlformats.org/officeDocument/2006/relationships/slide" Target="../slides/slide40.xml"/><Relationship Id="rId5" Type="http://schemas.openxmlformats.org/officeDocument/2006/relationships/slide" Target="../slides/slide27.xml"/><Relationship Id="rId10" Type="http://schemas.openxmlformats.org/officeDocument/2006/relationships/slide" Target="../slides/slide38.xml"/><Relationship Id="rId4" Type="http://schemas.openxmlformats.org/officeDocument/2006/relationships/slide" Target="../slides/slide26.xml"/><Relationship Id="rId9" Type="http://schemas.openxmlformats.org/officeDocument/2006/relationships/slide" Target="../slides/slide35.xml"/><Relationship Id="rId14" Type="http://schemas.openxmlformats.org/officeDocument/2006/relationships/slide" Target="../slides/slide4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1_标题幻灯片">
    <p:spTree>
      <p:nvGrpSpPr>
        <p:cNvPr id="1" name=""/>
        <p:cNvGrpSpPr/>
        <p:nvPr/>
      </p:nvGrpSpPr>
      <p:grpSpPr>
        <a:xfrm>
          <a:off x="0" y="0"/>
          <a:ext cx="0" cy="0"/>
          <a:chOff x="0" y="0"/>
          <a:chExt cx="0" cy="0"/>
        </a:xfrm>
      </p:grpSpPr>
      <p:pic>
        <p:nvPicPr>
          <p:cNvPr id="6" name="Picture 2" descr="F:\图片1.jp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0953" y="-36669"/>
            <a:ext cx="12312541" cy="6905102"/>
          </a:xfrm>
          <a:prstGeom prst="rect">
            <a:avLst/>
          </a:prstGeom>
          <a:noFill/>
          <a:extLst>
            <a:ext uri="{909E8E84-426E-40DD-AFC4-6F175D3DCCD1}">
              <a14:hiddenFill xmlns:a14="http://schemas.microsoft.com/office/drawing/2010/main">
                <a:solidFill>
                  <a:srgbClr val="FFFFFF"/>
                </a:solidFill>
              </a14:hiddenFill>
            </a:ext>
          </a:extLst>
        </p:spPr>
      </p:pic>
      <p:sp>
        <p:nvSpPr>
          <p:cNvPr id="11" name="动作按钮: 后退或前一项 10">
            <a:hlinkClick r:id="" action="ppaction://hlinkshowjump?jump=previousslide"/>
          </p:cNvPr>
          <p:cNvSpPr/>
          <p:nvPr userDrawn="1"/>
        </p:nvSpPr>
        <p:spPr>
          <a:xfrm>
            <a:off x="11156224" y="6427788"/>
            <a:ext cx="268570" cy="268606"/>
          </a:xfrm>
          <a:prstGeom prst="actionButtonBackPrevious">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12" name="动作按钮: 前进或下一项 11">
            <a:hlinkClick r:id="" action="ppaction://hlinkshowjump?jump=nextslide"/>
          </p:cNvPr>
          <p:cNvSpPr/>
          <p:nvPr userDrawn="1"/>
        </p:nvSpPr>
        <p:spPr>
          <a:xfrm>
            <a:off x="11535905" y="6427788"/>
            <a:ext cx="268570" cy="268606"/>
          </a:xfrm>
          <a:prstGeom prst="actionButtonForwardNex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13" name="动作按钮: 结束 12">
            <a:hlinkClick r:id="" action="ppaction://hlinkshowjump?jump=endshow"/>
          </p:cNvPr>
          <p:cNvSpPr/>
          <p:nvPr userDrawn="1"/>
        </p:nvSpPr>
        <p:spPr>
          <a:xfrm>
            <a:off x="11915587" y="6423661"/>
            <a:ext cx="276824" cy="276860"/>
          </a:xfrm>
          <a:prstGeom prst="actionButtonEnd">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14" name="TextBox 13">
            <a:hlinkClick r:id="rId3" action="ppaction://hlinksldjump"/>
          </p:cNvPr>
          <p:cNvSpPr txBox="1"/>
          <p:nvPr userDrawn="1"/>
        </p:nvSpPr>
        <p:spPr>
          <a:xfrm>
            <a:off x="10464693" y="6388632"/>
            <a:ext cx="595035" cy="338476"/>
          </a:xfrm>
          <a:prstGeom prst="rect">
            <a:avLst/>
          </a:prstGeom>
          <a:noFill/>
        </p:spPr>
        <p:txBody>
          <a:bodyPr wrap="none" lIns="91426" tIns="45712" rIns="91426" bIns="45712" rtlCol="0">
            <a:spAutoFit/>
          </a:bodyPr>
          <a:lstStyle/>
          <a:p>
            <a:r>
              <a:rPr lang="zh-CN" altLang="en-US" sz="1600" b="1" u="sng" dirty="0" smtClean="0">
                <a:solidFill>
                  <a:schemeClr val="accent1">
                    <a:lumMod val="75000"/>
                  </a:schemeClr>
                </a:solidFill>
                <a:latin typeface="微软雅黑" pitchFamily="34" charset="-122"/>
                <a:ea typeface="微软雅黑" pitchFamily="34" charset="-122"/>
              </a:rPr>
              <a:t>目录</a:t>
            </a:r>
            <a:endParaRPr lang="zh-CN" altLang="en-US" sz="1600" b="1" u="sng" dirty="0">
              <a:solidFill>
                <a:schemeClr val="accent1">
                  <a:lumMod val="75000"/>
                </a:schemeClr>
              </a:solidFill>
              <a:latin typeface="微软雅黑" pitchFamily="34" charset="-122"/>
              <a:ea typeface="微软雅黑" pitchFamily="34" charset="-122"/>
            </a:endParaRPr>
          </a:p>
        </p:txBody>
      </p:sp>
    </p:spTree>
    <p:extLst>
      <p:ext uri="{BB962C8B-B14F-4D97-AF65-F5344CB8AC3E}">
        <p14:creationId xmlns:p14="http://schemas.microsoft.com/office/powerpoint/2010/main" val="1454544365"/>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6_标题幻灯片">
    <p:spTree>
      <p:nvGrpSpPr>
        <p:cNvPr id="1" name=""/>
        <p:cNvGrpSpPr/>
        <p:nvPr/>
      </p:nvGrpSpPr>
      <p:grpSpPr>
        <a:xfrm>
          <a:off x="0" y="0"/>
          <a:ext cx="0" cy="0"/>
          <a:chOff x="0" y="0"/>
          <a:chExt cx="0" cy="0"/>
        </a:xfrm>
      </p:grpSpPr>
      <p:pic>
        <p:nvPicPr>
          <p:cNvPr id="7" name="Picture 2" descr="F:\图片1.jp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2483"/>
            <a:ext cx="12190636" cy="6836735"/>
          </a:xfrm>
          <a:prstGeom prst="rect">
            <a:avLst/>
          </a:prstGeom>
          <a:noFill/>
          <a:extLst>
            <a:ext uri="{909E8E84-426E-40DD-AFC4-6F175D3DCCD1}">
              <a14:hiddenFill xmlns:a14="http://schemas.microsoft.com/office/drawing/2010/main">
                <a:solidFill>
                  <a:srgbClr val="FFFFFF"/>
                </a:solidFill>
              </a14:hiddenFill>
            </a:ext>
          </a:extLst>
        </p:spPr>
      </p:pic>
      <p:sp>
        <p:nvSpPr>
          <p:cNvPr id="12" name="动作按钮: 后退或前一项 11">
            <a:hlinkClick r:id="" action="ppaction://hlinkshowjump?jump=previousslide"/>
          </p:cNvPr>
          <p:cNvSpPr/>
          <p:nvPr userDrawn="1"/>
        </p:nvSpPr>
        <p:spPr>
          <a:xfrm>
            <a:off x="11156224" y="6427788"/>
            <a:ext cx="268570" cy="268606"/>
          </a:xfrm>
          <a:prstGeom prst="actionButtonBackPrevious">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13" name="动作按钮: 前进或下一项 12">
            <a:hlinkClick r:id="" action="ppaction://hlinkshowjump?jump=nextslide"/>
          </p:cNvPr>
          <p:cNvSpPr/>
          <p:nvPr userDrawn="1"/>
        </p:nvSpPr>
        <p:spPr>
          <a:xfrm>
            <a:off x="11535905" y="6427788"/>
            <a:ext cx="268570" cy="268606"/>
          </a:xfrm>
          <a:prstGeom prst="actionButtonForwardNex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14" name="动作按钮: 结束 13">
            <a:hlinkClick r:id="" action="ppaction://hlinkshowjump?jump=endshow"/>
          </p:cNvPr>
          <p:cNvSpPr/>
          <p:nvPr userDrawn="1"/>
        </p:nvSpPr>
        <p:spPr>
          <a:xfrm>
            <a:off x="11915587" y="6423661"/>
            <a:ext cx="276824" cy="276860"/>
          </a:xfrm>
          <a:prstGeom prst="actionButtonEnd">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15" name="TextBox 14">
            <a:hlinkClick r:id="rId3" action="ppaction://hlinksldjump"/>
          </p:cNvPr>
          <p:cNvSpPr txBox="1"/>
          <p:nvPr userDrawn="1"/>
        </p:nvSpPr>
        <p:spPr>
          <a:xfrm>
            <a:off x="10464693" y="6388632"/>
            <a:ext cx="595035" cy="338476"/>
          </a:xfrm>
          <a:prstGeom prst="rect">
            <a:avLst/>
          </a:prstGeom>
          <a:noFill/>
        </p:spPr>
        <p:txBody>
          <a:bodyPr wrap="none" lIns="91426" tIns="45712" rIns="91426" bIns="45712" rtlCol="0">
            <a:spAutoFit/>
          </a:bodyPr>
          <a:lstStyle/>
          <a:p>
            <a:r>
              <a:rPr lang="zh-CN" altLang="en-US" sz="1600" b="1" u="sng" dirty="0" smtClean="0">
                <a:solidFill>
                  <a:schemeClr val="accent1">
                    <a:lumMod val="75000"/>
                  </a:schemeClr>
                </a:solidFill>
                <a:latin typeface="微软雅黑" pitchFamily="34" charset="-122"/>
                <a:ea typeface="微软雅黑" pitchFamily="34" charset="-122"/>
              </a:rPr>
              <a:t>目录</a:t>
            </a:r>
            <a:endParaRPr lang="zh-CN" altLang="en-US" sz="1600" b="1" u="sng" dirty="0">
              <a:solidFill>
                <a:schemeClr val="accent1">
                  <a:lumMod val="75000"/>
                </a:schemeClr>
              </a:solidFill>
              <a:latin typeface="微软雅黑" pitchFamily="34" charset="-122"/>
              <a:ea typeface="微软雅黑" pitchFamily="34" charset="-122"/>
            </a:endParaRPr>
          </a:p>
        </p:txBody>
      </p:sp>
    </p:spTree>
    <p:extLst>
      <p:ext uri="{BB962C8B-B14F-4D97-AF65-F5344CB8AC3E}">
        <p14:creationId xmlns:p14="http://schemas.microsoft.com/office/powerpoint/2010/main" val="976962671"/>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4_自定义版式">
    <p:spTree>
      <p:nvGrpSpPr>
        <p:cNvPr id="1" name=""/>
        <p:cNvGrpSpPr/>
        <p:nvPr/>
      </p:nvGrpSpPr>
      <p:grpSpPr>
        <a:xfrm>
          <a:off x="0" y="0"/>
          <a:ext cx="0" cy="0"/>
          <a:chOff x="0" y="0"/>
          <a:chExt cx="0" cy="0"/>
        </a:xfrm>
      </p:grpSpPr>
      <p:pic>
        <p:nvPicPr>
          <p:cNvPr id="13" name="Picture 2" descr="F:\图片1.jp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0961" y="-36660"/>
            <a:ext cx="12314144" cy="6903503"/>
          </a:xfrm>
          <a:prstGeom prst="rect">
            <a:avLst/>
          </a:prstGeom>
          <a:noFill/>
          <a:extLst>
            <a:ext uri="{909E8E84-426E-40DD-AFC4-6F175D3DCCD1}">
              <a14:hiddenFill xmlns:a14="http://schemas.microsoft.com/office/drawing/2010/main">
                <a:solidFill>
                  <a:srgbClr val="FFFFFF"/>
                </a:solidFill>
              </a14:hiddenFill>
            </a:ext>
          </a:extLst>
        </p:spPr>
      </p:pic>
      <p:sp>
        <p:nvSpPr>
          <p:cNvPr id="24" name="动作按钮: 后退或前一项 23">
            <a:hlinkClick r:id="" action="ppaction://hlinkshowjump?jump=previousslide"/>
          </p:cNvPr>
          <p:cNvSpPr/>
          <p:nvPr userDrawn="1"/>
        </p:nvSpPr>
        <p:spPr>
          <a:xfrm>
            <a:off x="11156224" y="6427788"/>
            <a:ext cx="268570" cy="268606"/>
          </a:xfrm>
          <a:prstGeom prst="actionButtonBackPrevious">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25" name="动作按钮: 前进或下一项 24">
            <a:hlinkClick r:id="" action="ppaction://hlinkshowjump?jump=nextslide"/>
          </p:cNvPr>
          <p:cNvSpPr/>
          <p:nvPr userDrawn="1"/>
        </p:nvSpPr>
        <p:spPr>
          <a:xfrm>
            <a:off x="11535905" y="6427788"/>
            <a:ext cx="268570" cy="268606"/>
          </a:xfrm>
          <a:prstGeom prst="actionButtonForwardNex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26" name="动作按钮: 结束 25">
            <a:hlinkClick r:id="" action="ppaction://hlinkshowjump?jump=endshow"/>
          </p:cNvPr>
          <p:cNvSpPr/>
          <p:nvPr userDrawn="1"/>
        </p:nvSpPr>
        <p:spPr>
          <a:xfrm>
            <a:off x="11915587" y="6423661"/>
            <a:ext cx="276824" cy="276860"/>
          </a:xfrm>
          <a:prstGeom prst="actionButtonEnd">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27" name="TextBox 26">
            <a:hlinkClick r:id="rId3" action="ppaction://hlinksldjump"/>
          </p:cNvPr>
          <p:cNvSpPr txBox="1"/>
          <p:nvPr userDrawn="1"/>
        </p:nvSpPr>
        <p:spPr>
          <a:xfrm>
            <a:off x="10464693" y="6388632"/>
            <a:ext cx="595035" cy="338476"/>
          </a:xfrm>
          <a:prstGeom prst="rect">
            <a:avLst/>
          </a:prstGeom>
          <a:noFill/>
        </p:spPr>
        <p:txBody>
          <a:bodyPr wrap="none" lIns="91426" tIns="45712" rIns="91426" bIns="45712" rtlCol="0">
            <a:spAutoFit/>
          </a:bodyPr>
          <a:lstStyle/>
          <a:p>
            <a:r>
              <a:rPr lang="zh-CN" altLang="en-US" sz="1600" b="1" u="sng" dirty="0" smtClean="0">
                <a:solidFill>
                  <a:schemeClr val="accent1">
                    <a:lumMod val="75000"/>
                  </a:schemeClr>
                </a:solidFill>
                <a:latin typeface="微软雅黑" pitchFamily="34" charset="-122"/>
                <a:ea typeface="微软雅黑" pitchFamily="34" charset="-122"/>
              </a:rPr>
              <a:t>目录</a:t>
            </a:r>
            <a:endParaRPr lang="zh-CN" altLang="en-US" sz="1600" b="1" u="sng" dirty="0">
              <a:solidFill>
                <a:schemeClr val="accent1">
                  <a:lumMod val="75000"/>
                </a:schemeClr>
              </a:solidFill>
              <a:latin typeface="微软雅黑" pitchFamily="34" charset="-122"/>
              <a:ea typeface="微软雅黑" pitchFamily="34" charset="-122"/>
            </a:endParaRPr>
          </a:p>
        </p:txBody>
      </p:sp>
      <p:sp>
        <p:nvSpPr>
          <p:cNvPr id="12" name="矩形 11"/>
          <p:cNvSpPr/>
          <p:nvPr userDrawn="1"/>
        </p:nvSpPr>
        <p:spPr>
          <a:xfrm>
            <a:off x="-51842" y="-23256"/>
            <a:ext cx="12242255" cy="549307"/>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矩形 13"/>
          <p:cNvSpPr/>
          <p:nvPr userDrawn="1"/>
        </p:nvSpPr>
        <p:spPr>
          <a:xfrm>
            <a:off x="-51842" y="-23256"/>
            <a:ext cx="4199445" cy="549307"/>
          </a:xfrm>
          <a:prstGeom prst="rect">
            <a:avLst/>
          </a:prstGeom>
          <a:solidFill>
            <a:srgbClr val="2E75B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TextBox 14"/>
          <p:cNvSpPr txBox="1"/>
          <p:nvPr userDrawn="1"/>
        </p:nvSpPr>
        <p:spPr>
          <a:xfrm>
            <a:off x="1054577" y="20619"/>
            <a:ext cx="2031325" cy="461558"/>
          </a:xfrm>
          <a:prstGeom prst="rect">
            <a:avLst/>
          </a:prstGeom>
          <a:noFill/>
        </p:spPr>
        <p:txBody>
          <a:bodyPr wrap="none" rtlCol="0">
            <a:spAutoFit/>
          </a:bodyPr>
          <a:lstStyle/>
          <a:p>
            <a:r>
              <a:rPr lang="zh-CN" altLang="en-US" sz="2400" b="1" dirty="0" smtClean="0">
                <a:solidFill>
                  <a:schemeClr val="accent1">
                    <a:lumMod val="20000"/>
                    <a:lumOff val="80000"/>
                  </a:schemeClr>
                </a:solidFill>
                <a:latin typeface="微软雅黑" panose="020B0503020204020204" pitchFamily="34" charset="-122"/>
                <a:ea typeface="微软雅黑" panose="020B0503020204020204" pitchFamily="34" charset="-122"/>
              </a:rPr>
              <a:t>夯实必备知识</a:t>
            </a:r>
            <a:endParaRPr lang="zh-CN" altLang="en-US" sz="2400" b="1" dirty="0">
              <a:solidFill>
                <a:schemeClr val="accent1">
                  <a:lumMod val="20000"/>
                  <a:lumOff val="80000"/>
                </a:schemeClr>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280062038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6_自定义版式">
    <p:spTree>
      <p:nvGrpSpPr>
        <p:cNvPr id="1" name=""/>
        <p:cNvGrpSpPr/>
        <p:nvPr/>
      </p:nvGrpSpPr>
      <p:grpSpPr>
        <a:xfrm>
          <a:off x="0" y="0"/>
          <a:ext cx="0" cy="0"/>
          <a:chOff x="0" y="0"/>
          <a:chExt cx="0" cy="0"/>
        </a:xfrm>
      </p:grpSpPr>
      <p:pic>
        <p:nvPicPr>
          <p:cNvPr id="13" name="Picture 2" descr="F:\图片1.jp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0961" y="-36660"/>
            <a:ext cx="12314144" cy="6903503"/>
          </a:xfrm>
          <a:prstGeom prst="rect">
            <a:avLst/>
          </a:prstGeom>
          <a:noFill/>
          <a:extLst>
            <a:ext uri="{909E8E84-426E-40DD-AFC4-6F175D3DCCD1}">
              <a14:hiddenFill xmlns:a14="http://schemas.microsoft.com/office/drawing/2010/main">
                <a:solidFill>
                  <a:srgbClr val="FFFFFF"/>
                </a:solidFill>
              </a14:hiddenFill>
            </a:ext>
          </a:extLst>
        </p:spPr>
      </p:pic>
      <p:sp>
        <p:nvSpPr>
          <p:cNvPr id="26" name="动作按钮: 后退或前一项 25">
            <a:hlinkClick r:id="" action="ppaction://hlinkshowjump?jump=previousslide"/>
          </p:cNvPr>
          <p:cNvSpPr/>
          <p:nvPr userDrawn="1"/>
        </p:nvSpPr>
        <p:spPr>
          <a:xfrm>
            <a:off x="11156224" y="6427788"/>
            <a:ext cx="268570" cy="268606"/>
          </a:xfrm>
          <a:prstGeom prst="actionButtonBackPrevious">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27" name="动作按钮: 前进或下一项 26">
            <a:hlinkClick r:id="" action="ppaction://hlinkshowjump?jump=nextslide"/>
          </p:cNvPr>
          <p:cNvSpPr/>
          <p:nvPr userDrawn="1"/>
        </p:nvSpPr>
        <p:spPr>
          <a:xfrm>
            <a:off x="11535905" y="6427788"/>
            <a:ext cx="268570" cy="268606"/>
          </a:xfrm>
          <a:prstGeom prst="actionButtonForwardNex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28" name="动作按钮: 结束 27">
            <a:hlinkClick r:id="" action="ppaction://hlinkshowjump?jump=endshow"/>
          </p:cNvPr>
          <p:cNvSpPr/>
          <p:nvPr userDrawn="1"/>
        </p:nvSpPr>
        <p:spPr>
          <a:xfrm>
            <a:off x="11915587" y="6423661"/>
            <a:ext cx="276824" cy="276860"/>
          </a:xfrm>
          <a:prstGeom prst="actionButtonEnd">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29" name="TextBox 28">
            <a:hlinkClick r:id="rId3" action="ppaction://hlinksldjump"/>
          </p:cNvPr>
          <p:cNvSpPr txBox="1"/>
          <p:nvPr userDrawn="1"/>
        </p:nvSpPr>
        <p:spPr>
          <a:xfrm>
            <a:off x="10464693" y="6388632"/>
            <a:ext cx="595035" cy="338476"/>
          </a:xfrm>
          <a:prstGeom prst="rect">
            <a:avLst/>
          </a:prstGeom>
          <a:noFill/>
        </p:spPr>
        <p:txBody>
          <a:bodyPr wrap="none" lIns="91426" tIns="45712" rIns="91426" bIns="45712" rtlCol="0">
            <a:spAutoFit/>
          </a:bodyPr>
          <a:lstStyle/>
          <a:p>
            <a:r>
              <a:rPr lang="zh-CN" altLang="en-US" sz="1600" b="1" u="sng" dirty="0" smtClean="0">
                <a:solidFill>
                  <a:schemeClr val="accent1">
                    <a:lumMod val="75000"/>
                  </a:schemeClr>
                </a:solidFill>
                <a:latin typeface="微软雅黑" pitchFamily="34" charset="-122"/>
                <a:ea typeface="微软雅黑" pitchFamily="34" charset="-122"/>
              </a:rPr>
              <a:t>目录</a:t>
            </a:r>
            <a:endParaRPr lang="zh-CN" altLang="en-US" sz="1600" b="1" u="sng" dirty="0">
              <a:solidFill>
                <a:schemeClr val="accent1">
                  <a:lumMod val="75000"/>
                </a:schemeClr>
              </a:solidFill>
              <a:latin typeface="微软雅黑" pitchFamily="34" charset="-122"/>
              <a:ea typeface="微软雅黑" pitchFamily="34" charset="-122"/>
            </a:endParaRPr>
          </a:p>
        </p:txBody>
      </p:sp>
      <p:sp>
        <p:nvSpPr>
          <p:cNvPr id="12" name="矩形 11"/>
          <p:cNvSpPr/>
          <p:nvPr userDrawn="1"/>
        </p:nvSpPr>
        <p:spPr>
          <a:xfrm>
            <a:off x="-51842" y="-23256"/>
            <a:ext cx="12242255" cy="549307"/>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矩形 13"/>
          <p:cNvSpPr/>
          <p:nvPr userDrawn="1"/>
        </p:nvSpPr>
        <p:spPr>
          <a:xfrm>
            <a:off x="-51842" y="-23256"/>
            <a:ext cx="4199445" cy="549307"/>
          </a:xfrm>
          <a:prstGeom prst="rect">
            <a:avLst/>
          </a:prstGeom>
          <a:solidFill>
            <a:srgbClr val="2E75B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TextBox 14"/>
          <p:cNvSpPr txBox="1"/>
          <p:nvPr userDrawn="1"/>
        </p:nvSpPr>
        <p:spPr>
          <a:xfrm>
            <a:off x="1054577" y="20619"/>
            <a:ext cx="2031325" cy="461558"/>
          </a:xfrm>
          <a:prstGeom prst="rect">
            <a:avLst/>
          </a:prstGeom>
          <a:noFill/>
        </p:spPr>
        <p:txBody>
          <a:bodyPr wrap="none" rtlCol="0">
            <a:spAutoFit/>
          </a:bodyPr>
          <a:lstStyle/>
          <a:p>
            <a:r>
              <a:rPr lang="zh-CN" altLang="en-US" sz="2400" b="1" dirty="0">
                <a:solidFill>
                  <a:schemeClr val="accent1">
                    <a:lumMod val="20000"/>
                    <a:lumOff val="80000"/>
                  </a:schemeClr>
                </a:solidFill>
                <a:latin typeface="微软雅黑" panose="020B0503020204020204" pitchFamily="34" charset="-122"/>
                <a:ea typeface="微软雅黑" panose="020B0503020204020204" pitchFamily="34" charset="-122"/>
              </a:rPr>
              <a:t>研透核心</a:t>
            </a:r>
            <a:r>
              <a:rPr lang="zh-CN" altLang="en-US" sz="2400" b="1" dirty="0" smtClean="0">
                <a:solidFill>
                  <a:schemeClr val="accent1">
                    <a:lumMod val="20000"/>
                    <a:lumOff val="80000"/>
                  </a:schemeClr>
                </a:solidFill>
                <a:latin typeface="微软雅黑" panose="020B0503020204020204" pitchFamily="34" charset="-122"/>
                <a:ea typeface="微软雅黑" panose="020B0503020204020204" pitchFamily="34" charset="-122"/>
              </a:rPr>
              <a:t>考点</a:t>
            </a:r>
            <a:endParaRPr lang="zh-CN" altLang="en-US" sz="2400" b="1" dirty="0">
              <a:solidFill>
                <a:schemeClr val="accent1">
                  <a:lumMod val="20000"/>
                  <a:lumOff val="80000"/>
                </a:schemeClr>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2022513926"/>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7_自定义版式">
    <p:spTree>
      <p:nvGrpSpPr>
        <p:cNvPr id="1" name=""/>
        <p:cNvGrpSpPr/>
        <p:nvPr/>
      </p:nvGrpSpPr>
      <p:grpSpPr>
        <a:xfrm>
          <a:off x="0" y="0"/>
          <a:ext cx="0" cy="0"/>
          <a:chOff x="0" y="0"/>
          <a:chExt cx="0" cy="0"/>
        </a:xfrm>
      </p:grpSpPr>
      <p:pic>
        <p:nvPicPr>
          <p:cNvPr id="29" name="Picture 2" descr="F:\图片1.jp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0961" y="-36660"/>
            <a:ext cx="12314144" cy="6903503"/>
          </a:xfrm>
          <a:prstGeom prst="rect">
            <a:avLst/>
          </a:prstGeom>
          <a:noFill/>
          <a:extLst>
            <a:ext uri="{909E8E84-426E-40DD-AFC4-6F175D3DCCD1}">
              <a14:hiddenFill xmlns:a14="http://schemas.microsoft.com/office/drawing/2010/main">
                <a:solidFill>
                  <a:srgbClr val="FFFFFF"/>
                </a:solidFill>
              </a14:hiddenFill>
            </a:ext>
          </a:extLst>
        </p:spPr>
      </p:pic>
      <p:sp>
        <p:nvSpPr>
          <p:cNvPr id="50" name="圆角矩形 49">
            <a:hlinkClick r:id="rId3" action="ppaction://hlinksldjump"/>
          </p:cNvPr>
          <p:cNvSpPr/>
          <p:nvPr userDrawn="1"/>
        </p:nvSpPr>
        <p:spPr>
          <a:xfrm>
            <a:off x="5364350" y="6454244"/>
            <a:ext cx="487617" cy="230506"/>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lnSpc>
                <a:spcPct val="100000"/>
              </a:lnSpc>
            </a:pPr>
            <a:r>
              <a:rPr lang="en-US" altLang="zh-CN" sz="1500" b="1" dirty="0">
                <a:solidFill>
                  <a:schemeClr val="tx1">
                    <a:lumMod val="75000"/>
                    <a:lumOff val="25000"/>
                  </a:schemeClr>
                </a:solidFill>
                <a:latin typeface="微软雅黑" panose="020B0503020204020204" pitchFamily="34" charset="-122"/>
                <a:ea typeface="微软雅黑" panose="020B0503020204020204" pitchFamily="34" charset="-122"/>
              </a:rPr>
              <a:t>07</a:t>
            </a:r>
          </a:p>
        </p:txBody>
      </p:sp>
      <p:sp>
        <p:nvSpPr>
          <p:cNvPr id="51" name="圆角矩形 50">
            <a:hlinkClick r:id="rId4" action="ppaction://hlinksldjump"/>
          </p:cNvPr>
          <p:cNvSpPr/>
          <p:nvPr userDrawn="1"/>
        </p:nvSpPr>
        <p:spPr>
          <a:xfrm>
            <a:off x="1756751" y="6454244"/>
            <a:ext cx="487617" cy="230506"/>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lnSpc>
                <a:spcPct val="100000"/>
              </a:lnSpc>
            </a:pPr>
            <a:r>
              <a:rPr lang="en-US" altLang="zh-CN" sz="1500" b="1" dirty="0">
                <a:solidFill>
                  <a:schemeClr val="tx1">
                    <a:lumMod val="75000"/>
                    <a:lumOff val="25000"/>
                  </a:schemeClr>
                </a:solidFill>
                <a:latin typeface="微软雅黑" panose="020B0503020204020204" pitchFamily="34" charset="-122"/>
                <a:ea typeface="微软雅黑" panose="020B0503020204020204" pitchFamily="34" charset="-122"/>
              </a:rPr>
              <a:t>01</a:t>
            </a:r>
          </a:p>
        </p:txBody>
      </p:sp>
      <p:sp>
        <p:nvSpPr>
          <p:cNvPr id="52" name="圆角矩形 51">
            <a:hlinkClick r:id="rId5" action="ppaction://hlinksldjump"/>
          </p:cNvPr>
          <p:cNvSpPr/>
          <p:nvPr userDrawn="1"/>
        </p:nvSpPr>
        <p:spPr>
          <a:xfrm>
            <a:off x="2358018" y="6454244"/>
            <a:ext cx="487617" cy="230506"/>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lnSpc>
                <a:spcPct val="100000"/>
              </a:lnSpc>
            </a:pPr>
            <a:r>
              <a:rPr lang="en-US" altLang="zh-CN" sz="1500" b="1" dirty="0">
                <a:solidFill>
                  <a:schemeClr val="tx1">
                    <a:lumMod val="75000"/>
                    <a:lumOff val="25000"/>
                  </a:schemeClr>
                </a:solidFill>
                <a:latin typeface="微软雅黑" panose="020B0503020204020204" pitchFamily="34" charset="-122"/>
                <a:ea typeface="微软雅黑" panose="020B0503020204020204" pitchFamily="34" charset="-122"/>
              </a:rPr>
              <a:t>02</a:t>
            </a:r>
          </a:p>
        </p:txBody>
      </p:sp>
      <p:sp>
        <p:nvSpPr>
          <p:cNvPr id="53" name="圆角矩形 52">
            <a:hlinkClick r:id="rId6" action="ppaction://hlinksldjump"/>
          </p:cNvPr>
          <p:cNvSpPr/>
          <p:nvPr userDrawn="1"/>
        </p:nvSpPr>
        <p:spPr>
          <a:xfrm>
            <a:off x="2959284" y="6454244"/>
            <a:ext cx="487617" cy="230506"/>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lnSpc>
                <a:spcPct val="100000"/>
              </a:lnSpc>
            </a:pPr>
            <a:r>
              <a:rPr lang="en-US" altLang="zh-CN" sz="1500" b="1" dirty="0">
                <a:solidFill>
                  <a:schemeClr val="tx1">
                    <a:lumMod val="75000"/>
                    <a:lumOff val="25000"/>
                  </a:schemeClr>
                </a:solidFill>
                <a:latin typeface="微软雅黑" panose="020B0503020204020204" pitchFamily="34" charset="-122"/>
                <a:ea typeface="微软雅黑" panose="020B0503020204020204" pitchFamily="34" charset="-122"/>
              </a:rPr>
              <a:t>03</a:t>
            </a:r>
          </a:p>
        </p:txBody>
      </p:sp>
      <p:sp>
        <p:nvSpPr>
          <p:cNvPr id="54" name="圆角矩形 53">
            <a:hlinkClick r:id="rId7" action="ppaction://hlinksldjump"/>
          </p:cNvPr>
          <p:cNvSpPr/>
          <p:nvPr userDrawn="1"/>
        </p:nvSpPr>
        <p:spPr>
          <a:xfrm>
            <a:off x="3560551" y="6454244"/>
            <a:ext cx="487617" cy="230506"/>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lnSpc>
                <a:spcPct val="100000"/>
              </a:lnSpc>
            </a:pPr>
            <a:r>
              <a:rPr lang="en-US" altLang="zh-CN" sz="1500" b="1" dirty="0">
                <a:solidFill>
                  <a:schemeClr val="tx1">
                    <a:lumMod val="75000"/>
                    <a:lumOff val="25000"/>
                  </a:schemeClr>
                </a:solidFill>
                <a:latin typeface="微软雅黑" panose="020B0503020204020204" pitchFamily="34" charset="-122"/>
                <a:ea typeface="微软雅黑" panose="020B0503020204020204" pitchFamily="34" charset="-122"/>
              </a:rPr>
              <a:t>04</a:t>
            </a:r>
          </a:p>
        </p:txBody>
      </p:sp>
      <p:sp>
        <p:nvSpPr>
          <p:cNvPr id="55" name="圆角矩形 54">
            <a:hlinkClick r:id="rId8" action="ppaction://hlinksldjump"/>
          </p:cNvPr>
          <p:cNvSpPr/>
          <p:nvPr userDrawn="1"/>
        </p:nvSpPr>
        <p:spPr>
          <a:xfrm>
            <a:off x="4161818" y="6454244"/>
            <a:ext cx="487617" cy="230506"/>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lnSpc>
                <a:spcPct val="100000"/>
              </a:lnSpc>
            </a:pPr>
            <a:r>
              <a:rPr lang="en-US" altLang="zh-CN" sz="1500" b="1" dirty="0">
                <a:solidFill>
                  <a:schemeClr val="tx1">
                    <a:lumMod val="75000"/>
                    <a:lumOff val="25000"/>
                  </a:schemeClr>
                </a:solidFill>
                <a:latin typeface="微软雅黑" panose="020B0503020204020204" pitchFamily="34" charset="-122"/>
                <a:ea typeface="微软雅黑" panose="020B0503020204020204" pitchFamily="34" charset="-122"/>
              </a:rPr>
              <a:t>05</a:t>
            </a:r>
          </a:p>
        </p:txBody>
      </p:sp>
      <p:sp>
        <p:nvSpPr>
          <p:cNvPr id="56" name="圆角矩形 55">
            <a:hlinkClick r:id="rId9" action="ppaction://hlinksldjump"/>
          </p:cNvPr>
          <p:cNvSpPr/>
          <p:nvPr userDrawn="1"/>
        </p:nvSpPr>
        <p:spPr>
          <a:xfrm>
            <a:off x="4763085" y="6454244"/>
            <a:ext cx="487617" cy="230506"/>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lnSpc>
                <a:spcPct val="100000"/>
              </a:lnSpc>
            </a:pPr>
            <a:r>
              <a:rPr lang="en-US" altLang="zh-CN" sz="1500" b="1" dirty="0">
                <a:solidFill>
                  <a:schemeClr val="tx1">
                    <a:lumMod val="75000"/>
                    <a:lumOff val="25000"/>
                  </a:schemeClr>
                </a:solidFill>
                <a:latin typeface="微软雅黑" panose="020B0503020204020204" pitchFamily="34" charset="-122"/>
                <a:ea typeface="微软雅黑" panose="020B0503020204020204" pitchFamily="34" charset="-122"/>
              </a:rPr>
              <a:t>06</a:t>
            </a:r>
          </a:p>
        </p:txBody>
      </p:sp>
      <p:sp>
        <p:nvSpPr>
          <p:cNvPr id="57" name="圆角矩形 56">
            <a:hlinkClick r:id="rId10" action="ppaction://hlinksldjump"/>
          </p:cNvPr>
          <p:cNvSpPr/>
          <p:nvPr userDrawn="1"/>
        </p:nvSpPr>
        <p:spPr>
          <a:xfrm>
            <a:off x="5963914" y="6447979"/>
            <a:ext cx="487617" cy="230506"/>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lnSpc>
                <a:spcPct val="100000"/>
              </a:lnSpc>
            </a:pPr>
            <a:r>
              <a:rPr lang="en-US" altLang="zh-CN" sz="1500" b="1" dirty="0" smtClean="0">
                <a:solidFill>
                  <a:schemeClr val="tx1">
                    <a:lumMod val="75000"/>
                    <a:lumOff val="25000"/>
                  </a:schemeClr>
                </a:solidFill>
                <a:latin typeface="微软雅黑" panose="020B0503020204020204" pitchFamily="34" charset="-122"/>
                <a:ea typeface="微软雅黑" panose="020B0503020204020204" pitchFamily="34" charset="-122"/>
              </a:rPr>
              <a:t>08</a:t>
            </a:r>
            <a:endParaRPr lang="en-US" altLang="zh-CN" sz="1500" b="1" dirty="0">
              <a:solidFill>
                <a:schemeClr val="tx1">
                  <a:lumMod val="75000"/>
                  <a:lumOff val="25000"/>
                </a:schemeClr>
              </a:solidFill>
              <a:latin typeface="微软雅黑" panose="020B0503020204020204" pitchFamily="34" charset="-122"/>
              <a:ea typeface="微软雅黑" panose="020B0503020204020204" pitchFamily="34" charset="-122"/>
            </a:endParaRPr>
          </a:p>
        </p:txBody>
      </p:sp>
      <p:sp>
        <p:nvSpPr>
          <p:cNvPr id="58" name="圆角矩形 57">
            <a:hlinkClick r:id="rId11" action="ppaction://hlinksldjump"/>
          </p:cNvPr>
          <p:cNvSpPr/>
          <p:nvPr userDrawn="1"/>
        </p:nvSpPr>
        <p:spPr>
          <a:xfrm>
            <a:off x="6565181" y="6447979"/>
            <a:ext cx="487617" cy="230506"/>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lnSpc>
                <a:spcPct val="100000"/>
              </a:lnSpc>
            </a:pPr>
            <a:r>
              <a:rPr lang="en-US" altLang="zh-CN" sz="1500" b="1" dirty="0" smtClean="0">
                <a:solidFill>
                  <a:schemeClr val="tx1">
                    <a:lumMod val="75000"/>
                    <a:lumOff val="25000"/>
                  </a:schemeClr>
                </a:solidFill>
                <a:latin typeface="微软雅黑" panose="020B0503020204020204" pitchFamily="34" charset="-122"/>
                <a:ea typeface="微软雅黑" panose="020B0503020204020204" pitchFamily="34" charset="-122"/>
              </a:rPr>
              <a:t>09</a:t>
            </a:r>
            <a:endParaRPr lang="en-US" altLang="zh-CN" sz="1500" b="1" dirty="0">
              <a:solidFill>
                <a:schemeClr val="tx1">
                  <a:lumMod val="75000"/>
                  <a:lumOff val="25000"/>
                </a:schemeClr>
              </a:solidFill>
              <a:latin typeface="微软雅黑" panose="020B0503020204020204" pitchFamily="34" charset="-122"/>
              <a:ea typeface="微软雅黑" panose="020B0503020204020204" pitchFamily="34" charset="-122"/>
            </a:endParaRPr>
          </a:p>
        </p:txBody>
      </p:sp>
      <p:sp>
        <p:nvSpPr>
          <p:cNvPr id="59" name="动作按钮: 后退或前一项 58">
            <a:hlinkClick r:id="" action="ppaction://hlinkshowjump?jump=previousslide"/>
          </p:cNvPr>
          <p:cNvSpPr/>
          <p:nvPr userDrawn="1"/>
        </p:nvSpPr>
        <p:spPr>
          <a:xfrm>
            <a:off x="11156224" y="6427788"/>
            <a:ext cx="268570" cy="268606"/>
          </a:xfrm>
          <a:prstGeom prst="actionButtonBackPrevious">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60" name="动作按钮: 前进或下一项 59">
            <a:hlinkClick r:id="" action="ppaction://hlinkshowjump?jump=nextslide"/>
          </p:cNvPr>
          <p:cNvSpPr/>
          <p:nvPr userDrawn="1"/>
        </p:nvSpPr>
        <p:spPr>
          <a:xfrm>
            <a:off x="11535905" y="6427788"/>
            <a:ext cx="268570" cy="268606"/>
          </a:xfrm>
          <a:prstGeom prst="actionButtonForwardNex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61" name="动作按钮: 结束 60">
            <a:hlinkClick r:id="" action="ppaction://hlinkshowjump?jump=endshow"/>
          </p:cNvPr>
          <p:cNvSpPr/>
          <p:nvPr userDrawn="1"/>
        </p:nvSpPr>
        <p:spPr>
          <a:xfrm>
            <a:off x="11915587" y="6423661"/>
            <a:ext cx="276824" cy="276860"/>
          </a:xfrm>
          <a:prstGeom prst="actionButtonEnd">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62" name="TextBox 61">
            <a:hlinkClick r:id="rId12" action="ppaction://hlinksldjump"/>
          </p:cNvPr>
          <p:cNvSpPr txBox="1"/>
          <p:nvPr userDrawn="1"/>
        </p:nvSpPr>
        <p:spPr>
          <a:xfrm>
            <a:off x="10464693" y="6388632"/>
            <a:ext cx="595035" cy="338476"/>
          </a:xfrm>
          <a:prstGeom prst="rect">
            <a:avLst/>
          </a:prstGeom>
          <a:noFill/>
        </p:spPr>
        <p:txBody>
          <a:bodyPr wrap="none" lIns="91426" tIns="45712" rIns="91426" bIns="45712" rtlCol="0">
            <a:spAutoFit/>
          </a:bodyPr>
          <a:lstStyle/>
          <a:p>
            <a:r>
              <a:rPr lang="zh-CN" altLang="en-US" sz="1600" b="1" u="sng" dirty="0" smtClean="0">
                <a:solidFill>
                  <a:schemeClr val="accent1">
                    <a:lumMod val="75000"/>
                  </a:schemeClr>
                </a:solidFill>
                <a:latin typeface="微软雅黑" pitchFamily="34" charset="-122"/>
                <a:ea typeface="微软雅黑" pitchFamily="34" charset="-122"/>
              </a:rPr>
              <a:t>目录</a:t>
            </a:r>
            <a:endParaRPr lang="zh-CN" altLang="en-US" sz="1600" b="1" u="sng" dirty="0">
              <a:solidFill>
                <a:schemeClr val="accent1">
                  <a:lumMod val="75000"/>
                </a:schemeClr>
              </a:solidFill>
              <a:latin typeface="微软雅黑" pitchFamily="34" charset="-122"/>
              <a:ea typeface="微软雅黑" pitchFamily="34" charset="-122"/>
            </a:endParaRPr>
          </a:p>
        </p:txBody>
      </p:sp>
      <p:sp>
        <p:nvSpPr>
          <p:cNvPr id="19" name="圆角矩形 18">
            <a:hlinkClick r:id="rId13" action="ppaction://hlinksldjump"/>
          </p:cNvPr>
          <p:cNvSpPr/>
          <p:nvPr userDrawn="1"/>
        </p:nvSpPr>
        <p:spPr>
          <a:xfrm>
            <a:off x="7187217" y="6450024"/>
            <a:ext cx="443288" cy="230506"/>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lnSpc>
                <a:spcPct val="100000"/>
              </a:lnSpc>
            </a:pPr>
            <a:r>
              <a:rPr lang="en-US" altLang="zh-CN" sz="1500" b="1" dirty="0">
                <a:solidFill>
                  <a:schemeClr val="tx1">
                    <a:lumMod val="75000"/>
                    <a:lumOff val="25000"/>
                  </a:schemeClr>
                </a:solidFill>
                <a:latin typeface="微软雅黑" panose="020B0503020204020204" pitchFamily="34" charset="-122"/>
                <a:ea typeface="微软雅黑" panose="020B0503020204020204" pitchFamily="34" charset="-122"/>
              </a:rPr>
              <a:t>10</a:t>
            </a:r>
          </a:p>
        </p:txBody>
      </p:sp>
      <p:sp>
        <p:nvSpPr>
          <p:cNvPr id="20" name="圆角矩形 19">
            <a:hlinkClick r:id="rId14" action="ppaction://hlinksldjump"/>
          </p:cNvPr>
          <p:cNvSpPr/>
          <p:nvPr userDrawn="1"/>
        </p:nvSpPr>
        <p:spPr>
          <a:xfrm>
            <a:off x="7703922" y="6461895"/>
            <a:ext cx="443288" cy="230506"/>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lnSpc>
                <a:spcPct val="100000"/>
              </a:lnSpc>
            </a:pPr>
            <a:r>
              <a:rPr lang="en-US" altLang="zh-CN" sz="1500" b="1" dirty="0">
                <a:solidFill>
                  <a:schemeClr val="tx1">
                    <a:lumMod val="75000"/>
                    <a:lumOff val="25000"/>
                  </a:schemeClr>
                </a:solidFill>
                <a:latin typeface="微软雅黑" panose="020B0503020204020204" pitchFamily="34" charset="-122"/>
                <a:ea typeface="微软雅黑" panose="020B0503020204020204" pitchFamily="34" charset="-122"/>
              </a:rPr>
              <a:t>11</a:t>
            </a:r>
          </a:p>
        </p:txBody>
      </p:sp>
      <p:sp>
        <p:nvSpPr>
          <p:cNvPr id="30" name="矩形 29"/>
          <p:cNvSpPr/>
          <p:nvPr userDrawn="1"/>
        </p:nvSpPr>
        <p:spPr>
          <a:xfrm>
            <a:off x="-51842" y="-23256"/>
            <a:ext cx="12242255" cy="549307"/>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1" name="矩形 30"/>
          <p:cNvSpPr/>
          <p:nvPr userDrawn="1"/>
        </p:nvSpPr>
        <p:spPr>
          <a:xfrm>
            <a:off x="-51842" y="-23256"/>
            <a:ext cx="4199445" cy="549307"/>
          </a:xfrm>
          <a:prstGeom prst="rect">
            <a:avLst/>
          </a:prstGeom>
          <a:solidFill>
            <a:srgbClr val="2E75B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2" name="TextBox 31"/>
          <p:cNvSpPr txBox="1"/>
          <p:nvPr userDrawn="1"/>
        </p:nvSpPr>
        <p:spPr>
          <a:xfrm>
            <a:off x="1054577" y="20619"/>
            <a:ext cx="2031325" cy="461558"/>
          </a:xfrm>
          <a:prstGeom prst="rect">
            <a:avLst/>
          </a:prstGeom>
          <a:noFill/>
        </p:spPr>
        <p:txBody>
          <a:bodyPr wrap="none" rtlCol="0">
            <a:spAutoFit/>
          </a:bodyPr>
          <a:lstStyle/>
          <a:p>
            <a:r>
              <a:rPr lang="zh-CN" altLang="en-US" sz="2400" b="1" dirty="0" smtClean="0">
                <a:solidFill>
                  <a:schemeClr val="accent1">
                    <a:lumMod val="20000"/>
                    <a:lumOff val="80000"/>
                  </a:schemeClr>
                </a:solidFill>
                <a:latin typeface="微软雅黑" panose="020B0503020204020204" pitchFamily="34" charset="-122"/>
                <a:ea typeface="微软雅黑" panose="020B0503020204020204" pitchFamily="34" charset="-122"/>
              </a:rPr>
              <a:t>提升素养能力</a:t>
            </a:r>
            <a:endParaRPr lang="zh-CN" altLang="en-US" sz="2400" b="1" dirty="0">
              <a:solidFill>
                <a:schemeClr val="accent1">
                  <a:lumMod val="20000"/>
                  <a:lumOff val="80000"/>
                </a:schemeClr>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447837907"/>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obj">
  <p:cSld name="1_标题和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3686288506"/>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22440719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60" r:id="rId3"/>
    <p:sldLayoutId id="2147483661" r:id="rId4"/>
    <p:sldLayoutId id="2147483662" r:id="rId5"/>
    <p:sldLayoutId id="2147483663" r:id="rId6"/>
  </p:sldLayoutIdLst>
  <p:timing>
    <p:tnLst>
      <p:par>
        <p:cTn id="1" dur="indefinite" restart="never" nodeType="tmRoot"/>
      </p:par>
    </p:tnLst>
  </p:timing>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tags" Target="../tags/tag3.xml"/><Relationship Id="rId7" Type="http://schemas.openxmlformats.org/officeDocument/2006/relationships/image" Target="../media/image4.png"/><Relationship Id="rId2" Type="http://schemas.openxmlformats.org/officeDocument/2006/relationships/tags" Target="../tags/tag2.xml"/><Relationship Id="rId1" Type="http://schemas.openxmlformats.org/officeDocument/2006/relationships/tags" Target="../tags/tag1.xml"/><Relationship Id="rId6" Type="http://schemas.openxmlformats.org/officeDocument/2006/relationships/image" Target="../media/image3.png"/><Relationship Id="rId5" Type="http://schemas.openxmlformats.org/officeDocument/2006/relationships/image" Target="../media/image2.png"/><Relationship Id="rId4"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5.pn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8.pn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4.xml"/><Relationship Id="rId1" Type="http://schemas.openxmlformats.org/officeDocument/2006/relationships/vmlDrawing" Target="../drawings/vmlDrawing1.vml"/><Relationship Id="rId5" Type="http://schemas.openxmlformats.org/officeDocument/2006/relationships/image" Target="../media/image20.emf"/><Relationship Id="rId4" Type="http://schemas.openxmlformats.org/officeDocument/2006/relationships/package" Target="../embeddings/Microsoft_Word___1.docx"/></Relationships>
</file>

<file path=ppt/slides/_rels/slide1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13.png"/><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2.pn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5.xml"/><Relationship Id="rId1" Type="http://schemas.openxmlformats.org/officeDocument/2006/relationships/tags" Target="../tags/tag4.xml"/></Relationships>
</file>

<file path=ppt/slides/_rels/slide20.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16.png"/><Relationship Id="rId1" Type="http://schemas.openxmlformats.org/officeDocument/2006/relationships/slideLayout" Target="../slideLayouts/slideLayout4.xml"/><Relationship Id="rId4" Type="http://schemas.openxmlformats.org/officeDocument/2006/relationships/image" Target="../media/image24.png"/></Relationships>
</file>

<file path=ppt/slides/_rels/slide2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5.png"/><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8.png"/><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3" Type="http://schemas.openxmlformats.org/officeDocument/2006/relationships/tags" Target="../tags/tag16.xml"/><Relationship Id="rId2" Type="http://schemas.openxmlformats.org/officeDocument/2006/relationships/tags" Target="../tags/tag15.xml"/><Relationship Id="rId1" Type="http://schemas.openxmlformats.org/officeDocument/2006/relationships/tags" Target="../tags/tag14.xml"/><Relationship Id="rId5" Type="http://schemas.openxmlformats.org/officeDocument/2006/relationships/slideLayout" Target="../slideLayouts/slideLayout2.xml"/><Relationship Id="rId4" Type="http://schemas.openxmlformats.org/officeDocument/2006/relationships/tags" Target="../tags/tag1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3" Type="http://schemas.openxmlformats.org/officeDocument/2006/relationships/slide" Target="slide4.xml"/><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slide" Target="slide25.xml"/><Relationship Id="rId4" Type="http://schemas.openxmlformats.org/officeDocument/2006/relationships/slide" Target="slide9.xml"/></Relationships>
</file>

<file path=ppt/slides/_rels/slide30.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4.png"/><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6.png"/><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5.xml"/></Relationships>
</file>

<file path=ppt/slides/_rels/slide34.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8.png"/><Relationship Id="rId1" Type="http://schemas.openxmlformats.org/officeDocument/2006/relationships/slideLayout" Target="../slideLayouts/slideLayout5.xml"/></Relationships>
</file>

<file path=ppt/slides/_rels/slide35.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slideLayout" Target="../slideLayouts/slideLayout5.xml"/><Relationship Id="rId4" Type="http://schemas.openxmlformats.org/officeDocument/2006/relationships/image" Target="../media/image41.png"/></Relationships>
</file>

<file path=ppt/slides/_rels/slide36.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5.xml"/></Relationships>
</file>

<file path=ppt/slides/_rels/slide37.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3.png"/><Relationship Id="rId1" Type="http://schemas.openxmlformats.org/officeDocument/2006/relationships/slideLayout" Target="../slideLayouts/slideLayout5.xml"/></Relationships>
</file>

<file path=ppt/slides/_rels/slide38.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5.xml"/></Relationships>
</file>

<file path=ppt/slides/_rels/slide39.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5.png"/><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3" Type="http://schemas.openxmlformats.org/officeDocument/2006/relationships/tags" Target="../tags/tag8.xml"/><Relationship Id="rId2" Type="http://schemas.openxmlformats.org/officeDocument/2006/relationships/tags" Target="../tags/tag7.xml"/><Relationship Id="rId1" Type="http://schemas.openxmlformats.org/officeDocument/2006/relationships/tags" Target="../tags/tag6.xml"/><Relationship Id="rId6" Type="http://schemas.openxmlformats.org/officeDocument/2006/relationships/notesSlide" Target="../notesSlides/notesSlide2.xml"/><Relationship Id="rId5" Type="http://schemas.openxmlformats.org/officeDocument/2006/relationships/slideLayout" Target="../slideLayouts/slideLayout2.xml"/><Relationship Id="rId4" Type="http://schemas.openxmlformats.org/officeDocument/2006/relationships/tags" Target="../tags/tag9.xml"/></Relationships>
</file>

<file path=ppt/slides/_rels/slide40.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5.xml"/></Relationships>
</file>

<file path=ppt/slides/_rels/slide41.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7.png"/><Relationship Id="rId1" Type="http://schemas.openxmlformats.org/officeDocument/2006/relationships/slideLayout" Target="../slideLayouts/slideLayout5.xml"/></Relationships>
</file>

<file path=ppt/slides/_rels/slide42.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5.xml"/></Relationships>
</file>

<file path=ppt/slides/_rels/slide43.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5.xml"/></Relationships>
</file>

<file path=ppt/slides/_rels/slide44.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5.xml"/></Relationships>
</file>

<file path=ppt/slides/_rels/slide45.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5.xml"/></Relationships>
</file>

<file path=ppt/slides/_rels/slide46.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50.png"/><Relationship Id="rId1" Type="http://schemas.openxmlformats.org/officeDocument/2006/relationships/slideLayout" Target="../slideLayouts/slideLayout5.xml"/></Relationships>
</file>

<file path=ppt/slides/_rels/slide47.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5.xml"/></Relationships>
</file>

<file path=ppt/slides/_rels/slide48.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52.png"/><Relationship Id="rId1" Type="http://schemas.openxmlformats.org/officeDocument/2006/relationships/slideLayout" Target="../slideLayouts/slideLayout5.xml"/></Relationships>
</file>

<file path=ppt/slides/_rels/slide49.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53.png"/><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3.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50.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image" Target="../media/image52.jpeg"/><Relationship Id="rId1" Type="http://schemas.openxmlformats.org/officeDocument/2006/relationships/slideLayout" Target="../slideLayouts/slideLayout6.xml"/><Relationship Id="rId4" Type="http://schemas.openxmlformats.org/officeDocument/2006/relationships/image" Target="../media/image54.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8" Type="http://schemas.openxmlformats.org/officeDocument/2006/relationships/slide" Target="slide10.xml"/><Relationship Id="rId3" Type="http://schemas.openxmlformats.org/officeDocument/2006/relationships/tags" Target="../tags/tag12.xml"/><Relationship Id="rId7" Type="http://schemas.openxmlformats.org/officeDocument/2006/relationships/slide" Target="slide17.xml"/><Relationship Id="rId2" Type="http://schemas.openxmlformats.org/officeDocument/2006/relationships/tags" Target="../tags/tag11.xml"/><Relationship Id="rId1" Type="http://schemas.openxmlformats.org/officeDocument/2006/relationships/tags" Target="../tags/tag10.xml"/><Relationship Id="rId6" Type="http://schemas.openxmlformats.org/officeDocument/2006/relationships/notesSlide" Target="../notesSlides/notesSlide3.xml"/><Relationship Id="rId5" Type="http://schemas.openxmlformats.org/officeDocument/2006/relationships/slideLayout" Target="../slideLayouts/slideLayout2.xml"/><Relationship Id="rId4" Type="http://schemas.openxmlformats.org/officeDocument/2006/relationships/tags" Target="../tags/tag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6"/>
          <p:cNvPicPr/>
          <p:nvPr/>
        </p:nvPicPr>
        <p:blipFill>
          <a:blip r:embed="rId5"/>
          <a:stretch>
            <a:fillRect/>
          </a:stretch>
        </p:blipFill>
        <p:spPr>
          <a:xfrm>
            <a:off x="-2598" y="-1"/>
            <a:ext cx="12195608" cy="6858001"/>
          </a:xfrm>
          <a:prstGeom prst="rect">
            <a:avLst/>
          </a:prstGeom>
        </p:spPr>
      </p:pic>
      <p:sp>
        <p:nvSpPr>
          <p:cNvPr id="12" name="矩形 11"/>
          <p:cNvSpPr/>
          <p:nvPr>
            <p:custDataLst>
              <p:tags r:id="rId1"/>
            </p:custDataLst>
          </p:nvPr>
        </p:nvSpPr>
        <p:spPr>
          <a:xfrm>
            <a:off x="1" y="4344238"/>
            <a:ext cx="12190413" cy="2502591"/>
          </a:xfrm>
          <a:prstGeom prst="rect">
            <a:avLst/>
          </a:prstGeom>
          <a:solidFill>
            <a:srgbClr val="2E75B6">
              <a:alpha val="81961"/>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lang="zh-CN" altLang="en-US"/>
          </a:p>
        </p:txBody>
      </p:sp>
      <p:sp>
        <p:nvSpPr>
          <p:cNvPr id="13" name="TextBox 5"/>
          <p:cNvSpPr txBox="1"/>
          <p:nvPr>
            <p:custDataLst>
              <p:tags r:id="rId2"/>
            </p:custDataLst>
          </p:nvPr>
        </p:nvSpPr>
        <p:spPr>
          <a:xfrm>
            <a:off x="1054100" y="5168102"/>
            <a:ext cx="10029343" cy="1332092"/>
          </a:xfrm>
          <a:prstGeom prst="rect">
            <a:avLst/>
          </a:prstGeom>
          <a:noFill/>
        </p:spPr>
        <p:txBody>
          <a:bodyPr wrap="none" lIns="121917" tIns="60958" rIns="121917" bIns="60958">
            <a:spAutoFit/>
          </a:bodyPr>
          <a:lstStyle/>
          <a:p>
            <a:pPr>
              <a:lnSpc>
                <a:spcPct val="110000"/>
              </a:lnSpc>
              <a:defRPr/>
            </a:pPr>
            <a:r>
              <a:rPr lang="zh-CN" altLang="en-US" sz="3700" b="1" dirty="0">
                <a:solidFill>
                  <a:schemeClr val="bg1">
                    <a:lumMod val="95000"/>
                  </a:schemeClr>
                </a:solidFill>
                <a:effectLst>
                  <a:outerShdw blurRad="50800" dist="38100" dir="8100000" algn="tr" rotWithShape="0">
                    <a:prstClr val="black">
                      <a:alpha val="40000"/>
                    </a:prstClr>
                  </a:outerShdw>
                </a:effectLst>
                <a:latin typeface="微软雅黑" panose="020B0503020204020204" pitchFamily="34" charset="-122"/>
                <a:ea typeface="微软雅黑" panose="020B0503020204020204" pitchFamily="34" charset="-122"/>
                <a:cs typeface="微软雅黑" panose="020B0503020204020204" pitchFamily="34" charset="-122"/>
              </a:rPr>
              <a:t>第</a:t>
            </a:r>
            <a:r>
              <a:rPr lang="en-US" altLang="zh-CN" sz="3700" b="1" dirty="0">
                <a:solidFill>
                  <a:schemeClr val="bg1">
                    <a:lumMod val="95000"/>
                  </a:schemeClr>
                </a:solidFill>
                <a:effectLst>
                  <a:outerShdw blurRad="50800" dist="38100" dir="8100000" algn="tr" rotWithShape="0">
                    <a:prstClr val="black">
                      <a:alpha val="40000"/>
                    </a:prstClr>
                  </a:outerShdw>
                </a:effectLst>
                <a:latin typeface="微软雅黑" panose="020B0503020204020204" pitchFamily="34" charset="-122"/>
                <a:ea typeface="微软雅黑" panose="020B0503020204020204" pitchFamily="34" charset="-122"/>
                <a:cs typeface="微软雅黑" panose="020B0503020204020204" pitchFamily="34" charset="-122"/>
              </a:rPr>
              <a:t>3</a:t>
            </a:r>
            <a:r>
              <a:rPr lang="zh-CN" altLang="en-US" sz="3700" b="1" dirty="0">
                <a:solidFill>
                  <a:schemeClr val="bg1">
                    <a:lumMod val="95000"/>
                  </a:schemeClr>
                </a:solidFill>
                <a:effectLst>
                  <a:outerShdw blurRad="50800" dist="38100" dir="8100000" algn="tr" rotWithShape="0">
                    <a:prstClr val="black">
                      <a:alpha val="40000"/>
                    </a:prstClr>
                  </a:outerShdw>
                </a:effectLst>
                <a:latin typeface="微软雅黑" panose="020B0503020204020204" pitchFamily="34" charset="-122"/>
                <a:ea typeface="微软雅黑" panose="020B0503020204020204" pitchFamily="34" charset="-122"/>
                <a:cs typeface="微软雅黑" panose="020B0503020204020204" pitchFamily="34" charset="-122"/>
              </a:rPr>
              <a:t>讲　实验十　观察电容器的充、放电现象　</a:t>
            </a:r>
            <a:endParaRPr lang="en-US" altLang="zh-CN" sz="3700" b="1" dirty="0" smtClean="0">
              <a:solidFill>
                <a:schemeClr val="bg1">
                  <a:lumMod val="95000"/>
                </a:schemeClr>
              </a:solidFill>
              <a:effectLst>
                <a:outerShdw blurRad="50800" dist="38100" dir="8100000" algn="tr" rotWithShape="0">
                  <a:prstClr val="black">
                    <a:alpha val="40000"/>
                  </a:prstClr>
                </a:outerShdw>
              </a:effectLst>
              <a:latin typeface="微软雅黑" panose="020B0503020204020204" pitchFamily="34" charset="-122"/>
              <a:ea typeface="微软雅黑" panose="020B0503020204020204" pitchFamily="34" charset="-122"/>
              <a:cs typeface="微软雅黑" panose="020B0503020204020204" pitchFamily="34" charset="-122"/>
            </a:endParaRPr>
          </a:p>
          <a:p>
            <a:pPr>
              <a:lnSpc>
                <a:spcPct val="110000"/>
              </a:lnSpc>
              <a:defRPr/>
            </a:pPr>
            <a:r>
              <a:rPr lang="zh-CN" altLang="en-US" sz="3700" b="1" dirty="0" smtClean="0">
                <a:solidFill>
                  <a:schemeClr val="bg1">
                    <a:lumMod val="95000"/>
                  </a:schemeClr>
                </a:solidFill>
                <a:effectLst>
                  <a:outerShdw blurRad="50800" dist="38100" dir="8100000" algn="tr" rotWithShape="0">
                    <a:prstClr val="black">
                      <a:alpha val="40000"/>
                    </a:prstClr>
                  </a:outerShdw>
                </a:effectLst>
                <a:latin typeface="微软雅黑" panose="020B0503020204020204" pitchFamily="34" charset="-122"/>
                <a:ea typeface="微软雅黑" panose="020B0503020204020204" pitchFamily="34" charset="-122"/>
                <a:cs typeface="微软雅黑" panose="020B0503020204020204" pitchFamily="34" charset="-122"/>
              </a:rPr>
              <a:t>电容器</a:t>
            </a:r>
            <a:r>
              <a:rPr lang="zh-CN" altLang="en-US" sz="3700" b="1" dirty="0">
                <a:solidFill>
                  <a:schemeClr val="bg1">
                    <a:lumMod val="95000"/>
                  </a:schemeClr>
                </a:solidFill>
                <a:effectLst>
                  <a:outerShdw blurRad="50800" dist="38100" dir="8100000" algn="tr" rotWithShape="0">
                    <a:prstClr val="black">
                      <a:alpha val="40000"/>
                    </a:prstClr>
                  </a:outerShdw>
                </a:effectLst>
                <a:latin typeface="微软雅黑" panose="020B0503020204020204" pitchFamily="34" charset="-122"/>
                <a:ea typeface="微软雅黑" panose="020B0503020204020204" pitchFamily="34" charset="-122"/>
                <a:cs typeface="微软雅黑" panose="020B0503020204020204" pitchFamily="34" charset="-122"/>
              </a:rPr>
              <a:t>的动态分析</a:t>
            </a:r>
          </a:p>
        </p:txBody>
      </p:sp>
      <p:pic>
        <p:nvPicPr>
          <p:cNvPr id="8" name="Picture 3"/>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 y="-1"/>
            <a:ext cx="1126585" cy="10527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 name="图片 8" descr="山东金榜苑"/>
          <p:cNvPicPr>
            <a:picLocks noChangeAspect="1"/>
          </p:cNvPicPr>
          <p:nvPr/>
        </p:nvPicPr>
        <p:blipFill>
          <a:blip r:embed="rId7">
            <a:lum bright="-8000" contrast="52000"/>
          </a:blip>
          <a:srcRect b="27240"/>
          <a:stretch>
            <a:fillRect/>
          </a:stretch>
        </p:blipFill>
        <p:spPr>
          <a:xfrm>
            <a:off x="-5195" y="105853"/>
            <a:ext cx="1113340" cy="810422"/>
          </a:xfrm>
          <a:prstGeom prst="rect">
            <a:avLst/>
          </a:prstGeom>
        </p:spPr>
      </p:pic>
      <p:sp>
        <p:nvSpPr>
          <p:cNvPr id="10" name="TextBox 2"/>
          <p:cNvSpPr txBox="1"/>
          <p:nvPr>
            <p:custDataLst>
              <p:tags r:id="rId3"/>
            </p:custDataLst>
          </p:nvPr>
        </p:nvSpPr>
        <p:spPr>
          <a:xfrm>
            <a:off x="1054736" y="4509135"/>
            <a:ext cx="3068469" cy="584775"/>
          </a:xfrm>
          <a:prstGeom prst="rect">
            <a:avLst/>
          </a:prstGeom>
          <a:noFill/>
        </p:spPr>
        <p:txBody>
          <a:bodyPr wrap="none">
            <a:spAutoFit/>
          </a:bodyPr>
          <a:lstStyle/>
          <a:p>
            <a:pPr>
              <a:defRPr/>
            </a:pPr>
            <a:r>
              <a:rPr lang="zh-CN" altLang="en-US" sz="3200" b="1" dirty="0">
                <a:solidFill>
                  <a:schemeClr val="bg1"/>
                </a:solidFill>
                <a:effectLst>
                  <a:outerShdw blurRad="50800" dist="38100" dir="8100000" algn="tr" rotWithShape="0">
                    <a:prstClr val="black">
                      <a:alpha val="40000"/>
                    </a:prstClr>
                  </a:outerShdw>
                </a:effectLst>
                <a:latin typeface="方正黑体_GBK" panose="03000509000000000000" pitchFamily="65" charset="-122"/>
                <a:ea typeface="方正黑体_GBK" panose="03000509000000000000" pitchFamily="65" charset="-122"/>
              </a:rPr>
              <a:t>第八章　静电场</a:t>
            </a:r>
            <a:endParaRPr lang="zh-CN" altLang="en-US" sz="3200" b="1" dirty="0">
              <a:solidFill>
                <a:schemeClr val="bg1"/>
              </a:solidFill>
              <a:effectLst>
                <a:outerShdw blurRad="50800" dist="38100" dir="8100000" algn="tr" rotWithShape="0">
                  <a:prstClr val="black">
                    <a:alpha val="40000"/>
                  </a:prstClr>
                </a:outerShdw>
              </a:effectLst>
              <a:latin typeface="方正黑体_GBK" panose="03000509000000000000" pitchFamily="65" charset="-122"/>
              <a:ea typeface="方正黑体_GBK" panose="03000509000000000000" pitchFamily="65" charset="-122"/>
              <a:cs typeface="+mn-cs"/>
            </a:endParaRPr>
          </a:p>
        </p:txBody>
      </p:sp>
    </p:spTree>
    <p:extLst>
      <p:ext uri="{BB962C8B-B14F-4D97-AF65-F5344CB8AC3E}">
        <p14:creationId xmlns:p14="http://schemas.microsoft.com/office/powerpoint/2010/main" val="3506394195"/>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1"/>
          <p:cNvSpPr>
            <a:spLocks noChangeArrowheads="1"/>
          </p:cNvSpPr>
          <p:nvPr/>
        </p:nvSpPr>
        <p:spPr bwMode="auto">
          <a:xfrm>
            <a:off x="228964" y="648229"/>
            <a:ext cx="11772834" cy="597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tabLst>
                <a:tab pos="2609850" algn="l"/>
              </a:tabLst>
              <a:defRPr>
                <a:solidFill>
                  <a:schemeClr val="tx1"/>
                </a:solidFill>
                <a:latin typeface="Calibri" pitchFamily="34" charset="0"/>
                <a:ea typeface="宋体" pitchFamily="2" charset="-122"/>
              </a:defRPr>
            </a:lvl1pPr>
            <a:lvl2pPr marL="742950" indent="-285750" eaLnBrk="0" hangingPunct="0">
              <a:tabLst>
                <a:tab pos="2609850" algn="l"/>
              </a:tabLst>
              <a:defRPr>
                <a:solidFill>
                  <a:schemeClr val="tx1"/>
                </a:solidFill>
                <a:latin typeface="Calibri" pitchFamily="34" charset="0"/>
                <a:ea typeface="宋体" pitchFamily="2" charset="-122"/>
              </a:defRPr>
            </a:lvl2pPr>
            <a:lvl3pPr marL="1143000" indent="-228600" eaLnBrk="0" hangingPunct="0">
              <a:tabLst>
                <a:tab pos="2609850" algn="l"/>
              </a:tabLst>
              <a:defRPr>
                <a:solidFill>
                  <a:schemeClr val="tx1"/>
                </a:solidFill>
                <a:latin typeface="Calibri" pitchFamily="34" charset="0"/>
                <a:ea typeface="宋体" pitchFamily="2" charset="-122"/>
              </a:defRPr>
            </a:lvl3pPr>
            <a:lvl4pPr marL="1600200" indent="-228600" eaLnBrk="0" hangingPunct="0">
              <a:tabLst>
                <a:tab pos="2609850" algn="l"/>
              </a:tabLst>
              <a:defRPr>
                <a:solidFill>
                  <a:schemeClr val="tx1"/>
                </a:solidFill>
                <a:latin typeface="Calibri" pitchFamily="34" charset="0"/>
                <a:ea typeface="宋体" pitchFamily="2" charset="-122"/>
              </a:defRPr>
            </a:lvl4pPr>
            <a:lvl5pPr marL="2057400" indent="-228600" eaLnBrk="0" hangingPunct="0">
              <a:tabLst>
                <a:tab pos="2609850" algn="l"/>
              </a:tabLst>
              <a:defRPr>
                <a:solidFill>
                  <a:schemeClr val="tx1"/>
                </a:solidFill>
                <a:latin typeface="Calibri" pitchFamily="34" charset="0"/>
                <a:ea typeface="宋体" pitchFamily="2" charset="-122"/>
              </a:defRPr>
            </a:lvl5pPr>
            <a:lvl6pPr marL="2514600" indent="-228600" eaLnBrk="0" fontAlgn="base" hangingPunct="0">
              <a:spcBef>
                <a:spcPct val="0"/>
              </a:spcBef>
              <a:spcAft>
                <a:spcPct val="0"/>
              </a:spcAft>
              <a:tabLst>
                <a:tab pos="2609850" algn="l"/>
              </a:tabLst>
              <a:defRPr>
                <a:solidFill>
                  <a:schemeClr val="tx1"/>
                </a:solidFill>
                <a:latin typeface="Calibri" pitchFamily="34" charset="0"/>
                <a:ea typeface="宋体" pitchFamily="2" charset="-122"/>
              </a:defRPr>
            </a:lvl6pPr>
            <a:lvl7pPr marL="2971800" indent="-228600" eaLnBrk="0" fontAlgn="base" hangingPunct="0">
              <a:spcBef>
                <a:spcPct val="0"/>
              </a:spcBef>
              <a:spcAft>
                <a:spcPct val="0"/>
              </a:spcAft>
              <a:tabLst>
                <a:tab pos="2609850" algn="l"/>
              </a:tabLst>
              <a:defRPr>
                <a:solidFill>
                  <a:schemeClr val="tx1"/>
                </a:solidFill>
                <a:latin typeface="Calibri" pitchFamily="34" charset="0"/>
                <a:ea typeface="宋体" pitchFamily="2" charset="-122"/>
              </a:defRPr>
            </a:lvl7pPr>
            <a:lvl8pPr marL="3429000" indent="-228600" eaLnBrk="0" fontAlgn="base" hangingPunct="0">
              <a:spcBef>
                <a:spcPct val="0"/>
              </a:spcBef>
              <a:spcAft>
                <a:spcPct val="0"/>
              </a:spcAft>
              <a:tabLst>
                <a:tab pos="2609850" algn="l"/>
              </a:tabLst>
              <a:defRPr>
                <a:solidFill>
                  <a:schemeClr val="tx1"/>
                </a:solidFill>
                <a:latin typeface="Calibri" pitchFamily="34" charset="0"/>
                <a:ea typeface="宋体" pitchFamily="2" charset="-122"/>
              </a:defRPr>
            </a:lvl8pPr>
            <a:lvl9pPr marL="3886200" indent="-228600" eaLnBrk="0" fontAlgn="base" hangingPunct="0">
              <a:spcBef>
                <a:spcPct val="0"/>
              </a:spcBef>
              <a:spcAft>
                <a:spcPct val="0"/>
              </a:spcAft>
              <a:tabLst>
                <a:tab pos="2609850" algn="l"/>
              </a:tabLst>
              <a:defRPr>
                <a:solidFill>
                  <a:schemeClr val="tx1"/>
                </a:solidFill>
                <a:latin typeface="Calibri" pitchFamily="34" charset="0"/>
                <a:ea typeface="宋体" pitchFamily="2" charset="-122"/>
              </a:defRPr>
            </a:lvl9pPr>
          </a:lstStyle>
          <a:p>
            <a:pPr algn="ctr">
              <a:lnSpc>
                <a:spcPct val="130000"/>
              </a:lnSpc>
              <a:spcBef>
                <a:spcPts val="1200"/>
              </a:spcBef>
              <a:spcAft>
                <a:spcPts val="300"/>
              </a:spcAft>
            </a:pPr>
            <a:r>
              <a:rPr lang="zh-CN" altLang="en-US" sz="2800" kern="1400">
                <a:latin typeface="Cambria"/>
                <a:ea typeface="微软雅黑"/>
                <a:cs typeface="Times New Roman"/>
              </a:rPr>
              <a:t>考点一　实验</a:t>
            </a:r>
            <a:r>
              <a:rPr lang="en-US" altLang="zh-CN" sz="2800" kern="1400">
                <a:latin typeface="Cambria"/>
                <a:ea typeface="微软雅黑"/>
                <a:cs typeface="Times New Roman"/>
              </a:rPr>
              <a:t>:</a:t>
            </a:r>
            <a:r>
              <a:rPr lang="zh-CN" altLang="en-US" sz="2800" kern="1400">
                <a:latin typeface="Cambria"/>
                <a:ea typeface="微软雅黑"/>
                <a:cs typeface="Times New Roman"/>
              </a:rPr>
              <a:t>观察电容器的充、放电现象</a:t>
            </a:r>
            <a:endParaRPr lang="zh-CN" altLang="zh-CN" sz="1800" b="1" kern="1400" dirty="0">
              <a:effectLst/>
              <a:latin typeface="Cambria"/>
              <a:ea typeface="宋体"/>
              <a:cs typeface="Times New Roman"/>
            </a:endParaRPr>
          </a:p>
        </p:txBody>
      </p:sp>
      <p:sp>
        <p:nvSpPr>
          <p:cNvPr id="7" name="矩形 6"/>
          <p:cNvSpPr/>
          <p:nvPr/>
        </p:nvSpPr>
        <p:spPr>
          <a:xfrm>
            <a:off x="131852" y="1355655"/>
            <a:ext cx="11773332" cy="692497"/>
          </a:xfrm>
          <a:prstGeom prst="rect">
            <a:avLst/>
          </a:prstGeom>
        </p:spPr>
        <p:txBody>
          <a:bodyPr wrap="square">
            <a:spAutoFit/>
          </a:bodyPr>
          <a:lstStyle/>
          <a:p>
            <a:pPr algn="just">
              <a:lnSpc>
                <a:spcPct val="150000"/>
              </a:lnSpc>
              <a:spcAft>
                <a:spcPts val="0"/>
              </a:spcAft>
              <a:tabLst>
                <a:tab pos="2700655" algn="l"/>
              </a:tabLst>
            </a:pPr>
            <a:r>
              <a:rPr lang="zh-CN" altLang="zh-CN" sz="2600" kern="100" dirty="0">
                <a:latin typeface="Times New Roman"/>
                <a:ea typeface="微软雅黑"/>
                <a:cs typeface="Times New Roman"/>
              </a:rPr>
              <a:t>角度　　</a:t>
            </a:r>
            <a:r>
              <a:rPr lang="zh-CN" altLang="en-US" sz="2600" dirty="0">
                <a:latin typeface="Times New Roman"/>
                <a:ea typeface="微软雅黑"/>
                <a:cs typeface="Times New Roman"/>
              </a:rPr>
              <a:t>电容器充、放电现象的定性分析</a:t>
            </a:r>
            <a:endParaRPr lang="zh-CN" altLang="zh-CN" sz="1050" kern="100" dirty="0">
              <a:effectLst/>
              <a:latin typeface="宋体"/>
              <a:cs typeface="Courier New"/>
            </a:endParaRPr>
          </a:p>
        </p:txBody>
      </p:sp>
      <p:pic>
        <p:nvPicPr>
          <p:cNvPr id="8" name="Picture 2" descr="1"/>
          <p:cNvPicPr>
            <a:picLocks noChangeAspect="1" noChangeArrowheads="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66116" y="1566871"/>
            <a:ext cx="329407" cy="3294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矩形 8"/>
          <p:cNvSpPr/>
          <p:nvPr/>
        </p:nvSpPr>
        <p:spPr>
          <a:xfrm>
            <a:off x="106615" y="2043938"/>
            <a:ext cx="11810444" cy="1259231"/>
          </a:xfrm>
          <a:prstGeom prst="rect">
            <a:avLst/>
          </a:prstGeom>
        </p:spPr>
        <p:txBody>
          <a:bodyPr wrap="square" lIns="121898" tIns="60948" rIns="121898" bIns="60948">
            <a:spAutoFit/>
          </a:bodyPr>
          <a:lstStyle/>
          <a:p>
            <a:pPr marL="252000" indent="-457200">
              <a:lnSpc>
                <a:spcPct val="150000"/>
              </a:lnSpc>
              <a:spcAft>
                <a:spcPts val="0"/>
              </a:spcAft>
              <a:tabLst>
                <a:tab pos="297053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例</a:t>
            </a:r>
            <a:r>
              <a:rPr lang="en-US"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1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(2024·</a:t>
            </a:r>
            <a:r>
              <a:rPr lang="zh-CN" altLang="zh-CN" sz="2600" b="1">
                <a:latin typeface="Times New Roman" panose="02020603050405020304" pitchFamily="18" charset="0"/>
                <a:cs typeface="Times New Roman" panose="02020603050405020304" pitchFamily="18" charset="0"/>
              </a:rPr>
              <a:t>甘肃卷</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,7)</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一平行板电容器充放电电路如图所示。开关</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S</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接</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电源</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E</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给电容器</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充电</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开关</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S</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接</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电容器</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对电阻</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R</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放电。下列说法正确的是</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150">
              <a:latin typeface="Calibri" panose="020F0502020204030204" pitchFamily="34" charset="0"/>
              <a:cs typeface="Times New Roman" panose="02020603050405020304" pitchFamily="18" charset="0"/>
            </a:endParaRPr>
          </a:p>
        </p:txBody>
      </p:sp>
      <p:sp>
        <p:nvSpPr>
          <p:cNvPr id="10" name="矩形 9"/>
          <p:cNvSpPr/>
          <p:nvPr/>
        </p:nvSpPr>
        <p:spPr>
          <a:xfrm>
            <a:off x="360615" y="3256837"/>
            <a:ext cx="11658044" cy="3059724"/>
          </a:xfrm>
          <a:prstGeom prst="rect">
            <a:avLst/>
          </a:prstGeom>
        </p:spPr>
        <p:txBody>
          <a:bodyPr wrap="square" lIns="121898" tIns="60948" rIns="121898" bIns="60948">
            <a:spAutoFit/>
          </a:bodyPr>
          <a:lstStyle/>
          <a:p>
            <a:pPr>
              <a:lnSpc>
                <a:spcPct val="150000"/>
              </a:lnSpc>
              <a:spcAft>
                <a:spcPts val="0"/>
              </a:spcAft>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充电过程中</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电容器两极板间电势差增加</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充电电流增加</a:t>
            </a:r>
            <a:endParaRPr lang="zh-CN" altLang="zh-CN" sz="1150" dirty="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充电过程中</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电容器的上极板带正电荷</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流过电阻</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R</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的</a:t>
            </a:r>
            <a:r>
              <a:rPr lang="zh-CN"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电</a:t>
            </a:r>
            <a:endPar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endParaRPr>
          </a:p>
          <a:p>
            <a:pPr>
              <a:lnSpc>
                <a:spcPct val="150000"/>
              </a:lnSpc>
              <a:spcAft>
                <a:spcPts val="0"/>
              </a:spcAft>
              <a:tabLst>
                <a:tab pos="2970530" algn="l"/>
              </a:tabLst>
            </a:pPr>
            <a:r>
              <a:rPr lang="zh-CN"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流</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由</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M</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点流向</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N</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点</a:t>
            </a:r>
            <a:endParaRPr lang="zh-CN" altLang="zh-CN" sz="1150" dirty="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放电过程中</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电容器两极板间电势差减小</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放电电流减小</a:t>
            </a:r>
            <a:endParaRPr lang="zh-CN" altLang="zh-CN" sz="1150" dirty="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放电过程中</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电容器的上极板带负电荷</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流过电阻</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R</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的电流由</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N</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点流向</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M</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点</a:t>
            </a:r>
            <a:endParaRPr lang="zh-CN" altLang="zh-CN" sz="1150" dirty="0">
              <a:latin typeface="Calibri" panose="020F0502020204030204" pitchFamily="34" charset="0"/>
              <a:cs typeface="Times New Roman" panose="02020603050405020304" pitchFamily="18" charset="0"/>
            </a:endParaRPr>
          </a:p>
        </p:txBody>
      </p:sp>
      <p:sp>
        <p:nvSpPr>
          <p:cNvPr id="11" name="TextBox 1"/>
          <p:cNvSpPr txBox="1"/>
          <p:nvPr/>
        </p:nvSpPr>
        <p:spPr>
          <a:xfrm>
            <a:off x="9793065" y="2773402"/>
            <a:ext cx="1080135" cy="553998"/>
          </a:xfrm>
          <a:prstGeom prst="rect">
            <a:avLst/>
          </a:prstGeom>
          <a:noFill/>
        </p:spPr>
        <p:txBody>
          <a:bodyPr wrap="square" rtlCol="0">
            <a:spAutoFit/>
          </a:bodyPr>
          <a:lstStyle/>
          <a:p>
            <a:r>
              <a:rPr lang="en-US" altLang="zh-CN" sz="3000" b="1" dirty="0">
                <a:solidFill>
                  <a:srgbClr val="C00000"/>
                </a:solidFill>
                <a:latin typeface="Times New Roman" pitchFamily="18" charset="0"/>
                <a:ea typeface="华文细黑" pitchFamily="2" charset="-122"/>
                <a:cs typeface="Times New Roman" pitchFamily="18" charset="0"/>
              </a:rPr>
              <a:t>C</a:t>
            </a:r>
            <a:endParaRPr lang="zh-CN" altLang="en-US" sz="3000" b="1" dirty="0">
              <a:solidFill>
                <a:srgbClr val="C00000"/>
              </a:solidFill>
              <a:latin typeface="Times New Roman" pitchFamily="18" charset="0"/>
              <a:ea typeface="华文细黑" pitchFamily="2" charset="-122"/>
              <a:cs typeface="Times New Roman" pitchFamily="18" charset="0"/>
            </a:endParaRPr>
          </a:p>
        </p:txBody>
      </p:sp>
      <p:pic>
        <p:nvPicPr>
          <p:cNvPr id="12" name="image124.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012029" y="3435771"/>
            <a:ext cx="2752725" cy="2175921"/>
          </a:xfrm>
          <a:prstGeom prst="rect">
            <a:avLst/>
          </a:prstGeom>
        </p:spPr>
      </p:pic>
    </p:spTree>
    <p:extLst>
      <p:ext uri="{BB962C8B-B14F-4D97-AF65-F5344CB8AC3E}">
        <p14:creationId xmlns:p14="http://schemas.microsoft.com/office/powerpoint/2010/main" val="2452383018"/>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blinds(horizontal)">
                                      <p:cBhvr>
                                        <p:cTn id="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4" name="矩形 3"/>
              <p:cNvSpPr/>
              <p:nvPr/>
            </p:nvSpPr>
            <p:spPr>
              <a:xfrm>
                <a:off x="259015" y="836676"/>
                <a:ext cx="8605585" cy="4591041"/>
              </a:xfrm>
              <a:prstGeom prst="rect">
                <a:avLst/>
              </a:prstGeom>
            </p:spPr>
            <p:txBody>
              <a:bodyPr wrap="square" lIns="121898" tIns="60948" rIns="121898" bIns="60948">
                <a:spAutoFit/>
              </a:bodyPr>
              <a:lstStyle/>
              <a:p>
                <a:pPr>
                  <a:lnSpc>
                    <a:spcPct val="150000"/>
                  </a:lnSpc>
                  <a:spcAft>
                    <a:spcPts val="565"/>
                  </a:spcAft>
                  <a:tabLst>
                    <a:tab pos="297053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　</a:t>
                </a:r>
                <a:r>
                  <a:rPr lang="zh-CN" altLang="zh-CN" sz="2600" b="1">
                    <a:latin typeface="Times New Roman" panose="02020603050405020304" pitchFamily="18" charset="0"/>
                    <a:cs typeface="Times New Roman" panose="02020603050405020304" pitchFamily="18" charset="0"/>
                  </a:rPr>
                  <a:t>电容器不论是充电过程还是放电过程</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电流都是逐渐减小的</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充电过程电容器两极板的电荷量增加</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由</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C</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𝑸</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𝑼</m:t>
                        </m:r>
                      </m:den>
                    </m:f>
                  </m:oMath>
                </a14:m>
                <a:r>
                  <a:rPr lang="zh-CN" altLang="zh-CN" sz="2600" b="1">
                    <a:latin typeface="Times New Roman" panose="02020603050405020304" pitchFamily="18" charset="0"/>
                    <a:cs typeface="Times New Roman" panose="02020603050405020304" pitchFamily="18" charset="0"/>
                  </a:rPr>
                  <a:t>可知电容器两极板间电势差增大</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放电过程电容器两极板的电荷量减少</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电势差减小</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错误</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a:latin typeface="Times New Roman" panose="02020603050405020304" pitchFamily="18" charset="0"/>
                    <a:cs typeface="Times New Roman" panose="02020603050405020304" pitchFamily="18" charset="0"/>
                  </a:rPr>
                  <a:t>正确</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根据电路结构可知</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不论是充电过程还是放电过程</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电容器的上极板都是带正电荷的</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充电过程中</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流过电阻</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R</a:t>
                </a:r>
                <a:r>
                  <a:rPr lang="zh-CN" altLang="zh-CN" sz="2600" b="1">
                    <a:latin typeface="Times New Roman" panose="02020603050405020304" pitchFamily="18" charset="0"/>
                    <a:cs typeface="Times New Roman" panose="02020603050405020304" pitchFamily="18" charset="0"/>
                  </a:rPr>
                  <a:t>的电流由</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N</a:t>
                </a:r>
                <a:r>
                  <a:rPr lang="zh-CN" altLang="zh-CN" sz="2600" b="1">
                    <a:latin typeface="Times New Roman" panose="02020603050405020304" pitchFamily="18" charset="0"/>
                    <a:cs typeface="Times New Roman" panose="02020603050405020304" pitchFamily="18" charset="0"/>
                  </a:rPr>
                  <a:t>点流向</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r>
                  <a:rPr lang="zh-CN" altLang="zh-CN" sz="2600" b="1">
                    <a:latin typeface="Times New Roman" panose="02020603050405020304" pitchFamily="18" charset="0"/>
                    <a:cs typeface="Times New Roman" panose="02020603050405020304" pitchFamily="18" charset="0"/>
                  </a:rPr>
                  <a:t>点</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放电过程中</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流过电阻</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R</a:t>
                </a:r>
                <a:r>
                  <a:rPr lang="zh-CN" altLang="zh-CN" sz="2600" b="1">
                    <a:latin typeface="Times New Roman" panose="02020603050405020304" pitchFamily="18" charset="0"/>
                    <a:cs typeface="Times New Roman" panose="02020603050405020304" pitchFamily="18" charset="0"/>
                  </a:rPr>
                  <a:t>的电流由</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r>
                  <a:rPr lang="zh-CN" altLang="zh-CN" sz="2600" b="1">
                    <a:latin typeface="Times New Roman" panose="02020603050405020304" pitchFamily="18" charset="0"/>
                    <a:cs typeface="Times New Roman" panose="02020603050405020304" pitchFamily="18" charset="0"/>
                  </a:rPr>
                  <a:t>点流向</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N</a:t>
                </a:r>
                <a:r>
                  <a:rPr lang="zh-CN" altLang="zh-CN" sz="2600" b="1">
                    <a:latin typeface="Times New Roman" panose="02020603050405020304" pitchFamily="18" charset="0"/>
                    <a:cs typeface="Times New Roman" panose="02020603050405020304" pitchFamily="18" charset="0"/>
                  </a:rPr>
                  <a:t>点</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b="1">
                    <a:latin typeface="Times New Roman" panose="02020603050405020304" pitchFamily="18" charset="0"/>
                    <a:cs typeface="Times New Roman" panose="02020603050405020304" pitchFamily="18" charset="0"/>
                  </a:rPr>
                  <a:t>错误。</a:t>
                </a:r>
                <a:endParaRPr lang="zh-CN" altLang="zh-CN" sz="1150">
                  <a:latin typeface="Calibri" panose="020F0502020204030204" pitchFamily="34" charset="0"/>
                  <a:cs typeface="Times New Roman" panose="02020603050405020304" pitchFamily="18" charset="0"/>
                </a:endParaRPr>
              </a:p>
            </p:txBody>
          </p:sp>
        </mc:Choice>
        <mc:Fallback xmlns="">
          <p:sp>
            <p:nvSpPr>
              <p:cNvPr id="4" name="矩形 3"/>
              <p:cNvSpPr>
                <a:spLocks noRot="1" noChangeAspect="1" noMove="1" noResize="1" noEditPoints="1" noAdjustHandles="1" noChangeArrowheads="1" noChangeShapeType="1" noTextEdit="1"/>
              </p:cNvSpPr>
              <p:nvPr/>
            </p:nvSpPr>
            <p:spPr>
              <a:xfrm>
                <a:off x="259015" y="836676"/>
                <a:ext cx="8605585" cy="4591041"/>
              </a:xfrm>
              <a:prstGeom prst="rect">
                <a:avLst/>
              </a:prstGeom>
              <a:blipFill rotWithShape="0">
                <a:blip r:embed="rId2"/>
                <a:stretch>
                  <a:fillRect l="-921" b="-531"/>
                </a:stretch>
              </a:blipFill>
            </p:spPr>
            <p:txBody>
              <a:bodyPr/>
              <a:lstStyle/>
              <a:p>
                <a:r>
                  <a:rPr lang="zh-CN" altLang="en-US">
                    <a:noFill/>
                  </a:rPr>
                  <a:t> </a:t>
                </a:r>
              </a:p>
            </p:txBody>
          </p:sp>
        </mc:Fallback>
      </mc:AlternateContent>
      <p:pic>
        <p:nvPicPr>
          <p:cNvPr id="6" name="image124.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012029" y="1052703"/>
            <a:ext cx="2752725" cy="2175921"/>
          </a:xfrm>
          <a:prstGeom prst="rect">
            <a:avLst/>
          </a:prstGeom>
        </p:spPr>
      </p:pic>
    </p:spTree>
    <p:extLst>
      <p:ext uri="{BB962C8B-B14F-4D97-AF65-F5344CB8AC3E}">
        <p14:creationId xmlns:p14="http://schemas.microsoft.com/office/powerpoint/2010/main" val="316143108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131852" y="568128"/>
            <a:ext cx="11773332" cy="692497"/>
          </a:xfrm>
          <a:prstGeom prst="rect">
            <a:avLst/>
          </a:prstGeom>
        </p:spPr>
        <p:txBody>
          <a:bodyPr wrap="square">
            <a:spAutoFit/>
          </a:bodyPr>
          <a:lstStyle/>
          <a:p>
            <a:pPr algn="just">
              <a:lnSpc>
                <a:spcPct val="150000"/>
              </a:lnSpc>
              <a:spcAft>
                <a:spcPts val="0"/>
              </a:spcAft>
              <a:tabLst>
                <a:tab pos="2700655" algn="l"/>
              </a:tabLst>
            </a:pPr>
            <a:r>
              <a:rPr lang="zh-CN" altLang="zh-CN" sz="2600" kern="100" dirty="0">
                <a:latin typeface="Times New Roman"/>
                <a:ea typeface="微软雅黑"/>
                <a:cs typeface="Times New Roman"/>
              </a:rPr>
              <a:t>角度　　</a:t>
            </a:r>
            <a:r>
              <a:rPr lang="zh-CN" altLang="en-US" sz="2600" dirty="0">
                <a:latin typeface="Times New Roman"/>
                <a:ea typeface="微软雅黑"/>
                <a:cs typeface="Times New Roman"/>
              </a:rPr>
              <a:t>电容器充、放电现象的定量计算</a:t>
            </a:r>
            <a:endParaRPr lang="zh-CN" altLang="zh-CN" sz="1050" kern="100" dirty="0">
              <a:effectLst/>
              <a:latin typeface="宋体"/>
              <a:cs typeface="Courier New"/>
            </a:endParaRPr>
          </a:p>
        </p:txBody>
      </p:sp>
      <p:pic>
        <p:nvPicPr>
          <p:cNvPr id="1026" name="Picture 2" descr="2"/>
          <p:cNvPicPr>
            <a:picLocks noChangeAspect="1" noChangeArrowheads="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79338" y="790633"/>
            <a:ext cx="329407" cy="3294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矩形 5"/>
          <p:cNvSpPr/>
          <p:nvPr/>
        </p:nvSpPr>
        <p:spPr>
          <a:xfrm>
            <a:off x="106615" y="1256411"/>
            <a:ext cx="11810444" cy="1859396"/>
          </a:xfrm>
          <a:prstGeom prst="rect">
            <a:avLst/>
          </a:prstGeom>
        </p:spPr>
        <p:txBody>
          <a:bodyPr wrap="square" lIns="121898" tIns="60948" rIns="121898" bIns="60948">
            <a:spAutoFit/>
          </a:bodyPr>
          <a:lstStyle/>
          <a:p>
            <a:pPr marL="252000" indent="-457200">
              <a:lnSpc>
                <a:spcPct val="150000"/>
              </a:lnSpc>
              <a:spcAft>
                <a:spcPts val="0"/>
              </a:spcAft>
              <a:tabLst>
                <a:tab pos="297053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例</a:t>
            </a:r>
            <a:r>
              <a:rPr lang="en-US"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2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(2025·</a:t>
            </a:r>
            <a:r>
              <a:rPr lang="zh-CN" altLang="zh-CN" sz="2600" b="1">
                <a:latin typeface="Times New Roman" panose="02020603050405020304" pitchFamily="18" charset="0"/>
                <a:cs typeface="Times New Roman" panose="02020603050405020304" pitchFamily="18" charset="0"/>
              </a:rPr>
              <a:t>福建厦门模拟</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某同学用如图</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所示的电路观察电容器的充、放电现象</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实验器材有电源</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电容器</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C</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电压表</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V(</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可视为理想电压表</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定值电阻</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电流传感器</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不考虑内阻</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计算机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单刀双掷开关</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S,</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导线若干。</a:t>
            </a:r>
            <a:endParaRPr lang="zh-CN" altLang="zh-CN" sz="1150">
              <a:latin typeface="Calibri" panose="020F0502020204030204" pitchFamily="34" charset="0"/>
              <a:cs typeface="Times New Roman" panose="02020603050405020304" pitchFamily="18" charset="0"/>
            </a:endParaRPr>
          </a:p>
        </p:txBody>
      </p:sp>
      <p:pic>
        <p:nvPicPr>
          <p:cNvPr id="7" name="image126.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854801" y="3429000"/>
            <a:ext cx="6680159" cy="2831599"/>
          </a:xfrm>
          <a:prstGeom prst="rect">
            <a:avLst/>
          </a:prstGeom>
        </p:spPr>
      </p:pic>
    </p:spTree>
    <p:extLst>
      <p:ext uri="{BB962C8B-B14F-4D97-AF65-F5344CB8AC3E}">
        <p14:creationId xmlns:p14="http://schemas.microsoft.com/office/powerpoint/2010/main" val="636069078"/>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106615" y="620649"/>
            <a:ext cx="11810444" cy="3659888"/>
          </a:xfrm>
          <a:prstGeom prst="rect">
            <a:avLst/>
          </a:prstGeom>
        </p:spPr>
        <p:txBody>
          <a:bodyPr wrap="square" lIns="121898" tIns="60948" rIns="121898" bIns="60948">
            <a:spAutoFit/>
          </a:bodyPr>
          <a:lstStyle/>
          <a:p>
            <a:pPr>
              <a:lnSpc>
                <a:spcPct val="150000"/>
              </a:lnSpc>
              <a:spcAft>
                <a:spcPts val="0"/>
              </a:spcAft>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将</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S</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接</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电压表示数逐渐增大</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最后稳定在</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8 V</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。在此过程中</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电流传感器的示数</a:t>
            </a:r>
            <a:r>
              <a:rPr lang="zh-CN" altLang="zh-CN" sz="2600" u="sng" dirty="0">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 </a:t>
            </a:r>
            <a:endParaRPr lang="zh-CN" altLang="zh-CN" sz="1150" dirty="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一直稳定在某一数值</a:t>
            </a:r>
            <a:endParaRPr lang="zh-CN" altLang="zh-CN" sz="1150" dirty="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由某一数值逐渐减小为零</a:t>
            </a:r>
            <a:endParaRPr lang="zh-CN" altLang="zh-CN" sz="1150" dirty="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先逐渐增大</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后逐渐减小为零</a:t>
            </a:r>
            <a:endParaRPr lang="zh-CN" altLang="zh-CN" sz="1150" dirty="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先逐渐增大</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后逐渐减小至某一非零数值</a:t>
            </a:r>
            <a:endParaRPr lang="zh-CN" altLang="zh-CN" sz="1150" dirty="0">
              <a:latin typeface="Calibri" panose="020F0502020204030204" pitchFamily="34" charset="0"/>
              <a:cs typeface="Times New Roman" panose="02020603050405020304" pitchFamily="18" charset="0"/>
            </a:endParaRPr>
          </a:p>
        </p:txBody>
      </p:sp>
      <p:sp>
        <p:nvSpPr>
          <p:cNvPr id="5" name="矩形 4"/>
          <p:cNvSpPr/>
          <p:nvPr/>
        </p:nvSpPr>
        <p:spPr>
          <a:xfrm>
            <a:off x="59150" y="4188678"/>
            <a:ext cx="11878850" cy="1524945"/>
          </a:xfrm>
          <a:prstGeom prst="rect">
            <a:avLst/>
          </a:prstGeom>
        </p:spPr>
        <p:txBody>
          <a:bodyPr wrap="square" lIns="121898" tIns="60948" rIns="121898" bIns="60948">
            <a:spAutoFit/>
          </a:bodyPr>
          <a:lstStyle/>
          <a:p>
            <a:pPr>
              <a:lnSpc>
                <a:spcPct val="120000"/>
              </a:lnSpc>
              <a:spcAft>
                <a:spcPts val="0"/>
              </a:spcAft>
              <a:tabLst>
                <a:tab pos="297053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　</a:t>
            </a:r>
            <a:r>
              <a:rPr lang="zh-CN" altLang="zh-CN" sz="2600" b="1">
                <a:latin typeface="Times New Roman" panose="02020603050405020304" pitchFamily="18" charset="0"/>
                <a:cs typeface="Times New Roman" panose="02020603050405020304" pitchFamily="18" charset="0"/>
              </a:rPr>
              <a:t>开关接</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b="1">
                <a:latin typeface="Times New Roman" panose="02020603050405020304" pitchFamily="18" charset="0"/>
                <a:cs typeface="Times New Roman" panose="02020603050405020304" pitchFamily="18" charset="0"/>
              </a:rPr>
              <a:t>时</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电容器充电</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根据电容器充电的特点</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当电路接通后</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电流表示数从</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0</a:t>
            </a:r>
            <a:r>
              <a:rPr lang="zh-CN" altLang="zh-CN" sz="2600" b="1">
                <a:latin typeface="Times New Roman" panose="02020603050405020304" pitchFamily="18" charset="0"/>
                <a:cs typeface="Times New Roman" panose="02020603050405020304" pitchFamily="18" charset="0"/>
              </a:rPr>
              <a:t>突然增大到某一最大值</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然后随着电容器的不断充电</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电路中的充电电流在减小</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当充电结束电路稳定后</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此时电路相当于断路</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电流为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0,</a:t>
            </a:r>
            <a:r>
              <a:rPr lang="zh-CN" altLang="zh-CN" sz="2600" b="1">
                <a:latin typeface="Times New Roman" panose="02020603050405020304" pitchFamily="18" charset="0"/>
                <a:cs typeface="Times New Roman" panose="02020603050405020304" pitchFamily="18" charset="0"/>
              </a:rPr>
              <a:t>故</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a:latin typeface="Times New Roman" panose="02020603050405020304" pitchFamily="18" charset="0"/>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b="1">
                <a:latin typeface="Times New Roman" panose="02020603050405020304" pitchFamily="18" charset="0"/>
                <a:cs typeface="Times New Roman" panose="02020603050405020304" pitchFamily="18" charset="0"/>
              </a:rPr>
              <a:t>错误</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正确。</a:t>
            </a:r>
            <a:endParaRPr lang="zh-CN" altLang="zh-CN" sz="1150">
              <a:latin typeface="Calibri" panose="020F0502020204030204" pitchFamily="34" charset="0"/>
              <a:cs typeface="Times New Roman" panose="02020603050405020304" pitchFamily="18" charset="0"/>
            </a:endParaRPr>
          </a:p>
        </p:txBody>
      </p:sp>
      <p:pic>
        <p:nvPicPr>
          <p:cNvPr id="7" name="image126.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357684" y="1375965"/>
            <a:ext cx="5832729" cy="2472389"/>
          </a:xfrm>
          <a:prstGeom prst="rect">
            <a:avLst/>
          </a:prstGeom>
        </p:spPr>
      </p:pic>
      <p:sp>
        <p:nvSpPr>
          <p:cNvPr id="2" name="矩形 1"/>
          <p:cNvSpPr/>
          <p:nvPr/>
        </p:nvSpPr>
        <p:spPr>
          <a:xfrm>
            <a:off x="97250" y="5652770"/>
            <a:ext cx="1412566" cy="692497"/>
          </a:xfrm>
          <a:prstGeom prst="rect">
            <a:avLst/>
          </a:prstGeom>
        </p:spPr>
        <p:txBody>
          <a:bodyPr wrap="none">
            <a:spAutoFit/>
          </a:bodyPr>
          <a:lstStyle/>
          <a:p>
            <a:pPr>
              <a:lnSpc>
                <a:spcPct val="150000"/>
              </a:lnSpc>
              <a:spcAft>
                <a:spcPts val="0"/>
              </a:spcAft>
              <a:tabLst>
                <a:tab pos="2970530" algn="l"/>
              </a:tabLst>
            </a:pPr>
            <a:r>
              <a:rPr lang="zh-CN" altLang="zh-CN" sz="2600" b="1" dirty="0">
                <a:solidFill>
                  <a:srgbClr val="C00000"/>
                </a:solidFill>
                <a:latin typeface="Times New Roman" panose="02020603050405020304" pitchFamily="18" charset="0"/>
                <a:ea typeface="黑体" panose="02010609060101010101" pitchFamily="49" charset="-122"/>
                <a:cs typeface="Times New Roman" panose="02020603050405020304" pitchFamily="18" charset="0"/>
              </a:rPr>
              <a:t>答案　</a:t>
            </a: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B</a:t>
            </a:r>
            <a:endParaRPr lang="zh-CN" altLang="zh-CN" sz="1150" dirty="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16143108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linds(horizont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blinds(horizontal)">
                                      <p:cBhvr>
                                        <p:cTn id="12"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2"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106615" y="3345737"/>
            <a:ext cx="11810444" cy="2459560"/>
          </a:xfrm>
          <a:prstGeom prst="rect">
            <a:avLst/>
          </a:prstGeom>
        </p:spPr>
        <p:txBody>
          <a:bodyPr wrap="square" lIns="121898" tIns="60948" rIns="121898" bIns="60948">
            <a:spAutoFit/>
          </a:bodyPr>
          <a:lstStyle/>
          <a:p>
            <a:pPr>
              <a:lnSpc>
                <a:spcPct val="150000"/>
              </a:lnSpc>
              <a:spcAft>
                <a:spcPts val="0"/>
              </a:spcAft>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电容器充电完成后</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电容器</a:t>
            </a:r>
            <a:r>
              <a:rPr lang="zh-CN" altLang="zh-CN" sz="2600" u="sng" dirty="0">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极板带正电</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选填</a:t>
            </a:r>
            <a:r>
              <a:rPr lang="en-US" altLang="zh-CN" sz="2600" b="1" dirty="0">
                <a:latin typeface="宋体" panose="02010600030101010101" pitchFamily="2"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上</a:t>
            </a:r>
            <a:r>
              <a:rPr lang="en-US" altLang="zh-CN" sz="2600" b="1" dirty="0">
                <a:latin typeface="宋体" panose="02010600030101010101" pitchFamily="2"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或</a:t>
            </a:r>
            <a:r>
              <a:rPr lang="en-US" altLang="zh-CN" sz="2600" b="1" dirty="0">
                <a:latin typeface="宋体" panose="02010600030101010101" pitchFamily="2"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下</a:t>
            </a:r>
            <a:r>
              <a:rPr lang="en-US" altLang="zh-CN" sz="2600" b="1" dirty="0">
                <a:latin typeface="宋体" panose="02010600030101010101" pitchFamily="2" charset="-122"/>
                <a:cs typeface="Times New Roman" panose="02020603050405020304" pitchFamily="18" charset="0"/>
              </a:rPr>
              <a:t>”</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再将</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S</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接</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通过传感器</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将电流信息传入计算机</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画出电流随时间变化的</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I</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图像</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如图</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(b),</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a:t>
            </a:r>
          </a:p>
          <a:p>
            <a:pPr>
              <a:lnSpc>
                <a:spcPct val="150000"/>
              </a:lnSpc>
              <a:spcAft>
                <a:spcPts val="0"/>
              </a:spcAft>
              <a:tabLst>
                <a:tab pos="2970530" algn="l"/>
              </a:tabLst>
            </a:pP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1.2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s</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时</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I</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=1.0 mA,</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图中两阴影部分的面积之比</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S</a:t>
            </a:r>
            <a:r>
              <a:rPr lang="en-US" altLang="zh-CN" sz="2600" baseline="-25000" dirty="0" err="1">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dirty="0">
                <a:latin typeface="宋体" panose="02010600030101010101" pitchFamily="2" charset="-122"/>
                <a:ea typeface="微软雅黑" panose="020B0503020204020204" pitchFamily="34" charset="-122"/>
                <a:cs typeface="宋体" panose="02010600030101010101" pitchFamily="2" charset="-122"/>
              </a:rPr>
              <a:t>∶</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S</a:t>
            </a:r>
            <a:r>
              <a:rPr lang="en-US" altLang="zh-CN" sz="2600" baseline="-25000" dirty="0" err="1">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=3</a:t>
            </a:r>
            <a:r>
              <a:rPr lang="zh-CN" altLang="zh-CN" sz="2600" dirty="0">
                <a:latin typeface="宋体" panose="02010600030101010101" pitchFamily="2" charset="-122"/>
                <a:ea typeface="微软雅黑" panose="020B0503020204020204" pitchFamily="34" charset="-122"/>
                <a:cs typeface="宋体" panose="02010600030101010101" pitchFamily="2" charset="-122"/>
              </a:rPr>
              <a:t>∶</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则</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=1.2 s</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时</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电容器两极板间电压</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U</a:t>
            </a:r>
            <a:r>
              <a:rPr lang="en-US" altLang="zh-CN" sz="2600" i="1" baseline="-25000" dirty="0" err="1">
                <a:latin typeface="Times New Roman" panose="02020603050405020304" pitchFamily="18" charset="0"/>
                <a:ea typeface="微软雅黑" panose="020B0503020204020204" pitchFamily="34" charset="-122"/>
                <a:cs typeface="Times New Roman" panose="02020603050405020304" pitchFamily="18" charset="0"/>
              </a:rPr>
              <a:t>C</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u="sng" dirty="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 V,</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电阻</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u="sng" dirty="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err="1">
                <a:latin typeface="Times New Roman" panose="02020603050405020304" pitchFamily="18" charset="0"/>
                <a:ea typeface="微软雅黑" panose="020B0503020204020204" pitchFamily="34" charset="-122"/>
                <a:cs typeface="Times New Roman" panose="02020603050405020304" pitchFamily="18" charset="0"/>
              </a:rPr>
              <a:t>kΩ</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结果均保留</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位有效数字</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 </a:t>
            </a:r>
            <a:endParaRPr lang="zh-CN" altLang="zh-CN" sz="1150" dirty="0">
              <a:latin typeface="Calibri" panose="020F0502020204030204" pitchFamily="34" charset="0"/>
              <a:cs typeface="Times New Roman" panose="02020603050405020304" pitchFamily="18" charset="0"/>
            </a:endParaRPr>
          </a:p>
        </p:txBody>
      </p:sp>
      <p:pic>
        <p:nvPicPr>
          <p:cNvPr id="7" name="image126.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286855" y="740584"/>
            <a:ext cx="5832729" cy="2472389"/>
          </a:xfrm>
          <a:prstGeom prst="rect">
            <a:avLst/>
          </a:prstGeom>
        </p:spPr>
      </p:pic>
    </p:spTree>
    <p:extLst>
      <p:ext uri="{BB962C8B-B14F-4D97-AF65-F5344CB8AC3E}">
        <p14:creationId xmlns:p14="http://schemas.microsoft.com/office/powerpoint/2010/main" val="1074068517"/>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6" name="矩形 5"/>
              <p:cNvSpPr/>
              <p:nvPr/>
            </p:nvSpPr>
            <p:spPr>
              <a:xfrm>
                <a:off x="97250" y="620649"/>
                <a:ext cx="11658044" cy="5055399"/>
              </a:xfrm>
              <a:prstGeom prst="rect">
                <a:avLst/>
              </a:prstGeom>
            </p:spPr>
            <p:txBody>
              <a:bodyPr wrap="square" lIns="121898" tIns="60948" rIns="121898" bIns="60948">
                <a:spAutoFit/>
              </a:bodyPr>
              <a:lstStyle/>
              <a:p>
                <a:pPr>
                  <a:lnSpc>
                    <a:spcPct val="130000"/>
                  </a:lnSpc>
                  <a:spcAft>
                    <a:spcPts val="0"/>
                  </a:spcAft>
                  <a:tabLst>
                    <a:tab pos="2970530" algn="l"/>
                  </a:tabLst>
                </a:pPr>
                <a:r>
                  <a:rPr lang="zh-CN" altLang="zh-CN" sz="2600" b="1" dirty="0">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　</a:t>
                </a:r>
                <a:r>
                  <a:rPr lang="zh-CN" altLang="zh-CN" sz="2600" b="1" dirty="0">
                    <a:latin typeface="Times New Roman" panose="02020603050405020304" pitchFamily="18" charset="0"/>
                    <a:cs typeface="Times New Roman" panose="02020603050405020304" pitchFamily="18" charset="0"/>
                  </a:rPr>
                  <a:t>由于电容器的上极板与电源正极相连</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因此电容器充电完成后上极板带正电</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由于</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I</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t</a:t>
                </a:r>
                <a:r>
                  <a:rPr lang="zh-CN" altLang="zh-CN" sz="2600" b="1" dirty="0">
                    <a:latin typeface="Times New Roman" panose="02020603050405020304" pitchFamily="18" charset="0"/>
                    <a:cs typeface="Times New Roman" panose="02020603050405020304" pitchFamily="18" charset="0"/>
                  </a:rPr>
                  <a:t>图线与横轴所围的面积表示电荷量</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则</a:t>
                </a:r>
                <a:endParaRPr lang="zh-CN" altLang="zh-CN" sz="1150" dirty="0">
                  <a:latin typeface="Calibri" panose="020F0502020204030204" pitchFamily="34" charset="0"/>
                  <a:cs typeface="Times New Roman" panose="02020603050405020304" pitchFamily="18" charset="0"/>
                </a:endParaRPr>
              </a:p>
              <a:p>
                <a:pPr>
                  <a:lnSpc>
                    <a:spcPct val="130000"/>
                  </a:lnSpc>
                  <a:spcAft>
                    <a:spcPts val="0"/>
                  </a:spcAft>
                  <a:tabLst>
                    <a:tab pos="2970530" algn="l"/>
                  </a:tabLst>
                </a:pP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𝑸</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sub>
                        </m:sSub>
                      </m:num>
                      <m:den>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𝑸</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b>
                        </m:sSub>
                      </m:den>
                    </m:f>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𝑺</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sub>
                        </m:sSub>
                      </m:num>
                      <m:den>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𝑺</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b>
                        </m:sSub>
                      </m:den>
                    </m:f>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endParaRPr lang="zh-CN" altLang="zh-CN" sz="1150" dirty="0">
                  <a:latin typeface="Calibri" panose="020F0502020204030204" pitchFamily="34" charset="0"/>
                  <a:cs typeface="Times New Roman" panose="02020603050405020304" pitchFamily="18" charset="0"/>
                </a:endParaRPr>
              </a:p>
              <a:p>
                <a:pPr>
                  <a:lnSpc>
                    <a:spcPct val="130000"/>
                  </a:lnSpc>
                  <a:spcAft>
                    <a:spcPts val="0"/>
                  </a:spcAft>
                  <a:tabLst>
                    <a:tab pos="2970530" algn="l"/>
                  </a:tabLst>
                </a:pPr>
                <a:r>
                  <a:rPr lang="zh-CN" altLang="zh-CN" sz="2600" b="1" dirty="0">
                    <a:latin typeface="Times New Roman" panose="02020603050405020304" pitchFamily="18" charset="0"/>
                    <a:cs typeface="Times New Roman" panose="02020603050405020304" pitchFamily="18" charset="0"/>
                  </a:rPr>
                  <a:t>充电结束后</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电容器两端电压</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U</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=8</a:t>
                </a:r>
                <a:r>
                  <a:rPr lang="en-US" altLang="zh-CN" sz="2600" b="1" dirty="0">
                    <a:latin typeface="Times New Roman" panose="02020603050405020304" pitchFamily="18" charset="0"/>
                    <a:cs typeface="Times New Roman" panose="02020603050405020304" pitchFamily="18" charset="0"/>
                  </a:rPr>
                  <a:t> </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V</a:t>
                </a:r>
                <a:endParaRPr lang="zh-CN" altLang="zh-CN" sz="1150" dirty="0">
                  <a:latin typeface="Calibri" panose="020F0502020204030204" pitchFamily="34" charset="0"/>
                  <a:cs typeface="Times New Roman" panose="02020603050405020304" pitchFamily="18" charset="0"/>
                </a:endParaRPr>
              </a:p>
              <a:p>
                <a:pPr>
                  <a:lnSpc>
                    <a:spcPct val="130000"/>
                  </a:lnSpc>
                  <a:spcAft>
                    <a:spcPts val="0"/>
                  </a:spcAft>
                  <a:tabLst>
                    <a:tab pos="2970530" algn="l"/>
                  </a:tabLst>
                </a:pPr>
                <a:r>
                  <a:rPr lang="zh-CN" altLang="zh-CN" sz="2600" b="1" dirty="0">
                    <a:latin typeface="Times New Roman" panose="02020603050405020304" pitchFamily="18" charset="0"/>
                    <a:cs typeface="Times New Roman" panose="02020603050405020304" pitchFamily="18" charset="0"/>
                  </a:rPr>
                  <a:t>根据电容器的定义式</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C</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𝑸</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𝑼</m:t>
                        </m:r>
                      </m:den>
                    </m:f>
                  </m:oMath>
                </a14:m>
                <a:endParaRPr lang="zh-CN" altLang="zh-CN" sz="1150" dirty="0">
                  <a:latin typeface="Calibri" panose="020F0502020204030204" pitchFamily="34" charset="0"/>
                  <a:cs typeface="Times New Roman" panose="02020603050405020304" pitchFamily="18" charset="0"/>
                </a:endParaRPr>
              </a:p>
              <a:p>
                <a:pPr>
                  <a:lnSpc>
                    <a:spcPct val="130000"/>
                  </a:lnSpc>
                  <a:spcAft>
                    <a:spcPts val="0"/>
                  </a:spcAft>
                  <a:tabLst>
                    <a:tab pos="2970530" algn="l"/>
                  </a:tabLst>
                </a:pPr>
                <a:r>
                  <a:rPr lang="zh-CN" altLang="zh-CN" sz="2600" b="1" dirty="0">
                    <a:latin typeface="Times New Roman" panose="02020603050405020304" pitchFamily="18" charset="0"/>
                    <a:cs typeface="Times New Roman" panose="02020603050405020304" pitchFamily="18" charset="0"/>
                  </a:rPr>
                  <a:t>因此</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C</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𝑸</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sub>
                        </m:sSub>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𝑼</m:t>
                        </m:r>
                        <m:r>
                          <a:rPr lang="en-US" altLang="zh-CN" sz="2600" i="1">
                            <a:effectLst/>
                            <a:latin typeface="Cambria Math" panose="02040503050406030204" pitchFamily="18" charset="0"/>
                            <a:ea typeface="微软雅黑" panose="020B0503020204020204" pitchFamily="34" charset="-122"/>
                            <a:cs typeface="Times New Roman" panose="02020603050405020304" pitchFamily="18" charset="0"/>
                          </a:rPr>
                          <m:t>−</m:t>
                        </m:r>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𝑼</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𝑪</m:t>
                            </m:r>
                          </m:sub>
                        </m:sSub>
                      </m:den>
                    </m:f>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𝑸</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b>
                        </m:sSub>
                      </m:num>
                      <m:den>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𝑼</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𝑪</m:t>
                            </m:r>
                          </m:sub>
                        </m:sSub>
                      </m:den>
                    </m:f>
                  </m:oMath>
                </a14:m>
                <a:endParaRPr lang="zh-CN" altLang="zh-CN" sz="1150" dirty="0">
                  <a:latin typeface="Calibri" panose="020F0502020204030204" pitchFamily="34" charset="0"/>
                  <a:cs typeface="Times New Roman" panose="02020603050405020304" pitchFamily="18" charset="0"/>
                </a:endParaRPr>
              </a:p>
              <a:p>
                <a:pPr>
                  <a:lnSpc>
                    <a:spcPct val="130000"/>
                  </a:lnSpc>
                  <a:spcAft>
                    <a:spcPts val="0"/>
                  </a:spcAft>
                  <a:tabLst>
                    <a:tab pos="2970530" algn="l"/>
                  </a:tabLst>
                </a:pPr>
                <a:r>
                  <a:rPr lang="zh-CN" altLang="zh-CN" sz="2600" b="1" dirty="0">
                    <a:latin typeface="Times New Roman" panose="02020603050405020304" pitchFamily="18" charset="0"/>
                    <a:cs typeface="Times New Roman" panose="02020603050405020304" pitchFamily="18" charset="0"/>
                  </a:rPr>
                  <a:t>代入数据解得</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U</a:t>
                </a:r>
                <a:r>
                  <a:rPr lang="en-US" altLang="zh-CN" sz="2600" i="1"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C</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=3.2</a:t>
                </a:r>
                <a:r>
                  <a:rPr lang="en-US" altLang="zh-CN" sz="2600" b="1" dirty="0">
                    <a:latin typeface="Times New Roman" panose="02020603050405020304" pitchFamily="18" charset="0"/>
                    <a:cs typeface="Times New Roman" panose="02020603050405020304" pitchFamily="18" charset="0"/>
                  </a:rPr>
                  <a:t> </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V</a:t>
                </a:r>
                <a:endParaRPr lang="zh-CN" altLang="zh-CN" sz="1150" dirty="0">
                  <a:latin typeface="Calibri" panose="020F0502020204030204" pitchFamily="34" charset="0"/>
                  <a:cs typeface="Times New Roman" panose="02020603050405020304" pitchFamily="18" charset="0"/>
                </a:endParaRPr>
              </a:p>
              <a:p>
                <a:pPr>
                  <a:lnSpc>
                    <a:spcPct val="130000"/>
                  </a:lnSpc>
                  <a:spcAft>
                    <a:spcPts val="0"/>
                  </a:spcAft>
                  <a:tabLst>
                    <a:tab pos="2970530" algn="l"/>
                  </a:tabLst>
                </a:pP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=1.2</a:t>
                </a:r>
                <a:r>
                  <a:rPr lang="en-US" altLang="zh-CN" sz="2600" b="1" dirty="0">
                    <a:latin typeface="Times New Roman" panose="02020603050405020304" pitchFamily="18" charset="0"/>
                    <a:cs typeface="Times New Roman" panose="02020603050405020304" pitchFamily="18" charset="0"/>
                  </a:rPr>
                  <a:t> </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s</a:t>
                </a:r>
                <a:r>
                  <a:rPr lang="zh-CN" altLang="zh-CN" sz="2600" b="1" dirty="0">
                    <a:latin typeface="Times New Roman" panose="02020603050405020304" pitchFamily="18" charset="0"/>
                    <a:cs typeface="Times New Roman" panose="02020603050405020304" pitchFamily="18" charset="0"/>
                  </a:rPr>
                  <a:t>时</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I</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=1.0</a:t>
                </a:r>
                <a:r>
                  <a:rPr lang="en-US" altLang="zh-CN" sz="2600" b="1" dirty="0">
                    <a:latin typeface="Times New Roman" panose="02020603050405020304" pitchFamily="18" charset="0"/>
                    <a:cs typeface="Times New Roman" panose="02020603050405020304" pitchFamily="18" charset="0"/>
                  </a:rPr>
                  <a:t> </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mA,</a:t>
                </a:r>
                <a:r>
                  <a:rPr lang="zh-CN" altLang="zh-CN" sz="2600" b="1" dirty="0">
                    <a:latin typeface="Times New Roman" panose="02020603050405020304" pitchFamily="18" charset="0"/>
                    <a:cs typeface="Times New Roman" panose="02020603050405020304" pitchFamily="18" charset="0"/>
                  </a:rPr>
                  <a:t>此时电容器两端的电压为</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U</a:t>
                </a:r>
                <a:r>
                  <a:rPr lang="en-US" altLang="zh-CN" sz="2600" i="1"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C</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IR</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代入数据联立解得</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=3.2</a:t>
                </a:r>
                <a:r>
                  <a:rPr lang="en-US" altLang="zh-CN" sz="2600" b="1" dirty="0">
                    <a:latin typeface="Times New Roman" panose="02020603050405020304" pitchFamily="18" charset="0"/>
                    <a:cs typeface="Times New Roman" panose="02020603050405020304" pitchFamily="18" charset="0"/>
                  </a:rPr>
                  <a:t> </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kΩ</a:t>
                </a:r>
                <a:r>
                  <a:rPr lang="zh-CN" altLang="zh-CN" sz="2600" b="1" dirty="0">
                    <a:latin typeface="Times New Roman" panose="02020603050405020304" pitchFamily="18" charset="0"/>
                    <a:cs typeface="Times New Roman" panose="02020603050405020304" pitchFamily="18" charset="0"/>
                  </a:rPr>
                  <a:t>。</a:t>
                </a:r>
                <a:endParaRPr lang="zh-CN" altLang="zh-CN" sz="1150" dirty="0">
                  <a:latin typeface="Calibri" panose="020F0502020204030204" pitchFamily="34" charset="0"/>
                  <a:cs typeface="Times New Roman" panose="02020603050405020304" pitchFamily="18" charset="0"/>
                </a:endParaRPr>
              </a:p>
            </p:txBody>
          </p:sp>
        </mc:Choice>
        <mc:Fallback xmlns="">
          <p:sp>
            <p:nvSpPr>
              <p:cNvPr id="6" name="矩形 5"/>
              <p:cNvSpPr>
                <a:spLocks noRot="1" noChangeAspect="1" noMove="1" noResize="1" noEditPoints="1" noAdjustHandles="1" noChangeArrowheads="1" noChangeShapeType="1" noTextEdit="1"/>
              </p:cNvSpPr>
              <p:nvPr/>
            </p:nvSpPr>
            <p:spPr>
              <a:xfrm>
                <a:off x="97250" y="620649"/>
                <a:ext cx="11658044" cy="5055399"/>
              </a:xfrm>
              <a:prstGeom prst="rect">
                <a:avLst/>
              </a:prstGeom>
              <a:blipFill rotWithShape="0">
                <a:blip r:embed="rId2"/>
                <a:stretch>
                  <a:fillRect l="-680" r="-1412" b="-1809"/>
                </a:stretch>
              </a:blipFill>
            </p:spPr>
            <p:txBody>
              <a:bodyPr/>
              <a:lstStyle/>
              <a:p>
                <a:r>
                  <a:rPr lang="zh-CN" altLang="en-US">
                    <a:noFill/>
                  </a:rPr>
                  <a:t> </a:t>
                </a:r>
              </a:p>
            </p:txBody>
          </p:sp>
        </mc:Fallback>
      </mc:AlternateContent>
      <p:sp>
        <p:nvSpPr>
          <p:cNvPr id="8" name="矩形 7"/>
          <p:cNvSpPr/>
          <p:nvPr/>
        </p:nvSpPr>
        <p:spPr>
          <a:xfrm>
            <a:off x="148177" y="5646581"/>
            <a:ext cx="3023585" cy="692497"/>
          </a:xfrm>
          <a:prstGeom prst="rect">
            <a:avLst/>
          </a:prstGeom>
        </p:spPr>
        <p:txBody>
          <a:bodyPr wrap="none">
            <a:spAutoFit/>
          </a:bodyPr>
          <a:lstStyle/>
          <a:p>
            <a:pPr>
              <a:lnSpc>
                <a:spcPct val="150000"/>
              </a:lnSpc>
              <a:spcAft>
                <a:spcPts val="0"/>
              </a:spcAft>
              <a:tabLst>
                <a:tab pos="2970530" algn="l"/>
              </a:tabLst>
            </a:pPr>
            <a:r>
              <a:rPr lang="zh-CN" altLang="zh-CN" sz="2600" b="1" dirty="0">
                <a:solidFill>
                  <a:srgbClr val="C00000"/>
                </a:solidFill>
                <a:latin typeface="Times New Roman" panose="02020603050405020304" pitchFamily="18" charset="0"/>
                <a:ea typeface="黑体" panose="02010609060101010101" pitchFamily="49" charset="-122"/>
                <a:cs typeface="Times New Roman" panose="02020603050405020304" pitchFamily="18" charset="0"/>
              </a:rPr>
              <a:t>答案</a:t>
            </a:r>
            <a:r>
              <a:rPr lang="zh-CN" altLang="zh-CN" sz="2600" b="1">
                <a:solidFill>
                  <a:srgbClr val="C00000"/>
                </a:solidFill>
                <a:latin typeface="Times New Roman" panose="02020603050405020304" pitchFamily="18" charset="0"/>
                <a:ea typeface="黑体" panose="02010609060101010101" pitchFamily="49" charset="-122"/>
                <a:cs typeface="Times New Roman" panose="02020603050405020304" pitchFamily="18" charset="0"/>
              </a:rPr>
              <a:t>　</a:t>
            </a:r>
            <a:r>
              <a:rPr lang="zh-CN" altLang="zh-CN" sz="2600" smtClean="0">
                <a:latin typeface="Times New Roman" panose="02020603050405020304" pitchFamily="18" charset="0"/>
                <a:ea typeface="微软雅黑" panose="020B0503020204020204" pitchFamily="34" charset="-122"/>
                <a:cs typeface="Times New Roman" panose="02020603050405020304" pitchFamily="18" charset="0"/>
              </a:rPr>
              <a:t>上</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3.2</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3.2</a:t>
            </a:r>
            <a:endParaRPr lang="zh-CN" altLang="zh-CN" sz="1150" dirty="0">
              <a:latin typeface="Calibri" panose="020F0502020204030204" pitchFamily="34" charset="0"/>
              <a:cs typeface="Times New Roman" panose="02020603050405020304" pitchFamily="18" charset="0"/>
            </a:endParaRPr>
          </a:p>
        </p:txBody>
      </p:sp>
      <p:pic>
        <p:nvPicPr>
          <p:cNvPr id="9" name="image126.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044406" y="1700657"/>
            <a:ext cx="5832729" cy="2472389"/>
          </a:xfrm>
          <a:prstGeom prst="rect">
            <a:avLst/>
          </a:prstGeom>
        </p:spPr>
      </p:pic>
    </p:spTree>
    <p:extLst>
      <p:ext uri="{BB962C8B-B14F-4D97-AF65-F5344CB8AC3E}">
        <p14:creationId xmlns:p14="http://schemas.microsoft.com/office/powerpoint/2010/main" val="301249593"/>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6">
                                            <p:txEl>
                                              <p:pRg st="1" end="1"/>
                                            </p:txEl>
                                          </p:spTgt>
                                        </p:tgtEl>
                                        <p:attrNameLst>
                                          <p:attrName>style.visibility</p:attrName>
                                        </p:attrNameLst>
                                      </p:cBhvr>
                                      <p:to>
                                        <p:strVal val="visible"/>
                                      </p:to>
                                    </p:set>
                                    <p:animEffect transition="in" filter="blinds(horizontal)">
                                      <p:cBhvr>
                                        <p:cTn id="7" dur="500"/>
                                        <p:tgtEl>
                                          <p:spTgt spid="6">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6">
                                            <p:txEl>
                                              <p:pRg st="2" end="2"/>
                                            </p:txEl>
                                          </p:spTgt>
                                        </p:tgtEl>
                                        <p:attrNameLst>
                                          <p:attrName>style.visibility</p:attrName>
                                        </p:attrNameLst>
                                      </p:cBhvr>
                                      <p:to>
                                        <p:strVal val="visible"/>
                                      </p:to>
                                    </p:set>
                                    <p:animEffect transition="in" filter="blinds(horizontal)">
                                      <p:cBhvr>
                                        <p:cTn id="12" dur="500"/>
                                        <p:tgtEl>
                                          <p:spTgt spid="6">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6">
                                            <p:txEl>
                                              <p:pRg st="3" end="3"/>
                                            </p:txEl>
                                          </p:spTgt>
                                        </p:tgtEl>
                                        <p:attrNameLst>
                                          <p:attrName>style.visibility</p:attrName>
                                        </p:attrNameLst>
                                      </p:cBhvr>
                                      <p:to>
                                        <p:strVal val="visible"/>
                                      </p:to>
                                    </p:set>
                                    <p:animEffect transition="in" filter="blinds(horizontal)">
                                      <p:cBhvr>
                                        <p:cTn id="17" dur="500"/>
                                        <p:tgtEl>
                                          <p:spTgt spid="6">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6">
                                            <p:txEl>
                                              <p:pRg st="4" end="4"/>
                                            </p:txEl>
                                          </p:spTgt>
                                        </p:tgtEl>
                                        <p:attrNameLst>
                                          <p:attrName>style.visibility</p:attrName>
                                        </p:attrNameLst>
                                      </p:cBhvr>
                                      <p:to>
                                        <p:strVal val="visible"/>
                                      </p:to>
                                    </p:set>
                                    <p:animEffect transition="in" filter="blinds(horizontal)">
                                      <p:cBhvr>
                                        <p:cTn id="22" dur="500"/>
                                        <p:tgtEl>
                                          <p:spTgt spid="6">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nodeType="clickEffect">
                                  <p:stCondLst>
                                    <p:cond delay="0"/>
                                  </p:stCondLst>
                                  <p:childTnLst>
                                    <p:set>
                                      <p:cBhvr>
                                        <p:cTn id="26" dur="1" fill="hold">
                                          <p:stCondLst>
                                            <p:cond delay="0"/>
                                          </p:stCondLst>
                                        </p:cTn>
                                        <p:tgtEl>
                                          <p:spTgt spid="6">
                                            <p:txEl>
                                              <p:pRg st="5" end="5"/>
                                            </p:txEl>
                                          </p:spTgt>
                                        </p:tgtEl>
                                        <p:attrNameLst>
                                          <p:attrName>style.visibility</p:attrName>
                                        </p:attrNameLst>
                                      </p:cBhvr>
                                      <p:to>
                                        <p:strVal val="visible"/>
                                      </p:to>
                                    </p:set>
                                    <p:animEffect transition="in" filter="blinds(horizontal)">
                                      <p:cBhvr>
                                        <p:cTn id="27" dur="500"/>
                                        <p:tgtEl>
                                          <p:spTgt spid="6">
                                            <p:txEl>
                                              <p:pRg st="5" end="5"/>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nodeType="clickEffect">
                                  <p:stCondLst>
                                    <p:cond delay="0"/>
                                  </p:stCondLst>
                                  <p:childTnLst>
                                    <p:set>
                                      <p:cBhvr>
                                        <p:cTn id="31" dur="1" fill="hold">
                                          <p:stCondLst>
                                            <p:cond delay="0"/>
                                          </p:stCondLst>
                                        </p:cTn>
                                        <p:tgtEl>
                                          <p:spTgt spid="6">
                                            <p:txEl>
                                              <p:pRg st="6" end="6"/>
                                            </p:txEl>
                                          </p:spTgt>
                                        </p:tgtEl>
                                        <p:attrNameLst>
                                          <p:attrName>style.visibility</p:attrName>
                                        </p:attrNameLst>
                                      </p:cBhvr>
                                      <p:to>
                                        <p:strVal val="visible"/>
                                      </p:to>
                                    </p:set>
                                    <p:animEffect transition="in" filter="blinds(horizontal)">
                                      <p:cBhvr>
                                        <p:cTn id="32" dur="500"/>
                                        <p:tgtEl>
                                          <p:spTgt spid="6">
                                            <p:txEl>
                                              <p:pRg st="6" end="6"/>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3" presetClass="entr" presetSubtype="10" fill="hold" grpId="0" nodeType="clickEffect">
                                  <p:stCondLst>
                                    <p:cond delay="0"/>
                                  </p:stCondLst>
                                  <p:childTnLst>
                                    <p:set>
                                      <p:cBhvr>
                                        <p:cTn id="36" dur="1" fill="hold">
                                          <p:stCondLst>
                                            <p:cond delay="0"/>
                                          </p:stCondLst>
                                        </p:cTn>
                                        <p:tgtEl>
                                          <p:spTgt spid="8"/>
                                        </p:tgtEl>
                                        <p:attrNameLst>
                                          <p:attrName>style.visibility</p:attrName>
                                        </p:attrNameLst>
                                      </p:cBhvr>
                                      <p:to>
                                        <p:strVal val="visible"/>
                                      </p:to>
                                    </p:set>
                                    <p:animEffect transition="in" filter="blinds(horizontal)">
                                      <p:cBhvr>
                                        <p:cTn id="3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p:cNvSpPr/>
          <p:nvPr/>
        </p:nvSpPr>
        <p:spPr>
          <a:xfrm>
            <a:off x="157415" y="1408430"/>
            <a:ext cx="11658044" cy="3660145"/>
          </a:xfrm>
          <a:prstGeom prst="rect">
            <a:avLst/>
          </a:prstGeom>
        </p:spPr>
        <p:txBody>
          <a:bodyPr wrap="square" lIns="121898" tIns="60948" rIns="121898" bIns="60948">
            <a:spAutoFit/>
          </a:bodyPr>
          <a:lstStyle/>
          <a:p>
            <a:pPr marL="252000" indent="-457200">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在电容器充、放电实验中</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电流表串联在电路中测量电路中的电流</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电压表与电容器并联</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测量电容器两端的电压。</a:t>
            </a:r>
            <a:endParaRPr lang="zh-CN" altLang="zh-CN" sz="1150">
              <a:latin typeface="Calibri" panose="020F0502020204030204" pitchFamily="34" charset="0"/>
              <a:cs typeface="Times New Roman" panose="02020603050405020304" pitchFamily="18" charset="0"/>
            </a:endParaRPr>
          </a:p>
          <a:p>
            <a:pPr marL="252000" indent="-457200">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电容器充电过程中</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电路中的电流逐渐减小</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电容器两端电压逐渐增大</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当充电完毕时电容器两端电压最大</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电路中电流为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0</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150">
              <a:latin typeface="Calibri" panose="020F0502020204030204" pitchFamily="34" charset="0"/>
              <a:cs typeface="Times New Roman" panose="02020603050405020304" pitchFamily="18" charset="0"/>
            </a:endParaRPr>
          </a:p>
          <a:p>
            <a:pPr marL="252000" indent="-457200">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3.</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电容器放电过程中</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电容器相当于电源</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其与定值电阻构成闭合回路</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电压表和电流表分别测量定值电阻两端的电压和流过定值电阻的电流。</a:t>
            </a:r>
            <a:endParaRPr lang="zh-CN" altLang="zh-CN" sz="1150">
              <a:latin typeface="Calibri" panose="020F0502020204030204" pitchFamily="34" charset="0"/>
              <a:cs typeface="Times New Roman" panose="02020603050405020304" pitchFamily="18" charset="0"/>
            </a:endParaRPr>
          </a:p>
        </p:txBody>
      </p:sp>
      <p:pic>
        <p:nvPicPr>
          <p:cNvPr id="7" name="image127.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96448" y="915531"/>
            <a:ext cx="1288167" cy="289052"/>
          </a:xfrm>
          <a:prstGeom prst="rect">
            <a:avLst/>
          </a:prstGeom>
        </p:spPr>
      </p:pic>
    </p:spTree>
    <p:extLst>
      <p:ext uri="{BB962C8B-B14F-4D97-AF65-F5344CB8AC3E}">
        <p14:creationId xmlns:p14="http://schemas.microsoft.com/office/powerpoint/2010/main" val="2247148697"/>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1"/>
          <p:cNvSpPr>
            <a:spLocks noChangeArrowheads="1"/>
          </p:cNvSpPr>
          <p:nvPr/>
        </p:nvSpPr>
        <p:spPr bwMode="auto">
          <a:xfrm>
            <a:off x="228964" y="648229"/>
            <a:ext cx="11772834" cy="597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tabLst>
                <a:tab pos="2609850" algn="l"/>
              </a:tabLst>
              <a:defRPr>
                <a:solidFill>
                  <a:schemeClr val="tx1"/>
                </a:solidFill>
                <a:latin typeface="Calibri" pitchFamily="34" charset="0"/>
                <a:ea typeface="宋体" pitchFamily="2" charset="-122"/>
              </a:defRPr>
            </a:lvl1pPr>
            <a:lvl2pPr marL="742950" indent="-285750" eaLnBrk="0" hangingPunct="0">
              <a:tabLst>
                <a:tab pos="2609850" algn="l"/>
              </a:tabLst>
              <a:defRPr>
                <a:solidFill>
                  <a:schemeClr val="tx1"/>
                </a:solidFill>
                <a:latin typeface="Calibri" pitchFamily="34" charset="0"/>
                <a:ea typeface="宋体" pitchFamily="2" charset="-122"/>
              </a:defRPr>
            </a:lvl2pPr>
            <a:lvl3pPr marL="1143000" indent="-228600" eaLnBrk="0" hangingPunct="0">
              <a:tabLst>
                <a:tab pos="2609850" algn="l"/>
              </a:tabLst>
              <a:defRPr>
                <a:solidFill>
                  <a:schemeClr val="tx1"/>
                </a:solidFill>
                <a:latin typeface="Calibri" pitchFamily="34" charset="0"/>
                <a:ea typeface="宋体" pitchFamily="2" charset="-122"/>
              </a:defRPr>
            </a:lvl3pPr>
            <a:lvl4pPr marL="1600200" indent="-228600" eaLnBrk="0" hangingPunct="0">
              <a:tabLst>
                <a:tab pos="2609850" algn="l"/>
              </a:tabLst>
              <a:defRPr>
                <a:solidFill>
                  <a:schemeClr val="tx1"/>
                </a:solidFill>
                <a:latin typeface="Calibri" pitchFamily="34" charset="0"/>
                <a:ea typeface="宋体" pitchFamily="2" charset="-122"/>
              </a:defRPr>
            </a:lvl4pPr>
            <a:lvl5pPr marL="2057400" indent="-228600" eaLnBrk="0" hangingPunct="0">
              <a:tabLst>
                <a:tab pos="2609850" algn="l"/>
              </a:tabLst>
              <a:defRPr>
                <a:solidFill>
                  <a:schemeClr val="tx1"/>
                </a:solidFill>
                <a:latin typeface="Calibri" pitchFamily="34" charset="0"/>
                <a:ea typeface="宋体" pitchFamily="2" charset="-122"/>
              </a:defRPr>
            </a:lvl5pPr>
            <a:lvl6pPr marL="2514600" indent="-228600" eaLnBrk="0" fontAlgn="base" hangingPunct="0">
              <a:spcBef>
                <a:spcPct val="0"/>
              </a:spcBef>
              <a:spcAft>
                <a:spcPct val="0"/>
              </a:spcAft>
              <a:tabLst>
                <a:tab pos="2609850" algn="l"/>
              </a:tabLst>
              <a:defRPr>
                <a:solidFill>
                  <a:schemeClr val="tx1"/>
                </a:solidFill>
                <a:latin typeface="Calibri" pitchFamily="34" charset="0"/>
                <a:ea typeface="宋体" pitchFamily="2" charset="-122"/>
              </a:defRPr>
            </a:lvl6pPr>
            <a:lvl7pPr marL="2971800" indent="-228600" eaLnBrk="0" fontAlgn="base" hangingPunct="0">
              <a:spcBef>
                <a:spcPct val="0"/>
              </a:spcBef>
              <a:spcAft>
                <a:spcPct val="0"/>
              </a:spcAft>
              <a:tabLst>
                <a:tab pos="2609850" algn="l"/>
              </a:tabLst>
              <a:defRPr>
                <a:solidFill>
                  <a:schemeClr val="tx1"/>
                </a:solidFill>
                <a:latin typeface="Calibri" pitchFamily="34" charset="0"/>
                <a:ea typeface="宋体" pitchFamily="2" charset="-122"/>
              </a:defRPr>
            </a:lvl7pPr>
            <a:lvl8pPr marL="3429000" indent="-228600" eaLnBrk="0" fontAlgn="base" hangingPunct="0">
              <a:spcBef>
                <a:spcPct val="0"/>
              </a:spcBef>
              <a:spcAft>
                <a:spcPct val="0"/>
              </a:spcAft>
              <a:tabLst>
                <a:tab pos="2609850" algn="l"/>
              </a:tabLst>
              <a:defRPr>
                <a:solidFill>
                  <a:schemeClr val="tx1"/>
                </a:solidFill>
                <a:latin typeface="Calibri" pitchFamily="34" charset="0"/>
                <a:ea typeface="宋体" pitchFamily="2" charset="-122"/>
              </a:defRPr>
            </a:lvl8pPr>
            <a:lvl9pPr marL="3886200" indent="-228600" eaLnBrk="0" fontAlgn="base" hangingPunct="0">
              <a:spcBef>
                <a:spcPct val="0"/>
              </a:spcBef>
              <a:spcAft>
                <a:spcPct val="0"/>
              </a:spcAft>
              <a:tabLst>
                <a:tab pos="2609850" algn="l"/>
              </a:tabLst>
              <a:defRPr>
                <a:solidFill>
                  <a:schemeClr val="tx1"/>
                </a:solidFill>
                <a:latin typeface="Calibri" pitchFamily="34" charset="0"/>
                <a:ea typeface="宋体" pitchFamily="2" charset="-122"/>
              </a:defRPr>
            </a:lvl9pPr>
          </a:lstStyle>
          <a:p>
            <a:pPr algn="ctr">
              <a:lnSpc>
                <a:spcPct val="130000"/>
              </a:lnSpc>
              <a:spcBef>
                <a:spcPts val="1200"/>
              </a:spcBef>
              <a:spcAft>
                <a:spcPts val="300"/>
              </a:spcAft>
            </a:pPr>
            <a:r>
              <a:rPr lang="zh-CN" altLang="en-US" sz="2800" kern="1400">
                <a:latin typeface="Cambria"/>
                <a:ea typeface="微软雅黑"/>
                <a:cs typeface="Times New Roman"/>
              </a:rPr>
              <a:t>考点二　平行板电容器的动态分析</a:t>
            </a:r>
            <a:endParaRPr lang="zh-CN" altLang="zh-CN" sz="1800" b="1" kern="1400" dirty="0">
              <a:effectLst/>
              <a:latin typeface="Cambria"/>
              <a:ea typeface="宋体"/>
              <a:cs typeface="Times New Roman"/>
            </a:endParaRPr>
          </a:p>
        </p:txBody>
      </p:sp>
      <p:graphicFrame>
        <p:nvGraphicFramePr>
          <p:cNvPr id="2" name="对象 1"/>
          <p:cNvGraphicFramePr>
            <a:graphicFrameLocks noChangeAspect="1"/>
          </p:cNvGraphicFramePr>
          <p:nvPr>
            <p:extLst>
              <p:ext uri="{D42A27DB-BD31-4B8C-83A1-F6EECF244321}">
                <p14:modId xmlns:p14="http://schemas.microsoft.com/office/powerpoint/2010/main" val="3250058887"/>
              </p:ext>
            </p:extLst>
          </p:nvPr>
        </p:nvGraphicFramePr>
        <p:xfrm>
          <a:off x="431800" y="1600200"/>
          <a:ext cx="11315700" cy="3644900"/>
        </p:xfrm>
        <a:graphic>
          <a:graphicData uri="http://schemas.openxmlformats.org/presentationml/2006/ole">
            <mc:AlternateContent xmlns:mc="http://schemas.openxmlformats.org/markup-compatibility/2006">
              <mc:Choice xmlns:v="urn:schemas-microsoft-com:vml" Requires="v">
                <p:oleObj spid="_x0000_s2053" name="文档" r:id="rId4" imgW="11325824" imgH="3661991" progId="Word.Document.12">
                  <p:embed/>
                </p:oleObj>
              </mc:Choice>
              <mc:Fallback>
                <p:oleObj name="文档" r:id="rId4" imgW="11325824" imgH="3661991" progId="Word.Document.12">
                  <p:embed/>
                  <p:pic>
                    <p:nvPicPr>
                      <p:cNvPr id="0" name=""/>
                      <p:cNvPicPr/>
                      <p:nvPr/>
                    </p:nvPicPr>
                    <p:blipFill>
                      <a:blip r:embed="rId5"/>
                      <a:stretch>
                        <a:fillRect/>
                      </a:stretch>
                    </p:blipFill>
                    <p:spPr>
                      <a:xfrm>
                        <a:off x="431800" y="1600200"/>
                        <a:ext cx="11315700" cy="3644900"/>
                      </a:xfrm>
                      <a:prstGeom prst="rect">
                        <a:avLst/>
                      </a:prstGeom>
                    </p:spPr>
                  </p:pic>
                </p:oleObj>
              </mc:Fallback>
            </mc:AlternateContent>
          </a:graphicData>
        </a:graphic>
      </p:graphicFrame>
    </p:spTree>
    <p:extLst>
      <p:ext uri="{BB962C8B-B14F-4D97-AF65-F5344CB8AC3E}">
        <p14:creationId xmlns:p14="http://schemas.microsoft.com/office/powerpoint/2010/main" val="267769956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矩形 9"/>
          <p:cNvSpPr/>
          <p:nvPr/>
        </p:nvSpPr>
        <p:spPr>
          <a:xfrm>
            <a:off x="131852" y="568128"/>
            <a:ext cx="11773332" cy="692497"/>
          </a:xfrm>
          <a:prstGeom prst="rect">
            <a:avLst/>
          </a:prstGeom>
        </p:spPr>
        <p:txBody>
          <a:bodyPr wrap="square">
            <a:spAutoFit/>
          </a:bodyPr>
          <a:lstStyle/>
          <a:p>
            <a:pPr algn="just">
              <a:lnSpc>
                <a:spcPct val="150000"/>
              </a:lnSpc>
              <a:spcAft>
                <a:spcPts val="0"/>
              </a:spcAft>
              <a:tabLst>
                <a:tab pos="2700655" algn="l"/>
              </a:tabLst>
            </a:pPr>
            <a:r>
              <a:rPr lang="zh-CN" altLang="zh-CN" sz="2600" kern="100" dirty="0">
                <a:latin typeface="Times New Roman"/>
                <a:ea typeface="微软雅黑"/>
                <a:cs typeface="Times New Roman"/>
              </a:rPr>
              <a:t>角度　</a:t>
            </a:r>
            <a:r>
              <a:rPr lang="zh-CN" altLang="zh-CN" sz="2600" kern="100">
                <a:latin typeface="Times New Roman"/>
                <a:ea typeface="微软雅黑"/>
                <a:cs typeface="Times New Roman"/>
              </a:rPr>
              <a:t>　</a:t>
            </a:r>
            <a:r>
              <a:rPr lang="zh-CN" altLang="en-US" sz="2600">
                <a:latin typeface="Times New Roman"/>
                <a:ea typeface="微软雅黑"/>
                <a:cs typeface="Times New Roman"/>
              </a:rPr>
              <a:t>两极板间电势差</a:t>
            </a:r>
            <a:r>
              <a:rPr lang="en-US" altLang="zh-CN" sz="2600" dirty="0">
                <a:latin typeface="Times New Roman"/>
                <a:ea typeface="微软雅黑"/>
                <a:cs typeface="Times New Roman"/>
              </a:rPr>
              <a:t>U</a:t>
            </a:r>
            <a:r>
              <a:rPr lang="zh-CN" altLang="en-US" sz="2600" dirty="0">
                <a:latin typeface="Times New Roman"/>
                <a:ea typeface="微软雅黑"/>
                <a:cs typeface="Times New Roman"/>
              </a:rPr>
              <a:t>保持不变</a:t>
            </a:r>
            <a:endParaRPr lang="zh-CN" altLang="zh-CN" sz="1050" kern="100" dirty="0">
              <a:effectLst/>
              <a:latin typeface="宋体"/>
              <a:cs typeface="Courier New"/>
            </a:endParaRPr>
          </a:p>
        </p:txBody>
      </p:sp>
      <p:pic>
        <p:nvPicPr>
          <p:cNvPr id="2050" name="Picture 2" descr="1"/>
          <p:cNvPicPr>
            <a:picLocks noChangeAspect="1" noChangeArrowheads="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66116" y="779344"/>
            <a:ext cx="329407" cy="3294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矩形 5"/>
          <p:cNvSpPr/>
          <p:nvPr/>
        </p:nvSpPr>
        <p:spPr>
          <a:xfrm>
            <a:off x="106615" y="1256411"/>
            <a:ext cx="11810444" cy="3059724"/>
          </a:xfrm>
          <a:prstGeom prst="rect">
            <a:avLst/>
          </a:prstGeom>
        </p:spPr>
        <p:txBody>
          <a:bodyPr wrap="square" lIns="121898" tIns="60948" rIns="121898" bIns="60948">
            <a:spAutoFit/>
          </a:bodyPr>
          <a:lstStyle/>
          <a:p>
            <a:pPr marL="252000" indent="-457200">
              <a:lnSpc>
                <a:spcPct val="150000"/>
              </a:lnSpc>
              <a:spcAft>
                <a:spcPts val="0"/>
              </a:spcAft>
              <a:tabLst>
                <a:tab pos="297053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例</a:t>
            </a:r>
            <a:r>
              <a:rPr lang="en-US"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3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(2026·</a:t>
            </a:r>
            <a:r>
              <a:rPr lang="zh-CN" altLang="zh-CN" sz="2600" b="1">
                <a:latin typeface="Times New Roman" panose="02020603050405020304" pitchFamily="18" charset="0"/>
                <a:cs typeface="Times New Roman" panose="02020603050405020304" pitchFamily="18" charset="0"/>
              </a:rPr>
              <a:t>河北秦皇岛一模</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微信计步是通过手机内置的电容式加速度传感器实现的。其原理如图所示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,M</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和</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N</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为电容器两极板</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,M</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极板固定在手机上</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,N</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极板两端与固定在手机上的两轻弹簧连接。当手机加速度变化时</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由于惯性</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,N</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极板只能按图中标识的</a:t>
            </a:r>
            <a:r>
              <a:rPr lang="en-US" altLang="zh-CN" sz="2600" b="1">
                <a:latin typeface="宋体" panose="02010600030101010101" pitchFamily="2"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上、下</a:t>
            </a:r>
            <a:r>
              <a:rPr lang="en-US" altLang="zh-CN" sz="2600" b="1">
                <a:latin typeface="宋体" panose="02010600030101010101" pitchFamily="2"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或</a:t>
            </a:r>
            <a:r>
              <a:rPr lang="en-US" altLang="zh-CN" sz="2600" b="1">
                <a:latin typeface="宋体" panose="02010600030101010101" pitchFamily="2"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左、右</a:t>
            </a:r>
            <a:r>
              <a:rPr lang="en-US" altLang="zh-CN" sz="2600" b="1">
                <a:latin typeface="宋体" panose="02010600030101010101" pitchFamily="2"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方向运动。若某时刻极板上的电荷量增大</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则</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N</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的运动方向可能是</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150">
              <a:latin typeface="Calibri" panose="020F0502020204030204" pitchFamily="34" charset="0"/>
              <a:cs typeface="Times New Roman" panose="02020603050405020304" pitchFamily="18" charset="0"/>
            </a:endParaRPr>
          </a:p>
        </p:txBody>
      </p:sp>
      <p:sp>
        <p:nvSpPr>
          <p:cNvPr id="9" name="矩形 8"/>
          <p:cNvSpPr/>
          <p:nvPr/>
        </p:nvSpPr>
        <p:spPr>
          <a:xfrm>
            <a:off x="284415" y="4330039"/>
            <a:ext cx="11658044" cy="1259231"/>
          </a:xfrm>
          <a:prstGeom prst="rect">
            <a:avLst/>
          </a:prstGeom>
        </p:spPr>
        <p:txBody>
          <a:bodyPr wrap="square" lIns="121898" tIns="60948" rIns="121898" bIns="60948">
            <a:spAutoFit/>
          </a:bodyPr>
          <a:lstStyle/>
          <a:p>
            <a:pPr>
              <a:lnSpc>
                <a:spcPct val="150000"/>
              </a:lnSpc>
              <a:spcAft>
                <a:spcPts val="0"/>
              </a:spcAft>
              <a:tabLst>
                <a:tab pos="2970530" algn="l"/>
              </a:tabLst>
            </a:pPr>
            <a:r>
              <a:rPr lang="en-US" altLang="zh-CN" sz="2600" dirty="0" err="1">
                <a:latin typeface="Times New Roman" panose="02020603050405020304" pitchFamily="18" charset="0"/>
                <a:ea typeface="微软雅黑" panose="020B0503020204020204" pitchFamily="34" charset="-122"/>
                <a:cs typeface="Times New Roman" panose="02020603050405020304" pitchFamily="18" charset="0"/>
              </a:rPr>
              <a:t>A.N</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极板向左运动</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err="1" smtClean="0">
                <a:latin typeface="Times New Roman" panose="02020603050405020304" pitchFamily="18" charset="0"/>
                <a:ea typeface="微软雅黑" panose="020B0503020204020204" pitchFamily="34" charset="-122"/>
                <a:cs typeface="Times New Roman" panose="02020603050405020304" pitchFamily="18" charset="0"/>
              </a:rPr>
              <a:t>B.N</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极板向右运动</a:t>
            </a:r>
            <a:endParaRPr lang="zh-CN" altLang="zh-CN" sz="1150" dirty="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dirty="0" err="1">
                <a:latin typeface="Times New Roman" panose="02020603050405020304" pitchFamily="18" charset="0"/>
                <a:ea typeface="微软雅黑" panose="020B0503020204020204" pitchFamily="34" charset="-122"/>
                <a:cs typeface="Times New Roman" panose="02020603050405020304" pitchFamily="18" charset="0"/>
              </a:rPr>
              <a:t>C.N</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极板向上运动</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err="1" smtClean="0">
                <a:latin typeface="Times New Roman" panose="02020603050405020304" pitchFamily="18" charset="0"/>
                <a:ea typeface="微软雅黑" panose="020B0503020204020204" pitchFamily="34" charset="-122"/>
                <a:cs typeface="Times New Roman" panose="02020603050405020304" pitchFamily="18" charset="0"/>
              </a:rPr>
              <a:t>D.N</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极板向下运动</a:t>
            </a:r>
            <a:endParaRPr lang="zh-CN" altLang="zh-CN" sz="1150" dirty="0">
              <a:latin typeface="Calibri" panose="020F0502020204030204" pitchFamily="34" charset="0"/>
              <a:cs typeface="Times New Roman" panose="02020603050405020304" pitchFamily="18" charset="0"/>
            </a:endParaRPr>
          </a:p>
        </p:txBody>
      </p:sp>
      <p:sp>
        <p:nvSpPr>
          <p:cNvPr id="11" name="TextBox 1"/>
          <p:cNvSpPr txBox="1"/>
          <p:nvPr/>
        </p:nvSpPr>
        <p:spPr>
          <a:xfrm>
            <a:off x="3922236" y="3764510"/>
            <a:ext cx="1080135" cy="553998"/>
          </a:xfrm>
          <a:prstGeom prst="rect">
            <a:avLst/>
          </a:prstGeom>
          <a:noFill/>
        </p:spPr>
        <p:txBody>
          <a:bodyPr wrap="square" rtlCol="0">
            <a:spAutoFit/>
          </a:bodyPr>
          <a:lstStyle/>
          <a:p>
            <a:r>
              <a:rPr lang="en-US" altLang="zh-CN" sz="3000" b="1" dirty="0">
                <a:solidFill>
                  <a:srgbClr val="C00000"/>
                </a:solidFill>
                <a:latin typeface="Times New Roman" pitchFamily="18" charset="0"/>
                <a:ea typeface="华文细黑" pitchFamily="2" charset="-122"/>
                <a:cs typeface="Times New Roman" pitchFamily="18" charset="0"/>
              </a:rPr>
              <a:t>C</a:t>
            </a:r>
            <a:endParaRPr lang="zh-CN" altLang="en-US" sz="3000" b="1" dirty="0">
              <a:solidFill>
                <a:srgbClr val="C00000"/>
              </a:solidFill>
              <a:latin typeface="Times New Roman" pitchFamily="18" charset="0"/>
              <a:ea typeface="华文细黑" pitchFamily="2" charset="-122"/>
              <a:cs typeface="Times New Roman" pitchFamily="18" charset="0"/>
            </a:endParaRPr>
          </a:p>
        </p:txBody>
      </p:sp>
      <p:pic>
        <p:nvPicPr>
          <p:cNvPr id="7" name="image131.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611203" y="3779503"/>
            <a:ext cx="3024378" cy="2411238"/>
          </a:xfrm>
          <a:prstGeom prst="rect">
            <a:avLst/>
          </a:prstGeom>
        </p:spPr>
      </p:pic>
    </p:spTree>
    <p:extLst>
      <p:ext uri="{BB962C8B-B14F-4D97-AF65-F5344CB8AC3E}">
        <p14:creationId xmlns:p14="http://schemas.microsoft.com/office/powerpoint/2010/main" val="1327701917"/>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blinds(horizontal)">
                                      <p:cBhvr>
                                        <p:cTn id="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5" name="矩形 4"/>
              <p:cNvSpPr/>
              <p:nvPr/>
            </p:nvSpPr>
            <p:spPr>
              <a:xfrm>
                <a:off x="259015" y="620649"/>
                <a:ext cx="11658044" cy="2722003"/>
              </a:xfrm>
              <a:prstGeom prst="rect">
                <a:avLst/>
              </a:prstGeom>
            </p:spPr>
            <p:txBody>
              <a:bodyPr wrap="square" lIns="121898" tIns="60948" rIns="121898" bIns="60948">
                <a:spAutoFit/>
              </a:bodyPr>
              <a:lstStyle/>
              <a:p>
                <a:pPr>
                  <a:lnSpc>
                    <a:spcPct val="150000"/>
                  </a:lnSpc>
                  <a:spcAft>
                    <a:spcPts val="565"/>
                  </a:spcAft>
                  <a:tabLst>
                    <a:tab pos="297053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　</a:t>
                </a:r>
                <a:r>
                  <a:rPr lang="zh-CN" altLang="zh-CN" sz="2600" b="1">
                    <a:latin typeface="Times New Roman" panose="02020603050405020304" pitchFamily="18" charset="0"/>
                    <a:cs typeface="Times New Roman" panose="02020603050405020304" pitchFamily="18" charset="0"/>
                  </a:rPr>
                  <a:t>由题意可知电源加在电容器两端</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即电容器两端电压</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U</a:t>
                </a:r>
                <a:r>
                  <a:rPr lang="zh-CN" altLang="zh-CN" sz="2600" b="1">
                    <a:latin typeface="Times New Roman" panose="02020603050405020304" pitchFamily="18" charset="0"/>
                    <a:cs typeface="Times New Roman" panose="02020603050405020304" pitchFamily="18" charset="0"/>
                  </a:rPr>
                  <a:t>不变</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,N</a:t>
                </a:r>
                <a:r>
                  <a:rPr lang="zh-CN" altLang="zh-CN" sz="2600" b="1">
                    <a:latin typeface="Times New Roman" panose="02020603050405020304" pitchFamily="18" charset="0"/>
                    <a:cs typeface="Times New Roman" panose="02020603050405020304" pitchFamily="18" charset="0"/>
                  </a:rPr>
                  <a:t>极板向左或向右运动时</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极板正对面积</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S</a:t>
                </a:r>
                <a:r>
                  <a:rPr lang="zh-CN" altLang="zh-CN" sz="2600" b="1">
                    <a:latin typeface="Times New Roman" panose="02020603050405020304" pitchFamily="18" charset="0"/>
                    <a:cs typeface="Times New Roman" panose="02020603050405020304" pitchFamily="18" charset="0"/>
                  </a:rPr>
                  <a:t>减小</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根据</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C</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𝜺</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𝐫</m:t>
                            </m:r>
                          </m:sub>
                        </m:s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𝑺</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𝟒</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𝛑</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𝒌𝒅</m:t>
                        </m:r>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可知</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a:latin typeface="Times New Roman" panose="02020603050405020304" pitchFamily="18" charset="0"/>
                    <a:cs typeface="Times New Roman" panose="02020603050405020304" pitchFamily="18" charset="0"/>
                  </a:rPr>
                  <a:t>减小</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由</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Q</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CU</a:t>
                </a:r>
                <a:r>
                  <a:rPr lang="zh-CN" altLang="zh-CN" sz="2600" b="1">
                    <a:latin typeface="Times New Roman" panose="02020603050405020304" pitchFamily="18" charset="0"/>
                    <a:cs typeface="Times New Roman" panose="02020603050405020304" pitchFamily="18" charset="0"/>
                  </a:rPr>
                  <a:t>知</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电容器所带电荷量减小</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错误</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;N</a:t>
                </a:r>
                <a:r>
                  <a:rPr lang="zh-CN" altLang="zh-CN" sz="2600" b="1">
                    <a:latin typeface="Times New Roman" panose="02020603050405020304" pitchFamily="18" charset="0"/>
                    <a:cs typeface="Times New Roman" panose="02020603050405020304" pitchFamily="18" charset="0"/>
                  </a:rPr>
                  <a:t>极板向上运动</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则</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b="1">
                    <a:latin typeface="Times New Roman" panose="02020603050405020304" pitchFamily="18" charset="0"/>
                    <a:cs typeface="Times New Roman" panose="02020603050405020304" pitchFamily="18" charset="0"/>
                  </a:rPr>
                  <a:t>减小</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a:latin typeface="Times New Roman" panose="02020603050405020304" pitchFamily="18" charset="0"/>
                    <a:cs typeface="Times New Roman" panose="02020603050405020304" pitchFamily="18" charset="0"/>
                  </a:rPr>
                  <a:t>增大</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Q</a:t>
                </a:r>
                <a:r>
                  <a:rPr lang="zh-CN" altLang="zh-CN" sz="2600" b="1">
                    <a:latin typeface="Times New Roman" panose="02020603050405020304" pitchFamily="18" charset="0"/>
                    <a:cs typeface="Times New Roman" panose="02020603050405020304" pitchFamily="18" charset="0"/>
                  </a:rPr>
                  <a:t>增大</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;N</a:t>
                </a:r>
                <a:r>
                  <a:rPr lang="zh-CN" altLang="zh-CN" sz="2600" b="1">
                    <a:latin typeface="Times New Roman" panose="02020603050405020304" pitchFamily="18" charset="0"/>
                    <a:cs typeface="Times New Roman" panose="02020603050405020304" pitchFamily="18" charset="0"/>
                  </a:rPr>
                  <a:t>极板向下运动</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则</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b="1">
                    <a:latin typeface="Times New Roman" panose="02020603050405020304" pitchFamily="18" charset="0"/>
                    <a:cs typeface="Times New Roman" panose="02020603050405020304" pitchFamily="18" charset="0"/>
                  </a:rPr>
                  <a:t>增大</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a:latin typeface="Times New Roman" panose="02020603050405020304" pitchFamily="18" charset="0"/>
                    <a:cs typeface="Times New Roman" panose="02020603050405020304" pitchFamily="18" charset="0"/>
                  </a:rPr>
                  <a:t>减小</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Q</a:t>
                </a:r>
                <a:r>
                  <a:rPr lang="zh-CN" altLang="zh-CN" sz="2600" b="1">
                    <a:latin typeface="Times New Roman" panose="02020603050405020304" pitchFamily="18" charset="0"/>
                    <a:cs typeface="Times New Roman" panose="02020603050405020304" pitchFamily="18" charset="0"/>
                  </a:rPr>
                  <a:t>减少</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a:latin typeface="Times New Roman" panose="02020603050405020304" pitchFamily="18" charset="0"/>
                    <a:cs typeface="Times New Roman" panose="02020603050405020304" pitchFamily="18" charset="0"/>
                  </a:rPr>
                  <a:t>正确</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b="1">
                    <a:latin typeface="Times New Roman" panose="02020603050405020304" pitchFamily="18" charset="0"/>
                    <a:cs typeface="Times New Roman" panose="02020603050405020304" pitchFamily="18" charset="0"/>
                  </a:rPr>
                  <a:t>错误。</a:t>
                </a:r>
                <a:endParaRPr lang="zh-CN" altLang="zh-CN" sz="1150">
                  <a:latin typeface="Calibri" panose="020F0502020204030204" pitchFamily="34" charset="0"/>
                  <a:cs typeface="Times New Roman" panose="02020603050405020304" pitchFamily="18" charset="0"/>
                </a:endParaRPr>
              </a:p>
            </p:txBody>
          </p:sp>
        </mc:Choice>
        <mc:Fallback xmlns="">
          <p:sp>
            <p:nvSpPr>
              <p:cNvPr id="5" name="矩形 4"/>
              <p:cNvSpPr>
                <a:spLocks noRot="1" noChangeAspect="1" noMove="1" noResize="1" noEditPoints="1" noAdjustHandles="1" noChangeArrowheads="1" noChangeShapeType="1" noTextEdit="1"/>
              </p:cNvSpPr>
              <p:nvPr/>
            </p:nvSpPr>
            <p:spPr>
              <a:xfrm>
                <a:off x="259015" y="620649"/>
                <a:ext cx="11658044" cy="2722003"/>
              </a:xfrm>
              <a:prstGeom prst="rect">
                <a:avLst/>
              </a:prstGeom>
              <a:blipFill rotWithShape="0">
                <a:blip r:embed="rId2"/>
                <a:stretch>
                  <a:fillRect l="-680" r="-941" b="-4260"/>
                </a:stretch>
              </a:blipFill>
            </p:spPr>
            <p:txBody>
              <a:bodyPr/>
              <a:lstStyle/>
              <a:p>
                <a:r>
                  <a:rPr lang="zh-CN" altLang="en-US">
                    <a:noFill/>
                  </a:rPr>
                  <a:t> </a:t>
                </a:r>
              </a:p>
            </p:txBody>
          </p:sp>
        </mc:Fallback>
      </mc:AlternateContent>
      <p:pic>
        <p:nvPicPr>
          <p:cNvPr id="7" name="image131.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611203" y="2996946"/>
            <a:ext cx="3024378" cy="2411238"/>
          </a:xfrm>
          <a:prstGeom prst="rect">
            <a:avLst/>
          </a:prstGeom>
        </p:spPr>
      </p:pic>
    </p:spTree>
    <p:extLst>
      <p:ext uri="{BB962C8B-B14F-4D97-AF65-F5344CB8AC3E}">
        <p14:creationId xmlns:p14="http://schemas.microsoft.com/office/powerpoint/2010/main" val="1344944630"/>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1"/>
          <p:cNvSpPr>
            <a:spLocks noChangeArrowheads="1"/>
          </p:cNvSpPr>
          <p:nvPr/>
        </p:nvSpPr>
        <p:spPr bwMode="auto">
          <a:xfrm>
            <a:off x="699770" y="2057695"/>
            <a:ext cx="10996930" cy="2339057"/>
          </a:xfrm>
          <a:prstGeom prst="rect">
            <a:avLst/>
          </a:prstGeom>
          <a:noFill/>
          <a:ln w="9525">
            <a:noFill/>
            <a:miter lim="800000"/>
          </a:ln>
        </p:spPr>
        <p:txBody>
          <a:bodyPr wrap="square" lIns="121878" tIns="60938" rIns="121878" bIns="60938">
            <a:spAutoFit/>
          </a:bodyPr>
          <a:lstStyle/>
          <a:p>
            <a:pPr>
              <a:lnSpc>
                <a:spcPct val="150000"/>
              </a:lnSpc>
              <a:spcAft>
                <a:spcPts val="0"/>
              </a:spcAft>
              <a:tabLst>
                <a:tab pos="2970530" algn="l"/>
              </a:tabLst>
            </a:pPr>
            <a:r>
              <a:rPr lang="en-US" altLang="zh-CN" sz="32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3200">
                <a:latin typeface="Times New Roman" panose="02020603050405020304" pitchFamily="18" charset="0"/>
                <a:ea typeface="微软雅黑" panose="020B0503020204020204" pitchFamily="34" charset="-122"/>
                <a:cs typeface="Times New Roman" panose="02020603050405020304" pitchFamily="18" charset="0"/>
              </a:rPr>
              <a:t>了解电容器的充、放电过程</a:t>
            </a:r>
            <a:r>
              <a:rPr lang="en-US" altLang="zh-CN" sz="32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3200">
                <a:latin typeface="Times New Roman" panose="02020603050405020304" pitchFamily="18" charset="0"/>
                <a:ea typeface="微软雅黑" panose="020B0503020204020204" pitchFamily="34" charset="-122"/>
                <a:cs typeface="Times New Roman" panose="02020603050405020304" pitchFamily="18" charset="0"/>
              </a:rPr>
              <a:t>会定量计算电容器充、放电的电荷量。</a:t>
            </a:r>
            <a:r>
              <a:rPr lang="en-US" altLang="zh-CN" sz="3200">
                <a:latin typeface="Times New Roman" panose="02020603050405020304" pitchFamily="18" charset="0"/>
                <a:ea typeface="微软雅黑" panose="020B0503020204020204" pitchFamily="34" charset="-122"/>
                <a:cs typeface="Times New Roman" panose="02020603050405020304" pitchFamily="18" charset="0"/>
              </a:rPr>
              <a:t> 2.</a:t>
            </a:r>
            <a:r>
              <a:rPr lang="zh-CN" altLang="zh-CN" sz="3200">
                <a:latin typeface="Times New Roman" panose="02020603050405020304" pitchFamily="18" charset="0"/>
                <a:ea typeface="微软雅黑" panose="020B0503020204020204" pitchFamily="34" charset="-122"/>
                <a:cs typeface="Times New Roman" panose="02020603050405020304" pitchFamily="18" charset="0"/>
              </a:rPr>
              <a:t>掌握电容的定义式和平行板电容器电容的决定式</a:t>
            </a:r>
            <a:r>
              <a:rPr lang="en-US" altLang="zh-CN" sz="32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3200">
                <a:latin typeface="Times New Roman" panose="02020603050405020304" pitchFamily="18" charset="0"/>
                <a:ea typeface="微软雅黑" panose="020B0503020204020204" pitchFamily="34" charset="-122"/>
                <a:cs typeface="Times New Roman" panose="02020603050405020304" pitchFamily="18" charset="0"/>
              </a:rPr>
              <a:t>会分析电容器动态变化问题。</a:t>
            </a:r>
            <a:endParaRPr lang="zh-CN" altLang="zh-CN" sz="1400">
              <a:latin typeface="Calibri" panose="020F0502020204030204" pitchFamily="34" charset="0"/>
              <a:cs typeface="Times New Roman" panose="02020603050405020304" pitchFamily="18" charset="0"/>
            </a:endParaRPr>
          </a:p>
        </p:txBody>
      </p:sp>
      <p:sp>
        <p:nvSpPr>
          <p:cNvPr id="8" name="矩形 7"/>
          <p:cNvSpPr/>
          <p:nvPr>
            <p:custDataLst>
              <p:tags r:id="rId1"/>
            </p:custDataLst>
          </p:nvPr>
        </p:nvSpPr>
        <p:spPr>
          <a:xfrm>
            <a:off x="1049338" y="-20638"/>
            <a:ext cx="2605087" cy="1719263"/>
          </a:xfrm>
          <a:prstGeom prst="rect">
            <a:avLst/>
          </a:prstGeom>
          <a:solidFill>
            <a:srgbClr val="2E75B6"/>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lang="zh-CN" altLang="en-US"/>
          </a:p>
        </p:txBody>
      </p:sp>
      <p:sp>
        <p:nvSpPr>
          <p:cNvPr id="9" name="矩形 8"/>
          <p:cNvSpPr/>
          <p:nvPr>
            <p:custDataLst>
              <p:tags r:id="rId2"/>
            </p:custDataLst>
          </p:nvPr>
        </p:nvSpPr>
        <p:spPr>
          <a:xfrm>
            <a:off x="1050925" y="388938"/>
            <a:ext cx="2603500" cy="973137"/>
          </a:xfrm>
          <a:prstGeom prst="rect">
            <a:avLst/>
          </a:prstGeom>
          <a:solidFill>
            <a:schemeClr val="bg1">
              <a:lumMod val="95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lang="zh-CN" altLang="en-US"/>
          </a:p>
        </p:txBody>
      </p:sp>
      <p:sp>
        <p:nvSpPr>
          <p:cNvPr id="10" name="TextBox 5"/>
          <p:cNvSpPr txBox="1">
            <a:spLocks noChangeArrowheads="1"/>
          </p:cNvSpPr>
          <p:nvPr/>
        </p:nvSpPr>
        <p:spPr bwMode="auto">
          <a:xfrm>
            <a:off x="1541463" y="608650"/>
            <a:ext cx="1620837" cy="519113"/>
          </a:xfrm>
          <a:prstGeom prst="rect">
            <a:avLst/>
          </a:prstGeom>
          <a:noFill/>
          <a:ln w="9525">
            <a:noFill/>
            <a:miter lim="800000"/>
          </a:ln>
        </p:spPr>
        <p:txBody>
          <a:bodyPr>
            <a:spAutoFit/>
          </a:bodyPr>
          <a:lstStyle/>
          <a:p>
            <a:r>
              <a:rPr lang="zh-CN" altLang="zh-CN" sz="2800" b="1" dirty="0">
                <a:solidFill>
                  <a:srgbClr val="222A35"/>
                </a:solidFill>
                <a:latin typeface="Times New Roman" panose="02020603050405020304" pitchFamily="18" charset="0"/>
                <a:ea typeface="微软雅黑" panose="020B0503020204020204" pitchFamily="34" charset="-122"/>
                <a:cs typeface="Times New Roman" panose="02020603050405020304" pitchFamily="18" charset="0"/>
              </a:rPr>
              <a:t>学习目标</a:t>
            </a:r>
            <a:endParaRPr lang="zh-CN" altLang="en-US" sz="2800" dirty="0">
              <a:solidFill>
                <a:srgbClr val="222A35"/>
              </a:solidFill>
              <a:latin typeface="等线"/>
              <a:ea typeface="微软雅黑" panose="020B0503020204020204" pitchFamily="34" charset="-122"/>
              <a:cs typeface="Times New Roman" panose="02020603050405020304" pitchFamily="18" charset="0"/>
            </a:endParaRPr>
          </a:p>
        </p:txBody>
      </p:sp>
    </p:spTree>
    <p:extLst>
      <p:ext uri="{BB962C8B-B14F-4D97-AF65-F5344CB8AC3E}">
        <p14:creationId xmlns:p14="http://schemas.microsoft.com/office/powerpoint/2010/main" val="2578043776"/>
      </p:ext>
    </p:extLst>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131852" y="568128"/>
            <a:ext cx="11773332" cy="692497"/>
          </a:xfrm>
          <a:prstGeom prst="rect">
            <a:avLst/>
          </a:prstGeom>
        </p:spPr>
        <p:txBody>
          <a:bodyPr wrap="square">
            <a:spAutoFit/>
          </a:bodyPr>
          <a:lstStyle/>
          <a:p>
            <a:pPr algn="just">
              <a:lnSpc>
                <a:spcPct val="150000"/>
              </a:lnSpc>
              <a:spcAft>
                <a:spcPts val="0"/>
              </a:spcAft>
              <a:tabLst>
                <a:tab pos="2700655" algn="l"/>
              </a:tabLst>
            </a:pPr>
            <a:r>
              <a:rPr lang="zh-CN" altLang="zh-CN" sz="2600" kern="100" dirty="0">
                <a:latin typeface="Times New Roman"/>
                <a:ea typeface="微软雅黑"/>
                <a:cs typeface="Times New Roman"/>
              </a:rPr>
              <a:t>角度　</a:t>
            </a:r>
            <a:r>
              <a:rPr lang="zh-CN" altLang="zh-CN" sz="2600" kern="100">
                <a:latin typeface="Times New Roman"/>
                <a:ea typeface="微软雅黑"/>
                <a:cs typeface="Times New Roman"/>
              </a:rPr>
              <a:t>　</a:t>
            </a:r>
            <a:r>
              <a:rPr lang="zh-CN" altLang="en-US" sz="2600">
                <a:latin typeface="Times New Roman"/>
                <a:ea typeface="微软雅黑"/>
                <a:cs typeface="Times New Roman"/>
              </a:rPr>
              <a:t>两极板所带电荷量不变</a:t>
            </a:r>
            <a:endParaRPr lang="zh-CN" altLang="zh-CN" sz="1050" kern="100" dirty="0">
              <a:effectLst/>
              <a:latin typeface="宋体"/>
              <a:cs typeface="Courier New"/>
            </a:endParaRPr>
          </a:p>
        </p:txBody>
      </p:sp>
      <p:pic>
        <p:nvPicPr>
          <p:cNvPr id="1026" name="Picture 2" descr="2"/>
          <p:cNvPicPr>
            <a:picLocks noChangeAspect="1" noChangeArrowheads="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79338" y="790633"/>
            <a:ext cx="329407" cy="3294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矩形 5"/>
          <p:cNvSpPr/>
          <p:nvPr/>
        </p:nvSpPr>
        <p:spPr>
          <a:xfrm>
            <a:off x="106615" y="1256411"/>
            <a:ext cx="11810444" cy="2523744"/>
          </a:xfrm>
          <a:prstGeom prst="rect">
            <a:avLst/>
          </a:prstGeom>
        </p:spPr>
        <p:txBody>
          <a:bodyPr wrap="square" lIns="121898" tIns="60948" rIns="121898" bIns="60948">
            <a:spAutoFit/>
          </a:bodyPr>
          <a:lstStyle/>
          <a:p>
            <a:pPr marL="252000" indent="-457200">
              <a:lnSpc>
                <a:spcPct val="150000"/>
              </a:lnSpc>
              <a:spcAft>
                <a:spcPts val="0"/>
              </a:spcAft>
              <a:tabLst>
                <a:tab pos="297053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例</a:t>
            </a:r>
            <a:r>
              <a:rPr lang="en-US"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4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(2025·</a:t>
            </a:r>
            <a:r>
              <a:rPr lang="zh-CN" altLang="zh-CN" sz="2600" b="1">
                <a:latin typeface="Times New Roman" panose="02020603050405020304" pitchFamily="18" charset="0"/>
                <a:cs typeface="Times New Roman" panose="02020603050405020304" pitchFamily="18" charset="0"/>
              </a:rPr>
              <a:t>黑、吉、辽、内蒙古卷</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,4)</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如图</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某压力传感器中平行板电容器内的绝缘弹性结构是模仿犰狳设计的</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逐渐增大施加于两极板压力</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F</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的过程中</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F</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较小时弹性结构易被压缩</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极板间距</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容易减小</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F</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较大时弹性结构闭合</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难以减小。将该电容器充电后断开电源</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极板间电势差</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U</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与</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F</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的关系曲线可能正确的是</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150">
              <a:latin typeface="Calibri" panose="020F0502020204030204" pitchFamily="34" charset="0"/>
              <a:cs typeface="Times New Roman" panose="02020603050405020304" pitchFamily="18" charset="0"/>
            </a:endParaRPr>
          </a:p>
        </p:txBody>
      </p:sp>
      <p:sp>
        <p:nvSpPr>
          <p:cNvPr id="9" name="TextBox 1"/>
          <p:cNvSpPr txBox="1"/>
          <p:nvPr/>
        </p:nvSpPr>
        <p:spPr>
          <a:xfrm>
            <a:off x="10441146" y="3192629"/>
            <a:ext cx="811522" cy="553998"/>
          </a:xfrm>
          <a:prstGeom prst="rect">
            <a:avLst/>
          </a:prstGeom>
          <a:noFill/>
        </p:spPr>
        <p:txBody>
          <a:bodyPr wrap="square" rtlCol="0">
            <a:spAutoFit/>
          </a:bodyPr>
          <a:lstStyle/>
          <a:p>
            <a:r>
              <a:rPr lang="en-US" altLang="zh-CN" sz="3000" b="1">
                <a:solidFill>
                  <a:srgbClr val="C00000"/>
                </a:solidFill>
                <a:latin typeface="Times New Roman" pitchFamily="18" charset="0"/>
                <a:ea typeface="华文细黑" pitchFamily="2" charset="-122"/>
                <a:cs typeface="Times New Roman" pitchFamily="18" charset="0"/>
              </a:rPr>
              <a:t>D</a:t>
            </a:r>
            <a:endParaRPr lang="zh-CN" altLang="en-US" sz="3000" b="1" dirty="0">
              <a:solidFill>
                <a:srgbClr val="C00000"/>
              </a:solidFill>
              <a:latin typeface="Times New Roman" pitchFamily="18" charset="0"/>
              <a:ea typeface="华文细黑" pitchFamily="2" charset="-122"/>
              <a:cs typeface="Times New Roman" pitchFamily="18" charset="0"/>
            </a:endParaRPr>
          </a:p>
        </p:txBody>
      </p:sp>
      <p:pic>
        <p:nvPicPr>
          <p:cNvPr id="7" name="image133.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838226" y="3784854"/>
            <a:ext cx="5089709" cy="1691132"/>
          </a:xfrm>
          <a:prstGeom prst="rect">
            <a:avLst/>
          </a:prstGeom>
        </p:spPr>
      </p:pic>
      <p:pic>
        <p:nvPicPr>
          <p:cNvPr id="10" name="image134.jpeg"/>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65805" y="3975481"/>
            <a:ext cx="6188996" cy="1275592"/>
          </a:xfrm>
          <a:prstGeom prst="rect">
            <a:avLst/>
          </a:prstGeom>
        </p:spPr>
      </p:pic>
    </p:spTree>
    <p:extLst>
      <p:ext uri="{BB962C8B-B14F-4D97-AF65-F5344CB8AC3E}">
        <p14:creationId xmlns:p14="http://schemas.microsoft.com/office/powerpoint/2010/main" val="3169266023"/>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linds(horizontal)">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5" name="矩形 4"/>
              <p:cNvSpPr/>
              <p:nvPr/>
            </p:nvSpPr>
            <p:spPr>
              <a:xfrm>
                <a:off x="259015" y="607949"/>
                <a:ext cx="11658044" cy="4536539"/>
              </a:xfrm>
              <a:prstGeom prst="rect">
                <a:avLst/>
              </a:prstGeom>
            </p:spPr>
            <p:txBody>
              <a:bodyPr wrap="square" lIns="121898" tIns="60948" rIns="121898" bIns="60948">
                <a:spAutoFit/>
              </a:bodyPr>
              <a:lstStyle/>
              <a:p>
                <a:pPr>
                  <a:lnSpc>
                    <a:spcPct val="150000"/>
                  </a:lnSpc>
                  <a:spcAft>
                    <a:spcPts val="565"/>
                  </a:spcAft>
                  <a:tabLst>
                    <a:tab pos="297053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　</a:t>
                </a:r>
                <a:r>
                  <a:rPr lang="zh-CN" altLang="zh-CN" sz="2600" b="1">
                    <a:latin typeface="Times New Roman" panose="02020603050405020304" pitchFamily="18" charset="0"/>
                    <a:cs typeface="Times New Roman" panose="02020603050405020304" pitchFamily="18" charset="0"/>
                  </a:rPr>
                  <a:t>由电容器电容的决定式</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C</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𝜺</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𝐫</m:t>
                            </m:r>
                          </m:sub>
                        </m:s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𝑺</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𝟒</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𝛑</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𝒌𝒅</m:t>
                        </m:r>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结合题意可知增大两极板的压力</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两极板的间距</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b="1">
                    <a:latin typeface="Times New Roman" panose="02020603050405020304" pitchFamily="18" charset="0"/>
                    <a:cs typeface="Times New Roman" panose="02020603050405020304" pitchFamily="18" charset="0"/>
                  </a:rPr>
                  <a:t>减小</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则电容器的电容增大</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又由于电容器充电后与电源断开</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电容器所带的电荷量不变</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由公式</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U</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𝑸</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𝑪</m:t>
                        </m:r>
                      </m:den>
                    </m:f>
                  </m:oMath>
                </a14:m>
                <a:r>
                  <a:rPr lang="zh-CN" altLang="zh-CN" sz="2600" b="1">
                    <a:latin typeface="Times New Roman" panose="02020603050405020304" pitchFamily="18" charset="0"/>
                    <a:cs typeface="Times New Roman" panose="02020603050405020304" pitchFamily="18" charset="0"/>
                  </a:rPr>
                  <a:t>可知</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电容器两极板间的电压减小</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错误</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由</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C</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𝜺</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𝐫</m:t>
                            </m:r>
                          </m:sub>
                        </m:s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𝑺</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𝟒</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𝛑</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𝒌𝒅</m:t>
                        </m:r>
                      </m:den>
                    </m:f>
                  </m:oMath>
                </a14:m>
                <a:r>
                  <a:rPr lang="zh-CN" altLang="zh-CN" sz="2600" b="1">
                    <a:latin typeface="Times New Roman" panose="02020603050405020304" pitchFamily="18" charset="0"/>
                    <a:cs typeface="Times New Roman" panose="02020603050405020304" pitchFamily="18" charset="0"/>
                  </a:rPr>
                  <a:t>和</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C</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𝑸</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𝑼</m:t>
                        </m:r>
                      </m:den>
                    </m:f>
                  </m:oMath>
                </a14:m>
                <a:r>
                  <a:rPr lang="zh-CN" altLang="zh-CN" sz="2600" b="1">
                    <a:latin typeface="Times New Roman" panose="02020603050405020304" pitchFamily="18" charset="0"/>
                    <a:cs typeface="Times New Roman" panose="02020603050405020304" pitchFamily="18" charset="0"/>
                  </a:rPr>
                  <a:t>联立得</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U</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𝟒</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𝛑</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𝒌𝒅𝑸</m:t>
                        </m:r>
                      </m:num>
                      <m:den>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𝜺</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𝐫</m:t>
                            </m:r>
                          </m:sub>
                        </m:s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𝑺</m:t>
                        </m:r>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由于</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Q</a:t>
                </a:r>
                <a:r>
                  <a:rPr lang="zh-CN" altLang="zh-CN" sz="2600" b="1">
                    <a:latin typeface="Times New Roman" panose="02020603050405020304" pitchFamily="18" charset="0"/>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ε</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r</a:t>
                </a:r>
                <a:r>
                  <a:rPr lang="zh-CN" altLang="zh-CN" sz="2600" b="1">
                    <a:latin typeface="Times New Roman" panose="02020603050405020304" pitchFamily="18" charset="0"/>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S</a:t>
                </a:r>
                <a:r>
                  <a:rPr lang="zh-CN" altLang="zh-CN" sz="2600" b="1">
                    <a:latin typeface="Times New Roman" panose="02020603050405020304" pitchFamily="18" charset="0"/>
                    <a:cs typeface="Times New Roman" panose="02020603050405020304" pitchFamily="18" charset="0"/>
                  </a:rPr>
                  <a:t>不变</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U</a:t>
                </a:r>
                <a:r>
                  <a:rPr lang="zh-CN" altLang="zh-CN" sz="2600" b="1">
                    <a:latin typeface="Times New Roman" panose="02020603050405020304" pitchFamily="18" charset="0"/>
                    <a:cs typeface="Times New Roman" panose="02020603050405020304" pitchFamily="18" charset="0"/>
                  </a:rPr>
                  <a:t>正比于</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d</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F</a:t>
                </a:r>
                <a:r>
                  <a:rPr lang="zh-CN" altLang="zh-CN" sz="2600" b="1">
                    <a:latin typeface="Times New Roman" panose="02020603050405020304" pitchFamily="18" charset="0"/>
                    <a:cs typeface="Times New Roman" panose="02020603050405020304" pitchFamily="18" charset="0"/>
                  </a:rPr>
                  <a:t>较小时</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板间距</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b="1">
                    <a:latin typeface="Times New Roman" panose="02020603050405020304" pitchFamily="18" charset="0"/>
                    <a:cs typeface="Times New Roman" panose="02020603050405020304" pitchFamily="18" charset="0"/>
                  </a:rPr>
                  <a:t>容易减小</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U</a:t>
                </a:r>
                <a:r>
                  <a:rPr lang="zh-CN" altLang="zh-CN" sz="2600" b="1">
                    <a:latin typeface="Times New Roman" panose="02020603050405020304" pitchFamily="18" charset="0"/>
                    <a:cs typeface="Times New Roman" panose="02020603050405020304" pitchFamily="18" charset="0"/>
                  </a:rPr>
                  <a:t>减小得快</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F</a:t>
                </a:r>
                <a:r>
                  <a:rPr lang="zh-CN" altLang="zh-CN" sz="2600" b="1">
                    <a:latin typeface="Times New Roman" panose="02020603050405020304" pitchFamily="18" charset="0"/>
                    <a:cs typeface="Times New Roman" panose="02020603050405020304" pitchFamily="18" charset="0"/>
                  </a:rPr>
                  <a:t>较大时</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b="1">
                    <a:latin typeface="Times New Roman" panose="02020603050405020304" pitchFamily="18" charset="0"/>
                    <a:cs typeface="Times New Roman" panose="02020603050405020304" pitchFamily="18" charset="0"/>
                  </a:rPr>
                  <a:t>难以减小</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则两极板间的电压减小得越来越慢</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a:latin typeface="Times New Roman" panose="02020603050405020304" pitchFamily="18" charset="0"/>
                    <a:cs typeface="Times New Roman" panose="02020603050405020304" pitchFamily="18" charset="0"/>
                  </a:rPr>
                  <a:t>错误</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b="1">
                    <a:latin typeface="Times New Roman" panose="02020603050405020304" pitchFamily="18" charset="0"/>
                    <a:cs typeface="Times New Roman" panose="02020603050405020304" pitchFamily="18" charset="0"/>
                  </a:rPr>
                  <a:t>正确。</a:t>
                </a:r>
                <a:endParaRPr lang="zh-CN" altLang="zh-CN" sz="1150">
                  <a:latin typeface="Calibri" panose="020F0502020204030204" pitchFamily="34" charset="0"/>
                  <a:cs typeface="Times New Roman" panose="02020603050405020304" pitchFamily="18" charset="0"/>
                </a:endParaRPr>
              </a:p>
            </p:txBody>
          </p:sp>
        </mc:Choice>
        <mc:Fallback xmlns="">
          <p:sp>
            <p:nvSpPr>
              <p:cNvPr id="5" name="矩形 4"/>
              <p:cNvSpPr>
                <a:spLocks noRot="1" noChangeAspect="1" noMove="1" noResize="1" noEditPoints="1" noAdjustHandles="1" noChangeArrowheads="1" noChangeShapeType="1" noTextEdit="1"/>
              </p:cNvSpPr>
              <p:nvPr/>
            </p:nvSpPr>
            <p:spPr>
              <a:xfrm>
                <a:off x="259015" y="607949"/>
                <a:ext cx="11658044" cy="4536539"/>
              </a:xfrm>
              <a:prstGeom prst="rect">
                <a:avLst/>
              </a:prstGeom>
              <a:blipFill rotWithShape="0">
                <a:blip r:embed="rId2"/>
                <a:stretch>
                  <a:fillRect l="-680" r="-366" b="-1747"/>
                </a:stretch>
              </a:blipFill>
            </p:spPr>
            <p:txBody>
              <a:bodyPr/>
              <a:lstStyle/>
              <a:p>
                <a:r>
                  <a:rPr lang="zh-CN" altLang="en-US">
                    <a:noFill/>
                  </a:rPr>
                  <a:t> </a:t>
                </a:r>
              </a:p>
            </p:txBody>
          </p:sp>
        </mc:Fallback>
      </mc:AlternateContent>
      <p:pic>
        <p:nvPicPr>
          <p:cNvPr id="7" name="image133.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744309" y="4610862"/>
            <a:ext cx="5089709" cy="1691132"/>
          </a:xfrm>
          <a:prstGeom prst="rect">
            <a:avLst/>
          </a:prstGeom>
        </p:spPr>
      </p:pic>
    </p:spTree>
    <p:extLst>
      <p:ext uri="{BB962C8B-B14F-4D97-AF65-F5344CB8AC3E}">
        <p14:creationId xmlns:p14="http://schemas.microsoft.com/office/powerpoint/2010/main" val="4290600128"/>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131852" y="568128"/>
            <a:ext cx="11773332" cy="692497"/>
          </a:xfrm>
          <a:prstGeom prst="rect">
            <a:avLst/>
          </a:prstGeom>
        </p:spPr>
        <p:txBody>
          <a:bodyPr wrap="square">
            <a:spAutoFit/>
          </a:bodyPr>
          <a:lstStyle/>
          <a:p>
            <a:pPr algn="just">
              <a:lnSpc>
                <a:spcPct val="150000"/>
              </a:lnSpc>
              <a:spcAft>
                <a:spcPts val="0"/>
              </a:spcAft>
              <a:tabLst>
                <a:tab pos="2700655" algn="l"/>
              </a:tabLst>
            </a:pPr>
            <a:r>
              <a:rPr lang="zh-CN" altLang="zh-CN" sz="2600" kern="100" dirty="0">
                <a:latin typeface="Times New Roman"/>
                <a:ea typeface="微软雅黑"/>
                <a:cs typeface="Times New Roman"/>
              </a:rPr>
              <a:t>角度　</a:t>
            </a:r>
            <a:r>
              <a:rPr lang="zh-CN" altLang="zh-CN" sz="2600" kern="100">
                <a:latin typeface="Times New Roman"/>
                <a:ea typeface="微软雅黑"/>
                <a:cs typeface="Times New Roman"/>
              </a:rPr>
              <a:t>　</a:t>
            </a:r>
            <a:r>
              <a:rPr lang="zh-CN" altLang="en-US" sz="2600">
                <a:latin typeface="Times New Roman"/>
                <a:ea typeface="微软雅黑"/>
                <a:cs typeface="Times New Roman"/>
              </a:rPr>
              <a:t>含二极管的动态分析</a:t>
            </a:r>
            <a:endParaRPr lang="zh-CN" altLang="zh-CN" sz="1050" kern="100" dirty="0">
              <a:effectLst/>
              <a:latin typeface="宋体"/>
              <a:cs typeface="Courier New"/>
            </a:endParaRPr>
          </a:p>
        </p:txBody>
      </p:sp>
      <p:pic>
        <p:nvPicPr>
          <p:cNvPr id="3074" name="Picture 2" descr="3"/>
          <p:cNvPicPr>
            <a:picLocks noChangeAspect="1" noChangeArrowheads="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54827" y="779344"/>
            <a:ext cx="329407" cy="3294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矩形 5"/>
          <p:cNvSpPr/>
          <p:nvPr/>
        </p:nvSpPr>
        <p:spPr>
          <a:xfrm>
            <a:off x="106615" y="1256411"/>
            <a:ext cx="11810444" cy="2523744"/>
          </a:xfrm>
          <a:prstGeom prst="rect">
            <a:avLst/>
          </a:prstGeom>
        </p:spPr>
        <p:txBody>
          <a:bodyPr wrap="square" lIns="121898" tIns="60948" rIns="121898" bIns="60948">
            <a:spAutoFit/>
          </a:bodyPr>
          <a:lstStyle/>
          <a:p>
            <a:pPr marL="252000" indent="-457200">
              <a:lnSpc>
                <a:spcPct val="150000"/>
              </a:lnSpc>
              <a:spcAft>
                <a:spcPts val="0"/>
              </a:spcAft>
              <a:tabLst>
                <a:tab pos="2970530" algn="l"/>
              </a:tabLst>
            </a:pPr>
            <a:r>
              <a:rPr lang="zh-CN" altLang="zh-CN" sz="2600" b="1" dirty="0" smtClean="0">
                <a:solidFill>
                  <a:srgbClr val="0000FF"/>
                </a:solidFill>
                <a:latin typeface="Times New Roman" panose="02020603050405020304" pitchFamily="18" charset="0"/>
                <a:ea typeface="黑体" panose="02010609060101010101" pitchFamily="49" charset="-122"/>
                <a:cs typeface="Times New Roman" panose="02020603050405020304" pitchFamily="18" charset="0"/>
              </a:rPr>
              <a:t>例</a:t>
            </a:r>
            <a:r>
              <a:rPr lang="en-US" altLang="zh-CN" sz="2600" b="1" dirty="0" smtClean="0">
                <a:solidFill>
                  <a:srgbClr val="0000FF"/>
                </a:solidFill>
                <a:latin typeface="Times New Roman" panose="02020603050405020304" pitchFamily="18" charset="0"/>
                <a:ea typeface="黑体" panose="02010609060101010101" pitchFamily="49" charset="-122"/>
                <a:cs typeface="Times New Roman" panose="02020603050405020304" pitchFamily="18" charset="0"/>
              </a:rPr>
              <a:t>5 </a:t>
            </a: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(2026·</a:t>
            </a:r>
            <a:r>
              <a:rPr lang="zh-CN" altLang="en-US" sz="2600" b="1" dirty="0" smtClean="0">
                <a:latin typeface="Times New Roman" panose="02020603050405020304" pitchFamily="18" charset="0"/>
                <a:cs typeface="Times New Roman" panose="02020603050405020304" pitchFamily="18" charset="0"/>
              </a:rPr>
              <a:t>云南大理高</a:t>
            </a:r>
            <a:r>
              <a:rPr lang="zh-CN" altLang="zh-CN" sz="2600" b="1" dirty="0" smtClean="0">
                <a:latin typeface="Times New Roman" panose="02020603050405020304" pitchFamily="18" charset="0"/>
                <a:cs typeface="Times New Roman" panose="02020603050405020304" pitchFamily="18" charset="0"/>
              </a:rPr>
              <a:t>三</a:t>
            </a:r>
            <a:r>
              <a:rPr lang="zh-CN" altLang="en-US" sz="2600" b="1" dirty="0" smtClean="0">
                <a:latin typeface="Times New Roman" panose="02020603050405020304" pitchFamily="18" charset="0"/>
                <a:cs typeface="Times New Roman" panose="02020603050405020304" pitchFamily="18" charset="0"/>
              </a:rPr>
              <a:t>月考</a:t>
            </a: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平行板电容器、静电计、理想二极管</a:t>
            </a: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正向电阻为</a:t>
            </a: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0,</a:t>
            </a:r>
            <a:r>
              <a:rPr lang="zh-CN"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反向电阻无穷大</a:t>
            </a: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与内阻不计的电源连接成如图所示的电路。电容器的下极板固定</a:t>
            </a: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上极板为可动极板</a:t>
            </a: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有一带电油滴恰能静止在</a:t>
            </a:r>
            <a:r>
              <a:rPr lang="en-US" altLang="zh-CN" sz="2600" i="1" dirty="0" smtClean="0">
                <a:latin typeface="Times New Roman" panose="02020603050405020304" pitchFamily="18" charset="0"/>
                <a:ea typeface="微软雅黑" panose="020B0503020204020204" pitchFamily="34" charset="-122"/>
                <a:cs typeface="Times New Roman" panose="02020603050405020304" pitchFamily="18" charset="0"/>
              </a:rPr>
              <a:t>P</a:t>
            </a:r>
            <a:r>
              <a:rPr lang="zh-CN"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点</a:t>
            </a: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设静电计的张角为</a:t>
            </a:r>
            <a:r>
              <a:rPr lang="en-US" altLang="zh-CN" sz="2600" i="1" dirty="0" smtClean="0">
                <a:latin typeface="Times New Roman" panose="02020603050405020304" pitchFamily="18" charset="0"/>
                <a:ea typeface="微软雅黑" panose="020B0503020204020204" pitchFamily="34" charset="-122"/>
                <a:cs typeface="Times New Roman" panose="02020603050405020304" pitchFamily="18" charset="0"/>
              </a:rPr>
              <a:t>θ</a:t>
            </a: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若将上极板向上移动少许后</a:t>
            </a: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下列说法正确的是</a:t>
            </a: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150" dirty="0">
              <a:latin typeface="Calibri" panose="020F0502020204030204" pitchFamily="34" charset="0"/>
              <a:cs typeface="Times New Roman" panose="02020603050405020304" pitchFamily="18" charset="0"/>
            </a:endParaRPr>
          </a:p>
        </p:txBody>
      </p:sp>
      <p:sp>
        <p:nvSpPr>
          <p:cNvPr id="8" name="矩形 7"/>
          <p:cNvSpPr/>
          <p:nvPr/>
        </p:nvSpPr>
        <p:spPr>
          <a:xfrm>
            <a:off x="360615" y="3872585"/>
            <a:ext cx="11658044" cy="1259231"/>
          </a:xfrm>
          <a:prstGeom prst="rect">
            <a:avLst/>
          </a:prstGeom>
        </p:spPr>
        <p:txBody>
          <a:bodyPr wrap="square" lIns="121898" tIns="60948" rIns="121898" bIns="60948">
            <a:spAutoFit/>
          </a:bodyPr>
          <a:lstStyle/>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油滴带正电</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	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油滴将向下运动</a:t>
            </a:r>
            <a:endParaRPr lang="zh-CN" altLang="zh-CN" sz="115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θ</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角不变</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	D.</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P</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点的电势不变</a:t>
            </a:r>
            <a:endParaRPr lang="zh-CN" altLang="zh-CN" sz="1150">
              <a:latin typeface="Calibri" panose="020F0502020204030204" pitchFamily="34" charset="0"/>
              <a:cs typeface="Times New Roman" panose="02020603050405020304" pitchFamily="18" charset="0"/>
            </a:endParaRPr>
          </a:p>
        </p:txBody>
      </p:sp>
      <p:sp>
        <p:nvSpPr>
          <p:cNvPr id="9" name="TextBox 1"/>
          <p:cNvSpPr txBox="1"/>
          <p:nvPr/>
        </p:nvSpPr>
        <p:spPr>
          <a:xfrm>
            <a:off x="6692487" y="3192756"/>
            <a:ext cx="1080135" cy="553998"/>
          </a:xfrm>
          <a:prstGeom prst="rect">
            <a:avLst/>
          </a:prstGeom>
          <a:noFill/>
        </p:spPr>
        <p:txBody>
          <a:bodyPr wrap="square" rtlCol="0">
            <a:spAutoFit/>
          </a:bodyPr>
          <a:lstStyle/>
          <a:p>
            <a:r>
              <a:rPr lang="en-US" altLang="zh-CN" sz="3000" b="1">
                <a:solidFill>
                  <a:srgbClr val="C00000"/>
                </a:solidFill>
                <a:latin typeface="Times New Roman" pitchFamily="18" charset="0"/>
                <a:ea typeface="华文细黑" pitchFamily="2" charset="-122"/>
                <a:cs typeface="Times New Roman" pitchFamily="18" charset="0"/>
              </a:rPr>
              <a:t>D</a:t>
            </a:r>
            <a:endParaRPr lang="zh-CN" altLang="en-US" sz="3000" b="1" dirty="0">
              <a:solidFill>
                <a:srgbClr val="C00000"/>
              </a:solidFill>
              <a:latin typeface="Times New Roman" pitchFamily="18" charset="0"/>
              <a:ea typeface="华文细黑" pitchFamily="2" charset="-122"/>
              <a:cs typeface="Times New Roman" pitchFamily="18" charset="0"/>
            </a:endParaRPr>
          </a:p>
        </p:txBody>
      </p:sp>
      <p:pic>
        <p:nvPicPr>
          <p:cNvPr id="7" name="image136.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308081" y="3397637"/>
            <a:ext cx="4187800" cy="2141601"/>
          </a:xfrm>
          <a:prstGeom prst="rect">
            <a:avLst/>
          </a:prstGeom>
        </p:spPr>
      </p:pic>
    </p:spTree>
    <p:extLst>
      <p:ext uri="{BB962C8B-B14F-4D97-AF65-F5344CB8AC3E}">
        <p14:creationId xmlns:p14="http://schemas.microsoft.com/office/powerpoint/2010/main" val="1622573866"/>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linds(horizontal)">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5" name="矩形 4"/>
              <p:cNvSpPr/>
              <p:nvPr/>
            </p:nvSpPr>
            <p:spPr>
              <a:xfrm>
                <a:off x="259015" y="620649"/>
                <a:ext cx="11658044" cy="5579773"/>
              </a:xfrm>
              <a:prstGeom prst="rect">
                <a:avLst/>
              </a:prstGeom>
            </p:spPr>
            <p:txBody>
              <a:bodyPr wrap="square" lIns="121898" tIns="60948" rIns="121898" bIns="60948">
                <a:spAutoFit/>
              </a:bodyPr>
              <a:lstStyle/>
              <a:p>
                <a:pPr>
                  <a:lnSpc>
                    <a:spcPct val="110000"/>
                  </a:lnSpc>
                  <a:spcAft>
                    <a:spcPts val="0"/>
                  </a:spcAft>
                  <a:tabLst>
                    <a:tab pos="2970530" algn="l"/>
                  </a:tabLst>
                </a:pPr>
                <a:r>
                  <a:rPr lang="zh-CN" altLang="zh-CN" sz="2600" b="1" dirty="0">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　</a:t>
                </a:r>
                <a:r>
                  <a:rPr lang="zh-CN" altLang="zh-CN" sz="2600" b="1" dirty="0">
                    <a:latin typeface="Times New Roman" panose="02020603050405020304" pitchFamily="18" charset="0"/>
                    <a:cs typeface="Times New Roman" panose="02020603050405020304" pitchFamily="18" charset="0"/>
                  </a:rPr>
                  <a:t>平行板电容器上极板与电源正极连接</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上极板带正电</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极板间电场方向向下</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油滴处于静止状态</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则油滴所受静电力方向向上</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可知油滴带负电</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故</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dirty="0">
                    <a:latin typeface="Times New Roman" panose="02020603050405020304" pitchFamily="18" charset="0"/>
                    <a:cs typeface="Times New Roman" panose="02020603050405020304" pitchFamily="18" charset="0"/>
                  </a:rPr>
                  <a:t>错误</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根据</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C</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𝑸</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𝑼</m:t>
                        </m:r>
                      </m:den>
                    </m:f>
                  </m:oMath>
                </a14:m>
                <a:r>
                  <a:rPr lang="zh-CN" altLang="zh-CN" sz="2600" b="1" dirty="0">
                    <a:latin typeface="Times New Roman" panose="02020603050405020304" pitchFamily="18" charset="0"/>
                    <a:cs typeface="Times New Roman" panose="02020603050405020304" pitchFamily="18" charset="0"/>
                  </a:rPr>
                  <a:t>和</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C</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𝜺</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𝐫</m:t>
                            </m:r>
                          </m:sub>
                        </m:s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𝑺</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𝟒</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𝛑</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𝒌𝒅</m:t>
                        </m:r>
                      </m:den>
                    </m:f>
                  </m:oMath>
                </a14:m>
                <a:r>
                  <a:rPr lang="zh-CN" altLang="zh-CN" sz="2600" b="1" dirty="0">
                    <a:latin typeface="Times New Roman" panose="02020603050405020304" pitchFamily="18" charset="0"/>
                    <a:cs typeface="Times New Roman" panose="02020603050405020304" pitchFamily="18" charset="0"/>
                  </a:rPr>
                  <a:t>知</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上极板向上移动少许</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极板间距增大</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电容减小</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若没有二极管</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电容器极板间电压一定</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电荷量减小</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由于二极管的单向导电性</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使得电容器不能够放电</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只能够充电</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即电容器极板所带电荷量一定</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由极板间的电场强度</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𝑼</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𝒅</m:t>
                        </m:r>
                      </m:den>
                    </m:f>
                  </m:oMath>
                </a14:m>
                <a:r>
                  <a:rPr lang="en-US" altLang="zh-CN" sz="2600" dirty="0" smtClean="0">
                    <a:effectLst/>
                    <a:latin typeface="Times New Roman" panose="02020603050405020304" pitchFamily="18" charset="0"/>
                    <a:ea typeface="微软雅黑" panose="020B0503020204020204" pitchFamily="34" charset="-122"/>
                    <a:cs typeface="Times New Roman" panose="02020603050405020304" pitchFamily="18" charset="0"/>
                  </a:rPr>
                  <a:t>=</a:t>
                </a:r>
              </a:p>
              <a:p>
                <a:pPr>
                  <a:lnSpc>
                    <a:spcPct val="110000"/>
                  </a:lnSpc>
                  <a:spcAft>
                    <a:spcPts val="0"/>
                  </a:spcAft>
                  <a:tabLst>
                    <a:tab pos="2970530" algn="l"/>
                  </a:tabLst>
                </a:pP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𝟒</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𝛑</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𝒌𝑸</m:t>
                        </m:r>
                      </m:num>
                      <m:den>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𝜺</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𝐫</m:t>
                            </m:r>
                          </m:sub>
                        </m:s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𝑺</m:t>
                        </m:r>
                      </m:den>
                    </m:f>
                  </m:oMath>
                </a14:m>
                <a:r>
                  <a:rPr lang="zh-CN" altLang="zh-CN" sz="2600" b="1" dirty="0">
                    <a:latin typeface="Times New Roman" panose="02020603050405020304" pitchFamily="18" charset="0"/>
                    <a:cs typeface="Times New Roman" panose="02020603050405020304" pitchFamily="18" charset="0"/>
                  </a:rPr>
                  <a:t>可知</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电场强度不变</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油滴所受静电力不变</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smtClean="0">
                    <a:latin typeface="Times New Roman" panose="02020603050405020304" pitchFamily="18" charset="0"/>
                    <a:cs typeface="Times New Roman" panose="02020603050405020304" pitchFamily="18" charset="0"/>
                  </a:rPr>
                  <a:t>油</a:t>
                </a:r>
                <a:endParaRPr lang="en-US" altLang="zh-CN" sz="2600" b="1" dirty="0" smtClean="0">
                  <a:latin typeface="Times New Roman" panose="02020603050405020304" pitchFamily="18" charset="0"/>
                  <a:cs typeface="Times New Roman" panose="02020603050405020304" pitchFamily="18" charset="0"/>
                </a:endParaRPr>
              </a:p>
              <a:p>
                <a:pPr>
                  <a:lnSpc>
                    <a:spcPct val="110000"/>
                  </a:lnSpc>
                  <a:spcAft>
                    <a:spcPts val="0"/>
                  </a:spcAft>
                  <a:tabLst>
                    <a:tab pos="2970530" algn="l"/>
                  </a:tabLst>
                </a:pPr>
                <a:r>
                  <a:rPr lang="zh-CN" altLang="zh-CN" sz="2600" b="1" dirty="0" smtClean="0">
                    <a:latin typeface="Times New Roman" panose="02020603050405020304" pitchFamily="18" charset="0"/>
                    <a:cs typeface="Times New Roman" panose="02020603050405020304" pitchFamily="18" charset="0"/>
                  </a:rPr>
                  <a:t>滴</a:t>
                </a:r>
                <a:r>
                  <a:rPr lang="zh-CN" altLang="zh-CN" sz="2600" b="1" dirty="0">
                    <a:latin typeface="Times New Roman" panose="02020603050405020304" pitchFamily="18" charset="0"/>
                    <a:cs typeface="Times New Roman" panose="02020603050405020304" pitchFamily="18" charset="0"/>
                  </a:rPr>
                  <a:t>仍然处于静止状态</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故</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dirty="0">
                    <a:latin typeface="Times New Roman" panose="02020603050405020304" pitchFamily="18" charset="0"/>
                    <a:cs typeface="Times New Roman" panose="02020603050405020304" pitchFamily="18" charset="0"/>
                  </a:rPr>
                  <a:t>错误</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结合上述可知</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smtClean="0">
                    <a:latin typeface="Times New Roman" panose="02020603050405020304" pitchFamily="18" charset="0"/>
                    <a:cs typeface="Times New Roman" panose="02020603050405020304" pitchFamily="18" charset="0"/>
                  </a:rPr>
                  <a:t>上</a:t>
                </a:r>
                <a:endParaRPr lang="en-US" altLang="zh-CN" sz="2600" b="1" dirty="0" smtClean="0">
                  <a:latin typeface="Times New Roman" panose="02020603050405020304" pitchFamily="18" charset="0"/>
                  <a:cs typeface="Times New Roman" panose="02020603050405020304" pitchFamily="18" charset="0"/>
                </a:endParaRPr>
              </a:p>
              <a:p>
                <a:pPr>
                  <a:lnSpc>
                    <a:spcPct val="110000"/>
                  </a:lnSpc>
                  <a:spcAft>
                    <a:spcPts val="0"/>
                  </a:spcAft>
                  <a:tabLst>
                    <a:tab pos="2970530" algn="l"/>
                  </a:tabLst>
                </a:pPr>
                <a:r>
                  <a:rPr lang="zh-CN" altLang="zh-CN" sz="2600" b="1" dirty="0" smtClean="0">
                    <a:latin typeface="Times New Roman" panose="02020603050405020304" pitchFamily="18" charset="0"/>
                    <a:cs typeface="Times New Roman" panose="02020603050405020304" pitchFamily="18" charset="0"/>
                  </a:rPr>
                  <a:t>极板</a:t>
                </a:r>
                <a:r>
                  <a:rPr lang="zh-CN" altLang="zh-CN" sz="2600" b="1" dirty="0">
                    <a:latin typeface="Times New Roman" panose="02020603050405020304" pitchFamily="18" charset="0"/>
                    <a:cs typeface="Times New Roman" panose="02020603050405020304" pitchFamily="18" charset="0"/>
                  </a:rPr>
                  <a:t>向上移动少许</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极板间距增大</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电容减小</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smtClean="0">
                    <a:latin typeface="Times New Roman" panose="02020603050405020304" pitchFamily="18" charset="0"/>
                    <a:cs typeface="Times New Roman" panose="02020603050405020304" pitchFamily="18" charset="0"/>
                  </a:rPr>
                  <a:t>电容</a:t>
                </a:r>
                <a:endParaRPr lang="en-US" altLang="zh-CN" sz="2600" b="1" dirty="0" smtClean="0">
                  <a:latin typeface="Times New Roman" panose="02020603050405020304" pitchFamily="18" charset="0"/>
                  <a:cs typeface="Times New Roman" panose="02020603050405020304" pitchFamily="18" charset="0"/>
                </a:endParaRPr>
              </a:p>
              <a:p>
                <a:pPr>
                  <a:lnSpc>
                    <a:spcPct val="110000"/>
                  </a:lnSpc>
                  <a:spcAft>
                    <a:spcPts val="0"/>
                  </a:spcAft>
                  <a:tabLst>
                    <a:tab pos="2970530" algn="l"/>
                  </a:tabLst>
                </a:pPr>
                <a:r>
                  <a:rPr lang="zh-CN" altLang="zh-CN" sz="2600" b="1" dirty="0" smtClean="0">
                    <a:latin typeface="Times New Roman" panose="02020603050405020304" pitchFamily="18" charset="0"/>
                    <a:cs typeface="Times New Roman" panose="02020603050405020304" pitchFamily="18" charset="0"/>
                  </a:rPr>
                  <a:t>器</a:t>
                </a:r>
                <a:r>
                  <a:rPr lang="zh-CN" altLang="zh-CN" sz="2600" b="1" dirty="0">
                    <a:latin typeface="Times New Roman" panose="02020603050405020304" pitchFamily="18" charset="0"/>
                    <a:cs typeface="Times New Roman" panose="02020603050405020304" pitchFamily="18" charset="0"/>
                  </a:rPr>
                  <a:t>极板所带电荷量一定</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则极板间电压增大</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即</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θ</a:t>
                </a:r>
                <a:r>
                  <a:rPr lang="zh-CN" altLang="zh-CN" sz="2600" b="1" dirty="0" smtClean="0">
                    <a:latin typeface="Times New Roman" panose="02020603050405020304" pitchFamily="18" charset="0"/>
                    <a:cs typeface="Times New Roman" panose="02020603050405020304" pitchFamily="18" charset="0"/>
                  </a:rPr>
                  <a:t>角</a:t>
                </a:r>
                <a:endParaRPr lang="en-US" altLang="zh-CN" sz="2600" b="1" dirty="0" smtClean="0">
                  <a:latin typeface="Times New Roman" panose="02020603050405020304" pitchFamily="18" charset="0"/>
                  <a:cs typeface="Times New Roman" panose="02020603050405020304" pitchFamily="18" charset="0"/>
                </a:endParaRPr>
              </a:p>
              <a:p>
                <a:pPr>
                  <a:lnSpc>
                    <a:spcPct val="110000"/>
                  </a:lnSpc>
                  <a:spcAft>
                    <a:spcPts val="0"/>
                  </a:spcAft>
                  <a:tabLst>
                    <a:tab pos="2970530" algn="l"/>
                  </a:tabLst>
                </a:pPr>
                <a:r>
                  <a:rPr lang="zh-CN" altLang="zh-CN" sz="2600" b="1" dirty="0" smtClean="0">
                    <a:latin typeface="Times New Roman" panose="02020603050405020304" pitchFamily="18" charset="0"/>
                    <a:cs typeface="Times New Roman" panose="02020603050405020304" pitchFamily="18" charset="0"/>
                  </a:rPr>
                  <a:t>增大</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故</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dirty="0">
                    <a:latin typeface="Times New Roman" panose="02020603050405020304" pitchFamily="18" charset="0"/>
                    <a:cs typeface="Times New Roman" panose="02020603050405020304" pitchFamily="18" charset="0"/>
                  </a:rPr>
                  <a:t>错误</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P</a:t>
                </a:r>
                <a:r>
                  <a:rPr lang="zh-CN" altLang="zh-CN" sz="2600" b="1" dirty="0">
                    <a:latin typeface="Times New Roman" panose="02020603050405020304" pitchFamily="18" charset="0"/>
                    <a:cs typeface="Times New Roman" panose="02020603050405020304" pitchFamily="18" charset="0"/>
                  </a:rPr>
                  <a:t>点到下极板间距一定</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根据</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U</a:t>
                </a:r>
                <a:r>
                  <a:rPr lang="en-US" altLang="zh-CN" sz="2600" i="1" baseline="-25000" dirty="0">
                    <a:effectLst/>
                    <a:latin typeface="Times New Roman" panose="02020603050405020304" pitchFamily="18" charset="0"/>
                    <a:ea typeface="微软雅黑" panose="020B0503020204020204" pitchFamily="34" charset="-122"/>
                    <a:cs typeface="Times New Roman" panose="02020603050405020304" pitchFamily="18" charset="0"/>
                  </a:rPr>
                  <a:t>P</a:t>
                </a:r>
                <a:r>
                  <a:rPr lang="zh-CN" altLang="zh-CN" sz="2600" b="1" baseline="-25000" dirty="0">
                    <a:latin typeface="Times New Roman" panose="02020603050405020304" pitchFamily="18" charset="0"/>
                    <a:cs typeface="Times New Roman" panose="02020603050405020304" pitchFamily="18" charset="0"/>
                  </a:rPr>
                  <a:t>下</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smtClean="0">
                    <a:effectLst/>
                    <a:latin typeface="Times New Roman" panose="02020603050405020304" pitchFamily="18" charset="0"/>
                    <a:ea typeface="微软雅黑" panose="020B0503020204020204" pitchFamily="34" charset="-122"/>
                    <a:cs typeface="Times New Roman" panose="02020603050405020304" pitchFamily="18" charset="0"/>
                  </a:rPr>
                  <a:t>φ</a:t>
                </a:r>
                <a:r>
                  <a:rPr lang="en-US" altLang="zh-CN" sz="2600" i="1" baseline="-25000" dirty="0" err="1" smtClean="0">
                    <a:effectLst/>
                    <a:latin typeface="Times New Roman" panose="02020603050405020304" pitchFamily="18" charset="0"/>
                    <a:ea typeface="微软雅黑" panose="020B0503020204020204" pitchFamily="34" charset="-122"/>
                    <a:cs typeface="Times New Roman" panose="02020603050405020304" pitchFamily="18" charset="0"/>
                  </a:rPr>
                  <a:t>P</a:t>
                </a:r>
                <a:endParaRPr lang="en-US" altLang="zh-CN" sz="2600" i="1" baseline="-25000" dirty="0" smtClean="0">
                  <a:effectLst/>
                  <a:latin typeface="Times New Roman" panose="02020603050405020304" pitchFamily="18" charset="0"/>
                  <a:ea typeface="微软雅黑" panose="020B0503020204020204" pitchFamily="34" charset="-122"/>
                  <a:cs typeface="Times New Roman" panose="02020603050405020304" pitchFamily="18" charset="0"/>
                </a:endParaRPr>
              </a:p>
              <a:p>
                <a:pPr>
                  <a:lnSpc>
                    <a:spcPct val="110000"/>
                  </a:lnSpc>
                  <a:spcAft>
                    <a:spcPts val="0"/>
                  </a:spcAft>
                  <a:tabLst>
                    <a:tab pos="2970530" algn="l"/>
                  </a:tabLst>
                </a:pPr>
                <a:r>
                  <a:rPr lang="en-US" altLang="zh-CN" sz="2600" dirty="0" smtClean="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Ed</a:t>
                </a:r>
                <a:r>
                  <a:rPr lang="en-US" altLang="zh-CN" sz="2600" i="1"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P</a:t>
                </a:r>
                <a:r>
                  <a:rPr lang="zh-CN" altLang="zh-CN" sz="2600" b="1" baseline="-25000" dirty="0">
                    <a:latin typeface="Times New Roman" panose="02020603050405020304" pitchFamily="18" charset="0"/>
                    <a:cs typeface="Times New Roman" panose="02020603050405020304" pitchFamily="18" charset="0"/>
                  </a:rPr>
                  <a:t>下</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电场强度一定</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则</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P</a:t>
                </a:r>
                <a:r>
                  <a:rPr lang="zh-CN" altLang="zh-CN" sz="2600" b="1" dirty="0">
                    <a:latin typeface="Times New Roman" panose="02020603050405020304" pitchFamily="18" charset="0"/>
                    <a:cs typeface="Times New Roman" panose="02020603050405020304" pitchFamily="18" charset="0"/>
                  </a:rPr>
                  <a:t>点的电势不变</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故</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b="1" dirty="0">
                    <a:latin typeface="Times New Roman" panose="02020603050405020304" pitchFamily="18" charset="0"/>
                    <a:cs typeface="Times New Roman" panose="02020603050405020304" pitchFamily="18" charset="0"/>
                  </a:rPr>
                  <a:t>正确。</a:t>
                </a:r>
                <a:endParaRPr lang="zh-CN" altLang="zh-CN" sz="1150" dirty="0">
                  <a:latin typeface="Calibri" panose="020F0502020204030204" pitchFamily="34" charset="0"/>
                  <a:cs typeface="Times New Roman" panose="02020603050405020304" pitchFamily="18" charset="0"/>
                </a:endParaRPr>
              </a:p>
            </p:txBody>
          </p:sp>
        </mc:Choice>
        <mc:Fallback xmlns="">
          <p:sp>
            <p:nvSpPr>
              <p:cNvPr id="5" name="矩形 4"/>
              <p:cNvSpPr>
                <a:spLocks noRot="1" noChangeAspect="1" noMove="1" noResize="1" noEditPoints="1" noAdjustHandles="1" noChangeArrowheads="1" noChangeShapeType="1" noTextEdit="1"/>
              </p:cNvSpPr>
              <p:nvPr/>
            </p:nvSpPr>
            <p:spPr>
              <a:xfrm>
                <a:off x="259015" y="620649"/>
                <a:ext cx="11658044" cy="5579773"/>
              </a:xfrm>
              <a:prstGeom prst="rect">
                <a:avLst/>
              </a:prstGeom>
              <a:blipFill rotWithShape="0">
                <a:blip r:embed="rId2"/>
                <a:stretch>
                  <a:fillRect l="-680" t="-874" b="-1530"/>
                </a:stretch>
              </a:blipFill>
            </p:spPr>
            <p:txBody>
              <a:bodyPr/>
              <a:lstStyle/>
              <a:p>
                <a:r>
                  <a:rPr lang="zh-CN" altLang="en-US">
                    <a:noFill/>
                  </a:rPr>
                  <a:t> </a:t>
                </a:r>
              </a:p>
            </p:txBody>
          </p:sp>
        </mc:Fallback>
      </mc:AlternateContent>
      <p:pic>
        <p:nvPicPr>
          <p:cNvPr id="7" name="image136.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740135" y="3632327"/>
            <a:ext cx="4187800" cy="2141601"/>
          </a:xfrm>
          <a:prstGeom prst="rect">
            <a:avLst/>
          </a:prstGeom>
        </p:spPr>
      </p:pic>
    </p:spTree>
    <p:extLst>
      <p:ext uri="{BB962C8B-B14F-4D97-AF65-F5344CB8AC3E}">
        <p14:creationId xmlns:p14="http://schemas.microsoft.com/office/powerpoint/2010/main" val="3708268914"/>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p:cNvSpPr/>
          <p:nvPr/>
        </p:nvSpPr>
        <p:spPr>
          <a:xfrm>
            <a:off x="106615" y="544449"/>
            <a:ext cx="11810444" cy="654707"/>
          </a:xfrm>
          <a:prstGeom prst="rect">
            <a:avLst/>
          </a:prstGeom>
        </p:spPr>
        <p:txBody>
          <a:bodyPr wrap="square" lIns="121898" tIns="60948" rIns="121898" bIns="60948">
            <a:spAutoFit/>
          </a:bodyPr>
          <a:lstStyle/>
          <a:p>
            <a:pPr>
              <a:lnSpc>
                <a:spcPct val="150000"/>
              </a:lnSpc>
              <a:spcAft>
                <a:spcPts val="0"/>
              </a:spcAft>
              <a:tabLst>
                <a:tab pos="2970530" algn="l"/>
              </a:tabLst>
            </a:pPr>
            <a:r>
              <a:rPr lang="zh-CN" altLang="zh-CN" sz="2600" b="1">
                <a:latin typeface="Times New Roman" panose="02020603050405020304" pitchFamily="18" charset="0"/>
                <a:ea typeface="黑体" panose="02010609060101010101" pitchFamily="49" charset="-122"/>
                <a:cs typeface="Times New Roman" panose="02020603050405020304" pitchFamily="18" charset="0"/>
              </a:rPr>
              <a:t>总结提升</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b="1">
                <a:latin typeface="Times New Roman" panose="02020603050405020304" pitchFamily="18" charset="0"/>
                <a:ea typeface="黑体" panose="02010609060101010101" pitchFamily="49" charset="-122"/>
                <a:cs typeface="Times New Roman" panose="02020603050405020304" pitchFamily="18" charset="0"/>
              </a:rPr>
              <a:t>平行板电容器动态分析的思路</a:t>
            </a:r>
            <a:endParaRPr lang="zh-CN" altLang="zh-CN" sz="1150">
              <a:latin typeface="Calibri" panose="020F0502020204030204" pitchFamily="34" charset="0"/>
              <a:cs typeface="Times New Roman" panose="02020603050405020304" pitchFamily="18" charset="0"/>
            </a:endParaRPr>
          </a:p>
        </p:txBody>
      </p:sp>
      <p:pic>
        <p:nvPicPr>
          <p:cNvPr id="6" name="image137.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129572" y="1294256"/>
            <a:ext cx="6422066" cy="5215187"/>
          </a:xfrm>
          <a:prstGeom prst="rect">
            <a:avLst/>
          </a:prstGeom>
        </p:spPr>
      </p:pic>
    </p:spTree>
    <p:extLst>
      <p:ext uri="{BB962C8B-B14F-4D97-AF65-F5344CB8AC3E}">
        <p14:creationId xmlns:p14="http://schemas.microsoft.com/office/powerpoint/2010/main" val="3171678608"/>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矩形 7"/>
          <p:cNvSpPr/>
          <p:nvPr>
            <p:custDataLst>
              <p:tags r:id="rId1"/>
            </p:custDataLst>
          </p:nvPr>
        </p:nvSpPr>
        <p:spPr>
          <a:xfrm>
            <a:off x="717550" y="1079250"/>
            <a:ext cx="11474450" cy="4096389"/>
          </a:xfrm>
          <a:prstGeom prst="rect">
            <a:avLst/>
          </a:prstGeom>
          <a:solidFill>
            <a:srgbClr val="2E75B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kumimoji="1" lang="zh-CN" altLang="en-US">
              <a:solidFill>
                <a:schemeClr val="accent6">
                  <a:lumMod val="75000"/>
                </a:schemeClr>
              </a:solidFill>
            </a:endParaRPr>
          </a:p>
        </p:txBody>
      </p:sp>
      <p:sp>
        <p:nvSpPr>
          <p:cNvPr id="9" name="五边形 8"/>
          <p:cNvSpPr/>
          <p:nvPr>
            <p:custDataLst>
              <p:tags r:id="rId2"/>
            </p:custDataLst>
          </p:nvPr>
        </p:nvSpPr>
        <p:spPr>
          <a:xfrm>
            <a:off x="4763" y="1079250"/>
            <a:ext cx="3287712" cy="4094802"/>
          </a:xfrm>
          <a:prstGeom prst="homePlate">
            <a:avLst>
              <a:gd name="adj" fmla="val 59526"/>
            </a:avLst>
          </a:prstGeom>
          <a:solidFill>
            <a:srgbClr val="1F4E7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kumimoji="1" lang="zh-CN" altLang="en-US">
              <a:solidFill>
                <a:prstClr val="white"/>
              </a:solidFill>
            </a:endParaRPr>
          </a:p>
        </p:txBody>
      </p:sp>
      <p:sp>
        <p:nvSpPr>
          <p:cNvPr id="10" name="燕尾形 9"/>
          <p:cNvSpPr/>
          <p:nvPr>
            <p:custDataLst>
              <p:tags r:id="rId3"/>
            </p:custDataLst>
          </p:nvPr>
        </p:nvSpPr>
        <p:spPr>
          <a:xfrm>
            <a:off x="1582739" y="1079250"/>
            <a:ext cx="2333625" cy="4096389"/>
          </a:xfrm>
          <a:prstGeom prst="chevron">
            <a:avLst>
              <a:gd name="adj" fmla="val 85127"/>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kumimoji="1" lang="zh-CN" altLang="en-US">
              <a:solidFill>
                <a:prstClr val="black"/>
              </a:solidFill>
            </a:endParaRPr>
          </a:p>
        </p:txBody>
      </p:sp>
      <p:sp>
        <p:nvSpPr>
          <p:cNvPr id="33796" name="文本框 44"/>
          <p:cNvSpPr txBox="1">
            <a:spLocks noChangeArrowheads="1"/>
          </p:cNvSpPr>
          <p:nvPr/>
        </p:nvSpPr>
        <p:spPr bwMode="auto">
          <a:xfrm>
            <a:off x="4368800" y="2598137"/>
            <a:ext cx="6515100" cy="1006242"/>
          </a:xfrm>
          <a:prstGeom prst="rect">
            <a:avLst/>
          </a:prstGeom>
          <a:noFill/>
          <a:ln w="9525">
            <a:noFill/>
            <a:miter lim="800000"/>
          </a:ln>
        </p:spPr>
        <p:txBody>
          <a:bodyPr>
            <a:spAutoFit/>
          </a:bodyPr>
          <a:lstStyle/>
          <a:p>
            <a:r>
              <a:rPr lang="zh-CN" altLang="en-US" sz="6000"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提升素养能力</a:t>
            </a:r>
          </a:p>
        </p:txBody>
      </p:sp>
      <p:sp>
        <p:nvSpPr>
          <p:cNvPr id="33797" name="文本框 18"/>
          <p:cNvSpPr txBox="1">
            <a:spLocks noChangeArrowheads="1"/>
          </p:cNvSpPr>
          <p:nvPr>
            <p:custDataLst>
              <p:tags r:id="rId4"/>
            </p:custDataLst>
          </p:nvPr>
        </p:nvSpPr>
        <p:spPr bwMode="auto">
          <a:xfrm>
            <a:off x="1104901" y="2341021"/>
            <a:ext cx="1928813" cy="1726800"/>
          </a:xfrm>
          <a:prstGeom prst="rect">
            <a:avLst/>
          </a:prstGeom>
          <a:noFill/>
          <a:ln w="9525">
            <a:noFill/>
            <a:miter lim="800000"/>
          </a:ln>
        </p:spPr>
        <p:txBody>
          <a:bodyPr/>
          <a:lstStyle/>
          <a:p>
            <a:pPr algn="dist"/>
            <a:r>
              <a:rPr kumimoji="1" lang="en-US" altLang="zh-CN" sz="8800" b="1">
                <a:solidFill>
                  <a:srgbClr val="FFFFFF"/>
                </a:solidFill>
                <a:latin typeface="微软雅黑" panose="020B0503020204020204" pitchFamily="34" charset="-122"/>
                <a:ea typeface="微软雅黑" panose="020B0503020204020204" pitchFamily="34" charset="-122"/>
                <a:cs typeface="微软雅黑" panose="020B0503020204020204" pitchFamily="34" charset="-122"/>
              </a:rPr>
              <a:t>3</a:t>
            </a:r>
          </a:p>
        </p:txBody>
      </p:sp>
    </p:spTree>
    <p:extLst>
      <p:ext uri="{BB962C8B-B14F-4D97-AF65-F5344CB8AC3E}">
        <p14:creationId xmlns:p14="http://schemas.microsoft.com/office/powerpoint/2010/main" val="36399590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213273" y="586782"/>
            <a:ext cx="11810444" cy="648230"/>
          </a:xfrm>
          <a:prstGeom prst="rect">
            <a:avLst/>
          </a:prstGeom>
        </p:spPr>
        <p:txBody>
          <a:bodyPr wrap="square" lIns="121898" tIns="60948" rIns="121898" bIns="60948">
            <a:spAutoFit/>
          </a:bodyPr>
          <a:lstStyle/>
          <a:p>
            <a:pPr algn="ctr">
              <a:lnSpc>
                <a:spcPct val="150000"/>
              </a:lnSpc>
              <a:spcAft>
                <a:spcPts val="0"/>
              </a:spcAft>
              <a:tabLst>
                <a:tab pos="2700655" algn="l"/>
              </a:tabLst>
            </a:pPr>
            <a:r>
              <a:rPr lang="en-US" altLang="zh-CN" sz="2600" kern="100" dirty="0">
                <a:latin typeface="Times New Roman"/>
                <a:ea typeface="微软雅黑"/>
                <a:cs typeface="Courier New"/>
              </a:rPr>
              <a:t>A</a:t>
            </a:r>
            <a:r>
              <a:rPr lang="zh-CN" altLang="zh-CN" sz="2600" kern="100" dirty="0">
                <a:latin typeface="Times New Roman"/>
                <a:ea typeface="微软雅黑"/>
                <a:cs typeface="Times New Roman"/>
              </a:rPr>
              <a:t>级　基础对点练</a:t>
            </a:r>
            <a:endParaRPr lang="zh-CN" altLang="zh-CN" sz="1050" kern="100" dirty="0">
              <a:effectLst/>
              <a:latin typeface="宋体"/>
              <a:cs typeface="Courier New"/>
            </a:endParaRPr>
          </a:p>
        </p:txBody>
      </p:sp>
      <p:sp>
        <p:nvSpPr>
          <p:cNvPr id="5" name="TextBox 4"/>
          <p:cNvSpPr txBox="1"/>
          <p:nvPr/>
        </p:nvSpPr>
        <p:spPr>
          <a:xfrm>
            <a:off x="8471503" y="3218029"/>
            <a:ext cx="1080135" cy="553998"/>
          </a:xfrm>
          <a:prstGeom prst="rect">
            <a:avLst/>
          </a:prstGeom>
          <a:noFill/>
        </p:spPr>
        <p:txBody>
          <a:bodyPr wrap="square" rtlCol="0">
            <a:spAutoFit/>
          </a:bodyPr>
          <a:lstStyle/>
          <a:p>
            <a:r>
              <a:rPr lang="en-US" altLang="zh-CN" sz="3000" b="1">
                <a:solidFill>
                  <a:srgbClr val="C00000"/>
                </a:solidFill>
                <a:latin typeface="Times New Roman" pitchFamily="18" charset="0"/>
                <a:ea typeface="华文细黑" pitchFamily="2" charset="-122"/>
                <a:cs typeface="Times New Roman" pitchFamily="18" charset="0"/>
              </a:rPr>
              <a:t>A</a:t>
            </a:r>
            <a:endParaRPr lang="zh-CN" altLang="en-US" sz="3000" b="1" dirty="0">
              <a:solidFill>
                <a:srgbClr val="C00000"/>
              </a:solidFill>
              <a:latin typeface="Times New Roman" pitchFamily="18" charset="0"/>
              <a:ea typeface="华文细黑" pitchFamily="2" charset="-122"/>
              <a:cs typeface="Times New Roman" pitchFamily="18" charset="0"/>
            </a:endParaRPr>
          </a:p>
        </p:txBody>
      </p:sp>
      <p:sp>
        <p:nvSpPr>
          <p:cNvPr id="6" name="矩形 5"/>
          <p:cNvSpPr/>
          <p:nvPr/>
        </p:nvSpPr>
        <p:spPr>
          <a:xfrm>
            <a:off x="94740" y="1349755"/>
            <a:ext cx="11810444" cy="3659888"/>
          </a:xfrm>
          <a:prstGeom prst="rect">
            <a:avLst/>
          </a:prstGeom>
        </p:spPr>
        <p:txBody>
          <a:bodyPr wrap="square" lIns="121898" tIns="60948" rIns="121898" bIns="60948">
            <a:spAutoFit/>
          </a:bodyPr>
          <a:lstStyle/>
          <a:p>
            <a:pPr marL="252000" indent="-457200">
              <a:lnSpc>
                <a:spcPct val="150000"/>
              </a:lnSpc>
              <a:spcAft>
                <a:spcPts val="0"/>
              </a:spcAft>
              <a:tabLst>
                <a:tab pos="2970530" algn="l"/>
              </a:tabLst>
            </a:pPr>
            <a:r>
              <a:rPr lang="zh-CN" altLang="zh-CN" sz="2600" b="1" dirty="0">
                <a:latin typeface="Times New Roman" panose="02020603050405020304" pitchFamily="18" charset="0"/>
                <a:ea typeface="黑体" panose="02010609060101010101" pitchFamily="49" charset="-122"/>
                <a:cs typeface="Times New Roman" panose="02020603050405020304" pitchFamily="18" charset="0"/>
              </a:rPr>
              <a:t>对点练</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b="1" dirty="0">
                <a:latin typeface="Times New Roman" panose="02020603050405020304" pitchFamily="18" charset="0"/>
                <a:ea typeface="黑体" panose="02010609060101010101" pitchFamily="49" charset="-122"/>
                <a:cs typeface="Times New Roman" panose="02020603050405020304" pitchFamily="18" charset="0"/>
              </a:rPr>
              <a:t>实验</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ea typeface="黑体" panose="02010609060101010101" pitchFamily="49" charset="-122"/>
                <a:cs typeface="Times New Roman" panose="02020603050405020304" pitchFamily="18" charset="0"/>
              </a:rPr>
              <a:t>观察电容器的充、放电现象</a:t>
            </a:r>
            <a:endParaRPr lang="zh-CN" altLang="zh-CN" sz="1150" dirty="0">
              <a:latin typeface="Calibri" panose="020F0502020204030204" pitchFamily="34" charset="0"/>
              <a:cs typeface="Times New Roman" panose="02020603050405020304" pitchFamily="18" charset="0"/>
            </a:endParaRPr>
          </a:p>
          <a:p>
            <a:pPr marL="252000" indent="-457200">
              <a:lnSpc>
                <a:spcPct val="150000"/>
              </a:lnSpc>
              <a:spcAft>
                <a:spcPts val="0"/>
              </a:spcAft>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1.(2025·</a:t>
            </a:r>
            <a:r>
              <a:rPr lang="zh-CN" altLang="zh-CN" sz="2600" b="1" dirty="0">
                <a:latin typeface="Times New Roman" panose="02020603050405020304" pitchFamily="18" charset="0"/>
                <a:cs typeface="Times New Roman" panose="02020603050405020304" pitchFamily="18" charset="0"/>
              </a:rPr>
              <a:t>江西卷</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超级电容器可集成到太阳能发电系统中</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通过超级电容器储存和释放能量</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优化功率输出</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提升电网稳定性。关于超级电容器储存能量过程中所带电荷量</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Q</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和两极板间电压</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U</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的变化</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下列说法正确的是</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150" dirty="0">
              <a:latin typeface="Calibri" panose="020F0502020204030204" pitchFamily="34" charset="0"/>
              <a:cs typeface="Times New Roman" panose="02020603050405020304" pitchFamily="18" charset="0"/>
            </a:endParaRPr>
          </a:p>
          <a:p>
            <a:pPr marL="252000" indent="-457200">
              <a:lnSpc>
                <a:spcPct val="150000"/>
              </a:lnSpc>
              <a:spcAft>
                <a:spcPts val="0"/>
              </a:spcAft>
              <a:tabLst>
                <a:tab pos="2970530" algn="l"/>
              </a:tabLst>
            </a:pP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err="1" smtClean="0">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i="1" dirty="0" err="1" smtClean="0">
                <a:latin typeface="Times New Roman" panose="02020603050405020304" pitchFamily="18" charset="0"/>
                <a:ea typeface="微软雅黑" panose="020B0503020204020204" pitchFamily="34" charset="-122"/>
                <a:cs typeface="Times New Roman" panose="02020603050405020304" pitchFamily="18" charset="0"/>
              </a:rPr>
              <a:t>Q</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增大</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U</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增大</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err="1" smtClean="0">
                <a:latin typeface="Times New Roman" panose="02020603050405020304" pitchFamily="18" charset="0"/>
                <a:ea typeface="微软雅黑" panose="020B0503020204020204" pitchFamily="34" charset="-122"/>
                <a:cs typeface="Times New Roman" panose="02020603050405020304" pitchFamily="18" charset="0"/>
              </a:rPr>
              <a:t>B.</a:t>
            </a:r>
            <a:r>
              <a:rPr lang="en-US" altLang="zh-CN" sz="2600" i="1" dirty="0" err="1" smtClean="0">
                <a:latin typeface="Times New Roman" panose="02020603050405020304" pitchFamily="18" charset="0"/>
                <a:ea typeface="微软雅黑" panose="020B0503020204020204" pitchFamily="34" charset="-122"/>
                <a:cs typeface="Times New Roman" panose="02020603050405020304" pitchFamily="18" charset="0"/>
              </a:rPr>
              <a:t>Q</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减小</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U</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减小</a:t>
            </a:r>
            <a:endParaRPr lang="zh-CN" altLang="zh-CN" sz="1150" dirty="0">
              <a:latin typeface="Calibri" panose="020F0502020204030204" pitchFamily="34" charset="0"/>
              <a:cs typeface="Times New Roman" panose="02020603050405020304" pitchFamily="18" charset="0"/>
            </a:endParaRPr>
          </a:p>
          <a:p>
            <a:pPr marL="252000" indent="-457200">
              <a:lnSpc>
                <a:spcPct val="150000"/>
              </a:lnSpc>
              <a:spcAft>
                <a:spcPts val="0"/>
              </a:spcAft>
              <a:tabLst>
                <a:tab pos="2970530" algn="l"/>
              </a:tabLst>
            </a:pP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err="1" smtClean="0">
                <a:latin typeface="Times New Roman" panose="02020603050405020304" pitchFamily="18" charset="0"/>
                <a:ea typeface="微软雅黑" panose="020B0503020204020204" pitchFamily="34" charset="-122"/>
                <a:cs typeface="Times New Roman" panose="02020603050405020304" pitchFamily="18" charset="0"/>
              </a:rPr>
              <a:t>C.</a:t>
            </a:r>
            <a:r>
              <a:rPr lang="en-US" altLang="zh-CN" sz="2600" i="1" dirty="0" err="1" smtClean="0">
                <a:latin typeface="Times New Roman" panose="02020603050405020304" pitchFamily="18" charset="0"/>
                <a:ea typeface="微软雅黑" panose="020B0503020204020204" pitchFamily="34" charset="-122"/>
                <a:cs typeface="Times New Roman" panose="02020603050405020304" pitchFamily="18" charset="0"/>
              </a:rPr>
              <a:t>Q</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减小</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U</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增大</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err="1" smtClean="0">
                <a:latin typeface="Times New Roman" panose="02020603050405020304" pitchFamily="18" charset="0"/>
                <a:ea typeface="微软雅黑" panose="020B0503020204020204" pitchFamily="34" charset="-122"/>
                <a:cs typeface="Times New Roman" panose="02020603050405020304" pitchFamily="18" charset="0"/>
              </a:rPr>
              <a:t>D.</a:t>
            </a:r>
            <a:r>
              <a:rPr lang="en-US" altLang="zh-CN" sz="2600" i="1" dirty="0" err="1" smtClean="0">
                <a:latin typeface="Times New Roman" panose="02020603050405020304" pitchFamily="18" charset="0"/>
                <a:ea typeface="微软雅黑" panose="020B0503020204020204" pitchFamily="34" charset="-122"/>
                <a:cs typeface="Times New Roman" panose="02020603050405020304" pitchFamily="18" charset="0"/>
              </a:rPr>
              <a:t>Q</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增大</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U</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减小</a:t>
            </a:r>
            <a:endParaRPr lang="zh-CN" altLang="zh-CN" sz="1150" dirty="0">
              <a:latin typeface="Calibri" panose="020F0502020204030204" pitchFamily="34" charset="0"/>
              <a:cs typeface="Times New Roman" panose="02020603050405020304" pitchFamily="18" charset="0"/>
            </a:endParaRPr>
          </a:p>
        </p:txBody>
      </p:sp>
      <p:sp>
        <p:nvSpPr>
          <p:cNvPr id="9" name="矩形 8"/>
          <p:cNvSpPr/>
          <p:nvPr/>
        </p:nvSpPr>
        <p:spPr>
          <a:xfrm>
            <a:off x="327102" y="5030089"/>
            <a:ext cx="11654282" cy="1224118"/>
          </a:xfrm>
          <a:prstGeom prst="rect">
            <a:avLst/>
          </a:prstGeom>
        </p:spPr>
        <p:txBody>
          <a:bodyPr wrap="square">
            <a:spAutoFit/>
          </a:bodyPr>
          <a:lstStyle/>
          <a:p>
            <a:pPr>
              <a:lnSpc>
                <a:spcPct val="150000"/>
              </a:lnSpc>
              <a:spcAft>
                <a:spcPts val="0"/>
              </a:spcAft>
              <a:tabLst>
                <a:tab pos="297053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　</a:t>
            </a:r>
            <a:r>
              <a:rPr lang="zh-CN" altLang="zh-CN" sz="2600" b="1">
                <a:latin typeface="Times New Roman" panose="02020603050405020304" pitchFamily="18" charset="0"/>
                <a:cs typeface="Times New Roman" panose="02020603050405020304" pitchFamily="18" charset="0"/>
              </a:rPr>
              <a:t>超级电容器储存能量时处于充电过程</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电荷量</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Q</a:t>
            </a:r>
            <a:r>
              <a:rPr lang="zh-CN" altLang="zh-CN" sz="2600" b="1">
                <a:latin typeface="Times New Roman" panose="02020603050405020304" pitchFamily="18" charset="0"/>
                <a:cs typeface="Times New Roman" panose="02020603050405020304" pitchFamily="18" charset="0"/>
              </a:rPr>
              <a:t>增大</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根据</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Q</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CU</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若电容</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a:latin typeface="Times New Roman" panose="02020603050405020304" pitchFamily="18" charset="0"/>
                <a:cs typeface="Times New Roman" panose="02020603050405020304" pitchFamily="18" charset="0"/>
              </a:rPr>
              <a:t>不变</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则</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Q</a:t>
            </a:r>
            <a:r>
              <a:rPr lang="zh-CN" altLang="zh-CN" sz="2600" b="1">
                <a:latin typeface="Times New Roman" panose="02020603050405020304" pitchFamily="18" charset="0"/>
                <a:cs typeface="Times New Roman" panose="02020603050405020304" pitchFamily="18" charset="0"/>
              </a:rPr>
              <a:t>与</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U</a:t>
            </a:r>
            <a:r>
              <a:rPr lang="zh-CN" altLang="zh-CN" sz="2600" b="1">
                <a:latin typeface="Times New Roman" panose="02020603050405020304" pitchFamily="18" charset="0"/>
                <a:cs typeface="Times New Roman" panose="02020603050405020304" pitchFamily="18" charset="0"/>
              </a:rPr>
              <a:t>成正比</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因此</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Q</a:t>
            </a:r>
            <a:r>
              <a:rPr lang="zh-CN" altLang="zh-CN" sz="2600" b="1">
                <a:latin typeface="Times New Roman" panose="02020603050405020304" pitchFamily="18" charset="0"/>
                <a:cs typeface="Times New Roman" panose="02020603050405020304" pitchFamily="18" charset="0"/>
              </a:rPr>
              <a:t>增大时</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U</a:t>
            </a:r>
            <a:r>
              <a:rPr lang="zh-CN" altLang="zh-CN" sz="2600" b="1">
                <a:latin typeface="Times New Roman" panose="02020603050405020304" pitchFamily="18" charset="0"/>
                <a:cs typeface="Times New Roman" panose="02020603050405020304" pitchFamily="18" charset="0"/>
              </a:rPr>
              <a:t>必然增大</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正确。</a:t>
            </a:r>
            <a:endParaRPr lang="zh-CN" altLang="zh-CN" sz="115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248817943"/>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linds(horizont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blinds(horizontal)">
                                      <p:cBhvr>
                                        <p:cTn id="12"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9"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4"/>
          <p:cNvSpPr txBox="1"/>
          <p:nvPr/>
        </p:nvSpPr>
        <p:spPr>
          <a:xfrm>
            <a:off x="2321147" y="2569948"/>
            <a:ext cx="1080135" cy="553998"/>
          </a:xfrm>
          <a:prstGeom prst="rect">
            <a:avLst/>
          </a:prstGeom>
          <a:noFill/>
        </p:spPr>
        <p:txBody>
          <a:bodyPr wrap="square" rtlCol="0">
            <a:spAutoFit/>
          </a:bodyPr>
          <a:lstStyle/>
          <a:p>
            <a:r>
              <a:rPr lang="en-US" altLang="zh-CN" sz="3000" b="1" dirty="0">
                <a:solidFill>
                  <a:srgbClr val="C00000"/>
                </a:solidFill>
                <a:latin typeface="Times New Roman" pitchFamily="18" charset="0"/>
                <a:ea typeface="华文细黑" pitchFamily="2" charset="-122"/>
                <a:cs typeface="Times New Roman" pitchFamily="18" charset="0"/>
              </a:rPr>
              <a:t>C</a:t>
            </a:r>
            <a:endParaRPr lang="zh-CN" altLang="en-US" sz="3000" b="1" dirty="0">
              <a:solidFill>
                <a:srgbClr val="C00000"/>
              </a:solidFill>
              <a:latin typeface="Times New Roman" pitchFamily="18" charset="0"/>
              <a:ea typeface="华文细黑" pitchFamily="2" charset="-122"/>
              <a:cs typeface="Times New Roman" pitchFamily="18" charset="0"/>
            </a:endParaRPr>
          </a:p>
        </p:txBody>
      </p:sp>
      <p:sp>
        <p:nvSpPr>
          <p:cNvPr id="5" name="矩形 4"/>
          <p:cNvSpPr/>
          <p:nvPr/>
        </p:nvSpPr>
        <p:spPr>
          <a:xfrm>
            <a:off x="94740" y="629665"/>
            <a:ext cx="11810444" cy="2459560"/>
          </a:xfrm>
          <a:prstGeom prst="rect">
            <a:avLst/>
          </a:prstGeom>
        </p:spPr>
        <p:txBody>
          <a:bodyPr wrap="square" lIns="121898" tIns="60948" rIns="121898" bIns="60948">
            <a:spAutoFit/>
          </a:bodyPr>
          <a:lstStyle/>
          <a:p>
            <a:pPr marL="252000" indent="-457200">
              <a:lnSpc>
                <a:spcPct val="150000"/>
              </a:lnSpc>
              <a:spcAft>
                <a:spcPts val="0"/>
              </a:spcAft>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2.(2026·</a:t>
            </a:r>
            <a:r>
              <a:rPr lang="zh-CN" altLang="zh-CN" sz="2600" b="1" dirty="0">
                <a:latin typeface="Times New Roman" panose="02020603050405020304" pitchFamily="18" charset="0"/>
                <a:cs typeface="Times New Roman" panose="02020603050405020304" pitchFamily="18" charset="0"/>
              </a:rPr>
              <a:t>江苏扬州高</a:t>
            </a:r>
            <a:r>
              <a:rPr lang="zh-CN" altLang="zh-CN" sz="2600" b="1" dirty="0" smtClean="0">
                <a:latin typeface="Times New Roman" panose="02020603050405020304" pitchFamily="18" charset="0"/>
                <a:cs typeface="Times New Roman" panose="02020603050405020304" pitchFamily="18" charset="0"/>
              </a:rPr>
              <a:t>三</a:t>
            </a:r>
            <a:r>
              <a:rPr lang="zh-CN" altLang="en-US" sz="2600" b="1" dirty="0" smtClean="0">
                <a:latin typeface="Times New Roman" panose="02020603050405020304" pitchFamily="18" charset="0"/>
                <a:cs typeface="Times New Roman" panose="02020603050405020304" pitchFamily="18" charset="0"/>
              </a:rPr>
              <a:t>月考</a:t>
            </a: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某同学做</a:t>
            </a:r>
            <a:r>
              <a:rPr lang="en-US" altLang="zh-CN" sz="2600" b="1" dirty="0">
                <a:latin typeface="宋体" panose="02010600030101010101" pitchFamily="2"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观察电容器的充、放电现象</a:t>
            </a:r>
            <a:r>
              <a:rPr lang="en-US" altLang="zh-CN" sz="2600" b="1" dirty="0">
                <a:latin typeface="宋体" panose="02010600030101010101" pitchFamily="2"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实验</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利用电压传感器得到电压随时间变化的图像</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如图中实线</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。该同学换用一个电容更大的电容器</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再次实验</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电压随时间变化的图像如图中虚线</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b</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下图能正确显示两次实验结果的是</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150" dirty="0">
              <a:latin typeface="Calibri" panose="020F0502020204030204" pitchFamily="34" charset="0"/>
              <a:cs typeface="Times New Roman" panose="02020603050405020304" pitchFamily="18" charset="0"/>
            </a:endParaRPr>
          </a:p>
        </p:txBody>
      </p:sp>
      <p:pic>
        <p:nvPicPr>
          <p:cNvPr id="7" name="image139.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762033" y="2664433"/>
            <a:ext cx="5004308" cy="2299086"/>
          </a:xfrm>
          <a:prstGeom prst="rect">
            <a:avLst/>
          </a:prstGeom>
        </p:spPr>
      </p:pic>
      <p:pic>
        <p:nvPicPr>
          <p:cNvPr id="9" name="image140.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78504" y="3428999"/>
            <a:ext cx="6184544" cy="1694993"/>
          </a:xfrm>
          <a:prstGeom prst="rect">
            <a:avLst/>
          </a:prstGeom>
        </p:spPr>
      </p:pic>
    </p:spTree>
    <p:extLst>
      <p:ext uri="{BB962C8B-B14F-4D97-AF65-F5344CB8AC3E}">
        <p14:creationId xmlns:p14="http://schemas.microsoft.com/office/powerpoint/2010/main" val="320616295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247140" y="2965960"/>
            <a:ext cx="11658044" cy="3055364"/>
          </a:xfrm>
          <a:prstGeom prst="rect">
            <a:avLst/>
          </a:prstGeom>
        </p:spPr>
        <p:txBody>
          <a:bodyPr wrap="square" lIns="121898" tIns="60948" rIns="121898" bIns="60948">
            <a:spAutoFit/>
          </a:bodyPr>
          <a:lstStyle/>
          <a:p>
            <a:pPr>
              <a:lnSpc>
                <a:spcPct val="150000"/>
              </a:lnSpc>
              <a:spcAft>
                <a:spcPts val="0"/>
              </a:spcAft>
              <a:tabLst>
                <a:tab pos="297053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　</a:t>
            </a:r>
            <a:r>
              <a:rPr lang="zh-CN" altLang="zh-CN" sz="2600" b="1">
                <a:latin typeface="Times New Roman" panose="02020603050405020304" pitchFamily="18" charset="0"/>
                <a:cs typeface="Times New Roman" panose="02020603050405020304" pitchFamily="18" charset="0"/>
              </a:rPr>
              <a:t>两个电容器开始放电时的电压相等</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都等于电源的电动势</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电容越大</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电容器储存的电荷量就越多</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从开始放电到结束放出的电荷量就越多</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因为电流对时间的积累等于电荷量</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电压等于电流乘以电阻</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所以电压对时间的积累即</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U</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t</a:t>
            </a:r>
            <a:r>
              <a:rPr lang="zh-CN" altLang="zh-CN" sz="2600" b="1">
                <a:latin typeface="Times New Roman" panose="02020603050405020304" pitchFamily="18" charset="0"/>
                <a:cs typeface="Times New Roman" panose="02020603050405020304" pitchFamily="18" charset="0"/>
              </a:rPr>
              <a:t>图像与时间轴所包围的面积表示电容器释放的电荷量与电阻</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R</a:t>
            </a:r>
            <a:r>
              <a:rPr lang="zh-CN" altLang="zh-CN" sz="2600" b="1">
                <a:latin typeface="Times New Roman" panose="02020603050405020304" pitchFamily="18" charset="0"/>
                <a:cs typeface="Times New Roman" panose="02020603050405020304" pitchFamily="18" charset="0"/>
              </a:rPr>
              <a:t>的乘积</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电容越大的电容器从开始放电到结束其</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U</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t</a:t>
            </a:r>
            <a:r>
              <a:rPr lang="zh-CN" altLang="zh-CN" sz="2600" b="1">
                <a:latin typeface="Times New Roman" panose="02020603050405020304" pitchFamily="18" charset="0"/>
                <a:cs typeface="Times New Roman" panose="02020603050405020304" pitchFamily="18" charset="0"/>
              </a:rPr>
              <a:t>图像与时间轴所包围的面积就越大</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a:latin typeface="Times New Roman" panose="02020603050405020304" pitchFamily="18" charset="0"/>
                <a:cs typeface="Times New Roman" panose="02020603050405020304" pitchFamily="18" charset="0"/>
              </a:rPr>
              <a:t>正确。</a:t>
            </a:r>
            <a:endParaRPr lang="zh-CN" altLang="zh-CN" sz="1150">
              <a:latin typeface="Calibri" panose="020F0502020204030204" pitchFamily="34" charset="0"/>
              <a:cs typeface="Times New Roman" panose="02020603050405020304" pitchFamily="18" charset="0"/>
            </a:endParaRPr>
          </a:p>
        </p:txBody>
      </p:sp>
      <p:pic>
        <p:nvPicPr>
          <p:cNvPr id="4" name="image139.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502882" y="620649"/>
            <a:ext cx="5004308" cy="2299086"/>
          </a:xfrm>
          <a:prstGeom prst="rect">
            <a:avLst/>
          </a:prstGeom>
        </p:spPr>
      </p:pic>
    </p:spTree>
    <p:extLst>
      <p:ext uri="{BB962C8B-B14F-4D97-AF65-F5344CB8AC3E}">
        <p14:creationId xmlns:p14="http://schemas.microsoft.com/office/powerpoint/2010/main" val="266764577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4"/>
          <p:cNvSpPr txBox="1"/>
          <p:nvPr/>
        </p:nvSpPr>
        <p:spPr>
          <a:xfrm>
            <a:off x="5002371" y="2552192"/>
            <a:ext cx="1080135" cy="553998"/>
          </a:xfrm>
          <a:prstGeom prst="rect">
            <a:avLst/>
          </a:prstGeom>
          <a:noFill/>
        </p:spPr>
        <p:txBody>
          <a:bodyPr wrap="square" rtlCol="0">
            <a:spAutoFit/>
          </a:bodyPr>
          <a:lstStyle/>
          <a:p>
            <a:r>
              <a:rPr lang="en-US" altLang="zh-CN" sz="3000" b="1">
                <a:solidFill>
                  <a:srgbClr val="C00000"/>
                </a:solidFill>
                <a:latin typeface="Times New Roman" pitchFamily="18" charset="0"/>
                <a:ea typeface="华文细黑" pitchFamily="2" charset="-122"/>
                <a:cs typeface="Times New Roman" pitchFamily="18" charset="0"/>
              </a:rPr>
              <a:t>D</a:t>
            </a:r>
            <a:endParaRPr lang="zh-CN" altLang="en-US" sz="3000" b="1" dirty="0">
              <a:solidFill>
                <a:srgbClr val="C00000"/>
              </a:solidFill>
              <a:latin typeface="Times New Roman" pitchFamily="18" charset="0"/>
              <a:ea typeface="华文细黑" pitchFamily="2" charset="-122"/>
              <a:cs typeface="Times New Roman" pitchFamily="18" charset="0"/>
            </a:endParaRPr>
          </a:p>
        </p:txBody>
      </p:sp>
      <p:sp>
        <p:nvSpPr>
          <p:cNvPr id="5" name="矩形 4"/>
          <p:cNvSpPr/>
          <p:nvPr/>
        </p:nvSpPr>
        <p:spPr>
          <a:xfrm>
            <a:off x="94740" y="629665"/>
            <a:ext cx="11810444" cy="2523744"/>
          </a:xfrm>
          <a:prstGeom prst="rect">
            <a:avLst/>
          </a:prstGeom>
        </p:spPr>
        <p:txBody>
          <a:bodyPr wrap="square" lIns="121898" tIns="60948" rIns="121898" bIns="60948">
            <a:spAutoFit/>
          </a:bodyPr>
          <a:lstStyle/>
          <a:p>
            <a:pPr marL="252000" indent="-457200">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3.(2025·</a:t>
            </a:r>
            <a:r>
              <a:rPr lang="zh-CN" altLang="zh-CN" sz="2600" b="1">
                <a:latin typeface="Times New Roman" panose="02020603050405020304" pitchFamily="18" charset="0"/>
                <a:cs typeface="Times New Roman" panose="02020603050405020304" pitchFamily="18" charset="0"/>
              </a:rPr>
              <a:t>广东肇庆模拟</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超级充电桩是一种高效的电动汽车充电设备</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其内部使用了超级电容器来储存和释放电能。如图甲、乙所示分别为实验小组得到的某电容器充、放电过程电路中的电流</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I</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、电容器两极板间电压</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U</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与时间</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的关系图</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下列关于该电容器的说法正确的是</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150">
              <a:latin typeface="Calibri" panose="020F0502020204030204" pitchFamily="34"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6" name="矩形 5"/>
              <p:cNvSpPr/>
              <p:nvPr/>
            </p:nvSpPr>
            <p:spPr>
              <a:xfrm>
                <a:off x="285240" y="3157335"/>
                <a:ext cx="11658044" cy="2787662"/>
              </a:xfrm>
              <a:prstGeom prst="rect">
                <a:avLst/>
              </a:prstGeom>
            </p:spPr>
            <p:txBody>
              <a:bodyPr wrap="square" lIns="121898" tIns="60948" rIns="121898" bIns="60948">
                <a:spAutoFit/>
              </a:bodyPr>
              <a:lstStyle/>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充电时</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电容器的电容会随时间不断增大</a:t>
                </a:r>
                <a:endParaRPr lang="zh-CN" altLang="zh-CN" sz="115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充电时</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两极板间的电场强度保持不变</a:t>
                </a:r>
                <a:endParaRPr lang="zh-CN" altLang="zh-CN" sz="115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放电时</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两极板间的电势差随时间均匀减小</a:t>
                </a:r>
                <a:endParaRPr lang="zh-CN" altLang="zh-CN" sz="115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D.0</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时间内</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电容器充入的电荷量小于</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I</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1</a:t>
                </a:r>
                <a:endParaRPr lang="zh-CN" altLang="zh-CN" sz="1150">
                  <a:latin typeface="Calibri" panose="020F0502020204030204" pitchFamily="34" charset="0"/>
                  <a:cs typeface="Times New Roman" panose="02020603050405020304" pitchFamily="18" charset="0"/>
                </a:endParaRPr>
              </a:p>
            </p:txBody>
          </p:sp>
        </mc:Choice>
        <mc:Fallback xmlns="">
          <p:sp>
            <p:nvSpPr>
              <p:cNvPr id="6" name="矩形 5"/>
              <p:cNvSpPr>
                <a:spLocks noRot="1" noChangeAspect="1" noMove="1" noResize="1" noEditPoints="1" noAdjustHandles="1" noChangeArrowheads="1" noChangeShapeType="1" noTextEdit="1"/>
              </p:cNvSpPr>
              <p:nvPr/>
            </p:nvSpPr>
            <p:spPr>
              <a:xfrm>
                <a:off x="285240" y="3157335"/>
                <a:ext cx="11658044" cy="2787662"/>
              </a:xfrm>
              <a:prstGeom prst="rect">
                <a:avLst/>
              </a:prstGeom>
              <a:blipFill rotWithShape="0">
                <a:blip r:embed="rId2"/>
                <a:stretch>
                  <a:fillRect l="-680"/>
                </a:stretch>
              </a:blipFill>
            </p:spPr>
            <p:txBody>
              <a:bodyPr/>
              <a:lstStyle/>
              <a:p>
                <a:r>
                  <a:rPr lang="zh-CN" altLang="en-US">
                    <a:noFill/>
                  </a:rPr>
                  <a:t> </a:t>
                </a:r>
              </a:p>
            </p:txBody>
          </p:sp>
        </mc:Fallback>
      </mc:AlternateContent>
      <p:pic>
        <p:nvPicPr>
          <p:cNvPr id="7" name="image141.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795000" y="2634932"/>
            <a:ext cx="4942308" cy="2320671"/>
          </a:xfrm>
          <a:prstGeom prst="rect">
            <a:avLst/>
          </a:prstGeom>
        </p:spPr>
      </p:pic>
    </p:spTree>
    <p:extLst>
      <p:ext uri="{BB962C8B-B14F-4D97-AF65-F5344CB8AC3E}">
        <p14:creationId xmlns:p14="http://schemas.microsoft.com/office/powerpoint/2010/main" val="320616295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矩形 28"/>
          <p:cNvSpPr/>
          <p:nvPr/>
        </p:nvSpPr>
        <p:spPr bwMode="auto">
          <a:xfrm>
            <a:off x="0" y="2393396"/>
            <a:ext cx="4838700" cy="2115648"/>
          </a:xfrm>
          <a:custGeom>
            <a:avLst/>
            <a:gdLst/>
            <a:ahLst/>
            <a:cxnLst/>
            <a:rect l="l" t="t" r="r" b="b"/>
            <a:pathLst>
              <a:path w="4310745" h="1283968">
                <a:moveTo>
                  <a:pt x="1089668" y="0"/>
                </a:moveTo>
                <a:lnTo>
                  <a:pt x="3526973" y="0"/>
                </a:lnTo>
                <a:lnTo>
                  <a:pt x="4310745" y="1269454"/>
                </a:lnTo>
                <a:lnTo>
                  <a:pt x="1089668" y="1283968"/>
                </a:lnTo>
                <a:close/>
                <a:moveTo>
                  <a:pt x="0" y="0"/>
                </a:moveTo>
                <a:lnTo>
                  <a:pt x="1089667" y="0"/>
                </a:lnTo>
                <a:lnTo>
                  <a:pt x="1089667" y="1283968"/>
                </a:lnTo>
                <a:lnTo>
                  <a:pt x="0" y="1283968"/>
                </a:lnTo>
                <a:close/>
              </a:path>
            </a:pathLst>
          </a:custGeom>
          <a:solidFill>
            <a:srgbClr val="0070C0"/>
          </a:solidFill>
          <a:ln w="9525" cap="flat" cmpd="sng" algn="ctr">
            <a:noFill/>
            <a:prstDash val="solid"/>
            <a:round/>
            <a:headEnd type="none" w="med" len="med"/>
            <a:tailEnd type="none" w="med" len="med"/>
          </a:ln>
          <a:effectLst>
            <a:outerShdw blurRad="50800" dist="38100" dir="2700000" algn="tl" rotWithShape="0">
              <a:prstClr val="black">
                <a:alpha val="40000"/>
              </a:prstClr>
            </a:outerShdw>
          </a:effectLst>
        </p:spPr>
        <p:txBody>
          <a:bodyPr lIns="121920" tIns="60960" rIns="121920" bIns="60960"/>
          <a:lstStyle/>
          <a:p>
            <a:pPr defTabSz="914400">
              <a:defRPr/>
            </a:pPr>
            <a:endParaRPr lang="zh-CN" altLang="en-US" sz="2400">
              <a:solidFill>
                <a:srgbClr val="0070C0"/>
              </a:solidFill>
              <a:latin typeface="Arial" panose="020B0604020202020204" pitchFamily="34" charset="0"/>
              <a:ea typeface="+mn-ea"/>
              <a:cs typeface="+mn-cs"/>
            </a:endParaRPr>
          </a:p>
        </p:txBody>
      </p:sp>
      <p:sp>
        <p:nvSpPr>
          <p:cNvPr id="10" name="TextBox 9"/>
          <p:cNvSpPr txBox="1"/>
          <p:nvPr/>
        </p:nvSpPr>
        <p:spPr bwMode="auto">
          <a:xfrm>
            <a:off x="1016000" y="2687016"/>
            <a:ext cx="2901950" cy="1198285"/>
          </a:xfrm>
          <a:prstGeom prst="rect">
            <a:avLst/>
          </a:prstGeom>
          <a:noFill/>
        </p:spPr>
        <p:txBody>
          <a:bodyPr>
            <a:spAutoFit/>
          </a:bodyPr>
          <a:lstStyle/>
          <a:p>
            <a:pPr defTabSz="914400" fontAlgn="auto">
              <a:spcBef>
                <a:spcPts val="0"/>
              </a:spcBef>
              <a:spcAft>
                <a:spcPts val="0"/>
              </a:spcAft>
              <a:defRPr/>
            </a:pPr>
            <a:r>
              <a:rPr lang="zh-CN" altLang="en-US" sz="7200" b="1" kern="0" spc="-200" dirty="0">
                <a:ln w="1905">
                  <a:noFill/>
                </a:ln>
                <a:solidFill>
                  <a:prstClr val="white"/>
                </a:solidFill>
                <a:latin typeface="微软雅黑" panose="020B0503020204020204" pitchFamily="34" charset="-122"/>
                <a:ea typeface="微软雅黑" panose="020B0503020204020204" pitchFamily="34" charset="-122"/>
                <a:cs typeface="+mn-cs"/>
              </a:rPr>
              <a:t>目</a:t>
            </a:r>
            <a:r>
              <a:rPr lang="en-US" altLang="zh-CN" sz="7200" b="1" kern="0" spc="-200" dirty="0">
                <a:ln w="1905">
                  <a:noFill/>
                </a:ln>
                <a:solidFill>
                  <a:prstClr val="white"/>
                </a:solidFill>
                <a:latin typeface="微软雅黑" panose="020B0503020204020204" pitchFamily="34" charset="-122"/>
                <a:ea typeface="微软雅黑" panose="020B0503020204020204" pitchFamily="34" charset="-122"/>
                <a:cs typeface="+mn-cs"/>
              </a:rPr>
              <a:t> </a:t>
            </a:r>
            <a:r>
              <a:rPr lang="zh-CN" altLang="en-US" sz="7200" b="1" kern="0" spc="-200" dirty="0">
                <a:ln w="1905">
                  <a:noFill/>
                </a:ln>
                <a:solidFill>
                  <a:prstClr val="white"/>
                </a:solidFill>
                <a:latin typeface="微软雅黑" panose="020B0503020204020204" pitchFamily="34" charset="-122"/>
                <a:ea typeface="微软雅黑" panose="020B0503020204020204" pitchFamily="34" charset="-122"/>
                <a:cs typeface="+mn-cs"/>
              </a:rPr>
              <a:t>录</a:t>
            </a:r>
          </a:p>
        </p:txBody>
      </p:sp>
      <p:sp>
        <p:nvSpPr>
          <p:cNvPr id="11" name="TextBox 10"/>
          <p:cNvSpPr txBox="1"/>
          <p:nvPr/>
        </p:nvSpPr>
        <p:spPr bwMode="auto">
          <a:xfrm>
            <a:off x="1108076" y="3677387"/>
            <a:ext cx="2098675" cy="503121"/>
          </a:xfrm>
          <a:prstGeom prst="rect">
            <a:avLst/>
          </a:prstGeom>
          <a:noFill/>
        </p:spPr>
        <p:txBody>
          <a:bodyPr wrap="none">
            <a:spAutoFit/>
          </a:bodyPr>
          <a:lstStyle/>
          <a:p>
            <a:pPr algn="ctr" defTabSz="914400" fontAlgn="auto">
              <a:spcBef>
                <a:spcPts val="0"/>
              </a:spcBef>
              <a:spcAft>
                <a:spcPts val="0"/>
              </a:spcAft>
              <a:defRPr/>
            </a:pPr>
            <a:r>
              <a:rPr lang="en-US" altLang="zh-CN" sz="2665" b="1" dirty="0">
                <a:solidFill>
                  <a:prstClr val="white"/>
                </a:solidFill>
                <a:latin typeface="微软雅黑" panose="020B0503020204020204" pitchFamily="34" charset="-122"/>
                <a:ea typeface="微软雅黑" panose="020B0503020204020204" pitchFamily="34" charset="-122"/>
                <a:cs typeface="+mn-cs"/>
              </a:rPr>
              <a:t>CONTENTS</a:t>
            </a:r>
            <a:endParaRPr lang="zh-CN" altLang="en-US" sz="2665" b="1" dirty="0">
              <a:solidFill>
                <a:prstClr val="white"/>
              </a:solidFill>
              <a:latin typeface="微软雅黑" panose="020B0503020204020204" pitchFamily="34" charset="-122"/>
              <a:ea typeface="微软雅黑" panose="020B0503020204020204" pitchFamily="34" charset="-122"/>
              <a:cs typeface="+mn-cs"/>
            </a:endParaRPr>
          </a:p>
        </p:txBody>
      </p:sp>
      <p:grpSp>
        <p:nvGrpSpPr>
          <p:cNvPr id="23556" name="组合 11"/>
          <p:cNvGrpSpPr/>
          <p:nvPr/>
        </p:nvGrpSpPr>
        <p:grpSpPr bwMode="auto">
          <a:xfrm>
            <a:off x="4308475" y="1709342"/>
            <a:ext cx="3830638" cy="899904"/>
            <a:chOff x="4308498" y="1709705"/>
            <a:chExt cx="3829698" cy="900304"/>
          </a:xfrm>
        </p:grpSpPr>
        <p:sp>
          <p:nvSpPr>
            <p:cNvPr id="23564" name="TextBox 12">
              <a:hlinkClick r:id="rId3" action="ppaction://hlinksldjump"/>
            </p:cNvPr>
            <p:cNvSpPr txBox="1">
              <a:spLocks noChangeArrowheads="1"/>
            </p:cNvSpPr>
            <p:nvPr/>
          </p:nvSpPr>
          <p:spPr bwMode="auto">
            <a:xfrm>
              <a:off x="5202042" y="1752576"/>
              <a:ext cx="2936154" cy="641487"/>
            </a:xfrm>
            <a:prstGeom prst="rect">
              <a:avLst/>
            </a:prstGeom>
            <a:noFill/>
            <a:ln w="9525">
              <a:noFill/>
              <a:miter lim="800000"/>
            </a:ln>
          </p:spPr>
          <p:txBody>
            <a:bodyPr wrap="none">
              <a:spAutoFit/>
            </a:bodyPr>
            <a:lstStyle/>
            <a:p>
              <a:r>
                <a:rPr lang="zh-CN" altLang="en-US" sz="3600" b="1" dirty="0">
                  <a:solidFill>
                    <a:srgbClr val="404040"/>
                  </a:solidFill>
                  <a:latin typeface="微软雅黑" panose="020B0503020204020204" pitchFamily="34" charset="-122"/>
                  <a:ea typeface="微软雅黑" panose="020B0503020204020204" pitchFamily="34" charset="-122"/>
                  <a:cs typeface="微软雅黑" panose="020B0503020204020204" pitchFamily="34" charset="-122"/>
                </a:rPr>
                <a:t>夯实必备知识</a:t>
              </a:r>
              <a:endParaRPr lang="en-US" altLang="zh-CN" sz="3600" b="1" dirty="0">
                <a:solidFill>
                  <a:srgbClr val="404040"/>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4" name="TextBox 13">
              <a:hlinkClick r:id="rId3" action="ppaction://hlinksldjump"/>
            </p:cNvPr>
            <p:cNvSpPr txBox="1"/>
            <p:nvPr/>
          </p:nvSpPr>
          <p:spPr>
            <a:xfrm>
              <a:off x="4308498" y="1709705"/>
              <a:ext cx="799904" cy="900304"/>
            </a:xfrm>
            <a:prstGeom prst="rect">
              <a:avLst/>
            </a:prstGeom>
            <a:noFill/>
            <a:effectLst>
              <a:outerShdw blurRad="50800" dist="38100" dir="2700000" algn="tl" rotWithShape="0">
                <a:prstClr val="black">
                  <a:alpha val="40000"/>
                </a:prstClr>
              </a:outerShdw>
            </a:effectLst>
          </p:spPr>
          <p:txBody>
            <a:bodyPr wrap="none">
              <a:spAutoFit/>
            </a:bodyPr>
            <a:lstStyle/>
            <a:p>
              <a:pPr>
                <a:defRPr/>
              </a:pPr>
              <a:r>
                <a:rPr lang="en-US" altLang="zh-CN" sz="5300" dirty="0">
                  <a:solidFill>
                    <a:srgbClr val="0070C0"/>
                  </a:solidFill>
                  <a:latin typeface="Impact" panose="020B0806030902050204" pitchFamily="34" charset="0"/>
                </a:rPr>
                <a:t>01</a:t>
              </a:r>
            </a:p>
          </p:txBody>
        </p:sp>
      </p:grpSp>
      <p:grpSp>
        <p:nvGrpSpPr>
          <p:cNvPr id="23557" name="组合 14"/>
          <p:cNvGrpSpPr/>
          <p:nvPr/>
        </p:nvGrpSpPr>
        <p:grpSpPr bwMode="auto">
          <a:xfrm>
            <a:off x="5000625" y="2961590"/>
            <a:ext cx="3824288" cy="899905"/>
            <a:chOff x="4999990" y="2962216"/>
            <a:chExt cx="3824585" cy="900304"/>
          </a:xfrm>
        </p:grpSpPr>
        <p:sp>
          <p:nvSpPr>
            <p:cNvPr id="23562" name="TextBox 15">
              <a:hlinkClick r:id="rId4" action="ppaction://hlinksldjump"/>
            </p:cNvPr>
            <p:cNvSpPr txBox="1">
              <a:spLocks noChangeArrowheads="1"/>
            </p:cNvSpPr>
            <p:nvPr/>
          </p:nvSpPr>
          <p:spPr bwMode="auto">
            <a:xfrm>
              <a:off x="5887472" y="3011439"/>
              <a:ext cx="2937103" cy="641486"/>
            </a:xfrm>
            <a:prstGeom prst="rect">
              <a:avLst/>
            </a:prstGeom>
            <a:noFill/>
            <a:ln w="9525">
              <a:noFill/>
              <a:miter lim="800000"/>
            </a:ln>
          </p:spPr>
          <p:txBody>
            <a:bodyPr wrap="none">
              <a:spAutoFit/>
            </a:bodyPr>
            <a:lstStyle/>
            <a:p>
              <a:r>
                <a:rPr lang="zh-CN" altLang="en-US" sz="3600" b="1" dirty="0">
                  <a:solidFill>
                    <a:srgbClr val="404040"/>
                  </a:solidFill>
                  <a:latin typeface="微软雅黑" panose="020B0503020204020204" pitchFamily="34" charset="-122"/>
                  <a:ea typeface="微软雅黑" panose="020B0503020204020204" pitchFamily="34" charset="-122"/>
                  <a:cs typeface="微软雅黑" panose="020B0503020204020204" pitchFamily="34" charset="-122"/>
                </a:rPr>
                <a:t>研透核心考点</a:t>
              </a:r>
              <a:endParaRPr lang="en-US" altLang="zh-CN" sz="3600" b="1" dirty="0">
                <a:solidFill>
                  <a:srgbClr val="404040"/>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7" name="TextBox 16">
              <a:hlinkClick r:id="rId4" action="ppaction://hlinksldjump"/>
            </p:cNvPr>
            <p:cNvSpPr txBox="1"/>
            <p:nvPr/>
          </p:nvSpPr>
          <p:spPr>
            <a:xfrm>
              <a:off x="4999990" y="2962216"/>
              <a:ext cx="882719" cy="900304"/>
            </a:xfrm>
            <a:prstGeom prst="rect">
              <a:avLst/>
            </a:prstGeom>
            <a:noFill/>
            <a:effectLst>
              <a:outerShdw blurRad="50800" dist="38100" dir="2700000" algn="tl" rotWithShape="0">
                <a:prstClr val="black">
                  <a:alpha val="40000"/>
                </a:prstClr>
              </a:outerShdw>
            </a:effectLst>
          </p:spPr>
          <p:txBody>
            <a:bodyPr wrap="none">
              <a:spAutoFit/>
            </a:bodyPr>
            <a:lstStyle/>
            <a:p>
              <a:pPr>
                <a:defRPr/>
              </a:pPr>
              <a:r>
                <a:rPr lang="en-US" altLang="zh-CN" sz="5300" dirty="0">
                  <a:solidFill>
                    <a:srgbClr val="0070C0"/>
                  </a:solidFill>
                  <a:latin typeface="Impact" panose="020B0806030902050204" pitchFamily="34" charset="0"/>
                </a:rPr>
                <a:t>02</a:t>
              </a:r>
            </a:p>
          </p:txBody>
        </p:sp>
      </p:grpSp>
      <p:grpSp>
        <p:nvGrpSpPr>
          <p:cNvPr id="23558" name="组合 17"/>
          <p:cNvGrpSpPr/>
          <p:nvPr/>
        </p:nvGrpSpPr>
        <p:grpSpPr bwMode="auto">
          <a:xfrm>
            <a:off x="5713414" y="4109086"/>
            <a:ext cx="3743325" cy="899904"/>
            <a:chOff x="5713655" y="4109972"/>
            <a:chExt cx="3743838" cy="900304"/>
          </a:xfrm>
        </p:grpSpPr>
        <p:sp>
          <p:nvSpPr>
            <p:cNvPr id="23560" name="TextBox 18">
              <a:hlinkClick r:id="rId5" action="ppaction://hlinksldjump"/>
            </p:cNvPr>
            <p:cNvSpPr txBox="1">
              <a:spLocks noChangeArrowheads="1"/>
            </p:cNvSpPr>
            <p:nvPr/>
          </p:nvSpPr>
          <p:spPr bwMode="auto">
            <a:xfrm>
              <a:off x="6520216" y="4206830"/>
              <a:ext cx="2937277" cy="641487"/>
            </a:xfrm>
            <a:prstGeom prst="rect">
              <a:avLst/>
            </a:prstGeom>
            <a:noFill/>
            <a:ln w="9525">
              <a:noFill/>
              <a:miter lim="800000"/>
            </a:ln>
          </p:spPr>
          <p:txBody>
            <a:bodyPr wrap="none">
              <a:spAutoFit/>
            </a:bodyPr>
            <a:lstStyle/>
            <a:p>
              <a:r>
                <a:rPr lang="zh-CN" altLang="en-US" sz="3600" b="1" dirty="0">
                  <a:solidFill>
                    <a:srgbClr val="404040"/>
                  </a:solidFill>
                  <a:latin typeface="微软雅黑" panose="020B0503020204020204" pitchFamily="34" charset="-122"/>
                  <a:ea typeface="微软雅黑" panose="020B0503020204020204" pitchFamily="34" charset="-122"/>
                  <a:cs typeface="微软雅黑" panose="020B0503020204020204" pitchFamily="34" charset="-122"/>
                </a:rPr>
                <a:t>提升素养能力</a:t>
              </a:r>
              <a:endParaRPr lang="en-US" altLang="zh-CN" sz="3600" b="1" dirty="0">
                <a:solidFill>
                  <a:srgbClr val="404040"/>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20" name="TextBox 19">
              <a:hlinkClick r:id="rId5" action="ppaction://hlinksldjump"/>
            </p:cNvPr>
            <p:cNvSpPr txBox="1"/>
            <p:nvPr/>
          </p:nvSpPr>
          <p:spPr>
            <a:xfrm>
              <a:off x="5713655" y="4109972"/>
              <a:ext cx="901824" cy="900304"/>
            </a:xfrm>
            <a:prstGeom prst="rect">
              <a:avLst/>
            </a:prstGeom>
            <a:noFill/>
            <a:effectLst>
              <a:outerShdw blurRad="50800" dist="38100" dir="2700000" algn="tl" rotWithShape="0">
                <a:prstClr val="black">
                  <a:alpha val="40000"/>
                </a:prstClr>
              </a:outerShdw>
            </a:effectLst>
          </p:spPr>
          <p:txBody>
            <a:bodyPr wrap="none">
              <a:spAutoFit/>
            </a:bodyPr>
            <a:lstStyle/>
            <a:p>
              <a:pPr>
                <a:defRPr/>
              </a:pPr>
              <a:r>
                <a:rPr lang="en-US" altLang="zh-CN" sz="5300" dirty="0">
                  <a:solidFill>
                    <a:srgbClr val="0070C0"/>
                  </a:solidFill>
                  <a:latin typeface="Impact" panose="020B0806030902050204" pitchFamily="34" charset="0"/>
                </a:rPr>
                <a:t>03</a:t>
              </a:r>
            </a:p>
          </p:txBody>
        </p:sp>
      </p:grpSp>
      <p:sp>
        <p:nvSpPr>
          <p:cNvPr id="22" name="矩形 34"/>
          <p:cNvSpPr/>
          <p:nvPr/>
        </p:nvSpPr>
        <p:spPr bwMode="auto">
          <a:xfrm>
            <a:off x="9317039" y="2393396"/>
            <a:ext cx="2892425" cy="2115648"/>
          </a:xfrm>
          <a:custGeom>
            <a:avLst/>
            <a:gdLst>
              <a:gd name="connsiteX0" fmla="*/ 0 w 1055077"/>
              <a:gd name="connsiteY0" fmla="*/ 0 h 1283968"/>
              <a:gd name="connsiteX1" fmla="*/ 1055077 w 1055077"/>
              <a:gd name="connsiteY1" fmla="*/ 0 h 1283968"/>
              <a:gd name="connsiteX2" fmla="*/ 1055077 w 1055077"/>
              <a:gd name="connsiteY2" fmla="*/ 1283968 h 1283968"/>
              <a:gd name="connsiteX3" fmla="*/ 0 w 1055077"/>
              <a:gd name="connsiteY3" fmla="*/ 1283968 h 1283968"/>
              <a:gd name="connsiteX4" fmla="*/ 0 w 1055077"/>
              <a:gd name="connsiteY4" fmla="*/ 0 h 1283968"/>
              <a:gd name="connsiteX0-1" fmla="*/ 0 w 1606620"/>
              <a:gd name="connsiteY0-2" fmla="*/ 0 h 1283968"/>
              <a:gd name="connsiteX1-3" fmla="*/ 1606620 w 1606620"/>
              <a:gd name="connsiteY1-4" fmla="*/ 0 h 1283968"/>
              <a:gd name="connsiteX2-5" fmla="*/ 1606620 w 1606620"/>
              <a:gd name="connsiteY2-6" fmla="*/ 1283968 h 1283968"/>
              <a:gd name="connsiteX3-7" fmla="*/ 551543 w 1606620"/>
              <a:gd name="connsiteY3-8" fmla="*/ 1283968 h 1283968"/>
              <a:gd name="connsiteX4-9" fmla="*/ 0 w 1606620"/>
              <a:gd name="connsiteY4-10" fmla="*/ 0 h 1283968"/>
              <a:gd name="connsiteX0-11" fmla="*/ 0 w 1833140"/>
              <a:gd name="connsiteY0-12" fmla="*/ 9525 h 1293493"/>
              <a:gd name="connsiteX1-13" fmla="*/ 1833140 w 1833140"/>
              <a:gd name="connsiteY1-14" fmla="*/ 0 h 1293493"/>
              <a:gd name="connsiteX2-15" fmla="*/ 1606620 w 1833140"/>
              <a:gd name="connsiteY2-16" fmla="*/ 1293493 h 1293493"/>
              <a:gd name="connsiteX3-17" fmla="*/ 551543 w 1833140"/>
              <a:gd name="connsiteY3-18" fmla="*/ 1293493 h 1293493"/>
              <a:gd name="connsiteX4-19" fmla="*/ 0 w 1833140"/>
              <a:gd name="connsiteY4-20" fmla="*/ 9525 h 1293493"/>
              <a:gd name="connsiteX0-21" fmla="*/ 0 w 1833140"/>
              <a:gd name="connsiteY0-22" fmla="*/ 9525 h 1293493"/>
              <a:gd name="connsiteX1-23" fmla="*/ 1833140 w 1833140"/>
              <a:gd name="connsiteY1-24" fmla="*/ 0 h 1293493"/>
              <a:gd name="connsiteX2-25" fmla="*/ 1833140 w 1833140"/>
              <a:gd name="connsiteY2-26" fmla="*/ 1293493 h 1293493"/>
              <a:gd name="connsiteX3-27" fmla="*/ 551543 w 1833140"/>
              <a:gd name="connsiteY3-28" fmla="*/ 1293493 h 1293493"/>
              <a:gd name="connsiteX4-29" fmla="*/ 0 w 1833140"/>
              <a:gd name="connsiteY4-30" fmla="*/ 9525 h 1293493"/>
              <a:gd name="connsiteX0-31" fmla="*/ 0 w 1833140"/>
              <a:gd name="connsiteY0-32" fmla="*/ 0 h 1283968"/>
              <a:gd name="connsiteX1-33" fmla="*/ 1833140 w 1833140"/>
              <a:gd name="connsiteY1-34" fmla="*/ 8288 h 1283968"/>
              <a:gd name="connsiteX2-35" fmla="*/ 1833140 w 1833140"/>
              <a:gd name="connsiteY2-36" fmla="*/ 1283968 h 1283968"/>
              <a:gd name="connsiteX3-37" fmla="*/ 551543 w 1833140"/>
              <a:gd name="connsiteY3-38" fmla="*/ 1283968 h 1283968"/>
              <a:gd name="connsiteX4-39" fmla="*/ 0 w 1833140"/>
              <a:gd name="connsiteY4-40" fmla="*/ 0 h 1283968"/>
              <a:gd name="connsiteX0-41" fmla="*/ 0 w 1843227"/>
              <a:gd name="connsiteY0-42" fmla="*/ 3587 h 1287555"/>
              <a:gd name="connsiteX1-43" fmla="*/ 1843227 w 1843227"/>
              <a:gd name="connsiteY1-44" fmla="*/ 0 h 1287555"/>
              <a:gd name="connsiteX2-45" fmla="*/ 1833140 w 1843227"/>
              <a:gd name="connsiteY2-46" fmla="*/ 1287555 h 1287555"/>
              <a:gd name="connsiteX3-47" fmla="*/ 551543 w 1843227"/>
              <a:gd name="connsiteY3-48" fmla="*/ 1287555 h 1287555"/>
              <a:gd name="connsiteX4-49" fmla="*/ 0 w 1843227"/>
              <a:gd name="connsiteY4-50" fmla="*/ 3587 h 1287555"/>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1843227" h="1287555">
                <a:moveTo>
                  <a:pt x="0" y="3587"/>
                </a:moveTo>
                <a:lnTo>
                  <a:pt x="1843227" y="0"/>
                </a:lnTo>
                <a:cubicBezTo>
                  <a:pt x="1839865" y="429185"/>
                  <a:pt x="1836502" y="858370"/>
                  <a:pt x="1833140" y="1287555"/>
                </a:cubicBezTo>
                <a:lnTo>
                  <a:pt x="551543" y="1287555"/>
                </a:lnTo>
                <a:lnTo>
                  <a:pt x="0" y="3587"/>
                </a:lnTo>
                <a:close/>
              </a:path>
            </a:pathLst>
          </a:custGeom>
          <a:solidFill>
            <a:srgbClr val="0070C0"/>
          </a:solidFill>
          <a:ln w="9525" cap="flat" cmpd="sng" algn="ctr">
            <a:noFill/>
            <a:prstDash val="solid"/>
            <a:round/>
            <a:headEnd type="none" w="med" len="med"/>
            <a:tailEnd type="none" w="med" len="med"/>
          </a:ln>
          <a:effectLst>
            <a:outerShdw blurRad="50800" dist="38100" dir="8100000" algn="tr" rotWithShape="0">
              <a:prstClr val="black">
                <a:alpha val="40000"/>
              </a:prstClr>
            </a:outerShdw>
          </a:effectLst>
        </p:spPr>
        <p:txBody>
          <a:bodyPr lIns="121920" tIns="60960" rIns="121920" bIns="60960"/>
          <a:lstStyle/>
          <a:p>
            <a:pPr defTabSz="914400">
              <a:defRPr/>
            </a:pPr>
            <a:endParaRPr lang="zh-CN" altLang="en-US" sz="2400">
              <a:solidFill>
                <a:prstClr val="black"/>
              </a:solidFill>
              <a:latin typeface="Arial" panose="020B0604020202020204" pitchFamily="34" charset="0"/>
              <a:ea typeface="+mn-ea"/>
              <a:cs typeface="+mn-cs"/>
            </a:endParaRPr>
          </a:p>
        </p:txBody>
      </p:sp>
    </p:spTree>
    <p:extLst>
      <p:ext uri="{BB962C8B-B14F-4D97-AF65-F5344CB8AC3E}">
        <p14:creationId xmlns:p14="http://schemas.microsoft.com/office/powerpoint/2010/main" val="2218671177"/>
      </p:ext>
    </p:extLst>
  </p:cSld>
  <p:clrMapOvr>
    <a:masterClrMapping/>
  </p:clrMapOvr>
  <p:transition spd="slow"/>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矩形 2"/>
              <p:cNvSpPr/>
              <p:nvPr/>
            </p:nvSpPr>
            <p:spPr>
              <a:xfrm>
                <a:off x="247140" y="653489"/>
                <a:ext cx="11658044" cy="3579738"/>
              </a:xfrm>
              <a:prstGeom prst="rect">
                <a:avLst/>
              </a:prstGeom>
            </p:spPr>
            <p:txBody>
              <a:bodyPr wrap="square" lIns="121898" tIns="60948" rIns="121898" bIns="60948">
                <a:spAutoFit/>
              </a:bodyPr>
              <a:lstStyle/>
              <a:p>
                <a:pPr>
                  <a:lnSpc>
                    <a:spcPct val="150000"/>
                  </a:lnSpc>
                  <a:spcAft>
                    <a:spcPts val="0"/>
                  </a:spcAft>
                  <a:tabLst>
                    <a:tab pos="297053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　</a:t>
                </a:r>
                <a:r>
                  <a:rPr lang="zh-CN" altLang="zh-CN" sz="2600" b="1">
                    <a:latin typeface="Times New Roman" panose="02020603050405020304" pitchFamily="18" charset="0"/>
                    <a:cs typeface="Times New Roman" panose="02020603050405020304" pitchFamily="18" charset="0"/>
                  </a:rPr>
                  <a:t>电容器的电容由电容器本身决定</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不会随电荷量变化</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错误</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充电时</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两极板间电压不断增大</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由</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𝑼</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𝒅</m:t>
                        </m:r>
                      </m:den>
                    </m:f>
                  </m:oMath>
                </a14:m>
                <a:r>
                  <a:rPr lang="zh-CN" altLang="zh-CN" sz="2600" b="1">
                    <a:latin typeface="Times New Roman" panose="02020603050405020304" pitchFamily="18" charset="0"/>
                    <a:cs typeface="Times New Roman" panose="02020603050405020304" pitchFamily="18" charset="0"/>
                  </a:rPr>
                  <a:t>可知</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电场强度也不断增大</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错误</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由图乙可知</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电容器的充、放电过程中电流和电压都不是随时间均匀变化的</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a:latin typeface="Times New Roman" panose="02020603050405020304" pitchFamily="18" charset="0"/>
                    <a:cs typeface="Times New Roman" panose="02020603050405020304" pitchFamily="18" charset="0"/>
                  </a:rPr>
                  <a:t>错误</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I</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zh-CN" altLang="zh-CN" sz="2600" b="1">
                    <a:latin typeface="Times New Roman" panose="02020603050405020304" pitchFamily="18" charset="0"/>
                    <a:cs typeface="Times New Roman" panose="02020603050405020304" pitchFamily="18" charset="0"/>
                  </a:rPr>
                  <a:t>图像与横轴围成的面积表示充、放电的电荷量</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由题图甲可知</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b="1">
                    <a:latin typeface="Times New Roman" panose="02020603050405020304" pitchFamily="18" charset="0"/>
                    <a:cs typeface="Times New Roman" panose="02020603050405020304" pitchFamily="18" charset="0"/>
                  </a:rPr>
                  <a:t>时间内充入的电荷量小于</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I</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b="1">
                    <a:latin typeface="Times New Roman" panose="02020603050405020304" pitchFamily="18" charset="0"/>
                    <a:cs typeface="Times New Roman" panose="02020603050405020304" pitchFamily="18" charset="0"/>
                  </a:rPr>
                  <a:t>正确。</a:t>
                </a:r>
                <a:endParaRPr lang="zh-CN" altLang="zh-CN" sz="1150">
                  <a:latin typeface="Calibri" panose="020F0502020204030204" pitchFamily="34" charset="0"/>
                  <a:cs typeface="Times New Roman" panose="02020603050405020304" pitchFamily="18" charset="0"/>
                </a:endParaRPr>
              </a:p>
            </p:txBody>
          </p:sp>
        </mc:Choice>
        <mc:Fallback xmlns="">
          <p:sp>
            <p:nvSpPr>
              <p:cNvPr id="3" name="矩形 2"/>
              <p:cNvSpPr>
                <a:spLocks noRot="1" noChangeAspect="1" noMove="1" noResize="1" noEditPoints="1" noAdjustHandles="1" noChangeArrowheads="1" noChangeShapeType="1" noTextEdit="1"/>
              </p:cNvSpPr>
              <p:nvPr/>
            </p:nvSpPr>
            <p:spPr>
              <a:xfrm>
                <a:off x="247140" y="653489"/>
                <a:ext cx="11658044" cy="3579738"/>
              </a:xfrm>
              <a:prstGeom prst="rect">
                <a:avLst/>
              </a:prstGeom>
              <a:blipFill rotWithShape="0">
                <a:blip r:embed="rId2"/>
                <a:stretch>
                  <a:fillRect l="-680" r="-105" b="-511"/>
                </a:stretch>
              </a:blipFill>
            </p:spPr>
            <p:txBody>
              <a:bodyPr/>
              <a:lstStyle/>
              <a:p>
                <a:r>
                  <a:rPr lang="zh-CN" altLang="en-US">
                    <a:noFill/>
                  </a:rPr>
                  <a:t> </a:t>
                </a:r>
              </a:p>
            </p:txBody>
          </p:sp>
        </mc:Fallback>
      </mc:AlternateContent>
      <p:pic>
        <p:nvPicPr>
          <p:cNvPr id="4" name="image141.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795000" y="3497326"/>
            <a:ext cx="4942308" cy="2320671"/>
          </a:xfrm>
          <a:prstGeom prst="rect">
            <a:avLst/>
          </a:prstGeom>
        </p:spPr>
      </p:pic>
    </p:spTree>
    <p:extLst>
      <p:ext uri="{BB962C8B-B14F-4D97-AF65-F5344CB8AC3E}">
        <p14:creationId xmlns:p14="http://schemas.microsoft.com/office/powerpoint/2010/main" val="266764577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4"/>
          <p:cNvSpPr txBox="1"/>
          <p:nvPr/>
        </p:nvSpPr>
        <p:spPr>
          <a:xfrm>
            <a:off x="3286855" y="4336391"/>
            <a:ext cx="1080135" cy="553998"/>
          </a:xfrm>
          <a:prstGeom prst="rect">
            <a:avLst/>
          </a:prstGeom>
          <a:noFill/>
        </p:spPr>
        <p:txBody>
          <a:bodyPr wrap="square" rtlCol="0">
            <a:spAutoFit/>
          </a:bodyPr>
          <a:lstStyle/>
          <a:p>
            <a:r>
              <a:rPr lang="en-US" altLang="zh-CN" sz="3000" b="1">
                <a:solidFill>
                  <a:srgbClr val="C00000"/>
                </a:solidFill>
                <a:latin typeface="Times New Roman" pitchFamily="18" charset="0"/>
                <a:ea typeface="华文细黑" pitchFamily="2" charset="-122"/>
                <a:cs typeface="Times New Roman" pitchFamily="18" charset="0"/>
              </a:rPr>
              <a:t>B</a:t>
            </a:r>
            <a:endParaRPr lang="zh-CN" altLang="en-US" sz="3000" b="1" dirty="0">
              <a:solidFill>
                <a:srgbClr val="C00000"/>
              </a:solidFill>
              <a:latin typeface="Times New Roman" pitchFamily="18" charset="0"/>
              <a:ea typeface="华文细黑" pitchFamily="2" charset="-122"/>
              <a:cs typeface="Times New Roman" pitchFamily="18" charset="0"/>
            </a:endParaRPr>
          </a:p>
        </p:txBody>
      </p:sp>
      <p:sp>
        <p:nvSpPr>
          <p:cNvPr id="5" name="矩形 4"/>
          <p:cNvSpPr/>
          <p:nvPr/>
        </p:nvSpPr>
        <p:spPr>
          <a:xfrm>
            <a:off x="94740" y="629665"/>
            <a:ext cx="11810444" cy="4260053"/>
          </a:xfrm>
          <a:prstGeom prst="rect">
            <a:avLst/>
          </a:prstGeom>
        </p:spPr>
        <p:txBody>
          <a:bodyPr wrap="square" lIns="121898" tIns="60948" rIns="121898" bIns="60948">
            <a:spAutoFit/>
          </a:bodyPr>
          <a:lstStyle/>
          <a:p>
            <a:pPr marL="252000" indent="-457200">
              <a:lnSpc>
                <a:spcPct val="150000"/>
              </a:lnSpc>
              <a:spcAft>
                <a:spcPts val="0"/>
              </a:spcAft>
              <a:tabLst>
                <a:tab pos="2970530" algn="l"/>
              </a:tabLst>
            </a:pPr>
            <a:r>
              <a:rPr lang="zh-CN" altLang="zh-CN" sz="2600" b="1" dirty="0">
                <a:latin typeface="Times New Roman" panose="02020603050405020304" pitchFamily="18" charset="0"/>
                <a:ea typeface="黑体" panose="02010609060101010101" pitchFamily="49" charset="-122"/>
                <a:cs typeface="Times New Roman" panose="02020603050405020304" pitchFamily="18" charset="0"/>
              </a:rPr>
              <a:t>对点练</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b="1" dirty="0">
                <a:latin typeface="Times New Roman" panose="02020603050405020304" pitchFamily="18" charset="0"/>
                <a:ea typeface="黑体" panose="02010609060101010101" pitchFamily="49" charset="-122"/>
                <a:cs typeface="Times New Roman" panose="02020603050405020304" pitchFamily="18" charset="0"/>
              </a:rPr>
              <a:t>平行板电容器的动态分析</a:t>
            </a:r>
            <a:endParaRPr lang="zh-CN" altLang="zh-CN" sz="1150" dirty="0">
              <a:latin typeface="Calibri" panose="020F0502020204030204" pitchFamily="34" charset="0"/>
              <a:cs typeface="Times New Roman" panose="02020603050405020304" pitchFamily="18" charset="0"/>
            </a:endParaRPr>
          </a:p>
          <a:p>
            <a:pPr marL="252000" indent="-457200">
              <a:lnSpc>
                <a:spcPct val="150000"/>
              </a:lnSpc>
              <a:spcAft>
                <a:spcPts val="0"/>
              </a:spcAft>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4.(2026</a:t>
            </a: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a:t>
            </a:r>
            <a:r>
              <a:rPr lang="zh-CN" altLang="en-US" sz="2600" b="1" dirty="0" smtClean="0">
                <a:latin typeface="Times New Roman" panose="02020603050405020304" pitchFamily="18" charset="0"/>
                <a:cs typeface="Times New Roman" panose="02020603050405020304" pitchFamily="18" charset="0"/>
              </a:rPr>
              <a:t>云南师大附中月考</a:t>
            </a: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电容式加速度传感器可用于汽车安全气囊系统</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传感器的核心部件为由一块固定极板和一块可前后移动的极板组成的平行板电容器</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可移动极板的移动距离与汽车的加速度大小成正比。已知电容器所带电荷量始终保持不变</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当汽车速度减小时</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由于惯性导致极板</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M</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N</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之间的相对位置发生变化</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电容器</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M</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N</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两极板之间的电压减小</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当电压减小到某一值时</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安全气囊弹出。则减速过程该电容器</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150" dirty="0">
              <a:latin typeface="Calibri" panose="020F0502020204030204" pitchFamily="34" charset="0"/>
              <a:cs typeface="Times New Roman" panose="02020603050405020304" pitchFamily="18" charset="0"/>
            </a:endParaRPr>
          </a:p>
        </p:txBody>
      </p:sp>
      <p:sp>
        <p:nvSpPr>
          <p:cNvPr id="6" name="矩形 5"/>
          <p:cNvSpPr/>
          <p:nvPr/>
        </p:nvSpPr>
        <p:spPr>
          <a:xfrm>
            <a:off x="285240" y="4824909"/>
            <a:ext cx="11658044" cy="1323415"/>
          </a:xfrm>
          <a:prstGeom prst="rect">
            <a:avLst/>
          </a:prstGeom>
        </p:spPr>
        <p:txBody>
          <a:bodyPr wrap="square" lIns="121898" tIns="60948" rIns="121898" bIns="60948">
            <a:spAutoFit/>
          </a:bodyPr>
          <a:lstStyle/>
          <a:p>
            <a:pPr>
              <a:lnSpc>
                <a:spcPct val="150000"/>
              </a:lnSpc>
              <a:spcAft>
                <a:spcPts val="0"/>
              </a:spcAft>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电容</a:t>
            </a:r>
            <a:r>
              <a:rPr lang="zh-CN"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减小</a:t>
            </a: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err="1" smtClean="0">
                <a:latin typeface="Times New Roman" panose="02020603050405020304" pitchFamily="18" charset="0"/>
                <a:ea typeface="微软雅黑" panose="020B0503020204020204" pitchFamily="34" charset="-122"/>
                <a:cs typeface="Times New Roman" panose="02020603050405020304" pitchFamily="18" charset="0"/>
              </a:rPr>
              <a:t>B.M</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N</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两极板间的距离减小</a:t>
            </a:r>
            <a:endParaRPr lang="zh-CN" altLang="zh-CN" sz="1150" dirty="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极板间的电场强度</a:t>
            </a:r>
            <a:r>
              <a:rPr lang="zh-CN"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增大</a:t>
            </a: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err="1" smtClean="0">
                <a:latin typeface="Times New Roman" panose="02020603050405020304" pitchFamily="18" charset="0"/>
                <a:ea typeface="微软雅黑" panose="020B0503020204020204" pitchFamily="34" charset="-122"/>
                <a:cs typeface="Times New Roman" panose="02020603050405020304" pitchFamily="18" charset="0"/>
              </a:rPr>
              <a:t>D.M</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板为可移动极板</a:t>
            </a:r>
            <a:endParaRPr lang="zh-CN" altLang="zh-CN" sz="1150" dirty="0">
              <a:latin typeface="Calibri" panose="020F0502020204030204" pitchFamily="34" charset="0"/>
              <a:cs typeface="Times New Roman" panose="02020603050405020304" pitchFamily="18" charset="0"/>
            </a:endParaRPr>
          </a:p>
        </p:txBody>
      </p:sp>
      <p:pic>
        <p:nvPicPr>
          <p:cNvPr id="7" name="image142.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276810" y="4303789"/>
            <a:ext cx="2320671" cy="1762267"/>
          </a:xfrm>
          <a:prstGeom prst="rect">
            <a:avLst/>
          </a:prstGeom>
        </p:spPr>
      </p:pic>
    </p:spTree>
    <p:extLst>
      <p:ext uri="{BB962C8B-B14F-4D97-AF65-F5344CB8AC3E}">
        <p14:creationId xmlns:p14="http://schemas.microsoft.com/office/powerpoint/2010/main" val="320616295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矩形 2"/>
              <p:cNvSpPr/>
              <p:nvPr/>
            </p:nvSpPr>
            <p:spPr>
              <a:xfrm>
                <a:off x="247140" y="653489"/>
                <a:ext cx="11658044" cy="3936374"/>
              </a:xfrm>
              <a:prstGeom prst="rect">
                <a:avLst/>
              </a:prstGeom>
            </p:spPr>
            <p:txBody>
              <a:bodyPr wrap="square" lIns="121898" tIns="60948" rIns="121898" bIns="60948">
                <a:spAutoFit/>
              </a:bodyPr>
              <a:lstStyle/>
              <a:p>
                <a:pPr>
                  <a:lnSpc>
                    <a:spcPct val="150000"/>
                  </a:lnSpc>
                  <a:spcAft>
                    <a:spcPts val="0"/>
                  </a:spcAft>
                  <a:tabLst>
                    <a:tab pos="297053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　</a:t>
                </a:r>
                <a:r>
                  <a:rPr lang="zh-CN" altLang="zh-CN" sz="2600" b="1">
                    <a:latin typeface="Times New Roman" panose="02020603050405020304" pitchFamily="18" charset="0"/>
                    <a:cs typeface="Times New Roman" panose="02020603050405020304" pitchFamily="18" charset="0"/>
                  </a:rPr>
                  <a:t>因为电荷量</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Q</a:t>
                </a:r>
                <a:r>
                  <a:rPr lang="zh-CN" altLang="zh-CN" sz="2600" b="1">
                    <a:latin typeface="Times New Roman" panose="02020603050405020304" pitchFamily="18" charset="0"/>
                    <a:cs typeface="Times New Roman" panose="02020603050405020304" pitchFamily="18" charset="0"/>
                  </a:rPr>
                  <a:t>不变</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电压</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U</a:t>
                </a:r>
                <a:r>
                  <a:rPr lang="zh-CN" altLang="zh-CN" sz="2600" b="1">
                    <a:latin typeface="Times New Roman" panose="02020603050405020304" pitchFamily="18" charset="0"/>
                    <a:cs typeface="Times New Roman" panose="02020603050405020304" pitchFamily="18" charset="0"/>
                  </a:rPr>
                  <a:t>减小</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根据</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C</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𝑸</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𝑼</m:t>
                        </m:r>
                      </m:den>
                    </m:f>
                  </m:oMath>
                </a14:m>
                <a:r>
                  <a:rPr lang="zh-CN" altLang="zh-CN" sz="2600" b="1">
                    <a:latin typeface="Times New Roman" panose="02020603050405020304" pitchFamily="18" charset="0"/>
                    <a:cs typeface="Times New Roman" panose="02020603050405020304" pitchFamily="18" charset="0"/>
                  </a:rPr>
                  <a:t>可知电容增大</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错误</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因为</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a:latin typeface="Times New Roman" panose="02020603050405020304" pitchFamily="18" charset="0"/>
                    <a:cs typeface="Times New Roman" panose="02020603050405020304" pitchFamily="18" charset="0"/>
                  </a:rPr>
                  <a:t>增大</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根据</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C</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𝜺</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𝐫</m:t>
                            </m:r>
                          </m:sub>
                        </m:s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𝑺</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𝟒</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𝛑</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𝒌𝒅</m:t>
                        </m:r>
                      </m:den>
                    </m:f>
                  </m:oMath>
                </a14:m>
                <a:r>
                  <a:rPr lang="zh-CN" altLang="zh-CN" sz="2600" b="1">
                    <a:latin typeface="Times New Roman" panose="02020603050405020304" pitchFamily="18" charset="0"/>
                    <a:cs typeface="Times New Roman" panose="02020603050405020304" pitchFamily="18" charset="0"/>
                  </a:rPr>
                  <a:t>知</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a:t>
                </a:r>
                <a:r>
                  <a:rPr lang="zh-CN" altLang="zh-CN" sz="2600" b="1">
                    <a:latin typeface="Times New Roman" panose="02020603050405020304" pitchFamily="18" charset="0"/>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N</a:t>
                </a:r>
                <a:r>
                  <a:rPr lang="zh-CN" altLang="zh-CN" sz="2600" b="1">
                    <a:latin typeface="Times New Roman" panose="02020603050405020304" pitchFamily="18" charset="0"/>
                    <a:cs typeface="Times New Roman" panose="02020603050405020304" pitchFamily="18" charset="0"/>
                  </a:rPr>
                  <a:t>两极板间的距离</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b="1">
                    <a:latin typeface="Times New Roman" panose="02020603050405020304" pitchFamily="18" charset="0"/>
                    <a:cs typeface="Times New Roman" panose="02020603050405020304" pitchFamily="18" charset="0"/>
                  </a:rPr>
                  <a:t>减小</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正确</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极板间电场强度</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𝑼</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𝒅</m:t>
                        </m:r>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又因为</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C</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𝑸</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𝑼</m:t>
                        </m:r>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C</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𝜺</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𝐫</m:t>
                            </m:r>
                          </m:sub>
                        </m:s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𝑺</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𝟒</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𝛑</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𝒌𝒅</m:t>
                        </m:r>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联立解得</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𝟒</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𝛑</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𝒌𝑸</m:t>
                        </m:r>
                      </m:num>
                      <m:den>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𝜺</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𝐫</m:t>
                            </m:r>
                          </m:sub>
                        </m:s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𝑺</m:t>
                        </m:r>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可知电场强度不变</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a:latin typeface="Times New Roman" panose="02020603050405020304" pitchFamily="18" charset="0"/>
                    <a:cs typeface="Times New Roman" panose="02020603050405020304" pitchFamily="18" charset="0"/>
                  </a:rPr>
                  <a:t>错误</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当汽车速度减小时</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可移动极板因为惯性速度没来得及变化</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相对汽车向前运动</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,M</a:t>
                </a:r>
                <a:r>
                  <a:rPr lang="zh-CN" altLang="zh-CN" sz="2600" b="1">
                    <a:latin typeface="Times New Roman" panose="02020603050405020304" pitchFamily="18" charset="0"/>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N</a:t>
                </a:r>
                <a:r>
                  <a:rPr lang="zh-CN" altLang="zh-CN" sz="2600" b="1">
                    <a:latin typeface="Times New Roman" panose="02020603050405020304" pitchFamily="18" charset="0"/>
                    <a:cs typeface="Times New Roman" panose="02020603050405020304" pitchFamily="18" charset="0"/>
                  </a:rPr>
                  <a:t>两极板间的距离减小</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则</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N</a:t>
                </a:r>
                <a:r>
                  <a:rPr lang="zh-CN" altLang="zh-CN" sz="2600" b="1">
                    <a:latin typeface="Times New Roman" panose="02020603050405020304" pitchFamily="18" charset="0"/>
                    <a:cs typeface="Times New Roman" panose="02020603050405020304" pitchFamily="18" charset="0"/>
                  </a:rPr>
                  <a:t>板为可移动极板</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b="1">
                    <a:latin typeface="Times New Roman" panose="02020603050405020304" pitchFamily="18" charset="0"/>
                    <a:cs typeface="Times New Roman" panose="02020603050405020304" pitchFamily="18" charset="0"/>
                  </a:rPr>
                  <a:t>错误。</a:t>
                </a:r>
                <a:endParaRPr lang="zh-CN" altLang="zh-CN" sz="1150">
                  <a:latin typeface="Calibri" panose="020F0502020204030204" pitchFamily="34" charset="0"/>
                  <a:cs typeface="Times New Roman" panose="02020603050405020304" pitchFamily="18" charset="0"/>
                </a:endParaRPr>
              </a:p>
            </p:txBody>
          </p:sp>
        </mc:Choice>
        <mc:Fallback xmlns="">
          <p:sp>
            <p:nvSpPr>
              <p:cNvPr id="3" name="矩形 2"/>
              <p:cNvSpPr>
                <a:spLocks noRot="1" noChangeAspect="1" noMove="1" noResize="1" noEditPoints="1" noAdjustHandles="1" noChangeArrowheads="1" noChangeShapeType="1" noTextEdit="1"/>
              </p:cNvSpPr>
              <p:nvPr/>
            </p:nvSpPr>
            <p:spPr>
              <a:xfrm>
                <a:off x="247140" y="653489"/>
                <a:ext cx="11658044" cy="3936374"/>
              </a:xfrm>
              <a:prstGeom prst="rect">
                <a:avLst/>
              </a:prstGeom>
              <a:blipFill rotWithShape="0">
                <a:blip r:embed="rId2"/>
                <a:stretch>
                  <a:fillRect l="-680" r="-680" b="-2477"/>
                </a:stretch>
              </a:blipFill>
            </p:spPr>
            <p:txBody>
              <a:bodyPr/>
              <a:lstStyle/>
              <a:p>
                <a:r>
                  <a:rPr lang="zh-CN" altLang="en-US">
                    <a:noFill/>
                  </a:rPr>
                  <a:t> </a:t>
                </a:r>
              </a:p>
            </p:txBody>
          </p:sp>
        </mc:Fallback>
      </mc:AlternateContent>
      <p:pic>
        <p:nvPicPr>
          <p:cNvPr id="4" name="image142.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276810" y="4077081"/>
            <a:ext cx="2320671" cy="1762267"/>
          </a:xfrm>
          <a:prstGeom prst="rect">
            <a:avLst/>
          </a:prstGeom>
        </p:spPr>
      </p:pic>
    </p:spTree>
    <p:extLst>
      <p:ext uri="{BB962C8B-B14F-4D97-AF65-F5344CB8AC3E}">
        <p14:creationId xmlns:p14="http://schemas.microsoft.com/office/powerpoint/2010/main" val="266764577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4"/>
          <p:cNvSpPr txBox="1"/>
          <p:nvPr/>
        </p:nvSpPr>
        <p:spPr>
          <a:xfrm>
            <a:off x="694531" y="3129129"/>
            <a:ext cx="1080135" cy="553998"/>
          </a:xfrm>
          <a:prstGeom prst="rect">
            <a:avLst/>
          </a:prstGeom>
          <a:noFill/>
        </p:spPr>
        <p:txBody>
          <a:bodyPr wrap="square" rtlCol="0">
            <a:spAutoFit/>
          </a:bodyPr>
          <a:lstStyle/>
          <a:p>
            <a:r>
              <a:rPr lang="en-US" altLang="zh-CN" sz="3000" b="1" dirty="0">
                <a:solidFill>
                  <a:srgbClr val="C00000"/>
                </a:solidFill>
                <a:latin typeface="Times New Roman" pitchFamily="18" charset="0"/>
                <a:ea typeface="华文细黑" pitchFamily="2" charset="-122"/>
                <a:cs typeface="Times New Roman" pitchFamily="18" charset="0"/>
              </a:rPr>
              <a:t>C</a:t>
            </a:r>
            <a:endParaRPr lang="zh-CN" altLang="en-US" sz="3000" b="1" dirty="0">
              <a:solidFill>
                <a:srgbClr val="C00000"/>
              </a:solidFill>
              <a:latin typeface="Times New Roman" pitchFamily="18" charset="0"/>
              <a:ea typeface="华文细黑" pitchFamily="2" charset="-122"/>
              <a:cs typeface="Times New Roman" pitchFamily="18" charset="0"/>
            </a:endParaRPr>
          </a:p>
        </p:txBody>
      </p:sp>
      <p:sp>
        <p:nvSpPr>
          <p:cNvPr id="5" name="矩形 4"/>
          <p:cNvSpPr/>
          <p:nvPr/>
        </p:nvSpPr>
        <p:spPr>
          <a:xfrm>
            <a:off x="94740" y="629665"/>
            <a:ext cx="11810444" cy="3059724"/>
          </a:xfrm>
          <a:prstGeom prst="rect">
            <a:avLst/>
          </a:prstGeom>
        </p:spPr>
        <p:txBody>
          <a:bodyPr wrap="square" lIns="121898" tIns="60948" rIns="121898" bIns="60948">
            <a:spAutoFit/>
          </a:bodyPr>
          <a:lstStyle/>
          <a:p>
            <a:pPr marL="252000" indent="-457200">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5.(2025·</a:t>
            </a:r>
            <a:r>
              <a:rPr lang="zh-CN" altLang="zh-CN" sz="2600" b="1">
                <a:latin typeface="Times New Roman" panose="02020603050405020304" pitchFamily="18" charset="0"/>
                <a:cs typeface="Times New Roman" panose="02020603050405020304" pitchFamily="18" charset="0"/>
              </a:rPr>
              <a:t>陕西咸阳模拟</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有人发明了一种利用电容器原理实现的输液报警装置</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实物图和电路原理如图所示。闭合开关</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当药液液面降低时</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夹在输液管两侧的电容器</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的两极板之间介质由液体改变为气体</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蜂鸣器</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就会因通过特定方向的电流而发出声音</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电路中电表均为理想电表。根据以上说明</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下列选项分析正确的是</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150">
              <a:latin typeface="Calibri" panose="020F0502020204030204" pitchFamily="34" charset="0"/>
              <a:cs typeface="Times New Roman" panose="02020603050405020304" pitchFamily="18" charset="0"/>
            </a:endParaRPr>
          </a:p>
        </p:txBody>
      </p:sp>
      <p:sp>
        <p:nvSpPr>
          <p:cNvPr id="6" name="矩形 5"/>
          <p:cNvSpPr/>
          <p:nvPr/>
        </p:nvSpPr>
        <p:spPr>
          <a:xfrm>
            <a:off x="272540" y="3599180"/>
            <a:ext cx="11658044" cy="2523744"/>
          </a:xfrm>
          <a:prstGeom prst="rect">
            <a:avLst/>
          </a:prstGeom>
        </p:spPr>
        <p:txBody>
          <a:bodyPr wrap="square" lIns="121898" tIns="60948" rIns="121898" bIns="60948">
            <a:spAutoFit/>
          </a:bodyPr>
          <a:lstStyle/>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液面下降后</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两极板间的电场强度变小</a:t>
            </a:r>
            <a:endParaRPr lang="zh-CN" altLang="zh-CN" sz="115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液面下降后</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电容器所带电荷量增多</a:t>
            </a:r>
            <a:endParaRPr lang="zh-CN" altLang="zh-CN" sz="115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液面下降时蜂鸣器电流由</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流向</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a</a:t>
            </a:r>
            <a:endParaRPr lang="zh-CN" altLang="zh-CN" sz="115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输液管较粗时</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电容器的电容会变大</a:t>
            </a:r>
            <a:endParaRPr lang="zh-CN" altLang="zh-CN" sz="1150">
              <a:latin typeface="Calibri" panose="020F0502020204030204" pitchFamily="34" charset="0"/>
              <a:cs typeface="Times New Roman" panose="02020603050405020304" pitchFamily="18" charset="0"/>
            </a:endParaRPr>
          </a:p>
        </p:txBody>
      </p:sp>
      <p:pic>
        <p:nvPicPr>
          <p:cNvPr id="7" name="image143.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572078" y="3333747"/>
            <a:ext cx="4012925" cy="2214626"/>
          </a:xfrm>
          <a:prstGeom prst="rect">
            <a:avLst/>
          </a:prstGeom>
        </p:spPr>
      </p:pic>
    </p:spTree>
    <p:extLst>
      <p:ext uri="{BB962C8B-B14F-4D97-AF65-F5344CB8AC3E}">
        <p14:creationId xmlns:p14="http://schemas.microsoft.com/office/powerpoint/2010/main" val="320616295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矩形 2"/>
              <p:cNvSpPr/>
              <p:nvPr/>
            </p:nvSpPr>
            <p:spPr>
              <a:xfrm>
                <a:off x="247140" y="653489"/>
                <a:ext cx="11658044" cy="4522496"/>
              </a:xfrm>
              <a:prstGeom prst="rect">
                <a:avLst/>
              </a:prstGeom>
            </p:spPr>
            <p:txBody>
              <a:bodyPr wrap="square" lIns="121898" tIns="60948" rIns="121898" bIns="60948">
                <a:spAutoFit/>
              </a:bodyPr>
              <a:lstStyle/>
              <a:p>
                <a:pPr>
                  <a:lnSpc>
                    <a:spcPct val="150000"/>
                  </a:lnSpc>
                  <a:spcAft>
                    <a:spcPts val="0"/>
                  </a:spcAft>
                  <a:tabLst>
                    <a:tab pos="2970530" algn="l"/>
                  </a:tabLst>
                </a:pPr>
                <a:r>
                  <a:rPr lang="zh-CN" altLang="zh-CN" sz="2600" b="1" dirty="0">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　</a:t>
                </a:r>
                <a:r>
                  <a:rPr lang="zh-CN" altLang="zh-CN" sz="2600" b="1" dirty="0">
                    <a:latin typeface="Times New Roman" panose="02020603050405020304" pitchFamily="18" charset="0"/>
                    <a:cs typeface="Times New Roman" panose="02020603050405020304" pitchFamily="18" charset="0"/>
                  </a:rPr>
                  <a:t>开关闭合稳定时</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电容器两端电压等于电源电动势</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即液面下降稳定后</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电容器两端电压不变</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由公式</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𝑼</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𝒅</m:t>
                        </m:r>
                      </m:den>
                    </m:f>
                  </m:oMath>
                </a14:m>
                <a:r>
                  <a:rPr lang="zh-CN" altLang="zh-CN" sz="2600" b="1" dirty="0">
                    <a:latin typeface="Times New Roman" panose="02020603050405020304" pitchFamily="18" charset="0"/>
                    <a:cs typeface="Times New Roman" panose="02020603050405020304" pitchFamily="18" charset="0"/>
                  </a:rPr>
                  <a:t>知</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电场强度不变</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故</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dirty="0">
                    <a:latin typeface="Times New Roman" panose="02020603050405020304" pitchFamily="18" charset="0"/>
                    <a:cs typeface="Times New Roman" panose="02020603050405020304" pitchFamily="18" charset="0"/>
                  </a:rPr>
                  <a:t>错误</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根据</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C</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𝑸</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𝑼</m:t>
                        </m:r>
                      </m:den>
                    </m:f>
                  </m:oMath>
                </a14:m>
                <a:r>
                  <a:rPr lang="zh-CN" altLang="zh-CN" sz="2600" b="1" dirty="0">
                    <a:latin typeface="Times New Roman" panose="02020603050405020304" pitchFamily="18" charset="0"/>
                    <a:cs typeface="Times New Roman" panose="02020603050405020304" pitchFamily="18" charset="0"/>
                  </a:rPr>
                  <a:t>和</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C</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𝜺</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𝐫</m:t>
                            </m:r>
                          </m:sub>
                        </m:s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𝑺</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𝟒</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𝛑</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𝒌𝒅</m:t>
                        </m:r>
                      </m:den>
                    </m:f>
                  </m:oMath>
                </a14:m>
                <a:r>
                  <a:rPr lang="zh-CN" altLang="zh-CN" sz="2600" b="1" dirty="0">
                    <a:latin typeface="Times New Roman" panose="02020603050405020304" pitchFamily="18" charset="0"/>
                    <a:cs typeface="Times New Roman" panose="02020603050405020304" pitchFamily="18" charset="0"/>
                  </a:rPr>
                  <a:t>可知</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液面下降</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极板之间的介电常数</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ε</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r</a:t>
                </a:r>
                <a:r>
                  <a:rPr lang="zh-CN" altLang="zh-CN" sz="2600" b="1" dirty="0">
                    <a:latin typeface="Times New Roman" panose="02020603050405020304" pitchFamily="18" charset="0"/>
                    <a:cs typeface="Times New Roman" panose="02020603050405020304" pitchFamily="18" charset="0"/>
                  </a:rPr>
                  <a:t>减小</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则电容减小</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极板之间电压不变</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则电容器所带电荷量减少</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故</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dirty="0">
                    <a:latin typeface="Times New Roman" panose="02020603050405020304" pitchFamily="18" charset="0"/>
                    <a:cs typeface="Times New Roman" panose="02020603050405020304" pitchFamily="18" charset="0"/>
                  </a:rPr>
                  <a:t>错误</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根据题图乙可知</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电容器右侧极板带负电</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液面下降时</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极板所带电荷量减少</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电容器放电</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则蜂鸣器</a:t>
                </a:r>
                <a:r>
                  <a:rPr lang="zh-CN" altLang="zh-CN" sz="2600" b="1" dirty="0" smtClean="0">
                    <a:latin typeface="Times New Roman" panose="02020603050405020304" pitchFamily="18" charset="0"/>
                    <a:cs typeface="Times New Roman" panose="02020603050405020304" pitchFamily="18" charset="0"/>
                  </a:rPr>
                  <a:t>电流</a:t>
                </a:r>
                <a:endParaRPr lang="en-US" altLang="zh-CN" sz="2600" b="1" dirty="0" smtClean="0">
                  <a:latin typeface="Times New Roman" panose="02020603050405020304" pitchFamily="18" charset="0"/>
                  <a:cs typeface="Times New Roman" panose="02020603050405020304" pitchFamily="18" charset="0"/>
                </a:endParaRPr>
              </a:p>
              <a:p>
                <a:pPr>
                  <a:lnSpc>
                    <a:spcPct val="150000"/>
                  </a:lnSpc>
                  <a:spcAft>
                    <a:spcPts val="0"/>
                  </a:spcAft>
                  <a:tabLst>
                    <a:tab pos="2970530" algn="l"/>
                  </a:tabLst>
                </a:pPr>
                <a:r>
                  <a:rPr lang="zh-CN" altLang="zh-CN" sz="2600" b="1" dirty="0" smtClean="0">
                    <a:latin typeface="Times New Roman" panose="02020603050405020304" pitchFamily="18" charset="0"/>
                    <a:cs typeface="Times New Roman" panose="02020603050405020304" pitchFamily="18" charset="0"/>
                  </a:rPr>
                  <a:t>由</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dirty="0">
                    <a:latin typeface="Times New Roman" panose="02020603050405020304" pitchFamily="18" charset="0"/>
                    <a:cs typeface="Times New Roman" panose="02020603050405020304" pitchFamily="18" charset="0"/>
                  </a:rPr>
                  <a:t>流向</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故</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dirty="0">
                    <a:latin typeface="Times New Roman" panose="02020603050405020304" pitchFamily="18" charset="0"/>
                    <a:cs typeface="Times New Roman" panose="02020603050405020304" pitchFamily="18" charset="0"/>
                  </a:rPr>
                  <a:t>正确</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输液管较粗时</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极板之间</a:t>
                </a:r>
                <a:r>
                  <a:rPr lang="zh-CN" altLang="zh-CN" sz="2600" b="1" dirty="0" smtClean="0">
                    <a:latin typeface="Times New Roman" panose="02020603050405020304" pitchFamily="18" charset="0"/>
                    <a:cs typeface="Times New Roman" panose="02020603050405020304" pitchFamily="18" charset="0"/>
                  </a:rPr>
                  <a:t>间距</a:t>
                </a:r>
                <a:endParaRPr lang="en-US" altLang="zh-CN" sz="2600" b="1" dirty="0" smtClean="0">
                  <a:latin typeface="Times New Roman" panose="02020603050405020304" pitchFamily="18" charset="0"/>
                  <a:cs typeface="Times New Roman" panose="02020603050405020304" pitchFamily="18" charset="0"/>
                </a:endParaRPr>
              </a:p>
              <a:p>
                <a:pPr>
                  <a:lnSpc>
                    <a:spcPct val="150000"/>
                  </a:lnSpc>
                  <a:spcAft>
                    <a:spcPts val="0"/>
                  </a:spcAft>
                  <a:tabLst>
                    <a:tab pos="2970530" algn="l"/>
                  </a:tabLst>
                </a:pPr>
                <a:r>
                  <a:rPr lang="zh-CN" altLang="zh-CN" sz="2600" b="1" dirty="0" smtClean="0">
                    <a:latin typeface="Times New Roman" panose="02020603050405020304" pitchFamily="18" charset="0"/>
                    <a:cs typeface="Times New Roman" panose="02020603050405020304" pitchFamily="18" charset="0"/>
                  </a:rPr>
                  <a:t>增大</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则电容器的电容会变小</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故</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b="1" dirty="0">
                    <a:latin typeface="Times New Roman" panose="02020603050405020304" pitchFamily="18" charset="0"/>
                    <a:cs typeface="Times New Roman" panose="02020603050405020304" pitchFamily="18" charset="0"/>
                  </a:rPr>
                  <a:t>错误。</a:t>
                </a:r>
                <a:endParaRPr lang="zh-CN" altLang="zh-CN" sz="1150" dirty="0">
                  <a:latin typeface="Calibri" panose="020F0502020204030204" pitchFamily="34" charset="0"/>
                  <a:cs typeface="Times New Roman" panose="02020603050405020304" pitchFamily="18" charset="0"/>
                </a:endParaRPr>
              </a:p>
            </p:txBody>
          </p:sp>
        </mc:Choice>
        <mc:Fallback xmlns="">
          <p:sp>
            <p:nvSpPr>
              <p:cNvPr id="3" name="矩形 2"/>
              <p:cNvSpPr>
                <a:spLocks noRot="1" noChangeAspect="1" noMove="1" noResize="1" noEditPoints="1" noAdjustHandles="1" noChangeArrowheads="1" noChangeShapeType="1" noTextEdit="1"/>
              </p:cNvSpPr>
              <p:nvPr/>
            </p:nvSpPr>
            <p:spPr>
              <a:xfrm>
                <a:off x="247140" y="653489"/>
                <a:ext cx="11658044" cy="4522496"/>
              </a:xfrm>
              <a:prstGeom prst="rect">
                <a:avLst/>
              </a:prstGeom>
              <a:blipFill rotWithShape="0">
                <a:blip r:embed="rId2"/>
                <a:stretch>
                  <a:fillRect l="-680" r="-1360" b="-2022"/>
                </a:stretch>
              </a:blipFill>
            </p:spPr>
            <p:txBody>
              <a:bodyPr/>
              <a:lstStyle/>
              <a:p>
                <a:r>
                  <a:rPr lang="zh-CN" altLang="en-US">
                    <a:noFill/>
                  </a:rPr>
                  <a:t> </a:t>
                </a:r>
              </a:p>
            </p:txBody>
          </p:sp>
        </mc:Fallback>
      </mc:AlternateContent>
      <p:pic>
        <p:nvPicPr>
          <p:cNvPr id="4" name="image143.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572078" y="3590671"/>
            <a:ext cx="4012925" cy="2214626"/>
          </a:xfrm>
          <a:prstGeom prst="rect">
            <a:avLst/>
          </a:prstGeom>
        </p:spPr>
      </p:pic>
    </p:spTree>
    <p:extLst>
      <p:ext uri="{BB962C8B-B14F-4D97-AF65-F5344CB8AC3E}">
        <p14:creationId xmlns:p14="http://schemas.microsoft.com/office/powerpoint/2010/main" val="266764577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4"/>
          <p:cNvSpPr txBox="1"/>
          <p:nvPr/>
        </p:nvSpPr>
        <p:spPr>
          <a:xfrm>
            <a:off x="9907492" y="1942211"/>
            <a:ext cx="1080135" cy="553998"/>
          </a:xfrm>
          <a:prstGeom prst="rect">
            <a:avLst/>
          </a:prstGeom>
          <a:noFill/>
        </p:spPr>
        <p:txBody>
          <a:bodyPr wrap="square" rtlCol="0">
            <a:spAutoFit/>
          </a:bodyPr>
          <a:lstStyle/>
          <a:p>
            <a:r>
              <a:rPr lang="en-US" altLang="zh-CN" sz="3000" b="1">
                <a:solidFill>
                  <a:srgbClr val="C00000"/>
                </a:solidFill>
                <a:latin typeface="Times New Roman" pitchFamily="18" charset="0"/>
                <a:ea typeface="华文细黑" pitchFamily="2" charset="-122"/>
                <a:cs typeface="Times New Roman" pitchFamily="18" charset="0"/>
              </a:rPr>
              <a:t>A</a:t>
            </a:r>
            <a:endParaRPr lang="zh-CN" altLang="en-US" sz="3000" b="1" dirty="0">
              <a:solidFill>
                <a:srgbClr val="C00000"/>
              </a:solidFill>
              <a:latin typeface="Times New Roman" pitchFamily="18" charset="0"/>
              <a:ea typeface="华文细黑" pitchFamily="2" charset="-122"/>
              <a:cs typeface="Times New Roman" pitchFamily="18" charset="0"/>
            </a:endParaRPr>
          </a:p>
        </p:txBody>
      </p:sp>
      <p:sp>
        <p:nvSpPr>
          <p:cNvPr id="5" name="矩形 4"/>
          <p:cNvSpPr/>
          <p:nvPr/>
        </p:nvSpPr>
        <p:spPr>
          <a:xfrm>
            <a:off x="94740" y="629665"/>
            <a:ext cx="11810444" cy="1859396"/>
          </a:xfrm>
          <a:prstGeom prst="rect">
            <a:avLst/>
          </a:prstGeom>
        </p:spPr>
        <p:txBody>
          <a:bodyPr wrap="square" lIns="121898" tIns="60948" rIns="121898" bIns="60948">
            <a:spAutoFit/>
          </a:bodyPr>
          <a:lstStyle/>
          <a:p>
            <a:pPr marL="252000" indent="-457200">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6.(2025·</a:t>
            </a:r>
            <a:r>
              <a:rPr lang="zh-CN" altLang="zh-CN" sz="2600" b="1">
                <a:latin typeface="Times New Roman" panose="02020603050405020304" pitchFamily="18" charset="0"/>
                <a:cs typeface="Times New Roman" panose="02020603050405020304" pitchFamily="18" charset="0"/>
              </a:rPr>
              <a:t>江苏卷</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,9)</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如图所示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平行金属板与电源连接。一点电荷由</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点移动到</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点的过程中</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电场力做功为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W</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。现将上、下两板分别向上、向下移动</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使两板间距离增大为原来的</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倍</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再将该电荷由</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移动到</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的过程中</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电场力做功为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150">
              <a:latin typeface="Calibri" panose="020F0502020204030204" pitchFamily="34"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6" name="矩形 5"/>
              <p:cNvSpPr/>
              <p:nvPr/>
            </p:nvSpPr>
            <p:spPr>
              <a:xfrm>
                <a:off x="297940" y="2505890"/>
                <a:ext cx="11658044" cy="1520264"/>
              </a:xfrm>
              <a:prstGeom prst="rect">
                <a:avLst/>
              </a:prstGeom>
            </p:spPr>
            <p:txBody>
              <a:bodyPr wrap="square" lIns="121898" tIns="60948" rIns="121898" bIns="60948">
                <a:spAutoFit/>
              </a:bodyPr>
              <a:lstStyle/>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𝑾</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	B.</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W</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	</a:t>
                </a:r>
                <a:endParaRPr lang="zh-CN" altLang="zh-CN" sz="115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C.2</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W</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	D.4</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W</a:t>
                </a:r>
                <a:endParaRPr lang="zh-CN" altLang="zh-CN" sz="1150">
                  <a:latin typeface="Calibri" panose="020F0502020204030204" pitchFamily="34" charset="0"/>
                  <a:cs typeface="Times New Roman" panose="02020603050405020304" pitchFamily="18" charset="0"/>
                </a:endParaRPr>
              </a:p>
            </p:txBody>
          </p:sp>
        </mc:Choice>
        <mc:Fallback xmlns="">
          <p:sp>
            <p:nvSpPr>
              <p:cNvPr id="6" name="矩形 5"/>
              <p:cNvSpPr>
                <a:spLocks noRot="1" noChangeAspect="1" noMove="1" noResize="1" noEditPoints="1" noAdjustHandles="1" noChangeArrowheads="1" noChangeShapeType="1" noTextEdit="1"/>
              </p:cNvSpPr>
              <p:nvPr/>
            </p:nvSpPr>
            <p:spPr>
              <a:xfrm>
                <a:off x="297940" y="2505890"/>
                <a:ext cx="11658044" cy="1520264"/>
              </a:xfrm>
              <a:prstGeom prst="rect">
                <a:avLst/>
              </a:prstGeom>
              <a:blipFill rotWithShape="0">
                <a:blip r:embed="rId2"/>
                <a:stretch>
                  <a:fillRect l="-680" b="-8032"/>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8" name="矩形 7"/>
              <p:cNvSpPr/>
              <p:nvPr/>
            </p:nvSpPr>
            <p:spPr>
              <a:xfrm>
                <a:off x="263602" y="4115181"/>
                <a:ext cx="11654282" cy="2220608"/>
              </a:xfrm>
              <a:prstGeom prst="rect">
                <a:avLst/>
              </a:prstGeom>
            </p:spPr>
            <p:txBody>
              <a:bodyPr wrap="square">
                <a:spAutoFit/>
              </a:bodyPr>
              <a:lstStyle/>
              <a:p>
                <a:pPr>
                  <a:spcAft>
                    <a:spcPts val="0"/>
                  </a:spcAft>
                  <a:tabLst>
                    <a:tab pos="2970530" algn="l"/>
                  </a:tabLst>
                </a:pPr>
                <a:r>
                  <a:rPr lang="zh-CN" altLang="zh-CN" sz="2600" b="1" dirty="0">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　</a:t>
                </a:r>
                <a:r>
                  <a:rPr lang="zh-CN" altLang="zh-CN" sz="2600" b="1" dirty="0">
                    <a:latin typeface="Times New Roman" panose="02020603050405020304" pitchFamily="18" charset="0"/>
                    <a:cs typeface="Times New Roman" panose="02020603050405020304" pitchFamily="18" charset="0"/>
                  </a:rPr>
                  <a:t>两金属板与电源相连</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则两板间电势差</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U</a:t>
                </a:r>
                <a:r>
                  <a:rPr lang="zh-CN" altLang="zh-CN" sz="2600" b="1" dirty="0">
                    <a:latin typeface="Times New Roman" panose="02020603050405020304" pitchFamily="18" charset="0"/>
                    <a:cs typeface="Times New Roman" panose="02020603050405020304" pitchFamily="18" charset="0"/>
                  </a:rPr>
                  <a:t>不变</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设两板间距离为</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d</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dirty="0">
                    <a:latin typeface="Times New Roman" panose="02020603050405020304" pitchFamily="18" charset="0"/>
                    <a:cs typeface="Times New Roman" panose="02020603050405020304" pitchFamily="18" charset="0"/>
                  </a:rPr>
                  <a:t>、</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dirty="0">
                    <a:latin typeface="Times New Roman" panose="02020603050405020304" pitchFamily="18" charset="0"/>
                    <a:cs typeface="Times New Roman" panose="02020603050405020304" pitchFamily="18" charset="0"/>
                  </a:rPr>
                  <a:t>两点沿电场方向的距离为</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x</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两板移动前将点电荷由</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dirty="0">
                    <a:latin typeface="Times New Roman" panose="02020603050405020304" pitchFamily="18" charset="0"/>
                    <a:cs typeface="Times New Roman" panose="02020603050405020304" pitchFamily="18" charset="0"/>
                  </a:rPr>
                  <a:t>移动到</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b</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电场力做功</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W</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q</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𝑼</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𝒅</m:t>
                        </m:r>
                      </m:den>
                    </m:f>
                  </m:oMath>
                </a14:m>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x</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当两极板间距离增大到原来的</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b="1" dirty="0">
                    <a:latin typeface="Times New Roman" panose="02020603050405020304" pitchFamily="18" charset="0"/>
                    <a:cs typeface="Times New Roman" panose="02020603050405020304" pitchFamily="18" charset="0"/>
                  </a:rPr>
                  <a:t>倍时</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再将该电荷由</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dirty="0">
                    <a:latin typeface="Times New Roman" panose="02020603050405020304" pitchFamily="18" charset="0"/>
                    <a:cs typeface="Times New Roman" panose="02020603050405020304" pitchFamily="18" charset="0"/>
                  </a:rPr>
                  <a:t>移动到</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b</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电场力做功</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W'</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q·</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𝑼</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𝒅</m:t>
                        </m:r>
                      </m:den>
                    </m:f>
                  </m:oMath>
                </a14:m>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smtClean="0">
                    <a:effectLst/>
                    <a:latin typeface="Times New Roman" panose="02020603050405020304" pitchFamily="18" charset="0"/>
                    <a:ea typeface="微软雅黑" panose="020B0503020204020204" pitchFamily="34" charset="-122"/>
                    <a:cs typeface="Times New Roman" panose="02020603050405020304" pitchFamily="18" charset="0"/>
                  </a:rPr>
                  <a:t>x</a:t>
                </a:r>
              </a:p>
              <a:p>
                <a:pPr>
                  <a:spcAft>
                    <a:spcPts val="0"/>
                  </a:spcAft>
                  <a:tabLst>
                    <a:tab pos="2970530" algn="l"/>
                  </a:tabLst>
                </a:pPr>
                <a:r>
                  <a:rPr lang="en-US" altLang="zh-CN" sz="2600" dirty="0" smtClean="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W</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dirty="0">
                    <a:latin typeface="Times New Roman" panose="02020603050405020304" pitchFamily="18" charset="0"/>
                    <a:cs typeface="Times New Roman" panose="02020603050405020304" pitchFamily="18" charset="0"/>
                  </a:rPr>
                  <a:t>正确。</a:t>
                </a:r>
                <a:endParaRPr lang="zh-CN" altLang="zh-CN" sz="1150" dirty="0">
                  <a:latin typeface="Calibri" panose="020F0502020204030204" pitchFamily="34" charset="0"/>
                  <a:cs typeface="Times New Roman" panose="02020603050405020304" pitchFamily="18" charset="0"/>
                </a:endParaRPr>
              </a:p>
            </p:txBody>
          </p:sp>
        </mc:Choice>
        <mc:Fallback xmlns="">
          <p:sp>
            <p:nvSpPr>
              <p:cNvPr id="8" name="矩形 7"/>
              <p:cNvSpPr>
                <a:spLocks noRot="1" noChangeAspect="1" noMove="1" noResize="1" noEditPoints="1" noAdjustHandles="1" noChangeArrowheads="1" noChangeShapeType="1" noTextEdit="1"/>
              </p:cNvSpPr>
              <p:nvPr/>
            </p:nvSpPr>
            <p:spPr>
              <a:xfrm>
                <a:off x="263602" y="4115181"/>
                <a:ext cx="11654282" cy="2220608"/>
              </a:xfrm>
              <a:prstGeom prst="rect">
                <a:avLst/>
              </a:prstGeom>
              <a:blipFill rotWithShape="0">
                <a:blip r:embed="rId3"/>
                <a:stretch>
                  <a:fillRect l="-941" t="-3022" b="-2473"/>
                </a:stretch>
              </a:blipFill>
            </p:spPr>
            <p:txBody>
              <a:bodyPr/>
              <a:lstStyle/>
              <a:p>
                <a:r>
                  <a:rPr lang="zh-CN" altLang="en-US">
                    <a:noFill/>
                  </a:rPr>
                  <a:t> </a:t>
                </a:r>
              </a:p>
            </p:txBody>
          </p:sp>
        </mc:Fallback>
      </mc:AlternateContent>
      <p:pic>
        <p:nvPicPr>
          <p:cNvPr id="7" name="image144.jpeg"/>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687530" y="2624395"/>
            <a:ext cx="2917634" cy="1360422"/>
          </a:xfrm>
          <a:prstGeom prst="rect">
            <a:avLst/>
          </a:prstGeom>
        </p:spPr>
      </p:pic>
    </p:spTree>
    <p:extLst>
      <p:ext uri="{BB962C8B-B14F-4D97-AF65-F5344CB8AC3E}">
        <p14:creationId xmlns:p14="http://schemas.microsoft.com/office/powerpoint/2010/main" val="320616295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blinds(horizontal)">
                                      <p:cBhvr>
                                        <p:cTn id="1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8"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4"/>
          <p:cNvSpPr txBox="1"/>
          <p:nvPr/>
        </p:nvSpPr>
        <p:spPr>
          <a:xfrm>
            <a:off x="6743287" y="1362813"/>
            <a:ext cx="1080135" cy="553998"/>
          </a:xfrm>
          <a:prstGeom prst="rect">
            <a:avLst/>
          </a:prstGeom>
          <a:noFill/>
        </p:spPr>
        <p:txBody>
          <a:bodyPr wrap="square" rtlCol="0">
            <a:spAutoFit/>
          </a:bodyPr>
          <a:lstStyle/>
          <a:p>
            <a:r>
              <a:rPr lang="en-US" altLang="zh-CN" sz="3000" b="1">
                <a:solidFill>
                  <a:srgbClr val="C00000"/>
                </a:solidFill>
                <a:latin typeface="Times New Roman" pitchFamily="18" charset="0"/>
                <a:ea typeface="华文细黑" pitchFamily="2" charset="-122"/>
                <a:cs typeface="Times New Roman" pitchFamily="18" charset="0"/>
              </a:rPr>
              <a:t>D</a:t>
            </a:r>
            <a:endParaRPr lang="zh-CN" altLang="en-US" sz="3000" b="1" dirty="0">
              <a:solidFill>
                <a:srgbClr val="C00000"/>
              </a:solidFill>
              <a:latin typeface="Times New Roman" pitchFamily="18" charset="0"/>
              <a:ea typeface="华文细黑" pitchFamily="2" charset="-122"/>
              <a:cs typeface="Times New Roman" pitchFamily="18" charset="0"/>
            </a:endParaRPr>
          </a:p>
        </p:txBody>
      </p:sp>
      <p:sp>
        <p:nvSpPr>
          <p:cNvPr id="5" name="矩形 4"/>
          <p:cNvSpPr/>
          <p:nvPr/>
        </p:nvSpPr>
        <p:spPr>
          <a:xfrm>
            <a:off x="94740" y="629665"/>
            <a:ext cx="11810444" cy="1259231"/>
          </a:xfrm>
          <a:prstGeom prst="rect">
            <a:avLst/>
          </a:prstGeom>
        </p:spPr>
        <p:txBody>
          <a:bodyPr wrap="square" lIns="121898" tIns="60948" rIns="121898" bIns="60948">
            <a:spAutoFit/>
          </a:bodyPr>
          <a:lstStyle/>
          <a:p>
            <a:pPr marL="252000" indent="-457200">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7.</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如图所示是</a:t>
            </a:r>
            <a:r>
              <a:rPr lang="en-US" altLang="zh-CN" sz="2600" b="1">
                <a:latin typeface="宋体" panose="02010600030101010101" pitchFamily="2"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研究电容器两极板间距对电容大小的影响</a:t>
            </a:r>
            <a:r>
              <a:rPr lang="en-US" altLang="zh-CN" sz="2600" b="1">
                <a:latin typeface="宋体" panose="02010600030101010101" pitchFamily="2"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实验</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保持电荷量不变</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当极板间距增大时</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静电计指针张角增大</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则</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150">
              <a:latin typeface="Calibri" panose="020F0502020204030204" pitchFamily="34" charset="0"/>
              <a:cs typeface="Times New Roman" panose="02020603050405020304" pitchFamily="18" charset="0"/>
            </a:endParaRPr>
          </a:p>
        </p:txBody>
      </p:sp>
      <p:sp>
        <p:nvSpPr>
          <p:cNvPr id="6" name="矩形 5"/>
          <p:cNvSpPr/>
          <p:nvPr/>
        </p:nvSpPr>
        <p:spPr>
          <a:xfrm>
            <a:off x="323340" y="1858948"/>
            <a:ext cx="11658044" cy="2459560"/>
          </a:xfrm>
          <a:prstGeom prst="rect">
            <a:avLst/>
          </a:prstGeom>
        </p:spPr>
        <p:txBody>
          <a:bodyPr wrap="square" lIns="121898" tIns="60948" rIns="121898" bIns="60948">
            <a:spAutoFit/>
          </a:bodyPr>
          <a:lstStyle/>
          <a:p>
            <a:pPr>
              <a:lnSpc>
                <a:spcPct val="150000"/>
              </a:lnSpc>
              <a:spcAft>
                <a:spcPts val="0"/>
              </a:spcAft>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极板间电势差减小</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	</a:t>
            </a:r>
            <a:endParaRPr lang="zh-CN" altLang="zh-CN" sz="1150" dirty="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电容器的电容增大</a:t>
            </a:r>
            <a:endParaRPr lang="zh-CN" altLang="zh-CN" sz="1150" dirty="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极板间电场强度增大</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	</a:t>
            </a:r>
            <a:endParaRPr lang="zh-CN" altLang="zh-CN" sz="1150" dirty="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电容器储存能量增大</a:t>
            </a:r>
            <a:endParaRPr lang="zh-CN" altLang="zh-CN" sz="1150" dirty="0">
              <a:latin typeface="Calibri" panose="020F0502020204030204" pitchFamily="34" charset="0"/>
              <a:cs typeface="Times New Roman" panose="02020603050405020304" pitchFamily="18" charset="0"/>
            </a:endParaRPr>
          </a:p>
        </p:txBody>
      </p:sp>
      <p:pic>
        <p:nvPicPr>
          <p:cNvPr id="7" name="image145.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989016" y="1464056"/>
            <a:ext cx="3763768" cy="2111641"/>
          </a:xfrm>
          <a:prstGeom prst="rect">
            <a:avLst/>
          </a:prstGeom>
        </p:spPr>
      </p:pic>
    </p:spTree>
    <p:extLst>
      <p:ext uri="{BB962C8B-B14F-4D97-AF65-F5344CB8AC3E}">
        <p14:creationId xmlns:p14="http://schemas.microsoft.com/office/powerpoint/2010/main" val="320616295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矩形 2"/>
              <p:cNvSpPr/>
              <p:nvPr/>
            </p:nvSpPr>
            <p:spPr>
              <a:xfrm>
                <a:off x="247140" y="653489"/>
                <a:ext cx="11658044" cy="4346679"/>
              </a:xfrm>
              <a:prstGeom prst="rect">
                <a:avLst/>
              </a:prstGeom>
            </p:spPr>
            <p:txBody>
              <a:bodyPr wrap="square" lIns="121898" tIns="60948" rIns="121898" bIns="60948">
                <a:spAutoFit/>
              </a:bodyPr>
              <a:lstStyle/>
              <a:p>
                <a:pPr>
                  <a:lnSpc>
                    <a:spcPct val="150000"/>
                  </a:lnSpc>
                  <a:spcAft>
                    <a:spcPts val="565"/>
                  </a:spcAft>
                  <a:tabLst>
                    <a:tab pos="2970530" algn="l"/>
                  </a:tabLst>
                </a:pPr>
                <a:r>
                  <a:rPr lang="zh-CN" altLang="zh-CN" sz="2600" b="1" dirty="0">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　</a:t>
                </a:r>
                <a:r>
                  <a:rPr lang="zh-CN" altLang="zh-CN" sz="2600" b="1" dirty="0">
                    <a:latin typeface="Times New Roman" panose="02020603050405020304" pitchFamily="18" charset="0"/>
                    <a:cs typeface="Times New Roman" panose="02020603050405020304" pitchFamily="18" charset="0"/>
                  </a:rPr>
                  <a:t>分析题图可知</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静电计测量电容器两极板间的电势差</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静电计指针张角增大</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电容器两极板间的电势差增大</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dirty="0">
                    <a:latin typeface="Times New Roman" panose="02020603050405020304" pitchFamily="18" charset="0"/>
                    <a:cs typeface="Times New Roman" panose="02020603050405020304" pitchFamily="18" charset="0"/>
                  </a:rPr>
                  <a:t>错误</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由于保持电荷量不变</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而电势差增大</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由</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C</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𝑸</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𝑼</m:t>
                        </m:r>
                      </m:den>
                    </m:f>
                  </m:oMath>
                </a14:m>
                <a:r>
                  <a:rPr lang="zh-CN" altLang="zh-CN" sz="2600" b="1" dirty="0">
                    <a:latin typeface="Times New Roman" panose="02020603050405020304" pitchFamily="18" charset="0"/>
                    <a:cs typeface="Times New Roman" panose="02020603050405020304" pitchFamily="18" charset="0"/>
                  </a:rPr>
                  <a:t>可知电容器的电容减小</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dirty="0">
                    <a:latin typeface="Times New Roman" panose="02020603050405020304" pitchFamily="18" charset="0"/>
                    <a:cs typeface="Times New Roman" panose="02020603050405020304" pitchFamily="18" charset="0"/>
                  </a:rPr>
                  <a:t>错误</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由电容的决定式</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C</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𝜺</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𝐫</m:t>
                            </m:r>
                          </m:sub>
                        </m:s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𝑺</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𝟒</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𝛑</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𝒌𝒅</m:t>
                        </m:r>
                      </m:den>
                    </m:f>
                  </m:oMath>
                </a14:m>
                <a:r>
                  <a:rPr lang="zh-CN" altLang="zh-CN" sz="2600" b="1" dirty="0">
                    <a:latin typeface="Times New Roman" panose="02020603050405020304" pitchFamily="18" charset="0"/>
                    <a:cs typeface="Times New Roman" panose="02020603050405020304" pitchFamily="18" charset="0"/>
                  </a:rPr>
                  <a:t>和两极板间电场强度</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𝑼</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𝒅</m:t>
                        </m:r>
                      </m:den>
                    </m:f>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𝑸</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𝑪𝒅</m:t>
                        </m:r>
                      </m:den>
                    </m:f>
                  </m:oMath>
                </a14:m>
                <a:r>
                  <a:rPr lang="zh-CN" altLang="zh-CN" sz="2600" b="1" dirty="0">
                    <a:latin typeface="Times New Roman" panose="02020603050405020304" pitchFamily="18" charset="0"/>
                    <a:cs typeface="Times New Roman" panose="02020603050405020304" pitchFamily="18" charset="0"/>
                  </a:rPr>
                  <a:t>联立可得</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𝟒</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𝛑</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𝒌𝑸</m:t>
                        </m:r>
                      </m:num>
                      <m:den>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𝜺</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𝐫</m:t>
                            </m:r>
                          </m:sub>
                        </m:s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𝑺</m:t>
                        </m:r>
                      </m:den>
                    </m:f>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可知电容器两极板间电场强度与极板间距</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b="1" dirty="0">
                    <a:latin typeface="Times New Roman" panose="02020603050405020304" pitchFamily="18" charset="0"/>
                    <a:cs typeface="Times New Roman" panose="02020603050405020304" pitchFamily="18" charset="0"/>
                  </a:rPr>
                  <a:t>无关</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故仅改变极板间距</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极板间电场强度不变</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dirty="0">
                    <a:latin typeface="Times New Roman" panose="02020603050405020304" pitchFamily="18" charset="0"/>
                    <a:cs typeface="Times New Roman" panose="02020603050405020304" pitchFamily="18" charset="0"/>
                  </a:rPr>
                  <a:t>错误</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根据</a:t>
                </a:r>
                <a:r>
                  <a:rPr lang="en-US" altLang="zh-CN" sz="2600" i="1" dirty="0" smtClean="0">
                    <a:effectLst/>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dirty="0" smtClean="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smtClean="0">
                    <a:effectLst/>
                    <a:latin typeface="Times New Roman" panose="02020603050405020304" pitchFamily="18" charset="0"/>
                    <a:ea typeface="微软雅黑" panose="020B0503020204020204" pitchFamily="34" charset="-122"/>
                    <a:cs typeface="Times New Roman" panose="02020603050405020304" pitchFamily="18" charset="0"/>
                  </a:rPr>
                  <a:t>QU</a:t>
                </a:r>
                <a:endParaRPr lang="en-US" altLang="zh-CN" sz="2600" i="1" dirty="0" smtClean="0">
                  <a:effectLst/>
                  <a:latin typeface="Times New Roman" panose="02020603050405020304" pitchFamily="18" charset="0"/>
                  <a:ea typeface="微软雅黑" panose="020B0503020204020204" pitchFamily="34" charset="-122"/>
                  <a:cs typeface="Times New Roman" panose="02020603050405020304" pitchFamily="18" charset="0"/>
                </a:endParaRPr>
              </a:p>
              <a:p>
                <a:pPr>
                  <a:lnSpc>
                    <a:spcPct val="150000"/>
                  </a:lnSpc>
                  <a:spcAft>
                    <a:spcPts val="565"/>
                  </a:spcAft>
                  <a:tabLst>
                    <a:tab pos="2970530" algn="l"/>
                  </a:tabLst>
                </a:pPr>
                <a:r>
                  <a:rPr lang="zh-CN" altLang="zh-CN" sz="2600" b="1" dirty="0" smtClean="0">
                    <a:latin typeface="Times New Roman" panose="02020603050405020304" pitchFamily="18" charset="0"/>
                    <a:cs typeface="Times New Roman" panose="02020603050405020304" pitchFamily="18" charset="0"/>
                  </a:rPr>
                  <a:t>可知</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Q</a:t>
                </a:r>
                <a:r>
                  <a:rPr lang="zh-CN" altLang="zh-CN" sz="2600" b="1" dirty="0">
                    <a:latin typeface="Times New Roman" panose="02020603050405020304" pitchFamily="18" charset="0"/>
                    <a:cs typeface="Times New Roman" panose="02020603050405020304" pitchFamily="18" charset="0"/>
                  </a:rPr>
                  <a:t>不变</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U</a:t>
                </a:r>
                <a:r>
                  <a:rPr lang="zh-CN" altLang="zh-CN" sz="2600" b="1" dirty="0">
                    <a:latin typeface="Times New Roman" panose="02020603050405020304" pitchFamily="18" charset="0"/>
                    <a:cs typeface="Times New Roman" panose="02020603050405020304" pitchFamily="18" charset="0"/>
                  </a:rPr>
                  <a:t>增大时</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电容器储存能量增大</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b="1" dirty="0">
                    <a:latin typeface="Times New Roman" panose="02020603050405020304" pitchFamily="18" charset="0"/>
                    <a:cs typeface="Times New Roman" panose="02020603050405020304" pitchFamily="18" charset="0"/>
                  </a:rPr>
                  <a:t>正确。</a:t>
                </a:r>
                <a:endParaRPr lang="zh-CN" altLang="zh-CN" sz="1150" dirty="0">
                  <a:latin typeface="Calibri" panose="020F0502020204030204" pitchFamily="34" charset="0"/>
                  <a:cs typeface="Times New Roman" panose="02020603050405020304" pitchFamily="18" charset="0"/>
                </a:endParaRPr>
              </a:p>
            </p:txBody>
          </p:sp>
        </mc:Choice>
        <mc:Fallback xmlns="">
          <p:sp>
            <p:nvSpPr>
              <p:cNvPr id="3" name="矩形 2"/>
              <p:cNvSpPr>
                <a:spLocks noRot="1" noChangeAspect="1" noMove="1" noResize="1" noEditPoints="1" noAdjustHandles="1" noChangeArrowheads="1" noChangeShapeType="1" noTextEdit="1"/>
              </p:cNvSpPr>
              <p:nvPr/>
            </p:nvSpPr>
            <p:spPr>
              <a:xfrm>
                <a:off x="247140" y="653489"/>
                <a:ext cx="11658044" cy="4346679"/>
              </a:xfrm>
              <a:prstGeom prst="rect">
                <a:avLst/>
              </a:prstGeom>
              <a:blipFill rotWithShape="0">
                <a:blip r:embed="rId2"/>
                <a:stretch>
                  <a:fillRect l="-680" r="-366" b="-2244"/>
                </a:stretch>
              </a:blipFill>
            </p:spPr>
            <p:txBody>
              <a:bodyPr/>
              <a:lstStyle/>
              <a:p>
                <a:r>
                  <a:rPr lang="zh-CN" altLang="en-US">
                    <a:noFill/>
                  </a:rPr>
                  <a:t> </a:t>
                </a:r>
              </a:p>
            </p:txBody>
          </p:sp>
        </mc:Fallback>
      </mc:AlternateContent>
      <p:pic>
        <p:nvPicPr>
          <p:cNvPr id="4" name="image145.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001716" y="3693656"/>
            <a:ext cx="3763768" cy="2111641"/>
          </a:xfrm>
          <a:prstGeom prst="rect">
            <a:avLst/>
          </a:prstGeom>
        </p:spPr>
      </p:pic>
    </p:spTree>
    <p:extLst>
      <p:ext uri="{BB962C8B-B14F-4D97-AF65-F5344CB8AC3E}">
        <p14:creationId xmlns:p14="http://schemas.microsoft.com/office/powerpoint/2010/main" val="266764577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4"/>
          <p:cNvSpPr txBox="1"/>
          <p:nvPr/>
        </p:nvSpPr>
        <p:spPr>
          <a:xfrm>
            <a:off x="8674830" y="2493748"/>
            <a:ext cx="1080135" cy="553998"/>
          </a:xfrm>
          <a:prstGeom prst="rect">
            <a:avLst/>
          </a:prstGeom>
          <a:noFill/>
        </p:spPr>
        <p:txBody>
          <a:bodyPr wrap="square" rtlCol="0">
            <a:spAutoFit/>
          </a:bodyPr>
          <a:lstStyle/>
          <a:p>
            <a:r>
              <a:rPr lang="en-US" altLang="zh-CN" sz="3000" b="1">
                <a:solidFill>
                  <a:srgbClr val="C00000"/>
                </a:solidFill>
                <a:latin typeface="Times New Roman" pitchFamily="18" charset="0"/>
                <a:ea typeface="华文细黑" pitchFamily="2" charset="-122"/>
                <a:cs typeface="Times New Roman" pitchFamily="18" charset="0"/>
              </a:rPr>
              <a:t>B</a:t>
            </a:r>
            <a:endParaRPr lang="zh-CN" altLang="en-US" sz="3000" b="1" dirty="0">
              <a:solidFill>
                <a:srgbClr val="C00000"/>
              </a:solidFill>
              <a:latin typeface="Times New Roman" pitchFamily="18" charset="0"/>
              <a:ea typeface="华文细黑" pitchFamily="2" charset="-122"/>
              <a:cs typeface="Times New Roman" pitchFamily="18" charset="0"/>
            </a:endParaRPr>
          </a:p>
        </p:txBody>
      </p:sp>
      <p:sp>
        <p:nvSpPr>
          <p:cNvPr id="5" name="矩形 4"/>
          <p:cNvSpPr/>
          <p:nvPr/>
        </p:nvSpPr>
        <p:spPr>
          <a:xfrm>
            <a:off x="94740" y="1183119"/>
            <a:ext cx="11810444" cy="1923579"/>
          </a:xfrm>
          <a:prstGeom prst="rect">
            <a:avLst/>
          </a:prstGeom>
        </p:spPr>
        <p:txBody>
          <a:bodyPr wrap="square" lIns="121898" tIns="60948" rIns="121898" bIns="60948">
            <a:spAutoFit/>
          </a:bodyPr>
          <a:lstStyle/>
          <a:p>
            <a:pPr marL="252000" indent="-457200">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8.(2024·</a:t>
            </a:r>
            <a:r>
              <a:rPr lang="zh-CN" altLang="zh-CN" sz="2600" b="1">
                <a:latin typeface="Times New Roman" panose="02020603050405020304" pitchFamily="18" charset="0"/>
                <a:cs typeface="Times New Roman" panose="02020603050405020304" pitchFamily="18" charset="0"/>
              </a:rPr>
              <a:t>黑吉辽卷</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,5)</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某种不导电溶液的相对介电常数</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ε</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r</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与浓度</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c</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m</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的关系曲线如图</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所示。将平行板电容器的两极板全部插入该溶液中</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并与恒压电源、电流表等构成如图</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所示的电路。闭合开关</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S</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后</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若降低溶液浓度</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则</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150">
              <a:latin typeface="Calibri" panose="020F0502020204030204" pitchFamily="34" charset="0"/>
              <a:cs typeface="Times New Roman" panose="02020603050405020304" pitchFamily="18" charset="0"/>
            </a:endParaRPr>
          </a:p>
        </p:txBody>
      </p:sp>
      <p:sp>
        <p:nvSpPr>
          <p:cNvPr id="6" name="矩形 5"/>
          <p:cNvSpPr/>
          <p:nvPr/>
        </p:nvSpPr>
        <p:spPr>
          <a:xfrm>
            <a:off x="323340" y="3090926"/>
            <a:ext cx="11658044" cy="2523744"/>
          </a:xfrm>
          <a:prstGeom prst="rect">
            <a:avLst/>
          </a:prstGeom>
        </p:spPr>
        <p:txBody>
          <a:bodyPr wrap="square" lIns="121898" tIns="60948" rIns="121898" bIns="60948">
            <a:spAutoFit/>
          </a:bodyPr>
          <a:lstStyle/>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电容器的电容减小</a:t>
            </a:r>
            <a:endParaRPr lang="zh-CN" altLang="zh-CN" sz="115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电容器所带的电荷量增大</a:t>
            </a:r>
            <a:endParaRPr lang="zh-CN" altLang="zh-CN" sz="115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电容器两极板之间的电势差增大</a:t>
            </a:r>
            <a:endParaRPr lang="zh-CN" altLang="zh-CN" sz="115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溶液浓度降低过程中电流方向为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b="1">
                <a:latin typeface="宋体" panose="02010600030101010101" pitchFamily="2"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N</a:t>
            </a:r>
            <a:endParaRPr lang="zh-CN" altLang="zh-CN" sz="1150">
              <a:latin typeface="Calibri" panose="020F0502020204030204" pitchFamily="34" charset="0"/>
              <a:cs typeface="Times New Roman" panose="02020603050405020304" pitchFamily="18" charset="0"/>
            </a:endParaRPr>
          </a:p>
        </p:txBody>
      </p:sp>
      <p:sp>
        <p:nvSpPr>
          <p:cNvPr id="7" name="矩形 6"/>
          <p:cNvSpPr/>
          <p:nvPr/>
        </p:nvSpPr>
        <p:spPr>
          <a:xfrm>
            <a:off x="213273" y="552915"/>
            <a:ext cx="11810444" cy="648230"/>
          </a:xfrm>
          <a:prstGeom prst="rect">
            <a:avLst/>
          </a:prstGeom>
        </p:spPr>
        <p:txBody>
          <a:bodyPr wrap="square" lIns="121898" tIns="60948" rIns="121898" bIns="60948">
            <a:spAutoFit/>
          </a:bodyPr>
          <a:lstStyle/>
          <a:p>
            <a:pPr algn="ctr">
              <a:lnSpc>
                <a:spcPct val="150000"/>
              </a:lnSpc>
              <a:spcAft>
                <a:spcPts val="0"/>
              </a:spcAft>
              <a:tabLst>
                <a:tab pos="2700655" algn="l"/>
              </a:tabLst>
            </a:pPr>
            <a:r>
              <a:rPr lang="en-US" altLang="zh-CN" sz="2600" kern="100" dirty="0" smtClean="0">
                <a:latin typeface="Times New Roman"/>
                <a:ea typeface="微软雅黑"/>
                <a:cs typeface="Courier New"/>
              </a:rPr>
              <a:t>B</a:t>
            </a:r>
            <a:r>
              <a:rPr lang="zh-CN" altLang="zh-CN" sz="2600" kern="100" dirty="0" smtClean="0">
                <a:latin typeface="Times New Roman"/>
                <a:ea typeface="微软雅黑"/>
                <a:cs typeface="Times New Roman"/>
              </a:rPr>
              <a:t>级</a:t>
            </a:r>
            <a:r>
              <a:rPr lang="zh-CN" altLang="zh-CN" sz="2600" kern="100" dirty="0">
                <a:latin typeface="Times New Roman"/>
                <a:ea typeface="微软雅黑"/>
                <a:cs typeface="Times New Roman"/>
              </a:rPr>
              <a:t>　</a:t>
            </a:r>
            <a:r>
              <a:rPr lang="zh-CN" altLang="en-US" sz="2600" kern="100" dirty="0" smtClean="0">
                <a:latin typeface="Times New Roman"/>
                <a:ea typeface="微软雅黑"/>
                <a:cs typeface="Times New Roman"/>
              </a:rPr>
              <a:t>综合提升</a:t>
            </a:r>
            <a:r>
              <a:rPr lang="zh-CN" altLang="zh-CN" sz="2600" kern="100" dirty="0" smtClean="0">
                <a:latin typeface="Times New Roman"/>
                <a:ea typeface="微软雅黑"/>
                <a:cs typeface="Times New Roman"/>
              </a:rPr>
              <a:t>练</a:t>
            </a:r>
            <a:endParaRPr lang="zh-CN" altLang="zh-CN" sz="1050" kern="100" dirty="0">
              <a:effectLst/>
              <a:latin typeface="宋体"/>
              <a:cs typeface="Courier New"/>
            </a:endParaRPr>
          </a:p>
        </p:txBody>
      </p:sp>
      <p:pic>
        <p:nvPicPr>
          <p:cNvPr id="9" name="image146.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509787" y="3202374"/>
            <a:ext cx="5418148" cy="2297996"/>
          </a:xfrm>
          <a:prstGeom prst="rect">
            <a:avLst/>
          </a:prstGeom>
        </p:spPr>
      </p:pic>
    </p:spTree>
    <p:extLst>
      <p:ext uri="{BB962C8B-B14F-4D97-AF65-F5344CB8AC3E}">
        <p14:creationId xmlns:p14="http://schemas.microsoft.com/office/powerpoint/2010/main" val="320616295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矩形 2"/>
              <p:cNvSpPr/>
              <p:nvPr/>
            </p:nvSpPr>
            <p:spPr>
              <a:xfrm>
                <a:off x="247140" y="653489"/>
                <a:ext cx="11658044" cy="2988807"/>
              </a:xfrm>
              <a:prstGeom prst="rect">
                <a:avLst/>
              </a:prstGeom>
            </p:spPr>
            <p:txBody>
              <a:bodyPr wrap="square" lIns="121898" tIns="60948" rIns="121898" bIns="60948">
                <a:spAutoFit/>
              </a:bodyPr>
              <a:lstStyle/>
              <a:p>
                <a:pPr>
                  <a:lnSpc>
                    <a:spcPct val="150000"/>
                  </a:lnSpc>
                  <a:spcAft>
                    <a:spcPts val="0"/>
                  </a:spcAft>
                  <a:tabLst>
                    <a:tab pos="297053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　</a:t>
                </a:r>
                <a:r>
                  <a:rPr lang="zh-CN" altLang="zh-CN" sz="2600" b="1">
                    <a:latin typeface="Times New Roman" panose="02020603050405020304" pitchFamily="18" charset="0"/>
                    <a:cs typeface="Times New Roman" panose="02020603050405020304" pitchFamily="18" charset="0"/>
                  </a:rPr>
                  <a:t>由题图</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知</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溶液浓度降低</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相对介电常数</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ε</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r</a:t>
                </a:r>
                <a:r>
                  <a:rPr lang="zh-CN" altLang="zh-CN" sz="2600" b="1">
                    <a:latin typeface="Times New Roman" panose="02020603050405020304" pitchFamily="18" charset="0"/>
                    <a:cs typeface="Times New Roman" panose="02020603050405020304" pitchFamily="18" charset="0"/>
                  </a:rPr>
                  <a:t>增大</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根据</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C</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𝜺</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𝐫</m:t>
                            </m:r>
                          </m:sub>
                        </m:s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𝑺</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𝟒</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𝛑</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𝒌𝒅</m:t>
                        </m:r>
                      </m:den>
                    </m:f>
                  </m:oMath>
                </a14:m>
                <a:r>
                  <a:rPr lang="zh-CN" altLang="zh-CN" sz="2600" b="1">
                    <a:latin typeface="Times New Roman" panose="02020603050405020304" pitchFamily="18" charset="0"/>
                    <a:cs typeface="Times New Roman" panose="02020603050405020304" pitchFamily="18" charset="0"/>
                  </a:rPr>
                  <a:t>可知</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电容</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a:latin typeface="Times New Roman" panose="02020603050405020304" pitchFamily="18" charset="0"/>
                    <a:cs typeface="Times New Roman" panose="02020603050405020304" pitchFamily="18" charset="0"/>
                  </a:rPr>
                  <a:t>增大</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错误</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由于电容器与恒压电源相连</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故电容器两极板间的电势差等于电源电压</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保持不变</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a:latin typeface="Times New Roman" panose="02020603050405020304" pitchFamily="18" charset="0"/>
                    <a:cs typeface="Times New Roman" panose="02020603050405020304" pitchFamily="18" charset="0"/>
                  </a:rPr>
                  <a:t>错误</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根据</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C</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𝑸</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𝑼</m:t>
                        </m:r>
                      </m:den>
                    </m:f>
                  </m:oMath>
                </a14:m>
                <a:r>
                  <a:rPr lang="zh-CN" altLang="zh-CN" sz="2600" b="1">
                    <a:latin typeface="Times New Roman" panose="02020603050405020304" pitchFamily="18" charset="0"/>
                    <a:cs typeface="Times New Roman" panose="02020603050405020304" pitchFamily="18" charset="0"/>
                  </a:rPr>
                  <a:t>可知</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电容</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a:latin typeface="Times New Roman" panose="02020603050405020304" pitchFamily="18" charset="0"/>
                    <a:cs typeface="Times New Roman" panose="02020603050405020304" pitchFamily="18" charset="0"/>
                  </a:rPr>
                  <a:t>增大</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电容器所带电荷量增大</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电容器充电</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故电流方向为</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N</a:t>
                </a:r>
                <a:r>
                  <a:rPr lang="en-US" altLang="zh-CN" sz="2600" b="1">
                    <a:latin typeface="宋体" panose="02010600030101010101" pitchFamily="2"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正确</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b="1">
                    <a:latin typeface="Times New Roman" panose="02020603050405020304" pitchFamily="18" charset="0"/>
                    <a:cs typeface="Times New Roman" panose="02020603050405020304" pitchFamily="18" charset="0"/>
                  </a:rPr>
                  <a:t>错误。</a:t>
                </a:r>
                <a:endParaRPr lang="zh-CN" altLang="zh-CN" sz="1150">
                  <a:latin typeface="Calibri" panose="020F0502020204030204" pitchFamily="34" charset="0"/>
                  <a:cs typeface="Times New Roman" panose="02020603050405020304" pitchFamily="18" charset="0"/>
                </a:endParaRPr>
              </a:p>
            </p:txBody>
          </p:sp>
        </mc:Choice>
        <mc:Fallback xmlns="">
          <p:sp>
            <p:nvSpPr>
              <p:cNvPr id="3" name="矩形 2"/>
              <p:cNvSpPr>
                <a:spLocks noRot="1" noChangeAspect="1" noMove="1" noResize="1" noEditPoints="1" noAdjustHandles="1" noChangeArrowheads="1" noChangeShapeType="1" noTextEdit="1"/>
              </p:cNvSpPr>
              <p:nvPr/>
            </p:nvSpPr>
            <p:spPr>
              <a:xfrm>
                <a:off x="247140" y="653489"/>
                <a:ext cx="11658044" cy="2988807"/>
              </a:xfrm>
              <a:prstGeom prst="rect">
                <a:avLst/>
              </a:prstGeom>
              <a:blipFill rotWithShape="0">
                <a:blip r:embed="rId2"/>
                <a:stretch>
                  <a:fillRect l="-680" b="-3673"/>
                </a:stretch>
              </a:blipFill>
            </p:spPr>
            <p:txBody>
              <a:bodyPr/>
              <a:lstStyle/>
              <a:p>
                <a:r>
                  <a:rPr lang="zh-CN" altLang="en-US">
                    <a:noFill/>
                  </a:rPr>
                  <a:t> </a:t>
                </a:r>
              </a:p>
            </p:txBody>
          </p:sp>
        </mc:Fallback>
      </mc:AlternateContent>
      <p:pic>
        <p:nvPicPr>
          <p:cNvPr id="4" name="image146.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509787" y="3202374"/>
            <a:ext cx="5418148" cy="2297996"/>
          </a:xfrm>
          <a:prstGeom prst="rect">
            <a:avLst/>
          </a:prstGeom>
        </p:spPr>
      </p:pic>
    </p:spTree>
    <p:extLst>
      <p:ext uri="{BB962C8B-B14F-4D97-AF65-F5344CB8AC3E}">
        <p14:creationId xmlns:p14="http://schemas.microsoft.com/office/powerpoint/2010/main" val="266764577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矩形 5"/>
          <p:cNvSpPr/>
          <p:nvPr>
            <p:custDataLst>
              <p:tags r:id="rId1"/>
            </p:custDataLst>
          </p:nvPr>
        </p:nvSpPr>
        <p:spPr>
          <a:xfrm>
            <a:off x="717550" y="1079250"/>
            <a:ext cx="11474450" cy="4096389"/>
          </a:xfrm>
          <a:prstGeom prst="rect">
            <a:avLst/>
          </a:prstGeom>
          <a:solidFill>
            <a:srgbClr val="2E75B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kumimoji="1" lang="zh-CN" altLang="en-US">
              <a:solidFill>
                <a:schemeClr val="accent6">
                  <a:lumMod val="75000"/>
                </a:schemeClr>
              </a:solidFill>
            </a:endParaRPr>
          </a:p>
        </p:txBody>
      </p:sp>
      <p:sp>
        <p:nvSpPr>
          <p:cNvPr id="7" name="五边形 6"/>
          <p:cNvSpPr/>
          <p:nvPr>
            <p:custDataLst>
              <p:tags r:id="rId2"/>
            </p:custDataLst>
          </p:nvPr>
        </p:nvSpPr>
        <p:spPr>
          <a:xfrm>
            <a:off x="4763" y="1079250"/>
            <a:ext cx="3287712" cy="4094802"/>
          </a:xfrm>
          <a:prstGeom prst="homePlate">
            <a:avLst>
              <a:gd name="adj" fmla="val 59526"/>
            </a:avLst>
          </a:prstGeom>
          <a:solidFill>
            <a:srgbClr val="1F4E7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kumimoji="1" lang="zh-CN" altLang="en-US">
              <a:solidFill>
                <a:prstClr val="white"/>
              </a:solidFill>
            </a:endParaRPr>
          </a:p>
        </p:txBody>
      </p:sp>
      <p:sp>
        <p:nvSpPr>
          <p:cNvPr id="8" name="燕尾形 7"/>
          <p:cNvSpPr/>
          <p:nvPr>
            <p:custDataLst>
              <p:tags r:id="rId3"/>
            </p:custDataLst>
          </p:nvPr>
        </p:nvSpPr>
        <p:spPr>
          <a:xfrm>
            <a:off x="1582739" y="1079250"/>
            <a:ext cx="2333625" cy="4096389"/>
          </a:xfrm>
          <a:prstGeom prst="chevron">
            <a:avLst>
              <a:gd name="adj" fmla="val 85127"/>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kumimoji="1" lang="zh-CN" altLang="en-US">
              <a:solidFill>
                <a:prstClr val="black"/>
              </a:solidFill>
            </a:endParaRPr>
          </a:p>
        </p:txBody>
      </p:sp>
      <p:sp>
        <p:nvSpPr>
          <p:cNvPr id="25604" name="文本框 44"/>
          <p:cNvSpPr txBox="1">
            <a:spLocks noChangeArrowheads="1"/>
          </p:cNvSpPr>
          <p:nvPr/>
        </p:nvSpPr>
        <p:spPr bwMode="auto">
          <a:xfrm>
            <a:off x="4368800" y="2598137"/>
            <a:ext cx="6515100" cy="1006242"/>
          </a:xfrm>
          <a:prstGeom prst="rect">
            <a:avLst/>
          </a:prstGeom>
          <a:noFill/>
          <a:ln w="9525">
            <a:noFill/>
            <a:miter lim="800000"/>
          </a:ln>
        </p:spPr>
        <p:txBody>
          <a:bodyPr>
            <a:spAutoFit/>
          </a:bodyPr>
          <a:lstStyle/>
          <a:p>
            <a:r>
              <a:rPr lang="zh-CN" altLang="en-US" sz="6000"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夯实必备知识</a:t>
            </a:r>
          </a:p>
        </p:txBody>
      </p:sp>
      <p:sp>
        <p:nvSpPr>
          <p:cNvPr id="25605" name="文本框 18"/>
          <p:cNvSpPr txBox="1">
            <a:spLocks noChangeArrowheads="1"/>
          </p:cNvSpPr>
          <p:nvPr>
            <p:custDataLst>
              <p:tags r:id="rId4"/>
            </p:custDataLst>
          </p:nvPr>
        </p:nvSpPr>
        <p:spPr bwMode="auto">
          <a:xfrm>
            <a:off x="1104901" y="2341021"/>
            <a:ext cx="1928813" cy="1726800"/>
          </a:xfrm>
          <a:prstGeom prst="rect">
            <a:avLst/>
          </a:prstGeom>
          <a:noFill/>
          <a:ln w="9525">
            <a:noFill/>
            <a:miter lim="800000"/>
          </a:ln>
        </p:spPr>
        <p:txBody>
          <a:bodyPr/>
          <a:lstStyle/>
          <a:p>
            <a:pPr algn="dist"/>
            <a:r>
              <a:rPr kumimoji="1" lang="en-US" altLang="zh-CN" sz="8800" b="1">
                <a:solidFill>
                  <a:srgbClr val="FFFFFF"/>
                </a:solidFill>
                <a:latin typeface="微软雅黑" panose="020B0503020204020204" pitchFamily="34" charset="-122"/>
                <a:ea typeface="微软雅黑" panose="020B0503020204020204" pitchFamily="34" charset="-122"/>
                <a:cs typeface="微软雅黑" panose="020B0503020204020204" pitchFamily="34" charset="-122"/>
              </a:rPr>
              <a:t>1</a:t>
            </a:r>
          </a:p>
        </p:txBody>
      </p:sp>
    </p:spTree>
    <p:extLst>
      <p:ext uri="{BB962C8B-B14F-4D97-AF65-F5344CB8AC3E}">
        <p14:creationId xmlns:p14="http://schemas.microsoft.com/office/powerpoint/2010/main" val="3312819970"/>
      </p:ext>
    </p:extLst>
  </p:cSld>
  <p:clrMapOvr>
    <a:masterClrMapping/>
  </p:clrMapOvr>
  <p:transition spd="slow"/>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7149941" y="2544675"/>
            <a:ext cx="1080135" cy="553998"/>
          </a:xfrm>
          <a:prstGeom prst="rect">
            <a:avLst/>
          </a:prstGeom>
          <a:noFill/>
        </p:spPr>
        <p:txBody>
          <a:bodyPr wrap="square" rtlCol="0">
            <a:spAutoFit/>
          </a:bodyPr>
          <a:lstStyle/>
          <a:p>
            <a:r>
              <a:rPr lang="en-US" altLang="zh-CN" sz="3000" b="1">
                <a:solidFill>
                  <a:srgbClr val="C00000"/>
                </a:solidFill>
                <a:latin typeface="Times New Roman" pitchFamily="18" charset="0"/>
                <a:ea typeface="华文细黑" pitchFamily="2" charset="-122"/>
                <a:cs typeface="Times New Roman" pitchFamily="18" charset="0"/>
              </a:rPr>
              <a:t>AD</a:t>
            </a:r>
            <a:endParaRPr lang="zh-CN" altLang="en-US" sz="3000" b="1" dirty="0">
              <a:solidFill>
                <a:srgbClr val="C00000"/>
              </a:solidFill>
              <a:latin typeface="Times New Roman" pitchFamily="18" charset="0"/>
              <a:ea typeface="华文细黑" pitchFamily="2" charset="-122"/>
              <a:cs typeface="Times New Roman" pitchFamily="18" charset="0"/>
            </a:endParaRPr>
          </a:p>
        </p:txBody>
      </p:sp>
      <p:sp>
        <p:nvSpPr>
          <p:cNvPr id="6" name="矩形 5"/>
          <p:cNvSpPr/>
          <p:nvPr/>
        </p:nvSpPr>
        <p:spPr>
          <a:xfrm>
            <a:off x="94740" y="620649"/>
            <a:ext cx="8706360" cy="2523744"/>
          </a:xfrm>
          <a:prstGeom prst="rect">
            <a:avLst/>
          </a:prstGeom>
        </p:spPr>
        <p:txBody>
          <a:bodyPr wrap="square" lIns="121898" tIns="60948" rIns="121898" bIns="60948">
            <a:spAutoFit/>
          </a:bodyPr>
          <a:lstStyle/>
          <a:p>
            <a:pPr marL="252000" indent="-457200">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9.(</a:t>
            </a:r>
            <a:r>
              <a:rPr lang="zh-CN" altLang="zh-CN" sz="2600" b="1" dirty="0">
                <a:latin typeface="Times New Roman" panose="02020603050405020304" pitchFamily="18" charset="0"/>
                <a:cs typeface="Times New Roman" panose="02020603050405020304" pitchFamily="18" charset="0"/>
              </a:rPr>
              <a:t>多选</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)(2026·</a:t>
            </a:r>
            <a:r>
              <a:rPr lang="zh-CN" altLang="zh-CN" sz="2600" b="1" dirty="0">
                <a:latin typeface="Times New Roman" panose="02020603050405020304" pitchFamily="18" charset="0"/>
                <a:cs typeface="Times New Roman" panose="02020603050405020304" pitchFamily="18" charset="0"/>
              </a:rPr>
              <a:t>山东潍坊高三月考</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如图所示</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两块较大的金属板</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平行放置并与一个电源相连</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其中</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板接地</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取大地电势</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φ</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=0)</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S</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闭合后</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两板间有一个质量为</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m</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、电荷量为</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q</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的油滴恰好处于静止状态。以下说法正确的是</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150" dirty="0">
              <a:latin typeface="Calibri" panose="020F0502020204030204" pitchFamily="34" charset="0"/>
              <a:cs typeface="Times New Roman" panose="02020603050405020304" pitchFamily="18" charset="0"/>
            </a:endParaRPr>
          </a:p>
        </p:txBody>
      </p:sp>
      <p:sp>
        <p:nvSpPr>
          <p:cNvPr id="7" name="矩形 6"/>
          <p:cNvSpPr/>
          <p:nvPr/>
        </p:nvSpPr>
        <p:spPr>
          <a:xfrm>
            <a:off x="323340" y="3135960"/>
            <a:ext cx="11658044" cy="2969699"/>
          </a:xfrm>
          <a:prstGeom prst="rect">
            <a:avLst/>
          </a:prstGeom>
        </p:spPr>
        <p:txBody>
          <a:bodyPr wrap="square" lIns="121898" tIns="60948" rIns="121898" bIns="60948">
            <a:spAutoFit/>
          </a:bodyPr>
          <a:lstStyle/>
          <a:p>
            <a:pPr>
              <a:lnSpc>
                <a:spcPct val="12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保持</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S</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闭合</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若将</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板向上平移一小段位移</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则油滴向下加速运动</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,G</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中有</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b</a:t>
            </a:r>
            <a:r>
              <a:rPr lang="en-US" altLang="zh-CN" sz="2600" b="1" dirty="0" err="1">
                <a:latin typeface="宋体" panose="02010600030101010101" pitchFamily="2" charset="-122"/>
                <a:cs typeface="Times New Roman" panose="02020603050405020304" pitchFamily="18" charset="0"/>
              </a:rPr>
              <a:t>→</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的电流</a:t>
            </a:r>
            <a:endParaRPr lang="zh-CN" altLang="zh-CN" sz="1150" dirty="0">
              <a:latin typeface="Calibri" panose="020F0502020204030204" pitchFamily="34" charset="0"/>
              <a:cs typeface="Times New Roman" panose="02020603050405020304" pitchFamily="18" charset="0"/>
            </a:endParaRPr>
          </a:p>
          <a:p>
            <a:pPr>
              <a:lnSpc>
                <a:spcPct val="120000"/>
              </a:lnSpc>
              <a:spcAft>
                <a:spcPts val="0"/>
              </a:spcAft>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保持</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S</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闭合</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若将</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板向左平移一小段位移</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油滴仍处于两极板之间</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则油滴仍然静止</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,G</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中有</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b="1" dirty="0" err="1">
                <a:latin typeface="宋体" panose="02010600030101010101" pitchFamily="2" charset="-122"/>
                <a:cs typeface="Times New Roman" panose="02020603050405020304" pitchFamily="18" charset="0"/>
              </a:rPr>
              <a:t>→</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的电流</a:t>
            </a:r>
            <a:endParaRPr lang="zh-CN" altLang="zh-CN" sz="1150" dirty="0">
              <a:latin typeface="Calibri" panose="020F0502020204030204" pitchFamily="34" charset="0"/>
              <a:cs typeface="Times New Roman" panose="02020603050405020304" pitchFamily="18" charset="0"/>
            </a:endParaRPr>
          </a:p>
          <a:p>
            <a:pPr>
              <a:lnSpc>
                <a:spcPct val="120000"/>
              </a:lnSpc>
              <a:spcAft>
                <a:spcPts val="0"/>
              </a:spcAft>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若将</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S</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断开</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再将</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板向左移动一小段位移</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油滴向下运动</a:t>
            </a:r>
            <a:endParaRPr lang="zh-CN" altLang="zh-CN" sz="1150" dirty="0">
              <a:latin typeface="Calibri" panose="020F0502020204030204" pitchFamily="34" charset="0"/>
              <a:cs typeface="Times New Roman" panose="02020603050405020304" pitchFamily="18" charset="0"/>
            </a:endParaRPr>
          </a:p>
          <a:p>
            <a:pPr>
              <a:lnSpc>
                <a:spcPct val="120000"/>
              </a:lnSpc>
              <a:spcAft>
                <a:spcPts val="0"/>
              </a:spcAft>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若将</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S</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断开</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再将</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板向下平移一小段位移</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油滴将仍然静止</a:t>
            </a:r>
            <a:endParaRPr lang="zh-CN" altLang="zh-CN" sz="1150" dirty="0">
              <a:latin typeface="Calibri" panose="020F0502020204030204" pitchFamily="34" charset="0"/>
              <a:cs typeface="Times New Roman" panose="02020603050405020304" pitchFamily="18" charset="0"/>
            </a:endParaRPr>
          </a:p>
        </p:txBody>
      </p:sp>
      <p:pic>
        <p:nvPicPr>
          <p:cNvPr id="8" name="image147.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825624" y="658749"/>
            <a:ext cx="3030125" cy="1934881"/>
          </a:xfrm>
          <a:prstGeom prst="rect">
            <a:avLst/>
          </a:prstGeom>
        </p:spPr>
      </p:pic>
    </p:spTree>
    <p:extLst>
      <p:ext uri="{BB962C8B-B14F-4D97-AF65-F5344CB8AC3E}">
        <p14:creationId xmlns:p14="http://schemas.microsoft.com/office/powerpoint/2010/main" val="320616295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linds(horizont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矩形 2"/>
              <p:cNvSpPr/>
              <p:nvPr/>
            </p:nvSpPr>
            <p:spPr>
              <a:xfrm>
                <a:off x="247140" y="589989"/>
                <a:ext cx="11658044" cy="5736867"/>
              </a:xfrm>
              <a:prstGeom prst="rect">
                <a:avLst/>
              </a:prstGeom>
            </p:spPr>
            <p:txBody>
              <a:bodyPr wrap="square" lIns="121898" tIns="60948" rIns="121898" bIns="60948">
                <a:spAutoFit/>
              </a:bodyPr>
              <a:lstStyle/>
              <a:p>
                <a:pPr>
                  <a:lnSpc>
                    <a:spcPct val="150000"/>
                  </a:lnSpc>
                  <a:spcAft>
                    <a:spcPts val="0"/>
                  </a:spcAft>
                  <a:tabLst>
                    <a:tab pos="2970530" algn="l"/>
                  </a:tabLst>
                </a:pPr>
                <a:r>
                  <a:rPr lang="zh-CN" altLang="zh-CN" sz="2600" b="1" dirty="0">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　</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S</a:t>
                </a:r>
                <a:r>
                  <a:rPr lang="zh-CN" altLang="zh-CN" sz="2600" b="1" dirty="0">
                    <a:latin typeface="Times New Roman" panose="02020603050405020304" pitchFamily="18" charset="0"/>
                    <a:cs typeface="Times New Roman" panose="02020603050405020304" pitchFamily="18" charset="0"/>
                  </a:rPr>
                  <a:t>闭合</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开始时</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油滴的重力和静电力平衡</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有</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mg</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qE</a:t>
                </a:r>
                <a:r>
                  <a:rPr lang="zh-CN" altLang="zh-CN" sz="2600" b="1" dirty="0" smtClean="0">
                    <a:latin typeface="Times New Roman" panose="02020603050405020304" pitchFamily="18" charset="0"/>
                    <a:cs typeface="Times New Roman" panose="02020603050405020304" pitchFamily="18" charset="0"/>
                  </a:rPr>
                  <a:t>。</a:t>
                </a:r>
                <a:endParaRPr lang="en-US" altLang="zh-CN" sz="2600" b="1" dirty="0" smtClean="0">
                  <a:latin typeface="Times New Roman" panose="02020603050405020304" pitchFamily="18" charset="0"/>
                  <a:cs typeface="Times New Roman" panose="02020603050405020304" pitchFamily="18" charset="0"/>
                </a:endParaRPr>
              </a:p>
              <a:p>
                <a:pPr>
                  <a:lnSpc>
                    <a:spcPct val="150000"/>
                  </a:lnSpc>
                  <a:spcAft>
                    <a:spcPts val="0"/>
                  </a:spcAft>
                  <a:tabLst>
                    <a:tab pos="2970530" algn="l"/>
                  </a:tabLst>
                </a:pPr>
                <a:r>
                  <a:rPr lang="zh-CN" altLang="zh-CN" sz="2600" b="1" dirty="0" smtClean="0">
                    <a:latin typeface="Times New Roman" panose="02020603050405020304" pitchFamily="18" charset="0"/>
                    <a:cs typeface="Times New Roman" panose="02020603050405020304" pitchFamily="18" charset="0"/>
                  </a:rPr>
                  <a:t>将</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dirty="0">
                    <a:latin typeface="Times New Roman" panose="02020603050405020304" pitchFamily="18" charset="0"/>
                    <a:cs typeface="Times New Roman" panose="02020603050405020304" pitchFamily="18" charset="0"/>
                  </a:rPr>
                  <a:t>板向上平移一小段位移</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由</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𝑼</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𝒅</m:t>
                        </m:r>
                      </m:den>
                    </m:f>
                  </m:oMath>
                </a14:m>
                <a:r>
                  <a:rPr lang="zh-CN" altLang="zh-CN" sz="2600" b="1" dirty="0">
                    <a:latin typeface="Times New Roman" panose="02020603050405020304" pitchFamily="18" charset="0"/>
                    <a:cs typeface="Times New Roman" panose="02020603050405020304" pitchFamily="18" charset="0"/>
                  </a:rPr>
                  <a:t>可知</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E</a:t>
                </a:r>
                <a:r>
                  <a:rPr lang="zh-CN" altLang="zh-CN" sz="2600" b="1" dirty="0">
                    <a:latin typeface="Times New Roman" panose="02020603050405020304" pitchFamily="18" charset="0"/>
                    <a:cs typeface="Times New Roman" panose="02020603050405020304" pitchFamily="18" charset="0"/>
                  </a:rPr>
                  <a:t>变小</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油滴应</a:t>
                </a:r>
                <a:r>
                  <a:rPr lang="zh-CN" altLang="zh-CN" sz="2600" b="1" dirty="0" smtClean="0">
                    <a:latin typeface="Times New Roman" panose="02020603050405020304" pitchFamily="18" charset="0"/>
                    <a:cs typeface="Times New Roman" panose="02020603050405020304" pitchFamily="18" charset="0"/>
                  </a:rPr>
                  <a:t>向下</a:t>
                </a:r>
                <a:endParaRPr lang="en-US" altLang="zh-CN" sz="2600" b="1" dirty="0" smtClean="0">
                  <a:latin typeface="Times New Roman" panose="02020603050405020304" pitchFamily="18" charset="0"/>
                  <a:cs typeface="Times New Roman" panose="02020603050405020304" pitchFamily="18" charset="0"/>
                </a:endParaRPr>
              </a:p>
              <a:p>
                <a:pPr>
                  <a:lnSpc>
                    <a:spcPct val="150000"/>
                  </a:lnSpc>
                  <a:spcAft>
                    <a:spcPts val="0"/>
                  </a:spcAft>
                  <a:tabLst>
                    <a:tab pos="2970530" algn="l"/>
                  </a:tabLst>
                </a:pPr>
                <a:r>
                  <a:rPr lang="zh-CN" altLang="zh-CN" sz="2600" b="1" dirty="0" smtClean="0">
                    <a:latin typeface="Times New Roman" panose="02020603050405020304" pitchFamily="18" charset="0"/>
                    <a:cs typeface="Times New Roman" panose="02020603050405020304" pitchFamily="18" charset="0"/>
                  </a:rPr>
                  <a:t>加速运动</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根据</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C</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𝑸</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𝑼</m:t>
                        </m:r>
                      </m:den>
                    </m:f>
                  </m:oMath>
                </a14:m>
                <a:r>
                  <a:rPr lang="zh-CN" altLang="zh-CN" sz="2600" b="1" dirty="0">
                    <a:latin typeface="Times New Roman" panose="02020603050405020304" pitchFamily="18" charset="0"/>
                    <a:cs typeface="Times New Roman" panose="02020603050405020304" pitchFamily="18" charset="0"/>
                  </a:rPr>
                  <a:t>和</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C</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𝜺</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𝐫</m:t>
                            </m:r>
                          </m:sub>
                        </m:s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𝑺</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𝟒</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𝛑</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𝒌𝒅</m:t>
                        </m:r>
                      </m:den>
                    </m:f>
                  </m:oMath>
                </a14:m>
                <a:r>
                  <a:rPr lang="zh-CN" altLang="zh-CN" sz="2600" b="1" dirty="0">
                    <a:latin typeface="Times New Roman" panose="02020603050405020304" pitchFamily="18" charset="0"/>
                    <a:cs typeface="Times New Roman" panose="02020603050405020304" pitchFamily="18" charset="0"/>
                  </a:rPr>
                  <a:t>可知</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电容器所带的电荷量</a:t>
                </a:r>
                <a:r>
                  <a:rPr lang="zh-CN" altLang="zh-CN" sz="2600" b="1" dirty="0" smtClean="0">
                    <a:latin typeface="Times New Roman" panose="02020603050405020304" pitchFamily="18" charset="0"/>
                    <a:cs typeface="Times New Roman" panose="02020603050405020304" pitchFamily="18" charset="0"/>
                  </a:rPr>
                  <a:t>减</a:t>
                </a:r>
                <a:endParaRPr lang="en-US" altLang="zh-CN" sz="2600" b="1" dirty="0" smtClean="0">
                  <a:latin typeface="Times New Roman" panose="02020603050405020304" pitchFamily="18" charset="0"/>
                  <a:cs typeface="Times New Roman" panose="02020603050405020304" pitchFamily="18" charset="0"/>
                </a:endParaRPr>
              </a:p>
              <a:p>
                <a:pPr>
                  <a:lnSpc>
                    <a:spcPct val="150000"/>
                  </a:lnSpc>
                  <a:spcAft>
                    <a:spcPts val="0"/>
                  </a:spcAft>
                  <a:tabLst>
                    <a:tab pos="2970530" algn="l"/>
                  </a:tabLst>
                </a:pPr>
                <a:r>
                  <a:rPr lang="zh-CN" altLang="zh-CN" sz="2600" b="1" dirty="0" smtClean="0">
                    <a:latin typeface="Times New Roman" panose="02020603050405020304" pitchFamily="18" charset="0"/>
                    <a:cs typeface="Times New Roman" panose="02020603050405020304" pitchFamily="18" charset="0"/>
                  </a:rPr>
                  <a:t>小</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,G</a:t>
                </a:r>
                <a:r>
                  <a:rPr lang="zh-CN" altLang="zh-CN" sz="2600" b="1" dirty="0">
                    <a:latin typeface="Times New Roman" panose="02020603050405020304" pitchFamily="18" charset="0"/>
                    <a:cs typeface="Times New Roman" panose="02020603050405020304" pitchFamily="18" charset="0"/>
                  </a:rPr>
                  <a:t>中有</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b</a:t>
                </a:r>
                <a:r>
                  <a:rPr lang="en-US" altLang="zh-CN" sz="2600" b="1" dirty="0" err="1">
                    <a:latin typeface="宋体" panose="02010600030101010101" pitchFamily="2" charset="-122"/>
                    <a:cs typeface="Times New Roman" panose="02020603050405020304" pitchFamily="18" charset="0"/>
                  </a:rPr>
                  <a:t>→</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dirty="0">
                    <a:latin typeface="Times New Roman" panose="02020603050405020304" pitchFamily="18" charset="0"/>
                    <a:cs typeface="Times New Roman" panose="02020603050405020304" pitchFamily="18" charset="0"/>
                  </a:rPr>
                  <a:t>的电流</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故</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dirty="0">
                    <a:latin typeface="Times New Roman" panose="02020603050405020304" pitchFamily="18" charset="0"/>
                    <a:cs typeface="Times New Roman" panose="02020603050405020304" pitchFamily="18" charset="0"/>
                  </a:rPr>
                  <a:t>正确</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保持</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S</a:t>
                </a:r>
                <a:r>
                  <a:rPr lang="zh-CN" altLang="zh-CN" sz="2600" b="1" dirty="0">
                    <a:latin typeface="Times New Roman" panose="02020603050405020304" pitchFamily="18" charset="0"/>
                    <a:cs typeface="Times New Roman" panose="02020603050405020304" pitchFamily="18" charset="0"/>
                  </a:rPr>
                  <a:t>闭合</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若将</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dirty="0">
                    <a:latin typeface="Times New Roman" panose="02020603050405020304" pitchFamily="18" charset="0"/>
                    <a:cs typeface="Times New Roman" panose="02020603050405020304" pitchFamily="18" charset="0"/>
                  </a:rPr>
                  <a:t>板向左平移一小段位移</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则</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E</a:t>
                </a:r>
                <a:r>
                  <a:rPr lang="zh-CN" altLang="zh-CN" sz="2600" b="1" dirty="0">
                    <a:latin typeface="Times New Roman" panose="02020603050405020304" pitchFamily="18" charset="0"/>
                    <a:cs typeface="Times New Roman" panose="02020603050405020304" pitchFamily="18" charset="0"/>
                  </a:rPr>
                  <a:t>不变</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油滴仍静止</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但由于</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S</a:t>
                </a:r>
                <a:r>
                  <a:rPr lang="zh-CN" altLang="zh-CN" sz="2600" b="1" dirty="0">
                    <a:latin typeface="Times New Roman" panose="02020603050405020304" pitchFamily="18" charset="0"/>
                    <a:cs typeface="Times New Roman" panose="02020603050405020304" pitchFamily="18" charset="0"/>
                  </a:rPr>
                  <a:t>减小</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则</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dirty="0">
                    <a:latin typeface="Times New Roman" panose="02020603050405020304" pitchFamily="18" charset="0"/>
                    <a:cs typeface="Times New Roman" panose="02020603050405020304" pitchFamily="18" charset="0"/>
                  </a:rPr>
                  <a:t>减小</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电容器所带的电荷量减小</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,G</a:t>
                </a:r>
                <a:r>
                  <a:rPr lang="zh-CN" altLang="zh-CN" sz="2600" b="1" dirty="0">
                    <a:latin typeface="Times New Roman" panose="02020603050405020304" pitchFamily="18" charset="0"/>
                    <a:cs typeface="Times New Roman" panose="02020603050405020304" pitchFamily="18" charset="0"/>
                  </a:rPr>
                  <a:t>中有</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b</a:t>
                </a:r>
                <a:r>
                  <a:rPr lang="en-US" altLang="zh-CN" sz="2600" b="1" dirty="0" err="1">
                    <a:latin typeface="宋体" panose="02010600030101010101" pitchFamily="2" charset="-122"/>
                    <a:cs typeface="Times New Roman" panose="02020603050405020304" pitchFamily="18" charset="0"/>
                  </a:rPr>
                  <a:t>→</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dirty="0">
                    <a:latin typeface="Times New Roman" panose="02020603050405020304" pitchFamily="18" charset="0"/>
                    <a:cs typeface="Times New Roman" panose="02020603050405020304" pitchFamily="18" charset="0"/>
                  </a:rPr>
                  <a:t>的电流</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故</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dirty="0">
                    <a:latin typeface="Times New Roman" panose="02020603050405020304" pitchFamily="18" charset="0"/>
                    <a:cs typeface="Times New Roman" panose="02020603050405020304" pitchFamily="18" charset="0"/>
                  </a:rPr>
                  <a:t>错误</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若将</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S</a:t>
                </a:r>
                <a:r>
                  <a:rPr lang="zh-CN" altLang="zh-CN" sz="2600" b="1" dirty="0">
                    <a:latin typeface="Times New Roman" panose="02020603050405020304" pitchFamily="18" charset="0"/>
                    <a:cs typeface="Times New Roman" panose="02020603050405020304" pitchFamily="18" charset="0"/>
                  </a:rPr>
                  <a:t>断开</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Q</a:t>
                </a:r>
                <a:r>
                  <a:rPr lang="zh-CN" altLang="zh-CN" sz="2600" b="1" dirty="0">
                    <a:latin typeface="Times New Roman" panose="02020603050405020304" pitchFamily="18" charset="0"/>
                    <a:cs typeface="Times New Roman" panose="02020603050405020304" pitchFamily="18" charset="0"/>
                  </a:rPr>
                  <a:t>不变</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将</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dirty="0">
                    <a:latin typeface="Times New Roman" panose="02020603050405020304" pitchFamily="18" charset="0"/>
                    <a:cs typeface="Times New Roman" panose="02020603050405020304" pitchFamily="18" charset="0"/>
                  </a:rPr>
                  <a:t>板向左移动一小段位移</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S</a:t>
                </a:r>
                <a:r>
                  <a:rPr lang="zh-CN" altLang="zh-CN" sz="2600" b="1" dirty="0">
                    <a:latin typeface="Times New Roman" panose="02020603050405020304" pitchFamily="18" charset="0"/>
                    <a:cs typeface="Times New Roman" panose="02020603050405020304" pitchFamily="18" charset="0"/>
                  </a:rPr>
                  <a:t>减小</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dirty="0">
                    <a:latin typeface="Times New Roman" panose="02020603050405020304" pitchFamily="18" charset="0"/>
                    <a:cs typeface="Times New Roman" panose="02020603050405020304" pitchFamily="18" charset="0"/>
                  </a:rPr>
                  <a:t>减小</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则</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U</a:t>
                </a:r>
                <a:r>
                  <a:rPr lang="zh-CN" altLang="zh-CN" sz="2600" b="1" dirty="0">
                    <a:latin typeface="Times New Roman" panose="02020603050405020304" pitchFamily="18" charset="0"/>
                    <a:cs typeface="Times New Roman" panose="02020603050405020304" pitchFamily="18" charset="0"/>
                  </a:rPr>
                  <a:t>增大</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E</a:t>
                </a:r>
                <a:r>
                  <a:rPr lang="zh-CN" altLang="zh-CN" sz="2600" b="1" dirty="0">
                    <a:latin typeface="Times New Roman" panose="02020603050405020304" pitchFamily="18" charset="0"/>
                    <a:cs typeface="Times New Roman" panose="02020603050405020304" pitchFamily="18" charset="0"/>
                  </a:rPr>
                  <a:t>增大</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则油滴向上运动</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故</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dirty="0">
                    <a:latin typeface="Times New Roman" panose="02020603050405020304" pitchFamily="18" charset="0"/>
                    <a:cs typeface="Times New Roman" panose="02020603050405020304" pitchFamily="18" charset="0"/>
                  </a:rPr>
                  <a:t>错误</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若将</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S</a:t>
                </a:r>
                <a:r>
                  <a:rPr lang="zh-CN" altLang="zh-CN" sz="2600" b="1" dirty="0">
                    <a:latin typeface="Times New Roman" panose="02020603050405020304" pitchFamily="18" charset="0"/>
                    <a:cs typeface="Times New Roman" panose="02020603050405020304" pitchFamily="18" charset="0"/>
                  </a:rPr>
                  <a:t>断开</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Q</a:t>
                </a:r>
                <a:r>
                  <a:rPr lang="zh-CN" altLang="zh-CN" sz="2600" b="1" dirty="0">
                    <a:latin typeface="Times New Roman" panose="02020603050405020304" pitchFamily="18" charset="0"/>
                    <a:cs typeface="Times New Roman" panose="02020603050405020304" pitchFamily="18" charset="0"/>
                  </a:rPr>
                  <a:t>不变</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再将</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dirty="0">
                    <a:latin typeface="Times New Roman" panose="02020603050405020304" pitchFamily="18" charset="0"/>
                    <a:cs typeface="Times New Roman" panose="02020603050405020304" pitchFamily="18" charset="0"/>
                  </a:rPr>
                  <a:t>板向下平移一小段位移</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根据</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𝟒</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𝛑</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𝒌𝑸</m:t>
                        </m:r>
                      </m:num>
                      <m:den>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𝜺</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𝐫</m:t>
                            </m:r>
                          </m:sub>
                        </m:s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𝑺</m:t>
                        </m:r>
                      </m:den>
                    </m:f>
                  </m:oMath>
                </a14:m>
                <a:r>
                  <a:rPr lang="zh-CN" altLang="zh-CN" sz="2600" b="1" dirty="0">
                    <a:latin typeface="Times New Roman" panose="02020603050405020304" pitchFamily="18" charset="0"/>
                    <a:cs typeface="Times New Roman" panose="02020603050405020304" pitchFamily="18" charset="0"/>
                  </a:rPr>
                  <a:t>可知</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电场强度</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E</a:t>
                </a:r>
                <a:r>
                  <a:rPr lang="zh-CN" altLang="zh-CN" sz="2600" b="1" dirty="0">
                    <a:latin typeface="Times New Roman" panose="02020603050405020304" pitchFamily="18" charset="0"/>
                    <a:cs typeface="Times New Roman" panose="02020603050405020304" pitchFamily="18" charset="0"/>
                  </a:rPr>
                  <a:t>不变</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则油滴仍静止</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故</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b="1" dirty="0">
                    <a:latin typeface="Times New Roman" panose="02020603050405020304" pitchFamily="18" charset="0"/>
                    <a:cs typeface="Times New Roman" panose="02020603050405020304" pitchFamily="18" charset="0"/>
                  </a:rPr>
                  <a:t>正确。</a:t>
                </a:r>
                <a:endParaRPr lang="zh-CN" altLang="zh-CN" sz="1150" dirty="0">
                  <a:latin typeface="Calibri" panose="020F0502020204030204" pitchFamily="34" charset="0"/>
                  <a:cs typeface="Times New Roman" panose="02020603050405020304" pitchFamily="18" charset="0"/>
                </a:endParaRPr>
              </a:p>
            </p:txBody>
          </p:sp>
        </mc:Choice>
        <mc:Fallback xmlns="">
          <p:sp>
            <p:nvSpPr>
              <p:cNvPr id="3" name="矩形 2"/>
              <p:cNvSpPr>
                <a:spLocks noRot="1" noChangeAspect="1" noMove="1" noResize="1" noEditPoints="1" noAdjustHandles="1" noChangeArrowheads="1" noChangeShapeType="1" noTextEdit="1"/>
              </p:cNvSpPr>
              <p:nvPr/>
            </p:nvSpPr>
            <p:spPr>
              <a:xfrm>
                <a:off x="247140" y="589989"/>
                <a:ext cx="11658044" cy="5736867"/>
              </a:xfrm>
              <a:prstGeom prst="rect">
                <a:avLst/>
              </a:prstGeom>
              <a:blipFill rotWithShape="0">
                <a:blip r:embed="rId2"/>
                <a:stretch>
                  <a:fillRect l="-680" r="-52"/>
                </a:stretch>
              </a:blipFill>
            </p:spPr>
            <p:txBody>
              <a:bodyPr/>
              <a:lstStyle/>
              <a:p>
                <a:r>
                  <a:rPr lang="zh-CN" altLang="en-US">
                    <a:noFill/>
                  </a:rPr>
                  <a:t> </a:t>
                </a:r>
              </a:p>
            </p:txBody>
          </p:sp>
        </mc:Fallback>
      </mc:AlternateContent>
      <p:pic>
        <p:nvPicPr>
          <p:cNvPr id="4" name="image147.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825624" y="658749"/>
            <a:ext cx="3030125" cy="1934881"/>
          </a:xfrm>
          <a:prstGeom prst="rect">
            <a:avLst/>
          </a:prstGeom>
        </p:spPr>
      </p:pic>
    </p:spTree>
    <p:extLst>
      <p:ext uri="{BB962C8B-B14F-4D97-AF65-F5344CB8AC3E}">
        <p14:creationId xmlns:p14="http://schemas.microsoft.com/office/powerpoint/2010/main" val="266764577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p:cNvSpPr/>
          <p:nvPr/>
        </p:nvSpPr>
        <p:spPr>
          <a:xfrm>
            <a:off x="94740" y="620649"/>
            <a:ext cx="11810444" cy="1259231"/>
          </a:xfrm>
          <a:prstGeom prst="rect">
            <a:avLst/>
          </a:prstGeom>
        </p:spPr>
        <p:txBody>
          <a:bodyPr wrap="square" lIns="121898" tIns="60948" rIns="121898" bIns="60948">
            <a:spAutoFit/>
          </a:bodyPr>
          <a:lstStyle/>
          <a:p>
            <a:pPr marL="252000" indent="-457200">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10.(2026·</a:t>
            </a:r>
            <a:r>
              <a:rPr lang="zh-CN" altLang="zh-CN" sz="2600" b="1">
                <a:latin typeface="Times New Roman" panose="02020603050405020304" pitchFamily="18" charset="0"/>
                <a:cs typeface="Times New Roman" panose="02020603050405020304" pitchFamily="18" charset="0"/>
              </a:rPr>
              <a:t>北京西城高三期末</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把直流电源、电阻、电容器、电流表、电压表以及单刀双掷开关组装成如图甲所示的电路进行实验</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观察电容器充、放电过程。</a:t>
            </a:r>
            <a:endParaRPr lang="zh-CN" altLang="zh-CN" sz="1150">
              <a:latin typeface="Calibri" panose="020F0502020204030204" pitchFamily="34" charset="0"/>
              <a:cs typeface="Times New Roman" panose="02020603050405020304" pitchFamily="18" charset="0"/>
            </a:endParaRPr>
          </a:p>
        </p:txBody>
      </p:sp>
      <p:sp>
        <p:nvSpPr>
          <p:cNvPr id="6" name="矩形 5"/>
          <p:cNvSpPr/>
          <p:nvPr/>
        </p:nvSpPr>
        <p:spPr>
          <a:xfrm>
            <a:off x="323340" y="1916811"/>
            <a:ext cx="11658044" cy="3059724"/>
          </a:xfrm>
          <a:prstGeom prst="rect">
            <a:avLst/>
          </a:prstGeom>
        </p:spPr>
        <p:txBody>
          <a:bodyPr wrap="square" lIns="121898" tIns="60948" rIns="121898" bIns="60948">
            <a:spAutoFit/>
          </a:bodyPr>
          <a:lstStyle/>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先将开关</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S</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接</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观察到电流表示数</a:t>
            </a:r>
            <a:r>
              <a:rPr lang="zh-CN" altLang="zh-CN" sz="2600" u="sng">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 </a:t>
            </a:r>
            <a:endParaRPr lang="zh-CN" altLang="zh-CN" sz="115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逐渐增大到某一值后保持不变</a:t>
            </a:r>
            <a:endParaRPr lang="zh-CN" altLang="zh-CN" sz="115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逐渐增大到某一值后迅速减小</a:t>
            </a:r>
            <a:endParaRPr lang="zh-CN" altLang="zh-CN" sz="115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迅速增大到某一值后保持不变</a:t>
            </a:r>
            <a:endParaRPr lang="zh-CN" altLang="zh-CN" sz="115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迅速增大到某一值后逐渐减小</a:t>
            </a:r>
            <a:endParaRPr lang="zh-CN" altLang="zh-CN" sz="1150">
              <a:latin typeface="Calibri" panose="020F0502020204030204" pitchFamily="34" charset="0"/>
              <a:cs typeface="Times New Roman" panose="02020603050405020304" pitchFamily="18" charset="0"/>
            </a:endParaRPr>
          </a:p>
        </p:txBody>
      </p:sp>
      <p:pic>
        <p:nvPicPr>
          <p:cNvPr id="9" name="image148.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705187" y="2067686"/>
            <a:ext cx="5019130" cy="2190548"/>
          </a:xfrm>
          <a:prstGeom prst="rect">
            <a:avLst/>
          </a:prstGeom>
        </p:spPr>
      </p:pic>
    </p:spTree>
    <p:extLst>
      <p:ext uri="{BB962C8B-B14F-4D97-AF65-F5344CB8AC3E}">
        <p14:creationId xmlns:p14="http://schemas.microsoft.com/office/powerpoint/2010/main" val="320616295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矩形 7"/>
          <p:cNvSpPr/>
          <p:nvPr/>
        </p:nvSpPr>
        <p:spPr>
          <a:xfrm>
            <a:off x="247140" y="653489"/>
            <a:ext cx="11658044" cy="3655528"/>
          </a:xfrm>
          <a:prstGeom prst="rect">
            <a:avLst/>
          </a:prstGeom>
        </p:spPr>
        <p:txBody>
          <a:bodyPr wrap="square" lIns="121898" tIns="60948" rIns="121898" bIns="60948">
            <a:spAutoFit/>
          </a:bodyPr>
          <a:lstStyle/>
          <a:p>
            <a:pPr>
              <a:lnSpc>
                <a:spcPct val="150000"/>
              </a:lnSpc>
              <a:spcAft>
                <a:spcPts val="0"/>
              </a:spcAft>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待电压表示数稳定后</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将开关</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S</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接</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测得电流随时间变化的图线如图乙所示。则放电过程中通过</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R</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的电荷量</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Q</a:t>
            </a:r>
            <a:r>
              <a:rPr lang="en-US" altLang="zh-CN" sz="2600" baseline="-25000" dirty="0" err="1">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u="sng" dirty="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 C(</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结果保留</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位有效数字</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 </a:t>
            </a:r>
            <a:endParaRPr lang="zh-CN" altLang="zh-CN" sz="1150" dirty="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(3)</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该同学在分析数据时</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用电容器的电容与充电后电压表稳定示数的乘积求出电荷量</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Q</a:t>
            </a:r>
            <a:r>
              <a:rPr lang="en-US" altLang="zh-CN" sz="2600" baseline="-25000" dirty="0" err="1">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他发现</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Q</a:t>
            </a:r>
            <a:r>
              <a:rPr lang="en-US" altLang="zh-CN" sz="2600" baseline="-25000" dirty="0" err="1">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与</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Q</a:t>
            </a:r>
            <a:r>
              <a:rPr lang="en-US" altLang="zh-CN" sz="2600" baseline="-25000" dirty="0" err="1">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有明显差异。多次重复实验发现这种差异总是存在。请判断</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Q</a:t>
            </a:r>
            <a:r>
              <a:rPr lang="en-US" altLang="zh-CN" sz="2600" baseline="-25000" dirty="0" err="1">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u="sng" dirty="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Q</a:t>
            </a:r>
            <a:r>
              <a:rPr lang="en-US" altLang="zh-CN" sz="2600" baseline="-25000" dirty="0" err="1">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选填</a:t>
            </a:r>
            <a:r>
              <a:rPr lang="en-US" altLang="zh-CN" sz="2600" b="1" dirty="0">
                <a:latin typeface="宋体" panose="02010600030101010101" pitchFamily="2" charset="-122"/>
                <a:cs typeface="Times New Roman" panose="02020603050405020304" pitchFamily="18" charset="0"/>
              </a:rPr>
              <a:t>“</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&gt;</a:t>
            </a:r>
            <a:r>
              <a:rPr lang="en-US" altLang="zh-CN" sz="2600" b="1" dirty="0">
                <a:latin typeface="宋体" panose="02010600030101010101" pitchFamily="2"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或</a:t>
            </a:r>
            <a:r>
              <a:rPr lang="en-US" altLang="zh-CN" sz="2600" b="1" dirty="0">
                <a:latin typeface="宋体" panose="02010600030101010101" pitchFamily="2" charset="-122"/>
                <a:cs typeface="Times New Roman" panose="02020603050405020304" pitchFamily="18" charset="0"/>
              </a:rPr>
              <a:t>“</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&lt;</a:t>
            </a:r>
            <a:r>
              <a:rPr lang="en-US" altLang="zh-CN" sz="2600" b="1" dirty="0">
                <a:latin typeface="宋体" panose="02010600030101010101" pitchFamily="2" charset="-122"/>
                <a:cs typeface="Times New Roman" panose="02020603050405020304" pitchFamily="18" charset="0"/>
              </a:rPr>
              <a:t>”</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产生这一差异是由于</a:t>
            </a:r>
            <a:r>
              <a:rPr lang="zh-CN" altLang="zh-CN" sz="2600" u="sng" dirty="0">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的影响</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选填</a:t>
            </a:r>
            <a:r>
              <a:rPr lang="en-US" altLang="zh-CN" sz="2600" b="1" dirty="0">
                <a:latin typeface="宋体" panose="02010600030101010101" pitchFamily="2"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电流表</a:t>
            </a:r>
            <a:r>
              <a:rPr lang="en-US" altLang="zh-CN" sz="2600" b="1" dirty="0">
                <a:latin typeface="宋体" panose="02010600030101010101" pitchFamily="2"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电压表</a:t>
            </a:r>
            <a:r>
              <a:rPr lang="en-US" altLang="zh-CN" sz="2600" b="1" dirty="0">
                <a:latin typeface="宋体" panose="02010600030101010101" pitchFamily="2"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或</a:t>
            </a:r>
            <a:r>
              <a:rPr lang="en-US" altLang="zh-CN" sz="2600" b="1" dirty="0">
                <a:latin typeface="宋体" panose="02010600030101010101" pitchFamily="2"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电阻</a:t>
            </a:r>
            <a:r>
              <a:rPr lang="en-US" altLang="zh-CN" sz="2600" b="1" dirty="0">
                <a:latin typeface="宋体" panose="02010600030101010101" pitchFamily="2" charset="-122"/>
                <a:cs typeface="Times New Roman" panose="02020603050405020304" pitchFamily="18" charset="0"/>
              </a:rPr>
              <a:t>”</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 </a:t>
            </a:r>
            <a:endParaRPr lang="zh-CN" altLang="zh-CN" sz="1150" dirty="0">
              <a:latin typeface="Calibri" panose="020F0502020204030204" pitchFamily="34" charset="0"/>
              <a:cs typeface="Times New Roman" panose="02020603050405020304" pitchFamily="18" charset="0"/>
            </a:endParaRPr>
          </a:p>
        </p:txBody>
      </p:sp>
      <p:pic>
        <p:nvPicPr>
          <p:cNvPr id="3" name="image148.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705187" y="3729176"/>
            <a:ext cx="5019130" cy="2190548"/>
          </a:xfrm>
          <a:prstGeom prst="rect">
            <a:avLst/>
          </a:prstGeom>
        </p:spPr>
      </p:pic>
    </p:spTree>
    <p:extLst>
      <p:ext uri="{BB962C8B-B14F-4D97-AF65-F5344CB8AC3E}">
        <p14:creationId xmlns:p14="http://schemas.microsoft.com/office/powerpoint/2010/main" val="266764577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矩形 7"/>
          <p:cNvSpPr/>
          <p:nvPr/>
        </p:nvSpPr>
        <p:spPr>
          <a:xfrm>
            <a:off x="247140" y="653489"/>
            <a:ext cx="11658044" cy="5524565"/>
          </a:xfrm>
          <a:prstGeom prst="rect">
            <a:avLst/>
          </a:prstGeom>
        </p:spPr>
        <p:txBody>
          <a:bodyPr wrap="square" lIns="121898" tIns="60948" rIns="121898" bIns="60948">
            <a:spAutoFit/>
          </a:bodyPr>
          <a:lstStyle/>
          <a:p>
            <a:pPr>
              <a:lnSpc>
                <a:spcPct val="150000"/>
              </a:lnSpc>
              <a:spcAft>
                <a:spcPts val="0"/>
              </a:spcAft>
              <a:tabLst>
                <a:tab pos="2970530" algn="l"/>
              </a:tabLst>
            </a:pPr>
            <a:r>
              <a:rPr lang="zh-CN" altLang="zh-CN" sz="2600" b="1" dirty="0">
                <a:solidFill>
                  <a:srgbClr val="C00000"/>
                </a:solidFill>
                <a:latin typeface="Times New Roman" panose="02020603050405020304" pitchFamily="18" charset="0"/>
                <a:ea typeface="黑体" panose="02010609060101010101" pitchFamily="49" charset="-122"/>
                <a:cs typeface="Times New Roman" panose="02020603050405020304" pitchFamily="18" charset="0"/>
              </a:rPr>
              <a:t>答案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(1)D</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(2)2.6</a:t>
            </a:r>
            <a:r>
              <a:rPr lang="en-US" altLang="zh-CN" sz="2600" b="1" dirty="0">
                <a:latin typeface="宋体" panose="02010600030101010101" pitchFamily="2" charset="-122"/>
                <a:cs typeface="Times New Roman" panose="02020603050405020304" pitchFamily="18" charset="0"/>
              </a:rPr>
              <a:t>×</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10</a:t>
            </a:r>
            <a:r>
              <a:rPr lang="en-US" altLang="zh-CN" sz="2600" baseline="30000" dirty="0">
                <a:latin typeface="Times New Roman" panose="02020603050405020304" pitchFamily="18" charset="0"/>
                <a:ea typeface="微软雅黑" panose="020B0503020204020204" pitchFamily="34" charset="-122"/>
                <a:cs typeface="Times New Roman" panose="02020603050405020304" pitchFamily="18" charset="0"/>
              </a:rPr>
              <a:t>-3</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(3)&lt;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　电压表</a:t>
            </a:r>
            <a:endParaRPr lang="zh-CN" altLang="zh-CN" sz="1150" dirty="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zh-CN" altLang="zh-CN" sz="2600" b="1" dirty="0">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b="1" dirty="0">
                <a:latin typeface="Times New Roman" panose="02020603050405020304" pitchFamily="18" charset="0"/>
                <a:cs typeface="Times New Roman" panose="02020603050405020304" pitchFamily="18" charset="0"/>
              </a:rPr>
              <a:t>先将开关</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S</a:t>
            </a:r>
            <a:r>
              <a:rPr lang="zh-CN" altLang="zh-CN" sz="2600" b="1" dirty="0">
                <a:latin typeface="Times New Roman" panose="02020603050405020304" pitchFamily="18" charset="0"/>
                <a:cs typeface="Times New Roman" panose="02020603050405020304" pitchFamily="18" charset="0"/>
              </a:rPr>
              <a:t>接</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b="1" dirty="0">
                <a:latin typeface="Times New Roman" panose="02020603050405020304" pitchFamily="18" charset="0"/>
                <a:cs typeface="Times New Roman" panose="02020603050405020304" pitchFamily="18" charset="0"/>
              </a:rPr>
              <a:t>电源给电容器充电</a:t>
            </a: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a:t>
            </a:r>
          </a:p>
          <a:p>
            <a:pPr>
              <a:lnSpc>
                <a:spcPct val="150000"/>
              </a:lnSpc>
              <a:spcAft>
                <a:spcPts val="0"/>
              </a:spcAft>
              <a:tabLst>
                <a:tab pos="2970530" algn="l"/>
              </a:tabLst>
            </a:pPr>
            <a:r>
              <a:rPr lang="zh-CN" altLang="zh-CN" sz="2600" b="1" dirty="0" smtClean="0">
                <a:latin typeface="Times New Roman" panose="02020603050405020304" pitchFamily="18" charset="0"/>
                <a:cs typeface="Times New Roman" panose="02020603050405020304" pitchFamily="18" charset="0"/>
              </a:rPr>
              <a:t>电路</a:t>
            </a:r>
            <a:r>
              <a:rPr lang="zh-CN" altLang="zh-CN" sz="2600" b="1" dirty="0">
                <a:latin typeface="Times New Roman" panose="02020603050405020304" pitchFamily="18" charset="0"/>
                <a:cs typeface="Times New Roman" panose="02020603050405020304" pitchFamily="18" charset="0"/>
              </a:rPr>
              <a:t>中存在充电电流</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且随着极板上电荷</a:t>
            </a:r>
            <a:r>
              <a:rPr lang="zh-CN" altLang="zh-CN" sz="2600" b="1" dirty="0" smtClean="0">
                <a:latin typeface="Times New Roman" panose="02020603050405020304" pitchFamily="18" charset="0"/>
                <a:cs typeface="Times New Roman" panose="02020603050405020304" pitchFamily="18" charset="0"/>
              </a:rPr>
              <a:t>量</a:t>
            </a:r>
            <a:endParaRPr lang="en-US" altLang="zh-CN" sz="2600" b="1" dirty="0" smtClean="0">
              <a:latin typeface="Times New Roman" panose="02020603050405020304" pitchFamily="18" charset="0"/>
              <a:cs typeface="Times New Roman" panose="02020603050405020304" pitchFamily="18" charset="0"/>
            </a:endParaRPr>
          </a:p>
          <a:p>
            <a:pPr>
              <a:lnSpc>
                <a:spcPct val="150000"/>
              </a:lnSpc>
              <a:spcAft>
                <a:spcPts val="0"/>
              </a:spcAft>
              <a:tabLst>
                <a:tab pos="2970530" algn="l"/>
              </a:tabLst>
            </a:pPr>
            <a:r>
              <a:rPr lang="zh-CN" altLang="zh-CN" sz="2600" b="1" dirty="0" smtClean="0">
                <a:latin typeface="Times New Roman" panose="02020603050405020304" pitchFamily="18" charset="0"/>
                <a:cs typeface="Times New Roman" panose="02020603050405020304" pitchFamily="18" charset="0"/>
              </a:rPr>
              <a:t>的</a:t>
            </a:r>
            <a:r>
              <a:rPr lang="zh-CN" altLang="zh-CN" sz="2600" b="1" dirty="0">
                <a:latin typeface="Times New Roman" panose="02020603050405020304" pitchFamily="18" charset="0"/>
                <a:cs typeface="Times New Roman" panose="02020603050405020304" pitchFamily="18" charset="0"/>
              </a:rPr>
              <a:t>增多</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充电电流逐渐减小为零</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所以观察</a:t>
            </a:r>
            <a:r>
              <a:rPr lang="zh-CN" altLang="zh-CN" sz="2600" b="1" dirty="0" smtClean="0">
                <a:latin typeface="Times New Roman" panose="02020603050405020304" pitchFamily="18" charset="0"/>
                <a:cs typeface="Times New Roman" panose="02020603050405020304" pitchFamily="18" charset="0"/>
              </a:rPr>
              <a:t>到</a:t>
            </a:r>
            <a:endParaRPr lang="en-US" altLang="zh-CN" sz="2600" b="1" dirty="0" smtClean="0">
              <a:latin typeface="Times New Roman" panose="02020603050405020304" pitchFamily="18" charset="0"/>
              <a:cs typeface="Times New Roman" panose="02020603050405020304" pitchFamily="18" charset="0"/>
            </a:endParaRPr>
          </a:p>
          <a:p>
            <a:pPr>
              <a:lnSpc>
                <a:spcPct val="150000"/>
              </a:lnSpc>
              <a:spcAft>
                <a:spcPts val="0"/>
              </a:spcAft>
              <a:tabLst>
                <a:tab pos="2970530" algn="l"/>
              </a:tabLst>
            </a:pPr>
            <a:r>
              <a:rPr lang="zh-CN" altLang="zh-CN" sz="2600" b="1" dirty="0" smtClean="0">
                <a:latin typeface="Times New Roman" panose="02020603050405020304" pitchFamily="18" charset="0"/>
                <a:cs typeface="Times New Roman" panose="02020603050405020304" pitchFamily="18" charset="0"/>
              </a:rPr>
              <a:t>电流</a:t>
            </a:r>
            <a:r>
              <a:rPr lang="zh-CN" altLang="zh-CN" sz="2600" b="1" dirty="0">
                <a:latin typeface="Times New Roman" panose="02020603050405020304" pitchFamily="18" charset="0"/>
                <a:cs typeface="Times New Roman" panose="02020603050405020304" pitchFamily="18" charset="0"/>
              </a:rPr>
              <a:t>表示数是迅速增大到某一值后逐渐减小</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故选</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b="1" dirty="0">
                <a:latin typeface="Times New Roman" panose="02020603050405020304" pitchFamily="18" charset="0"/>
                <a:cs typeface="Times New Roman" panose="02020603050405020304" pitchFamily="18" charset="0"/>
              </a:rPr>
              <a:t>。</a:t>
            </a:r>
            <a:endParaRPr lang="zh-CN" altLang="zh-CN" sz="1150" dirty="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I</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t</a:t>
            </a:r>
            <a:r>
              <a:rPr lang="zh-CN" altLang="zh-CN" sz="2600" b="1" dirty="0">
                <a:latin typeface="Times New Roman" panose="02020603050405020304" pitchFamily="18" charset="0"/>
                <a:cs typeface="Times New Roman" panose="02020603050405020304" pitchFamily="18" charset="0"/>
              </a:rPr>
              <a:t>图像与坐标轴所围面积表示电荷量</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所以通过电阻</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R</a:t>
            </a:r>
            <a:r>
              <a:rPr lang="zh-CN" altLang="zh-CN" sz="2600" b="1" dirty="0">
                <a:latin typeface="Times New Roman" panose="02020603050405020304" pitchFamily="18" charset="0"/>
                <a:cs typeface="Times New Roman" panose="02020603050405020304" pitchFamily="18" charset="0"/>
              </a:rPr>
              <a:t>的电荷量为</a:t>
            </a:r>
            <a:endParaRPr lang="zh-CN" altLang="zh-CN" sz="1150" dirty="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Q</a:t>
            </a:r>
            <a:r>
              <a:rPr lang="en-US" altLang="zh-CN" sz="2600" baseline="-25000" dirty="0" err="1">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b="1" dirty="0">
                <a:latin typeface="宋体" panose="02010600030101010101" pitchFamily="2" charset="-122"/>
                <a:cs typeface="Times New Roman" panose="02020603050405020304" pitchFamily="18" charset="0"/>
              </a:rPr>
              <a:t>×</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0.04</a:t>
            </a:r>
            <a:r>
              <a:rPr lang="en-US" altLang="zh-CN" sz="2600" b="1" dirty="0">
                <a:latin typeface="宋体" panose="02010600030101010101" pitchFamily="2" charset="-122"/>
                <a:cs typeface="Times New Roman" panose="02020603050405020304" pitchFamily="18" charset="0"/>
              </a:rPr>
              <a:t>×</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10</a:t>
            </a:r>
            <a:r>
              <a:rPr lang="en-US" altLang="zh-CN" sz="2600" baseline="30000" dirty="0">
                <a:latin typeface="Times New Roman" panose="02020603050405020304" pitchFamily="18" charset="0"/>
                <a:ea typeface="微软雅黑" panose="020B0503020204020204" pitchFamily="34" charset="-122"/>
                <a:cs typeface="Times New Roman" panose="02020603050405020304" pitchFamily="18" charset="0"/>
              </a:rPr>
              <a:t>-3</a:t>
            </a:r>
            <a:r>
              <a:rPr lang="en-US" altLang="zh-CN" sz="2600" b="1" dirty="0">
                <a:latin typeface="宋体" panose="02010600030101010101" pitchFamily="2" charset="-122"/>
                <a:cs typeface="Times New Roman" panose="02020603050405020304" pitchFamily="18" charset="0"/>
              </a:rPr>
              <a:t>×</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66</a:t>
            </a:r>
            <a:r>
              <a:rPr lang="en-US" altLang="zh-CN" sz="2600" b="1" dirty="0">
                <a:latin typeface="Times New Roman" panose="02020603050405020304" pitchFamily="18" charset="0"/>
                <a:cs typeface="Times New Roman" panose="02020603050405020304" pitchFamily="18" charset="0"/>
              </a:rPr>
              <a:t> </a:t>
            </a:r>
            <a:r>
              <a:rPr lang="en-US" altLang="zh-CN" sz="2600" dirty="0" err="1">
                <a:latin typeface="Times New Roman" panose="02020603050405020304" pitchFamily="18" charset="0"/>
                <a:ea typeface="微软雅黑" panose="020B0503020204020204" pitchFamily="34" charset="-122"/>
                <a:cs typeface="Times New Roman" panose="02020603050405020304" pitchFamily="18" charset="0"/>
              </a:rPr>
              <a:t>C≈2.6</a:t>
            </a:r>
            <a:r>
              <a:rPr lang="en-US" altLang="zh-CN" sz="2600" b="1" dirty="0" err="1">
                <a:latin typeface="宋体" panose="02010600030101010101" pitchFamily="2" charset="-122"/>
                <a:cs typeface="Times New Roman" panose="02020603050405020304" pitchFamily="18" charset="0"/>
              </a:rPr>
              <a:t>×</a:t>
            </a:r>
            <a:r>
              <a:rPr lang="en-US" altLang="zh-CN" sz="2600" dirty="0" err="1">
                <a:latin typeface="Times New Roman" panose="02020603050405020304" pitchFamily="18" charset="0"/>
                <a:ea typeface="微软雅黑" panose="020B0503020204020204" pitchFamily="34" charset="-122"/>
                <a:cs typeface="Times New Roman" panose="02020603050405020304" pitchFamily="18" charset="0"/>
              </a:rPr>
              <a:t>10</a:t>
            </a:r>
            <a:r>
              <a:rPr lang="en-US" altLang="zh-CN" sz="2600" baseline="30000" dirty="0" err="1">
                <a:latin typeface="Times New Roman" panose="02020603050405020304" pitchFamily="18" charset="0"/>
                <a:ea typeface="微软雅黑" panose="020B0503020204020204" pitchFamily="34" charset="-122"/>
                <a:cs typeface="Times New Roman" panose="02020603050405020304" pitchFamily="18" charset="0"/>
              </a:rPr>
              <a:t>-3</a:t>
            </a:r>
            <a:r>
              <a:rPr lang="en-US" altLang="zh-CN" sz="2600" b="1" dirty="0">
                <a:latin typeface="Times New Roman" panose="02020603050405020304" pitchFamily="18" charset="0"/>
                <a:cs typeface="Times New Roman" panose="02020603050405020304" pitchFamily="18" charset="0"/>
              </a:rPr>
              <a:t>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dirty="0">
                <a:latin typeface="Times New Roman" panose="02020603050405020304" pitchFamily="18" charset="0"/>
                <a:cs typeface="Times New Roman" panose="02020603050405020304" pitchFamily="18" charset="0"/>
              </a:rPr>
              <a:t>。</a:t>
            </a:r>
            <a:endParaRPr lang="zh-CN" altLang="zh-CN" sz="1150" dirty="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(3)</a:t>
            </a:r>
            <a:r>
              <a:rPr lang="zh-CN" altLang="zh-CN" sz="2600" b="1" dirty="0">
                <a:latin typeface="Times New Roman" panose="02020603050405020304" pitchFamily="18" charset="0"/>
                <a:cs typeface="Times New Roman" panose="02020603050405020304" pitchFamily="18" charset="0"/>
              </a:rPr>
              <a:t>因为有电压表的存在</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所以在放电时总有一部分电荷经过电压表放电</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电容器所带电荷量不能全部经过电阻</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所以</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Q</a:t>
            </a:r>
            <a:r>
              <a:rPr lang="en-US" altLang="zh-CN" sz="2600" baseline="-25000" dirty="0" err="1">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&lt;</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Q</a:t>
            </a:r>
            <a:r>
              <a:rPr lang="en-US" altLang="zh-CN" sz="2600" baseline="-25000" dirty="0" err="1">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产生这一差异是由于电压表的影响。</a:t>
            </a:r>
            <a:endParaRPr lang="zh-CN" altLang="zh-CN" sz="1150" dirty="0">
              <a:latin typeface="Calibri" panose="020F0502020204030204" pitchFamily="34" charset="0"/>
              <a:cs typeface="Times New Roman" panose="02020603050405020304" pitchFamily="18" charset="0"/>
            </a:endParaRPr>
          </a:p>
        </p:txBody>
      </p:sp>
      <p:pic>
        <p:nvPicPr>
          <p:cNvPr id="3" name="image148.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730587" y="735076"/>
            <a:ext cx="5019130" cy="2190548"/>
          </a:xfrm>
          <a:prstGeom prst="rect">
            <a:avLst/>
          </a:prstGeom>
        </p:spPr>
      </p:pic>
    </p:spTree>
    <p:extLst>
      <p:ext uri="{BB962C8B-B14F-4D97-AF65-F5344CB8AC3E}">
        <p14:creationId xmlns:p14="http://schemas.microsoft.com/office/powerpoint/2010/main" val="1544847683"/>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8">
                                            <p:txEl>
                                              <p:pRg st="1" end="1"/>
                                            </p:txEl>
                                          </p:spTgt>
                                        </p:tgtEl>
                                        <p:attrNameLst>
                                          <p:attrName>style.visibility</p:attrName>
                                        </p:attrNameLst>
                                      </p:cBhvr>
                                      <p:to>
                                        <p:strVal val="visible"/>
                                      </p:to>
                                    </p:set>
                                    <p:animEffect transition="in" filter="blinds(horizontal)">
                                      <p:cBhvr>
                                        <p:cTn id="7" dur="500"/>
                                        <p:tgtEl>
                                          <p:spTgt spid="8">
                                            <p:txEl>
                                              <p:pRg st="1" end="1"/>
                                            </p:txEl>
                                          </p:spTgt>
                                        </p:tgtEl>
                                      </p:cBhvr>
                                    </p:animEffect>
                                  </p:childTnLst>
                                </p:cTn>
                              </p:par>
                              <p:par>
                                <p:cTn id="8" presetID="3" presetClass="entr" presetSubtype="10" fill="hold" nodeType="withEffect">
                                  <p:stCondLst>
                                    <p:cond delay="0"/>
                                  </p:stCondLst>
                                  <p:childTnLst>
                                    <p:set>
                                      <p:cBhvr>
                                        <p:cTn id="9" dur="1" fill="hold">
                                          <p:stCondLst>
                                            <p:cond delay="0"/>
                                          </p:stCondLst>
                                        </p:cTn>
                                        <p:tgtEl>
                                          <p:spTgt spid="8">
                                            <p:txEl>
                                              <p:pRg st="2" end="2"/>
                                            </p:txEl>
                                          </p:spTgt>
                                        </p:tgtEl>
                                        <p:attrNameLst>
                                          <p:attrName>style.visibility</p:attrName>
                                        </p:attrNameLst>
                                      </p:cBhvr>
                                      <p:to>
                                        <p:strVal val="visible"/>
                                      </p:to>
                                    </p:set>
                                    <p:animEffect transition="in" filter="blinds(horizontal)">
                                      <p:cBhvr>
                                        <p:cTn id="10" dur="500"/>
                                        <p:tgtEl>
                                          <p:spTgt spid="8">
                                            <p:txEl>
                                              <p:pRg st="2" end="2"/>
                                            </p:txEl>
                                          </p:spTgt>
                                        </p:tgtEl>
                                      </p:cBhvr>
                                    </p:animEffect>
                                  </p:childTnLst>
                                </p:cTn>
                              </p:par>
                              <p:par>
                                <p:cTn id="11" presetID="3" presetClass="entr" presetSubtype="10" fill="hold" nodeType="withEffect">
                                  <p:stCondLst>
                                    <p:cond delay="0"/>
                                  </p:stCondLst>
                                  <p:childTnLst>
                                    <p:set>
                                      <p:cBhvr>
                                        <p:cTn id="12" dur="1" fill="hold">
                                          <p:stCondLst>
                                            <p:cond delay="0"/>
                                          </p:stCondLst>
                                        </p:cTn>
                                        <p:tgtEl>
                                          <p:spTgt spid="8">
                                            <p:txEl>
                                              <p:pRg st="3" end="3"/>
                                            </p:txEl>
                                          </p:spTgt>
                                        </p:tgtEl>
                                        <p:attrNameLst>
                                          <p:attrName>style.visibility</p:attrName>
                                        </p:attrNameLst>
                                      </p:cBhvr>
                                      <p:to>
                                        <p:strVal val="visible"/>
                                      </p:to>
                                    </p:set>
                                    <p:animEffect transition="in" filter="blinds(horizontal)">
                                      <p:cBhvr>
                                        <p:cTn id="13" dur="500"/>
                                        <p:tgtEl>
                                          <p:spTgt spid="8">
                                            <p:txEl>
                                              <p:pRg st="3" end="3"/>
                                            </p:txEl>
                                          </p:spTgt>
                                        </p:tgtEl>
                                      </p:cBhvr>
                                    </p:animEffect>
                                  </p:childTnLst>
                                </p:cTn>
                              </p:par>
                              <p:par>
                                <p:cTn id="14" presetID="3" presetClass="entr" presetSubtype="10" fill="hold" nodeType="withEffect">
                                  <p:stCondLst>
                                    <p:cond delay="0"/>
                                  </p:stCondLst>
                                  <p:childTnLst>
                                    <p:set>
                                      <p:cBhvr>
                                        <p:cTn id="15" dur="1" fill="hold">
                                          <p:stCondLst>
                                            <p:cond delay="0"/>
                                          </p:stCondLst>
                                        </p:cTn>
                                        <p:tgtEl>
                                          <p:spTgt spid="8">
                                            <p:txEl>
                                              <p:pRg st="4" end="4"/>
                                            </p:txEl>
                                          </p:spTgt>
                                        </p:tgtEl>
                                        <p:attrNameLst>
                                          <p:attrName>style.visibility</p:attrName>
                                        </p:attrNameLst>
                                      </p:cBhvr>
                                      <p:to>
                                        <p:strVal val="visible"/>
                                      </p:to>
                                    </p:set>
                                    <p:animEffect transition="in" filter="blinds(horizontal)">
                                      <p:cBhvr>
                                        <p:cTn id="16" dur="500"/>
                                        <p:tgtEl>
                                          <p:spTgt spid="8">
                                            <p:txEl>
                                              <p:pRg st="4" end="4"/>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3" presetClass="entr" presetSubtype="10" fill="hold" nodeType="clickEffect">
                                  <p:stCondLst>
                                    <p:cond delay="0"/>
                                  </p:stCondLst>
                                  <p:childTnLst>
                                    <p:set>
                                      <p:cBhvr>
                                        <p:cTn id="20" dur="1" fill="hold">
                                          <p:stCondLst>
                                            <p:cond delay="0"/>
                                          </p:stCondLst>
                                        </p:cTn>
                                        <p:tgtEl>
                                          <p:spTgt spid="8">
                                            <p:txEl>
                                              <p:pRg st="5" end="5"/>
                                            </p:txEl>
                                          </p:spTgt>
                                        </p:tgtEl>
                                        <p:attrNameLst>
                                          <p:attrName>style.visibility</p:attrName>
                                        </p:attrNameLst>
                                      </p:cBhvr>
                                      <p:to>
                                        <p:strVal val="visible"/>
                                      </p:to>
                                    </p:set>
                                    <p:animEffect transition="in" filter="blinds(horizontal)">
                                      <p:cBhvr>
                                        <p:cTn id="21" dur="500"/>
                                        <p:tgtEl>
                                          <p:spTgt spid="8">
                                            <p:txEl>
                                              <p:pRg st="5" end="5"/>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3" presetClass="entr" presetSubtype="10" fill="hold" nodeType="clickEffect">
                                  <p:stCondLst>
                                    <p:cond delay="0"/>
                                  </p:stCondLst>
                                  <p:childTnLst>
                                    <p:set>
                                      <p:cBhvr>
                                        <p:cTn id="25" dur="1" fill="hold">
                                          <p:stCondLst>
                                            <p:cond delay="0"/>
                                          </p:stCondLst>
                                        </p:cTn>
                                        <p:tgtEl>
                                          <p:spTgt spid="8">
                                            <p:txEl>
                                              <p:pRg st="6" end="6"/>
                                            </p:txEl>
                                          </p:spTgt>
                                        </p:tgtEl>
                                        <p:attrNameLst>
                                          <p:attrName>style.visibility</p:attrName>
                                        </p:attrNameLst>
                                      </p:cBhvr>
                                      <p:to>
                                        <p:strVal val="visible"/>
                                      </p:to>
                                    </p:set>
                                    <p:animEffect transition="in" filter="blinds(horizontal)">
                                      <p:cBhvr>
                                        <p:cTn id="26" dur="500"/>
                                        <p:tgtEl>
                                          <p:spTgt spid="8">
                                            <p:txEl>
                                              <p:pRg st="6" end="6"/>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3" presetClass="entr" presetSubtype="10" fill="hold" nodeType="clickEffect">
                                  <p:stCondLst>
                                    <p:cond delay="0"/>
                                  </p:stCondLst>
                                  <p:childTnLst>
                                    <p:set>
                                      <p:cBhvr>
                                        <p:cTn id="30" dur="1" fill="hold">
                                          <p:stCondLst>
                                            <p:cond delay="0"/>
                                          </p:stCondLst>
                                        </p:cTn>
                                        <p:tgtEl>
                                          <p:spTgt spid="8">
                                            <p:txEl>
                                              <p:pRg st="7" end="7"/>
                                            </p:txEl>
                                          </p:spTgt>
                                        </p:tgtEl>
                                        <p:attrNameLst>
                                          <p:attrName>style.visibility</p:attrName>
                                        </p:attrNameLst>
                                      </p:cBhvr>
                                      <p:to>
                                        <p:strVal val="visible"/>
                                      </p:to>
                                    </p:set>
                                    <p:animEffect transition="in" filter="blinds(horizontal)">
                                      <p:cBhvr>
                                        <p:cTn id="31" dur="500"/>
                                        <p:tgtEl>
                                          <p:spTgt spid="8">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p:cNvSpPr/>
          <p:nvPr/>
        </p:nvSpPr>
        <p:spPr>
          <a:xfrm>
            <a:off x="94740" y="629665"/>
            <a:ext cx="11810444" cy="2459560"/>
          </a:xfrm>
          <a:prstGeom prst="rect">
            <a:avLst/>
          </a:prstGeom>
        </p:spPr>
        <p:txBody>
          <a:bodyPr wrap="square" lIns="121898" tIns="60948" rIns="121898" bIns="60948">
            <a:spAutoFit/>
          </a:bodyPr>
          <a:lstStyle/>
          <a:p>
            <a:pPr marL="252000" indent="-457200">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11.(2026·</a:t>
            </a:r>
            <a:r>
              <a:rPr lang="zh-CN" altLang="zh-CN" sz="2600" b="1">
                <a:latin typeface="Times New Roman" panose="02020603050405020304" pitchFamily="18" charset="0"/>
                <a:cs typeface="Times New Roman" panose="02020603050405020304" pitchFamily="18" charset="0"/>
              </a:rPr>
              <a:t>安徽皖江名校联考</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某同学按如图所示的电路图连接电路</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利用电流传感器和电压传感器研究电容器的充、放电情况。实验时</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先将开关</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S</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与</a:t>
            </a:r>
            <a:r>
              <a:rPr lang="en-US" altLang="zh-CN" sz="2600" b="1">
                <a:latin typeface="宋体" panose="02010600030101010101" pitchFamily="2"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b="1">
                <a:latin typeface="宋体" panose="02010600030101010101" pitchFamily="2"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端相连</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待电路稳定后</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将开关掷向</a:t>
            </a:r>
            <a:r>
              <a:rPr lang="en-US" altLang="zh-CN" sz="2600" b="1">
                <a:latin typeface="宋体" panose="02010600030101010101" pitchFamily="2"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b="1">
                <a:latin typeface="宋体" panose="02010600030101010101" pitchFamily="2"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端</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传感器将信息传入计算机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屏幕上可以显示出电流、电压随时间变化的</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i</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图像、</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u</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图像。</a:t>
            </a:r>
            <a:endParaRPr lang="zh-CN" altLang="zh-CN" sz="1150">
              <a:latin typeface="Calibri" panose="020F0502020204030204" pitchFamily="34" charset="0"/>
              <a:cs typeface="Times New Roman" panose="02020603050405020304" pitchFamily="18" charset="0"/>
            </a:endParaRPr>
          </a:p>
        </p:txBody>
      </p:sp>
      <p:pic>
        <p:nvPicPr>
          <p:cNvPr id="7" name="image149.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934936" y="3212973"/>
            <a:ext cx="4975692" cy="2178114"/>
          </a:xfrm>
          <a:prstGeom prst="rect">
            <a:avLst/>
          </a:prstGeom>
        </p:spPr>
      </p:pic>
    </p:spTree>
    <p:extLst>
      <p:ext uri="{BB962C8B-B14F-4D97-AF65-F5344CB8AC3E}">
        <p14:creationId xmlns:p14="http://schemas.microsoft.com/office/powerpoint/2010/main" val="320616295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247140" y="653489"/>
            <a:ext cx="11658044" cy="1855035"/>
          </a:xfrm>
          <a:prstGeom prst="rect">
            <a:avLst/>
          </a:prstGeom>
        </p:spPr>
        <p:txBody>
          <a:bodyPr wrap="square" lIns="121898" tIns="60948" rIns="121898" bIns="60948">
            <a:spAutoFit/>
          </a:bodyPr>
          <a:lstStyle/>
          <a:p>
            <a:pPr>
              <a:lnSpc>
                <a:spcPct val="150000"/>
              </a:lnSpc>
              <a:spcAft>
                <a:spcPts val="0"/>
              </a:spcAft>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下列选项中</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当开关与</a:t>
            </a:r>
            <a:r>
              <a:rPr lang="en-US" altLang="zh-CN" sz="2600" b="1" dirty="0">
                <a:latin typeface="宋体" panose="02010600030101010101" pitchFamily="2" charset="-122"/>
                <a:cs typeface="Times New Roman" panose="02020603050405020304" pitchFamily="18" charset="0"/>
              </a:rPr>
              <a:t>“</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b="1" dirty="0">
                <a:latin typeface="宋体" panose="02010600030101010101" pitchFamily="2"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端相连时</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电压传感器所描绘的</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u</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图像</a:t>
            </a:r>
            <a:r>
              <a:rPr lang="zh-CN"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应</a:t>
            </a:r>
            <a:endPar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endParaRPr>
          </a:p>
          <a:p>
            <a:pPr>
              <a:lnSpc>
                <a:spcPct val="150000"/>
              </a:lnSpc>
              <a:spcAft>
                <a:spcPts val="0"/>
              </a:spcAft>
              <a:tabLst>
                <a:tab pos="2970530" algn="l"/>
              </a:tabLst>
            </a:pPr>
            <a:r>
              <a:rPr lang="zh-CN"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是</a:t>
            </a:r>
            <a:r>
              <a:rPr lang="zh-CN" altLang="zh-CN" sz="2600" u="sng" dirty="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选填</a:t>
            </a:r>
            <a:r>
              <a:rPr lang="en-US" altLang="zh-CN" sz="2600" b="1" dirty="0">
                <a:latin typeface="宋体" panose="02010600030101010101" pitchFamily="2" charset="-122"/>
                <a:cs typeface="Times New Roman" panose="02020603050405020304" pitchFamily="18" charset="0"/>
              </a:rPr>
              <a:t>“</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C</a:t>
            </a:r>
            <a:r>
              <a:rPr lang="en-US" altLang="zh-CN" sz="2600" b="1" dirty="0">
                <a:latin typeface="宋体" panose="02010600030101010101" pitchFamily="2"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或</a:t>
            </a:r>
            <a:r>
              <a:rPr lang="en-US" altLang="zh-CN" sz="2600" b="1" dirty="0">
                <a:latin typeface="宋体" panose="02010600030101010101" pitchFamily="2" charset="-122"/>
                <a:cs typeface="Times New Roman" panose="02020603050405020304" pitchFamily="18" charset="0"/>
              </a:rPr>
              <a:t>“</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D</a:t>
            </a:r>
            <a:r>
              <a:rPr lang="en-US" altLang="zh-CN" sz="2600" b="1" dirty="0">
                <a:latin typeface="宋体" panose="02010600030101010101" pitchFamily="2" charset="-122"/>
                <a:cs typeface="Times New Roman" panose="02020603050405020304" pitchFamily="18" charset="0"/>
              </a:rPr>
              <a:t>”</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当开关与</a:t>
            </a:r>
            <a:r>
              <a:rPr lang="en-US" altLang="zh-CN" sz="2600" b="1" dirty="0">
                <a:latin typeface="宋体" panose="02010600030101010101" pitchFamily="2" charset="-122"/>
                <a:cs typeface="Times New Roman" panose="02020603050405020304" pitchFamily="18" charset="0"/>
              </a:rPr>
              <a:t>“</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b="1" dirty="0">
                <a:latin typeface="宋体" panose="02010600030101010101" pitchFamily="2"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端相连时</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电流传感器所描绘的</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i</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图像应是</a:t>
            </a:r>
            <a:r>
              <a:rPr lang="zh-CN" altLang="zh-CN" sz="2600" u="sng" dirty="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选填</a:t>
            </a:r>
            <a:r>
              <a:rPr lang="en-US" altLang="zh-CN" sz="2600" b="1" dirty="0">
                <a:latin typeface="宋体" panose="02010600030101010101" pitchFamily="2" charset="-122"/>
                <a:cs typeface="Times New Roman" panose="02020603050405020304" pitchFamily="18" charset="0"/>
              </a:rPr>
              <a:t>“</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b="1" dirty="0">
                <a:latin typeface="宋体" panose="02010600030101010101" pitchFamily="2"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或</a:t>
            </a:r>
            <a:r>
              <a:rPr lang="en-US" altLang="zh-CN" sz="2600" b="1" dirty="0">
                <a:latin typeface="宋体" panose="02010600030101010101" pitchFamily="2" charset="-122"/>
                <a:cs typeface="Times New Roman" panose="02020603050405020304" pitchFamily="18" charset="0"/>
              </a:rPr>
              <a:t>“</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B</a:t>
            </a:r>
            <a:r>
              <a:rPr lang="en-US" altLang="zh-CN" sz="2600" b="1" dirty="0">
                <a:latin typeface="宋体" panose="02010600030101010101" pitchFamily="2" charset="-122"/>
                <a:cs typeface="Times New Roman" panose="02020603050405020304" pitchFamily="18" charset="0"/>
              </a:rPr>
              <a:t>”</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 </a:t>
            </a:r>
            <a:endParaRPr lang="zh-CN" altLang="zh-CN" sz="1150" dirty="0">
              <a:latin typeface="Calibri" panose="020F0502020204030204" pitchFamily="34" charset="0"/>
              <a:cs typeface="Times New Roman" panose="02020603050405020304" pitchFamily="18" charset="0"/>
            </a:endParaRPr>
          </a:p>
        </p:txBody>
      </p:sp>
      <p:pic>
        <p:nvPicPr>
          <p:cNvPr id="4" name="image150.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10558" y="2691892"/>
            <a:ext cx="4968621" cy="2240120"/>
          </a:xfrm>
          <a:prstGeom prst="rect">
            <a:avLst/>
          </a:prstGeom>
        </p:spPr>
      </p:pic>
      <p:pic>
        <p:nvPicPr>
          <p:cNvPr id="5" name="image151.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158832" y="2691892"/>
            <a:ext cx="4968621" cy="2240120"/>
          </a:xfrm>
          <a:prstGeom prst="rect">
            <a:avLst/>
          </a:prstGeom>
        </p:spPr>
      </p:pic>
    </p:spTree>
    <p:extLst>
      <p:ext uri="{BB962C8B-B14F-4D97-AF65-F5344CB8AC3E}">
        <p14:creationId xmlns:p14="http://schemas.microsoft.com/office/powerpoint/2010/main" val="266764577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247140" y="653489"/>
            <a:ext cx="11658044" cy="4860217"/>
          </a:xfrm>
          <a:prstGeom prst="rect">
            <a:avLst/>
          </a:prstGeom>
        </p:spPr>
        <p:txBody>
          <a:bodyPr wrap="square" lIns="121898" tIns="60948" rIns="121898" bIns="60948">
            <a:spAutoFit/>
          </a:bodyPr>
          <a:lstStyle/>
          <a:p>
            <a:pPr>
              <a:lnSpc>
                <a:spcPct val="150000"/>
              </a:lnSpc>
              <a:spcAft>
                <a:spcPts val="0"/>
              </a:spcAft>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结合屏幕显示的</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i</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图像、</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u</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图像可知</a:t>
            </a:r>
            <a:r>
              <a:rPr lang="zh-CN" altLang="zh-CN" sz="2600" u="sng" dirty="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填正确选项的字母</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 </a:t>
            </a:r>
            <a:endParaRPr lang="zh-CN" altLang="zh-CN" sz="1150" dirty="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刚开始充电时充电电流最大</a:t>
            </a:r>
            <a:endParaRPr lang="zh-CN" altLang="zh-CN" sz="1150" dirty="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刚开始充电时充电电流最小</a:t>
            </a:r>
            <a:endParaRPr lang="zh-CN" altLang="zh-CN" sz="1150" dirty="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充电结束时电压为零</a:t>
            </a:r>
            <a:endParaRPr lang="zh-CN" altLang="zh-CN" sz="1150" dirty="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充电电流跟两极电压成正比</a:t>
            </a:r>
            <a:endParaRPr lang="zh-CN" altLang="zh-CN" sz="1150" dirty="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(3)</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假设上述所选的</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i</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图像与横轴围成图形的面积为</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S</a:t>
            </a:r>
            <a:r>
              <a:rPr lang="en-US" altLang="zh-CN" sz="2600" baseline="-25000" dirty="0" err="1">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dirty="0" err="1">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u</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图像与横轴围成图形的面积为</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S</a:t>
            </a:r>
            <a:r>
              <a:rPr lang="en-US" altLang="zh-CN" sz="2600" baseline="-25000" dirty="0" err="1">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再利用图像中已知的数据</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则该电容器电容</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的</a:t>
            </a:r>
            <a:r>
              <a:rPr lang="zh-CN"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表达式</a:t>
            </a:r>
            <a:endPar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endParaRPr>
          </a:p>
          <a:p>
            <a:pPr>
              <a:lnSpc>
                <a:spcPct val="150000"/>
              </a:lnSpc>
              <a:spcAft>
                <a:spcPts val="0"/>
              </a:spcAft>
              <a:tabLst>
                <a:tab pos="2970530" algn="l"/>
              </a:tabLst>
            </a:pPr>
            <a:r>
              <a:rPr lang="zh-CN"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为</a:t>
            </a:r>
            <a:r>
              <a:rPr lang="zh-CN" altLang="zh-CN" sz="2600" u="sng" dirty="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题中及图像中所给数据单位均为国际单位</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 </a:t>
            </a:r>
            <a:endParaRPr lang="zh-CN" altLang="zh-CN" sz="1150" dirty="0">
              <a:latin typeface="Calibri" panose="020F0502020204030204" pitchFamily="34" charset="0"/>
              <a:cs typeface="Times New Roman" panose="02020603050405020304" pitchFamily="18" charset="0"/>
            </a:endParaRPr>
          </a:p>
        </p:txBody>
      </p:sp>
      <p:pic>
        <p:nvPicPr>
          <p:cNvPr id="4" name="image149.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354962" y="1446657"/>
            <a:ext cx="4975692" cy="2178114"/>
          </a:xfrm>
          <a:prstGeom prst="rect">
            <a:avLst/>
          </a:prstGeom>
        </p:spPr>
      </p:pic>
    </p:spTree>
    <p:extLst>
      <p:ext uri="{BB962C8B-B14F-4D97-AF65-F5344CB8AC3E}">
        <p14:creationId xmlns:p14="http://schemas.microsoft.com/office/powerpoint/2010/main" val="73454024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矩形 2"/>
              <p:cNvSpPr/>
              <p:nvPr/>
            </p:nvSpPr>
            <p:spPr>
              <a:xfrm>
                <a:off x="247140" y="551889"/>
                <a:ext cx="11658044" cy="5265071"/>
              </a:xfrm>
              <a:prstGeom prst="rect">
                <a:avLst/>
              </a:prstGeom>
            </p:spPr>
            <p:txBody>
              <a:bodyPr wrap="square" lIns="121898" tIns="60948" rIns="121898" bIns="60948">
                <a:spAutoFit/>
              </a:bodyPr>
              <a:lstStyle/>
              <a:p>
                <a:pPr>
                  <a:lnSpc>
                    <a:spcPct val="150000"/>
                  </a:lnSpc>
                  <a:spcAft>
                    <a:spcPts val="0"/>
                  </a:spcAft>
                  <a:tabLst>
                    <a:tab pos="2970530" algn="l"/>
                  </a:tabLst>
                </a:pPr>
                <a:r>
                  <a:rPr lang="zh-CN" altLang="zh-CN" sz="2600" b="1" dirty="0">
                    <a:solidFill>
                      <a:srgbClr val="C00000"/>
                    </a:solidFill>
                    <a:latin typeface="Times New Roman" panose="02020603050405020304" pitchFamily="18" charset="0"/>
                    <a:ea typeface="黑体" panose="02010609060101010101" pitchFamily="49" charset="-122"/>
                    <a:cs typeface="Times New Roman" panose="02020603050405020304" pitchFamily="18" charset="0"/>
                  </a:rPr>
                  <a:t>答案　</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(1)C</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(2)A</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(3)</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C</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𝑺</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sub>
                        </m:sSub>
                      </m:num>
                      <m:den>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𝑼</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den>
                    </m:f>
                  </m:oMath>
                </a14:m>
                <a:endParaRPr lang="zh-CN" altLang="zh-CN" sz="1150" dirty="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zh-CN" altLang="zh-CN" sz="2600" b="1" dirty="0">
                    <a:solidFill>
                      <a:srgbClr val="0000FF"/>
                    </a:solidFill>
                    <a:effectLst/>
                    <a:latin typeface="Times New Roman" panose="02020603050405020304" pitchFamily="18" charset="0"/>
                    <a:ea typeface="黑体" panose="02010609060101010101" pitchFamily="49" charset="-122"/>
                    <a:cs typeface="Times New Roman" panose="02020603050405020304" pitchFamily="18" charset="0"/>
                  </a:rPr>
                  <a:t>解析　</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b="1" dirty="0">
                    <a:latin typeface="Times New Roman" panose="02020603050405020304" pitchFamily="18" charset="0"/>
                    <a:cs typeface="Times New Roman" panose="02020603050405020304" pitchFamily="18" charset="0"/>
                  </a:rPr>
                  <a:t>当开关与</a:t>
                </a:r>
                <a:r>
                  <a:rPr lang="en-US" altLang="zh-CN" sz="2600" b="1" dirty="0">
                    <a:latin typeface="宋体" panose="02010600030101010101" pitchFamily="2" charset="-122"/>
                    <a:cs typeface="Times New Roman" panose="02020603050405020304" pitchFamily="18" charset="0"/>
                  </a:rPr>
                  <a:t>“</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b="1" dirty="0">
                    <a:latin typeface="宋体" panose="02010600030101010101" pitchFamily="2"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端相连时</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电容器处于充电过程中</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电容器两端电压越来越大</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电源与电容器间电势差越来越小</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电路中电流刚开始时最大</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而后逐渐减小</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电容器充电会越来越慢</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电压增加得也就越来越慢</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最终电容器电压等于电源电动势</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电压最大</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电流为零</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故</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dirty="0">
                    <a:latin typeface="Times New Roman" panose="02020603050405020304" pitchFamily="18" charset="0"/>
                    <a:cs typeface="Times New Roman" panose="02020603050405020304" pitchFamily="18" charset="0"/>
                  </a:rPr>
                  <a:t>正确</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当开关与</a:t>
                </a:r>
                <a:r>
                  <a:rPr lang="en-US" altLang="zh-CN" sz="2600" b="1" dirty="0">
                    <a:latin typeface="宋体" panose="02010600030101010101" pitchFamily="2" charset="-122"/>
                    <a:cs typeface="Times New Roman" panose="02020603050405020304" pitchFamily="18" charset="0"/>
                  </a:rPr>
                  <a:t>“</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b="1" dirty="0">
                    <a:latin typeface="宋体" panose="02010600030101010101" pitchFamily="2"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端相连时</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电容器放电</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开始时两极板间电势差最大</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电路中电流最大</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smtClean="0">
                    <a:latin typeface="Times New Roman" panose="02020603050405020304" pitchFamily="18" charset="0"/>
                    <a:cs typeface="Times New Roman" panose="02020603050405020304" pitchFamily="18" charset="0"/>
                  </a:rPr>
                  <a:t>随</a:t>
                </a:r>
                <a:endParaRPr lang="en-US" altLang="zh-CN" sz="2600" b="1" dirty="0" smtClean="0">
                  <a:latin typeface="Times New Roman" panose="02020603050405020304" pitchFamily="18" charset="0"/>
                  <a:cs typeface="Times New Roman" panose="02020603050405020304" pitchFamily="18" charset="0"/>
                </a:endParaRPr>
              </a:p>
              <a:p>
                <a:pPr>
                  <a:lnSpc>
                    <a:spcPct val="150000"/>
                  </a:lnSpc>
                  <a:spcAft>
                    <a:spcPts val="0"/>
                  </a:spcAft>
                  <a:tabLst>
                    <a:tab pos="2970530" algn="l"/>
                  </a:tabLst>
                </a:pPr>
                <a:r>
                  <a:rPr lang="zh-CN" altLang="zh-CN" sz="2600" b="1" dirty="0" smtClean="0">
                    <a:latin typeface="Times New Roman" panose="02020603050405020304" pitchFamily="18" charset="0"/>
                    <a:cs typeface="Times New Roman" panose="02020603050405020304" pitchFamily="18" charset="0"/>
                  </a:rPr>
                  <a:t>着</a:t>
                </a:r>
                <a:r>
                  <a:rPr lang="zh-CN" altLang="zh-CN" sz="2600" b="1" dirty="0">
                    <a:latin typeface="Times New Roman" panose="02020603050405020304" pitchFamily="18" charset="0"/>
                    <a:cs typeface="Times New Roman" panose="02020603050405020304" pitchFamily="18" charset="0"/>
                  </a:rPr>
                  <a:t>电容器电压降低</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电路中电流减小</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smtClean="0">
                    <a:latin typeface="Times New Roman" panose="02020603050405020304" pitchFamily="18" charset="0"/>
                    <a:cs typeface="Times New Roman" panose="02020603050405020304" pitchFamily="18" charset="0"/>
                  </a:rPr>
                  <a:t>放电</a:t>
                </a:r>
                <a:endParaRPr lang="en-US" altLang="zh-CN" sz="2600" b="1" dirty="0" smtClean="0">
                  <a:latin typeface="Times New Roman" panose="02020603050405020304" pitchFamily="18" charset="0"/>
                  <a:cs typeface="Times New Roman" panose="02020603050405020304" pitchFamily="18" charset="0"/>
                </a:endParaRPr>
              </a:p>
              <a:p>
                <a:pPr>
                  <a:lnSpc>
                    <a:spcPct val="150000"/>
                  </a:lnSpc>
                  <a:spcAft>
                    <a:spcPts val="0"/>
                  </a:spcAft>
                  <a:tabLst>
                    <a:tab pos="2970530" algn="l"/>
                  </a:tabLst>
                </a:pPr>
                <a:r>
                  <a:rPr lang="zh-CN" altLang="zh-CN" sz="2600" b="1" dirty="0" smtClean="0">
                    <a:latin typeface="Times New Roman" panose="02020603050405020304" pitchFamily="18" charset="0"/>
                    <a:cs typeface="Times New Roman" panose="02020603050405020304" pitchFamily="18" charset="0"/>
                  </a:rPr>
                  <a:t>速度</a:t>
                </a:r>
                <a:r>
                  <a:rPr lang="zh-CN" altLang="zh-CN" sz="2600" b="1" dirty="0">
                    <a:latin typeface="Times New Roman" panose="02020603050405020304" pitchFamily="18" charset="0"/>
                    <a:cs typeface="Times New Roman" panose="02020603050405020304" pitchFamily="18" charset="0"/>
                  </a:rPr>
                  <a:t>也越来越慢</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最终电流为零</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故</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dirty="0">
                    <a:latin typeface="Times New Roman" panose="02020603050405020304" pitchFamily="18" charset="0"/>
                    <a:cs typeface="Times New Roman" panose="02020603050405020304" pitchFamily="18" charset="0"/>
                  </a:rPr>
                  <a:t>正确。</a:t>
                </a:r>
                <a:endParaRPr lang="zh-CN" altLang="zh-CN" sz="1150" dirty="0">
                  <a:latin typeface="Calibri" panose="020F0502020204030204" pitchFamily="34" charset="0"/>
                  <a:cs typeface="Times New Roman" panose="02020603050405020304" pitchFamily="18" charset="0"/>
                </a:endParaRPr>
              </a:p>
            </p:txBody>
          </p:sp>
        </mc:Choice>
        <mc:Fallback xmlns="">
          <p:sp>
            <p:nvSpPr>
              <p:cNvPr id="3" name="矩形 2"/>
              <p:cNvSpPr>
                <a:spLocks noRot="1" noChangeAspect="1" noMove="1" noResize="1" noEditPoints="1" noAdjustHandles="1" noChangeArrowheads="1" noChangeShapeType="1" noTextEdit="1"/>
              </p:cNvSpPr>
              <p:nvPr/>
            </p:nvSpPr>
            <p:spPr>
              <a:xfrm>
                <a:off x="247140" y="551889"/>
                <a:ext cx="11658044" cy="5265071"/>
              </a:xfrm>
              <a:prstGeom prst="rect">
                <a:avLst/>
              </a:prstGeom>
              <a:blipFill rotWithShape="0">
                <a:blip r:embed="rId2"/>
                <a:stretch>
                  <a:fillRect l="-680" r="-157" b="-463"/>
                </a:stretch>
              </a:blipFill>
            </p:spPr>
            <p:txBody>
              <a:bodyPr/>
              <a:lstStyle/>
              <a:p>
                <a:r>
                  <a:rPr lang="zh-CN" altLang="en-US">
                    <a:noFill/>
                  </a:rPr>
                  <a:t> </a:t>
                </a:r>
              </a:p>
            </p:txBody>
          </p:sp>
        </mc:Fallback>
      </mc:AlternateContent>
      <p:pic>
        <p:nvPicPr>
          <p:cNvPr id="4" name="image149.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609089" y="3911854"/>
            <a:ext cx="4975692" cy="2178114"/>
          </a:xfrm>
          <a:prstGeom prst="rect">
            <a:avLst/>
          </a:prstGeom>
        </p:spPr>
      </p:pic>
    </p:spTree>
    <p:extLst>
      <p:ext uri="{BB962C8B-B14F-4D97-AF65-F5344CB8AC3E}">
        <p14:creationId xmlns:p14="http://schemas.microsoft.com/office/powerpoint/2010/main" val="2864395675"/>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blinds(horizontal)">
                                      <p:cBhvr>
                                        <p:cTn id="7" dur="500"/>
                                        <p:tgtEl>
                                          <p:spTgt spid="3">
                                            <p:txEl>
                                              <p:pRg st="1" end="1"/>
                                            </p:txEl>
                                          </p:spTgt>
                                        </p:tgtEl>
                                      </p:cBhvr>
                                    </p:animEffect>
                                  </p:childTnLst>
                                </p:cTn>
                              </p:par>
                              <p:par>
                                <p:cTn id="8" presetID="3" presetClass="entr" presetSubtype="10" fill="hold" nodeType="withEffect">
                                  <p:stCondLst>
                                    <p:cond delay="0"/>
                                  </p:stCondLst>
                                  <p:childTnLst>
                                    <p:set>
                                      <p:cBhvr>
                                        <p:cTn id="9" dur="1" fill="hold">
                                          <p:stCondLst>
                                            <p:cond delay="0"/>
                                          </p:stCondLst>
                                        </p:cTn>
                                        <p:tgtEl>
                                          <p:spTgt spid="3">
                                            <p:txEl>
                                              <p:pRg st="2" end="2"/>
                                            </p:txEl>
                                          </p:spTgt>
                                        </p:tgtEl>
                                        <p:attrNameLst>
                                          <p:attrName>style.visibility</p:attrName>
                                        </p:attrNameLst>
                                      </p:cBhvr>
                                      <p:to>
                                        <p:strVal val="visible"/>
                                      </p:to>
                                    </p:set>
                                    <p:animEffect transition="in" filter="blinds(horizontal)">
                                      <p:cBhvr>
                                        <p:cTn id="10" dur="500"/>
                                        <p:tgtEl>
                                          <p:spTgt spid="3">
                                            <p:txEl>
                                              <p:pRg st="2" end="2"/>
                                            </p:txEl>
                                          </p:spTgt>
                                        </p:tgtEl>
                                      </p:cBhvr>
                                    </p:animEffect>
                                  </p:childTnLst>
                                </p:cTn>
                              </p:par>
                              <p:par>
                                <p:cTn id="11" presetID="3" presetClass="entr" presetSubtype="1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animEffect transition="in" filter="blinds(horizontal)">
                                      <p:cBhvr>
                                        <p:cTn id="13"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矩形 2"/>
              <p:cNvSpPr/>
              <p:nvPr/>
            </p:nvSpPr>
            <p:spPr>
              <a:xfrm>
                <a:off x="247140" y="2971321"/>
                <a:ext cx="11658044" cy="2185895"/>
              </a:xfrm>
              <a:prstGeom prst="rect">
                <a:avLst/>
              </a:prstGeom>
            </p:spPr>
            <p:txBody>
              <a:bodyPr wrap="square" lIns="121898" tIns="60948" rIns="121898" bIns="60948">
                <a:spAutoFit/>
              </a:bodyPr>
              <a:lstStyle/>
              <a:p>
                <a:pPr>
                  <a:lnSpc>
                    <a:spcPct val="150000"/>
                  </a:lnSpc>
                  <a:spcAft>
                    <a:spcPts val="0"/>
                  </a:spcAft>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b="1" dirty="0">
                    <a:latin typeface="Times New Roman" panose="02020603050405020304" pitchFamily="18" charset="0"/>
                    <a:cs typeface="Times New Roman" panose="02020603050405020304" pitchFamily="18" charset="0"/>
                  </a:rPr>
                  <a:t>根据</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b="1" dirty="0">
                    <a:latin typeface="Times New Roman" panose="02020603050405020304" pitchFamily="18" charset="0"/>
                    <a:cs typeface="Times New Roman" panose="02020603050405020304" pitchFamily="18" charset="0"/>
                  </a:rPr>
                  <a:t>分析可知只有</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dirty="0">
                    <a:latin typeface="Times New Roman" panose="02020603050405020304" pitchFamily="18" charset="0"/>
                    <a:cs typeface="Times New Roman" panose="02020603050405020304" pitchFamily="18" charset="0"/>
                  </a:rPr>
                  <a:t>正确。</a:t>
                </a:r>
                <a:endParaRPr lang="zh-CN" altLang="zh-CN" sz="1150" dirty="0">
                  <a:latin typeface="Calibri" panose="020F0502020204030204" pitchFamily="34" charset="0"/>
                  <a:cs typeface="Times New Roman" panose="02020603050405020304" pitchFamily="18" charset="0"/>
                </a:endParaRPr>
              </a:p>
              <a:p>
                <a:pPr>
                  <a:lnSpc>
                    <a:spcPct val="150000"/>
                  </a:lnSpc>
                  <a:spcAft>
                    <a:spcPts val="565"/>
                  </a:spcAft>
                  <a:tabLst>
                    <a:tab pos="2970530" algn="l"/>
                  </a:tabLst>
                </a:pP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(3)</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i</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t</a:t>
                </a:r>
                <a:r>
                  <a:rPr lang="zh-CN" altLang="zh-CN" sz="2600" b="1" dirty="0">
                    <a:latin typeface="Times New Roman" panose="02020603050405020304" pitchFamily="18" charset="0"/>
                    <a:cs typeface="Times New Roman" panose="02020603050405020304" pitchFamily="18" charset="0"/>
                  </a:rPr>
                  <a:t>图像与横轴围成图形的面积</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S</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b="1" dirty="0">
                    <a:latin typeface="Times New Roman" panose="02020603050405020304" pitchFamily="18" charset="0"/>
                    <a:cs typeface="Times New Roman" panose="02020603050405020304" pitchFamily="18" charset="0"/>
                  </a:rPr>
                  <a:t>表示电容器充电的电荷量</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电容器充电结束时电压为</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U</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则电容的表达式为</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C</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𝑺</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sub>
                        </m:sSub>
                      </m:num>
                      <m:den>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𝑼</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den>
                    </m:f>
                  </m:oMath>
                </a14:m>
                <a:r>
                  <a:rPr lang="zh-CN" altLang="zh-CN" sz="2600" b="1" dirty="0">
                    <a:latin typeface="Times New Roman" panose="02020603050405020304" pitchFamily="18" charset="0"/>
                    <a:cs typeface="Times New Roman" panose="02020603050405020304" pitchFamily="18" charset="0"/>
                  </a:rPr>
                  <a:t>。</a:t>
                </a:r>
                <a:endParaRPr lang="zh-CN" altLang="zh-CN" sz="1150" dirty="0">
                  <a:latin typeface="Calibri" panose="020F0502020204030204" pitchFamily="34" charset="0"/>
                  <a:cs typeface="Times New Roman" panose="02020603050405020304" pitchFamily="18" charset="0"/>
                </a:endParaRPr>
              </a:p>
            </p:txBody>
          </p:sp>
        </mc:Choice>
        <mc:Fallback xmlns="">
          <p:sp>
            <p:nvSpPr>
              <p:cNvPr id="3" name="矩形 2"/>
              <p:cNvSpPr>
                <a:spLocks noRot="1" noChangeAspect="1" noMove="1" noResize="1" noEditPoints="1" noAdjustHandles="1" noChangeArrowheads="1" noChangeShapeType="1" noTextEdit="1"/>
              </p:cNvSpPr>
              <p:nvPr/>
            </p:nvSpPr>
            <p:spPr>
              <a:xfrm>
                <a:off x="247140" y="2971321"/>
                <a:ext cx="11658044" cy="2185895"/>
              </a:xfrm>
              <a:prstGeom prst="rect">
                <a:avLst/>
              </a:prstGeom>
              <a:blipFill rotWithShape="0">
                <a:blip r:embed="rId2"/>
                <a:stretch>
                  <a:fillRect l="-680" r="-52"/>
                </a:stretch>
              </a:blipFill>
            </p:spPr>
            <p:txBody>
              <a:bodyPr/>
              <a:lstStyle/>
              <a:p>
                <a:r>
                  <a:rPr lang="zh-CN" altLang="en-US">
                    <a:noFill/>
                  </a:rPr>
                  <a:t> </a:t>
                </a:r>
              </a:p>
            </p:txBody>
          </p:sp>
        </mc:Fallback>
      </mc:AlternateContent>
      <p:pic>
        <p:nvPicPr>
          <p:cNvPr id="4" name="image149.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286855" y="836676"/>
            <a:ext cx="4975692" cy="2178114"/>
          </a:xfrm>
          <a:prstGeom prst="rect">
            <a:avLst/>
          </a:prstGeom>
        </p:spPr>
      </p:pic>
    </p:spTree>
    <p:extLst>
      <p:ext uri="{BB962C8B-B14F-4D97-AF65-F5344CB8AC3E}">
        <p14:creationId xmlns:p14="http://schemas.microsoft.com/office/powerpoint/2010/main" val="4070640656"/>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blinds(horizontal)">
                                      <p:cBhvr>
                                        <p:cTn id="7"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8001022" y="1027742"/>
            <a:ext cx="877135" cy="507815"/>
          </a:xfrm>
          <a:prstGeom prst="rect">
            <a:avLst/>
          </a:prstGeom>
        </p:spPr>
        <p:txBody>
          <a:bodyPr wrap="none" lIns="91426" tIns="45712" rIns="91426" bIns="45712">
            <a:spAutoFit/>
          </a:bodyPr>
          <a:lstStyle/>
          <a:p>
            <a:r>
              <a:rPr lang="zh-CN" altLang="en-US" sz="2600">
                <a:solidFill>
                  <a:srgbClr val="C00000"/>
                </a:solidFill>
                <a:latin typeface="微软雅黑" pitchFamily="34" charset="-122"/>
                <a:ea typeface="微软雅黑" pitchFamily="34" charset="-122"/>
              </a:rPr>
              <a:t>异种</a:t>
            </a:r>
            <a:endParaRPr lang="zh-CN" altLang="en-US" sz="2600" dirty="0">
              <a:solidFill>
                <a:srgbClr val="C00000"/>
              </a:solidFill>
              <a:latin typeface="微软雅黑" pitchFamily="34" charset="-122"/>
              <a:ea typeface="微软雅黑" pitchFamily="34" charset="-122"/>
            </a:endParaRPr>
          </a:p>
        </p:txBody>
      </p:sp>
      <p:sp>
        <p:nvSpPr>
          <p:cNvPr id="3" name="矩形 2"/>
          <p:cNvSpPr/>
          <p:nvPr/>
        </p:nvSpPr>
        <p:spPr>
          <a:xfrm>
            <a:off x="106615" y="2945997"/>
            <a:ext cx="11810444" cy="648230"/>
          </a:xfrm>
          <a:prstGeom prst="rect">
            <a:avLst/>
          </a:prstGeom>
        </p:spPr>
        <p:txBody>
          <a:bodyPr wrap="square" lIns="121898" tIns="60948" rIns="121898" bIns="60948">
            <a:spAutoFit/>
          </a:bodyPr>
          <a:lstStyle/>
          <a:p>
            <a:pPr marL="252000" indent="-457200" algn="just">
              <a:lnSpc>
                <a:spcPct val="150000"/>
              </a:lnSpc>
              <a:spcAft>
                <a:spcPts val="0"/>
              </a:spcAft>
              <a:tabLst>
                <a:tab pos="2700655" algn="l"/>
              </a:tabLst>
            </a:pPr>
            <a:r>
              <a:rPr lang="en-US" altLang="zh-CN" sz="2600" kern="100" dirty="0" smtClean="0">
                <a:latin typeface="Times New Roman"/>
                <a:ea typeface="微软雅黑"/>
                <a:cs typeface="Times New Roman"/>
              </a:rPr>
              <a:t>1.</a:t>
            </a:r>
            <a:endParaRPr lang="zh-CN" altLang="zh-CN" sz="1050" kern="100" dirty="0">
              <a:effectLst/>
              <a:latin typeface="宋体"/>
              <a:cs typeface="Courier New"/>
            </a:endParaRPr>
          </a:p>
        </p:txBody>
      </p:sp>
      <p:pic>
        <p:nvPicPr>
          <p:cNvPr id="4" name="image363.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94531" y="1137192"/>
            <a:ext cx="9865233" cy="4506361"/>
          </a:xfrm>
          <a:prstGeom prst="rect">
            <a:avLst/>
          </a:prstGeom>
        </p:spPr>
      </p:pic>
      <p:sp>
        <p:nvSpPr>
          <p:cNvPr id="5" name="矩形 4"/>
          <p:cNvSpPr/>
          <p:nvPr/>
        </p:nvSpPr>
        <p:spPr>
          <a:xfrm>
            <a:off x="7238841" y="2107877"/>
            <a:ext cx="877135" cy="507815"/>
          </a:xfrm>
          <a:prstGeom prst="rect">
            <a:avLst/>
          </a:prstGeom>
        </p:spPr>
        <p:txBody>
          <a:bodyPr wrap="none" lIns="91426" tIns="45712" rIns="91426" bIns="45712">
            <a:spAutoFit/>
          </a:bodyPr>
          <a:lstStyle/>
          <a:p>
            <a:r>
              <a:rPr lang="zh-CN" altLang="en-US" sz="2600" dirty="0">
                <a:solidFill>
                  <a:srgbClr val="C00000"/>
                </a:solidFill>
                <a:latin typeface="微软雅黑" pitchFamily="34" charset="-122"/>
                <a:ea typeface="微软雅黑" pitchFamily="34" charset="-122"/>
              </a:rPr>
              <a:t>中和</a:t>
            </a:r>
          </a:p>
        </p:txBody>
      </p:sp>
      <mc:AlternateContent xmlns:mc="http://schemas.openxmlformats.org/markup-compatibility/2006" xmlns:a14="http://schemas.microsoft.com/office/drawing/2010/main">
        <mc:Choice Requires="a14">
          <p:sp>
            <p:nvSpPr>
              <p:cNvPr id="6" name="矩形 5"/>
              <p:cNvSpPr/>
              <p:nvPr/>
            </p:nvSpPr>
            <p:spPr>
              <a:xfrm>
                <a:off x="4964271" y="3233084"/>
                <a:ext cx="527680" cy="843997"/>
              </a:xfrm>
              <a:prstGeom prst="rect">
                <a:avLst/>
              </a:prstGeom>
            </p:spPr>
            <p:txBody>
              <a:bodyPr wrap="none" lIns="91426" tIns="45712" rIns="91426" bIns="45712">
                <a:spAutoFit/>
              </a:bodyPr>
              <a:lstStyle/>
              <a:p>
                <a:pPr/>
                <a14:m>
                  <m:oMathPara xmlns:m="http://schemas.openxmlformats.org/officeDocument/2006/math">
                    <m:oMathParaPr>
                      <m:jc m:val="centerGroup"/>
                    </m:oMathParaPr>
                    <m:oMath xmlns:m="http://schemas.openxmlformats.org/officeDocument/2006/math">
                      <m:f>
                        <m:fPr>
                          <m:ctrlPr>
                            <a:rPr lang="zh-CN" altLang="zh-CN" sz="2600" i="1">
                              <a:solidFill>
                                <a:srgbClr val="C00000"/>
                              </a:solidFill>
                              <a:latin typeface="Cambria Math" panose="02040503050406030204" pitchFamily="18" charset="0"/>
                              <a:ea typeface="Cambria Math" panose="02040503050406030204" pitchFamily="18" charset="0"/>
                            </a:rPr>
                          </m:ctrlPr>
                        </m:fPr>
                        <m:num>
                          <m:r>
                            <a:rPr lang="en-US" altLang="zh-CN" sz="2600" b="1" i="1" kern="0">
                              <a:solidFill>
                                <a:srgbClr val="C00000"/>
                              </a:solidFill>
                              <a:effectLst/>
                              <a:latin typeface="Cambria Math" panose="02040503050406030204" pitchFamily="18" charset="0"/>
                              <a:ea typeface="微软雅黑" panose="020B0503020204020204" pitchFamily="34" charset="-122"/>
                              <a:cs typeface="Times New Roman" panose="02020603050405020304" pitchFamily="18" charset="0"/>
                            </a:rPr>
                            <m:t>𝑸</m:t>
                          </m:r>
                        </m:num>
                        <m:den>
                          <m:r>
                            <a:rPr lang="en-US" altLang="zh-CN" sz="2600" b="1" i="1" kern="0">
                              <a:solidFill>
                                <a:srgbClr val="C00000"/>
                              </a:solidFill>
                              <a:effectLst/>
                              <a:latin typeface="Cambria Math" panose="02040503050406030204" pitchFamily="18" charset="0"/>
                              <a:ea typeface="微软雅黑" panose="020B0503020204020204" pitchFamily="34" charset="-122"/>
                              <a:cs typeface="Times New Roman" panose="02020603050405020304" pitchFamily="18" charset="0"/>
                            </a:rPr>
                            <m:t>𝑼</m:t>
                          </m:r>
                        </m:den>
                      </m:f>
                    </m:oMath>
                  </m:oMathPara>
                </a14:m>
                <a:endParaRPr lang="zh-CN" altLang="en-US" sz="2600" dirty="0">
                  <a:solidFill>
                    <a:srgbClr val="C00000"/>
                  </a:solidFill>
                  <a:latin typeface="微软雅黑" pitchFamily="34" charset="-122"/>
                  <a:ea typeface="微软雅黑" pitchFamily="34" charset="-122"/>
                </a:endParaRPr>
              </a:p>
            </p:txBody>
          </p:sp>
        </mc:Choice>
        <mc:Fallback xmlns="">
          <p:sp>
            <p:nvSpPr>
              <p:cNvPr id="6" name="矩形 5"/>
              <p:cNvSpPr>
                <a:spLocks noRot="1" noChangeAspect="1" noMove="1" noResize="1" noEditPoints="1" noAdjustHandles="1" noChangeArrowheads="1" noChangeShapeType="1" noTextEdit="1"/>
              </p:cNvSpPr>
              <p:nvPr/>
            </p:nvSpPr>
            <p:spPr>
              <a:xfrm>
                <a:off x="4964271" y="3233084"/>
                <a:ext cx="527680" cy="843997"/>
              </a:xfrm>
              <a:prstGeom prst="rect">
                <a:avLst/>
              </a:prstGeom>
              <a:blipFill rotWithShape="0">
                <a:blip r:embed="rId3"/>
                <a:stretch>
                  <a:fillRect/>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7" name="矩形 6"/>
              <p:cNvSpPr/>
              <p:nvPr/>
            </p:nvSpPr>
            <p:spPr>
              <a:xfrm>
                <a:off x="3884136" y="4131009"/>
                <a:ext cx="728056" cy="492426"/>
              </a:xfrm>
              <a:prstGeom prst="rect">
                <a:avLst/>
              </a:prstGeom>
            </p:spPr>
            <p:txBody>
              <a:bodyPr wrap="none" lIns="91426" tIns="45712" rIns="91426" bIns="45712">
                <a:spAutoFit/>
              </a:bodyPr>
              <a:lstStyle/>
              <a:p>
                <a:pPr/>
                <a14:m>
                  <m:oMathPara xmlns:m="http://schemas.openxmlformats.org/officeDocument/2006/math">
                    <m:oMathParaPr>
                      <m:jc m:val="centerGroup"/>
                    </m:oMathParaPr>
                    <m:oMath xmlns:m="http://schemas.openxmlformats.org/officeDocument/2006/math">
                      <m:r>
                        <m:rPr>
                          <m:nor/>
                        </m:rPr>
                        <a:rPr lang="en-US" altLang="zh-CN" sz="2600" kern="0">
                          <a:solidFill>
                            <a:srgbClr val="C00000"/>
                          </a:solidFill>
                          <a:latin typeface="Times New Roman" panose="02020603050405020304" pitchFamily="18" charset="0"/>
                          <a:ea typeface="微软雅黑" panose="020B0503020204020204" pitchFamily="34" charset="-122"/>
                        </a:rPr>
                        <m:t>10</m:t>
                      </m:r>
                      <m:r>
                        <m:rPr>
                          <m:nor/>
                        </m:rPr>
                        <a:rPr lang="en-US" altLang="zh-CN" sz="2600" kern="0" baseline="30000">
                          <a:solidFill>
                            <a:srgbClr val="C00000"/>
                          </a:solidFill>
                          <a:latin typeface="Times New Roman" panose="02020603050405020304" pitchFamily="18" charset="0"/>
                          <a:ea typeface="微软雅黑" panose="020B0503020204020204" pitchFamily="34" charset="-122"/>
                        </a:rPr>
                        <m:t>6</m:t>
                      </m:r>
                    </m:oMath>
                  </m:oMathPara>
                </a14:m>
                <a:endParaRPr lang="zh-CN" altLang="en-US" sz="2600" dirty="0">
                  <a:solidFill>
                    <a:srgbClr val="C00000"/>
                  </a:solidFill>
                  <a:latin typeface="微软雅黑" pitchFamily="34" charset="-122"/>
                  <a:ea typeface="微软雅黑" pitchFamily="34" charset="-122"/>
                </a:endParaRPr>
              </a:p>
            </p:txBody>
          </p:sp>
        </mc:Choice>
        <mc:Fallback xmlns="">
          <p:sp>
            <p:nvSpPr>
              <p:cNvPr id="7" name="矩形 6"/>
              <p:cNvSpPr>
                <a:spLocks noRot="1" noChangeAspect="1" noMove="1" noResize="1" noEditPoints="1" noAdjustHandles="1" noChangeArrowheads="1" noChangeShapeType="1" noTextEdit="1"/>
              </p:cNvSpPr>
              <p:nvPr/>
            </p:nvSpPr>
            <p:spPr>
              <a:xfrm>
                <a:off x="3884136" y="4131009"/>
                <a:ext cx="728056" cy="492426"/>
              </a:xfrm>
              <a:prstGeom prst="rect">
                <a:avLst/>
              </a:prstGeom>
              <a:blipFill rotWithShape="0">
                <a:blip r:embed="rId4"/>
                <a:stretch>
                  <a:fillRect/>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8" name="矩形 7"/>
              <p:cNvSpPr/>
              <p:nvPr/>
            </p:nvSpPr>
            <p:spPr>
              <a:xfrm>
                <a:off x="5027816" y="4153281"/>
                <a:ext cx="838663" cy="492426"/>
              </a:xfrm>
              <a:prstGeom prst="rect">
                <a:avLst/>
              </a:prstGeom>
            </p:spPr>
            <p:txBody>
              <a:bodyPr wrap="none" lIns="91426" tIns="45712" rIns="91426" bIns="45712">
                <a:spAutoFit/>
              </a:bodyPr>
              <a:lstStyle/>
              <a:p>
                <a:pPr/>
                <a14:m>
                  <m:oMathPara xmlns:m="http://schemas.openxmlformats.org/officeDocument/2006/math">
                    <m:oMathParaPr>
                      <m:jc m:val="centerGroup"/>
                    </m:oMathParaPr>
                    <m:oMath xmlns:m="http://schemas.openxmlformats.org/officeDocument/2006/math">
                      <m:r>
                        <m:rPr>
                          <m:nor/>
                        </m:rPr>
                        <a:rPr lang="en-US" altLang="zh-CN" sz="2600" kern="0">
                          <a:solidFill>
                            <a:srgbClr val="C00000"/>
                          </a:solidFill>
                          <a:latin typeface="Times New Roman" panose="02020603050405020304" pitchFamily="18" charset="0"/>
                          <a:ea typeface="微软雅黑" panose="020B0503020204020204" pitchFamily="34" charset="-122"/>
                        </a:rPr>
                        <m:t>10</m:t>
                      </m:r>
                      <m:r>
                        <m:rPr>
                          <m:nor/>
                        </m:rPr>
                        <a:rPr lang="en-US" altLang="zh-CN" sz="2600" kern="0" baseline="30000">
                          <a:solidFill>
                            <a:srgbClr val="C00000"/>
                          </a:solidFill>
                          <a:latin typeface="Times New Roman" panose="02020603050405020304" pitchFamily="18" charset="0"/>
                          <a:ea typeface="微软雅黑" panose="020B0503020204020204" pitchFamily="34" charset="-122"/>
                        </a:rPr>
                        <m:t>12</m:t>
                      </m:r>
                    </m:oMath>
                  </m:oMathPara>
                </a14:m>
                <a:endParaRPr lang="zh-CN" altLang="en-US" sz="2600" dirty="0">
                  <a:solidFill>
                    <a:srgbClr val="C00000"/>
                  </a:solidFill>
                  <a:latin typeface="微软雅黑" pitchFamily="34" charset="-122"/>
                  <a:ea typeface="微软雅黑" pitchFamily="34" charset="-122"/>
                </a:endParaRPr>
              </a:p>
            </p:txBody>
          </p:sp>
        </mc:Choice>
        <mc:Fallback xmlns="">
          <p:sp>
            <p:nvSpPr>
              <p:cNvPr id="8" name="矩形 7"/>
              <p:cNvSpPr>
                <a:spLocks noRot="1" noChangeAspect="1" noMove="1" noResize="1" noEditPoints="1" noAdjustHandles="1" noChangeArrowheads="1" noChangeShapeType="1" noTextEdit="1"/>
              </p:cNvSpPr>
              <p:nvPr/>
            </p:nvSpPr>
            <p:spPr>
              <a:xfrm>
                <a:off x="5027816" y="4153281"/>
                <a:ext cx="838663" cy="492426"/>
              </a:xfrm>
              <a:prstGeom prst="rect">
                <a:avLst/>
              </a:prstGeom>
              <a:blipFill rotWithShape="0">
                <a:blip r:embed="rId5"/>
                <a:stretch>
                  <a:fillRect/>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9" name="矩形 8"/>
              <p:cNvSpPr/>
              <p:nvPr/>
            </p:nvSpPr>
            <p:spPr>
              <a:xfrm>
                <a:off x="6297579" y="4669009"/>
                <a:ext cx="1119189" cy="844061"/>
              </a:xfrm>
              <a:prstGeom prst="rect">
                <a:avLst/>
              </a:prstGeom>
            </p:spPr>
            <p:txBody>
              <a:bodyPr wrap="none" lIns="91426" tIns="45712" rIns="91426" bIns="45712">
                <a:spAutoFit/>
              </a:bodyPr>
              <a:lstStyle/>
              <a:p>
                <a:pPr/>
                <a14:m>
                  <m:oMathPara xmlns:m="http://schemas.openxmlformats.org/officeDocument/2006/math">
                    <m:oMathParaPr>
                      <m:jc m:val="centerGroup"/>
                    </m:oMathParaPr>
                    <m:oMath xmlns:m="http://schemas.openxmlformats.org/officeDocument/2006/math">
                      <m:f>
                        <m:fPr>
                          <m:ctrlPr>
                            <a:rPr lang="zh-CN" altLang="zh-CN" sz="2600" i="1">
                              <a:solidFill>
                                <a:srgbClr val="C00000"/>
                              </a:solidFill>
                              <a:latin typeface="Cambria Math" panose="02040503050406030204" pitchFamily="18" charset="0"/>
                              <a:ea typeface="Cambria Math" panose="02040503050406030204" pitchFamily="18" charset="0"/>
                            </a:rPr>
                          </m:ctrlPr>
                        </m:fPr>
                        <m:num>
                          <m:sSub>
                            <m:sSubPr>
                              <m:ctrlPr>
                                <a:rPr lang="zh-CN" altLang="zh-CN" sz="2600" i="1">
                                  <a:solidFill>
                                    <a:srgbClr val="C00000"/>
                                  </a:solidFill>
                                  <a:effectLst/>
                                  <a:latin typeface="Cambria Math" panose="02040503050406030204" pitchFamily="18" charset="0"/>
                                  <a:ea typeface="Cambria Math" panose="02040503050406030204" pitchFamily="18" charset="0"/>
                                </a:rPr>
                              </m:ctrlPr>
                            </m:sSubPr>
                            <m:e>
                              <m:r>
                                <a:rPr lang="en-US" altLang="zh-CN" sz="2600" b="1" i="1" kern="0">
                                  <a:solidFill>
                                    <a:srgbClr val="C00000"/>
                                  </a:solidFill>
                                  <a:effectLst/>
                                  <a:latin typeface="Cambria Math" panose="02040503050406030204" pitchFamily="18" charset="0"/>
                                  <a:ea typeface="微软雅黑" panose="020B0503020204020204" pitchFamily="34" charset="-122"/>
                                  <a:cs typeface="Times New Roman" panose="02020603050405020304" pitchFamily="18" charset="0"/>
                                </a:rPr>
                                <m:t>𝜺</m:t>
                              </m:r>
                            </m:e>
                            <m:sub>
                              <m:r>
                                <a:rPr lang="en-US" altLang="zh-CN" sz="2600" b="1" i="1" kern="0">
                                  <a:solidFill>
                                    <a:srgbClr val="C00000"/>
                                  </a:solidFill>
                                  <a:effectLst/>
                                  <a:latin typeface="Cambria Math" panose="02040503050406030204" pitchFamily="18" charset="0"/>
                                  <a:ea typeface="微软雅黑" panose="020B0503020204020204" pitchFamily="34" charset="-122"/>
                                  <a:cs typeface="Times New Roman" panose="02020603050405020304" pitchFamily="18" charset="0"/>
                                </a:rPr>
                                <m:t>𝐫</m:t>
                              </m:r>
                            </m:sub>
                          </m:sSub>
                          <m:r>
                            <a:rPr lang="en-US" altLang="zh-CN" sz="2600" b="1" i="1" kern="0">
                              <a:solidFill>
                                <a:srgbClr val="C00000"/>
                              </a:solidFill>
                              <a:effectLst/>
                              <a:latin typeface="Cambria Math" panose="02040503050406030204" pitchFamily="18" charset="0"/>
                              <a:ea typeface="微软雅黑" panose="020B0503020204020204" pitchFamily="34" charset="-122"/>
                              <a:cs typeface="Times New Roman" panose="02020603050405020304" pitchFamily="18" charset="0"/>
                            </a:rPr>
                            <m:t>𝑺</m:t>
                          </m:r>
                        </m:num>
                        <m:den>
                          <m:r>
                            <a:rPr lang="en-US" altLang="zh-CN" sz="2600" b="1" i="1" kern="0">
                              <a:solidFill>
                                <a:srgbClr val="C00000"/>
                              </a:solidFill>
                              <a:effectLst/>
                              <a:latin typeface="Cambria Math" panose="02040503050406030204" pitchFamily="18" charset="0"/>
                              <a:ea typeface="微软雅黑" panose="020B0503020204020204" pitchFamily="34" charset="-122"/>
                              <a:cs typeface="Times New Roman" panose="02020603050405020304" pitchFamily="18" charset="0"/>
                            </a:rPr>
                            <m:t>𝟒</m:t>
                          </m:r>
                          <m:r>
                            <a:rPr lang="en-US" altLang="zh-CN" sz="2600" b="1" i="1" kern="0">
                              <a:solidFill>
                                <a:srgbClr val="C00000"/>
                              </a:solidFill>
                              <a:effectLst/>
                              <a:latin typeface="Cambria Math" panose="02040503050406030204" pitchFamily="18" charset="0"/>
                              <a:ea typeface="微软雅黑" panose="020B0503020204020204" pitchFamily="34" charset="-122"/>
                              <a:cs typeface="Times New Roman" panose="02020603050405020304" pitchFamily="18" charset="0"/>
                            </a:rPr>
                            <m:t>𝛑</m:t>
                          </m:r>
                          <m:r>
                            <a:rPr lang="en-US" altLang="zh-CN" sz="2600" b="1" i="1" kern="0">
                              <a:solidFill>
                                <a:srgbClr val="C00000"/>
                              </a:solidFill>
                              <a:effectLst/>
                              <a:latin typeface="Cambria Math" panose="02040503050406030204" pitchFamily="18" charset="0"/>
                              <a:ea typeface="微软雅黑" panose="020B0503020204020204" pitchFamily="34" charset="-122"/>
                              <a:cs typeface="Times New Roman" panose="02020603050405020304" pitchFamily="18" charset="0"/>
                            </a:rPr>
                            <m:t>𝒌𝒅</m:t>
                          </m:r>
                        </m:den>
                      </m:f>
                    </m:oMath>
                  </m:oMathPara>
                </a14:m>
                <a:endParaRPr lang="zh-CN" altLang="en-US" sz="2600" dirty="0">
                  <a:solidFill>
                    <a:srgbClr val="C00000"/>
                  </a:solidFill>
                  <a:latin typeface="微软雅黑" pitchFamily="34" charset="-122"/>
                  <a:ea typeface="微软雅黑" pitchFamily="34" charset="-122"/>
                </a:endParaRPr>
              </a:p>
            </p:txBody>
          </p:sp>
        </mc:Choice>
        <mc:Fallback xmlns="">
          <p:sp>
            <p:nvSpPr>
              <p:cNvPr id="9" name="矩形 8"/>
              <p:cNvSpPr>
                <a:spLocks noRot="1" noChangeAspect="1" noMove="1" noResize="1" noEditPoints="1" noAdjustHandles="1" noChangeArrowheads="1" noChangeShapeType="1" noTextEdit="1"/>
              </p:cNvSpPr>
              <p:nvPr/>
            </p:nvSpPr>
            <p:spPr>
              <a:xfrm>
                <a:off x="6297579" y="4669009"/>
                <a:ext cx="1119189" cy="844061"/>
              </a:xfrm>
              <a:prstGeom prst="rect">
                <a:avLst/>
              </a:prstGeom>
              <a:blipFill rotWithShape="0">
                <a:blip r:embed="rId6"/>
                <a:stretch>
                  <a:fillRect/>
                </a:stretch>
              </a:blipFill>
            </p:spPr>
            <p:txBody>
              <a:bodyPr/>
              <a:lstStyle/>
              <a:p>
                <a:r>
                  <a:rPr lang="zh-CN" altLang="en-US">
                    <a:noFill/>
                  </a:rPr>
                  <a:t> </a:t>
                </a:r>
              </a:p>
            </p:txBody>
          </p:sp>
        </mc:Fallback>
      </mc:AlternateContent>
    </p:spTree>
    <p:extLst>
      <p:ext uri="{BB962C8B-B14F-4D97-AF65-F5344CB8AC3E}">
        <p14:creationId xmlns:p14="http://schemas.microsoft.com/office/powerpoint/2010/main" val="71104193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linds(horizontal)">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blinds(horizontal)">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blinds(horizontal)">
                                      <p:cBhvr>
                                        <p:cTn id="22" dur="500"/>
                                        <p:tgtEl>
                                          <p:spTgt spid="7"/>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blinds(horizontal)">
                                      <p:cBhvr>
                                        <p:cTn id="27" dur="500"/>
                                        <p:tgtEl>
                                          <p:spTgt spid="8"/>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grpId="0" nodeType="clickEffect">
                                  <p:stCondLst>
                                    <p:cond delay="0"/>
                                  </p:stCondLst>
                                  <p:childTnLst>
                                    <p:set>
                                      <p:cBhvr>
                                        <p:cTn id="31" dur="1" fill="hold">
                                          <p:stCondLst>
                                            <p:cond delay="0"/>
                                          </p:stCondLst>
                                        </p:cTn>
                                        <p:tgtEl>
                                          <p:spTgt spid="9"/>
                                        </p:tgtEl>
                                        <p:attrNameLst>
                                          <p:attrName>style.visibility</p:attrName>
                                        </p:attrNameLst>
                                      </p:cBhvr>
                                      <p:to>
                                        <p:strVal val="visible"/>
                                      </p:to>
                                    </p:set>
                                    <p:animEffect transition="in" filter="blinds(horizontal)">
                                      <p:cBhvr>
                                        <p:cTn id="32"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p:bldP spid="6" grpId="0"/>
      <p:bldP spid="7" grpId="0"/>
      <p:bldP spid="8" grpId="0"/>
      <p:bldP spid="9" grpId="0"/>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8132" name="Picture 4" descr="F:\image-asset.jpe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6332" b="21"/>
          <a:stretch/>
        </p:blipFill>
        <p:spPr bwMode="auto">
          <a:xfrm>
            <a:off x="636" y="0"/>
            <a:ext cx="12190413"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矩形 1"/>
          <p:cNvSpPr/>
          <p:nvPr/>
        </p:nvSpPr>
        <p:spPr>
          <a:xfrm>
            <a:off x="6351" y="4239260"/>
            <a:ext cx="12184699" cy="2618740"/>
          </a:xfrm>
          <a:prstGeom prst="rect">
            <a:avLst/>
          </a:prstGeom>
          <a:solidFill>
            <a:schemeClr val="tx2">
              <a:lumMod val="75000"/>
              <a:alpha val="5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426" tIns="45712" rIns="91426" bIns="45712" rtlCol="0" anchor="ctr"/>
          <a:lstStyle/>
          <a:p>
            <a:pPr algn="ctr"/>
            <a:endParaRPr lang="zh-CN" altLang="en-US"/>
          </a:p>
        </p:txBody>
      </p:sp>
      <p:sp>
        <p:nvSpPr>
          <p:cNvPr id="33" name="文本框 32">
            <a:hlinkClick r:id="rId3" action="ppaction://hlinksldjump"/>
          </p:cNvPr>
          <p:cNvSpPr txBox="1"/>
          <p:nvPr/>
        </p:nvSpPr>
        <p:spPr>
          <a:xfrm>
            <a:off x="3695220" y="4721154"/>
            <a:ext cx="5193624" cy="1938020"/>
          </a:xfrm>
          <a:prstGeom prst="rect">
            <a:avLst/>
          </a:prstGeom>
          <a:noFill/>
        </p:spPr>
        <p:txBody>
          <a:bodyPr wrap="square" lIns="91426" tIns="45712" rIns="91426" bIns="45712" rtlCol="0">
            <a:spAutoFit/>
          </a:bodyPr>
          <a:lstStyle/>
          <a:p>
            <a:pPr defTabSz="914377">
              <a:defRPr/>
            </a:pPr>
            <a:r>
              <a:rPr lang="zh-CN" altLang="en-US" sz="6000" dirty="0">
                <a:solidFill>
                  <a:schemeClr val="tx2">
                    <a:lumMod val="20000"/>
                    <a:lumOff val="80000"/>
                  </a:schemeClr>
                </a:solidFill>
                <a:latin typeface="微软雅黑" panose="020B0503020204020204" pitchFamily="34" charset="-122"/>
                <a:ea typeface="微软雅黑" panose="020B0503020204020204" pitchFamily="34" charset="-122"/>
                <a:sym typeface="+mn-ea"/>
              </a:rPr>
              <a:t>本节内容结束</a:t>
            </a:r>
          </a:p>
          <a:p>
            <a:pPr defTabSz="914377">
              <a:defRPr/>
            </a:pPr>
            <a:r>
              <a:rPr lang="en-US" altLang="zh-CN" sz="6000" dirty="0">
                <a:solidFill>
                  <a:schemeClr val="tx2">
                    <a:lumMod val="20000"/>
                    <a:lumOff val="80000"/>
                  </a:schemeClr>
                </a:solidFill>
                <a:latin typeface="微软雅黑" panose="020B0503020204020204" pitchFamily="34" charset="-122"/>
                <a:ea typeface="微软雅黑" panose="020B0503020204020204" pitchFamily="34" charset="-122"/>
                <a:sym typeface="+mn-ea"/>
              </a:rPr>
              <a:t>THANKS</a:t>
            </a:r>
          </a:p>
        </p:txBody>
      </p:sp>
      <p:pic>
        <p:nvPicPr>
          <p:cNvPr id="8" name="图片 7" descr="创新设计字体-01"/>
          <p:cNvPicPr>
            <a:picLocks noChangeAspect="1"/>
          </p:cNvPicPr>
          <p:nvPr/>
        </p:nvPicPr>
        <p:blipFill>
          <a:blip r:embed="rId4">
            <a:lum bright="100000"/>
          </a:blip>
          <a:stretch>
            <a:fillRect/>
          </a:stretch>
        </p:blipFill>
        <p:spPr>
          <a:xfrm>
            <a:off x="-199889" y="11262"/>
            <a:ext cx="1682751" cy="1682360"/>
          </a:xfrm>
          <a:prstGeom prst="rect">
            <a:avLst/>
          </a:prstGeom>
        </p:spPr>
      </p:pic>
    </p:spTree>
    <p:extLst>
      <p:ext uri="{BB962C8B-B14F-4D97-AF65-F5344CB8AC3E}">
        <p14:creationId xmlns:p14="http://schemas.microsoft.com/office/powerpoint/2010/main" val="2671371550"/>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199301" y="608809"/>
            <a:ext cx="11810444" cy="3123908"/>
          </a:xfrm>
          <a:prstGeom prst="rect">
            <a:avLst/>
          </a:prstGeom>
        </p:spPr>
        <p:txBody>
          <a:bodyPr wrap="square" lIns="121898" tIns="60948" rIns="121898" bIns="60948">
            <a:spAutoFit/>
          </a:bodyPr>
          <a:lstStyle/>
          <a:p>
            <a:pPr>
              <a:lnSpc>
                <a:spcPct val="150000"/>
              </a:lnSpc>
              <a:spcAft>
                <a:spcPts val="0"/>
              </a:spcAft>
              <a:tabLst>
                <a:tab pos="2970530" algn="l"/>
              </a:tabLst>
            </a:pPr>
            <a:r>
              <a:rPr lang="zh-CN" altLang="zh-CN" sz="2600" b="1" dirty="0">
                <a:latin typeface="Times New Roman" panose="02020603050405020304" pitchFamily="18" charset="0"/>
                <a:ea typeface="黑体" panose="02010609060101010101" pitchFamily="49" charset="-122"/>
                <a:cs typeface="Times New Roman" panose="02020603050405020304" pitchFamily="18" charset="0"/>
              </a:rPr>
              <a:t>思考判断</a:t>
            </a:r>
            <a:endParaRPr lang="zh-CN" altLang="zh-CN" sz="1150" dirty="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电容器所带的电荷量是指两个极板所带电荷量的代数和。</a:t>
            </a: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b="1" dirty="0" smtClean="0">
                <a:latin typeface="宋体" panose="02010600030101010101" pitchFamily="2" charset="-122"/>
                <a:cs typeface="Times New Roman" panose="02020603050405020304" pitchFamily="18" charset="0"/>
              </a:rPr>
              <a:t>    </a:t>
            </a: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150" dirty="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放电后的电容器电荷量为零</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电容也为零。</a:t>
            </a: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b="1" dirty="0" smtClean="0">
                <a:latin typeface="宋体" panose="02010600030101010101" pitchFamily="2" charset="-122"/>
                <a:cs typeface="Times New Roman" panose="02020603050405020304" pitchFamily="18" charset="0"/>
              </a:rPr>
              <a:t>    </a:t>
            </a: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150" dirty="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(3)</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平行板电容器与恒定电源相连接</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两极板间的电场强度与两极板间距离成反比。</a:t>
            </a: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      )</a:t>
            </a:r>
            <a:endParaRPr lang="zh-CN" altLang="zh-CN" sz="1150" dirty="0">
              <a:latin typeface="Calibri" panose="020F0502020204030204" pitchFamily="34" charset="0"/>
              <a:cs typeface="Times New Roman" panose="02020603050405020304" pitchFamily="18" charset="0"/>
            </a:endParaRPr>
          </a:p>
        </p:txBody>
      </p:sp>
      <p:sp>
        <p:nvSpPr>
          <p:cNvPr id="3" name="矩形 2"/>
          <p:cNvSpPr/>
          <p:nvPr/>
        </p:nvSpPr>
        <p:spPr>
          <a:xfrm>
            <a:off x="9141066" y="1208925"/>
            <a:ext cx="575799" cy="707886"/>
          </a:xfrm>
          <a:prstGeom prst="rect">
            <a:avLst/>
          </a:prstGeom>
        </p:spPr>
        <p:txBody>
          <a:bodyPr wrap="none">
            <a:spAutoFit/>
          </a:bodyPr>
          <a:lstStyle/>
          <a:p>
            <a:r>
              <a:rPr lang="en-US" altLang="zh-CN" sz="4000" b="1" kern="100" dirty="0">
                <a:solidFill>
                  <a:srgbClr val="C00000"/>
                </a:solidFill>
                <a:latin typeface="Times New Roman" panose="02020603050405020304"/>
                <a:ea typeface="微软雅黑" panose="020B0503020204020204" charset="-122"/>
                <a:cs typeface="Times New Roman" panose="02020603050405020304"/>
                <a:sym typeface="Times New Roman" panose="02020603050405020304"/>
              </a:rPr>
              <a:t>×</a:t>
            </a:r>
            <a:endParaRPr lang="zh-CN" altLang="en-US" sz="4000" b="1" dirty="0">
              <a:solidFill>
                <a:srgbClr val="C00000"/>
              </a:solidFill>
              <a:latin typeface="Times New Roman" panose="02020603050405020304"/>
              <a:ea typeface="微软雅黑" panose="020B0503020204020204" charset="-122"/>
              <a:sym typeface="Times New Roman" panose="02020603050405020304"/>
            </a:endParaRPr>
          </a:p>
        </p:txBody>
      </p:sp>
      <p:sp>
        <p:nvSpPr>
          <p:cNvPr id="5" name="矩形 4"/>
          <p:cNvSpPr/>
          <p:nvPr/>
        </p:nvSpPr>
        <p:spPr>
          <a:xfrm>
            <a:off x="6870287" y="1857006"/>
            <a:ext cx="575799" cy="707886"/>
          </a:xfrm>
          <a:prstGeom prst="rect">
            <a:avLst/>
          </a:prstGeom>
        </p:spPr>
        <p:txBody>
          <a:bodyPr wrap="none">
            <a:spAutoFit/>
          </a:bodyPr>
          <a:lstStyle/>
          <a:p>
            <a:r>
              <a:rPr lang="en-US" altLang="zh-CN" sz="4000" b="1" kern="100" dirty="0">
                <a:solidFill>
                  <a:srgbClr val="C00000"/>
                </a:solidFill>
                <a:latin typeface="Times New Roman" panose="02020603050405020304"/>
                <a:ea typeface="微软雅黑" panose="020B0503020204020204" charset="-122"/>
                <a:cs typeface="Times New Roman" panose="02020603050405020304"/>
                <a:sym typeface="Times New Roman" panose="02020603050405020304"/>
              </a:rPr>
              <a:t>×</a:t>
            </a:r>
            <a:endParaRPr lang="zh-CN" altLang="en-US" sz="4000" b="1" dirty="0">
              <a:solidFill>
                <a:srgbClr val="C00000"/>
              </a:solidFill>
              <a:latin typeface="Times New Roman" panose="02020603050405020304"/>
              <a:ea typeface="微软雅黑" panose="020B0503020204020204" charset="-122"/>
              <a:sym typeface="Times New Roman" panose="02020603050405020304"/>
            </a:endParaRPr>
          </a:p>
        </p:txBody>
      </p:sp>
      <p:sp>
        <p:nvSpPr>
          <p:cNvPr id="6" name="矩形 5"/>
          <p:cNvSpPr/>
          <p:nvPr/>
        </p:nvSpPr>
        <p:spPr>
          <a:xfrm>
            <a:off x="313277" y="2975241"/>
            <a:ext cx="699230" cy="707886"/>
          </a:xfrm>
          <a:prstGeom prst="rect">
            <a:avLst/>
          </a:prstGeom>
        </p:spPr>
        <p:txBody>
          <a:bodyPr wrap="none">
            <a:spAutoFit/>
          </a:bodyPr>
          <a:lstStyle/>
          <a:p>
            <a:r>
              <a:rPr lang="en-US" altLang="zh-CN" sz="4000" b="1" kern="100" dirty="0">
                <a:solidFill>
                  <a:srgbClr val="C00000"/>
                </a:solidFill>
                <a:latin typeface="宋体" panose="02010600030101010101" pitchFamily="2" charset="-122"/>
                <a:ea typeface="宋体" panose="02010600030101010101" pitchFamily="2" charset="-122"/>
                <a:cs typeface="Times New Roman" panose="02020603050405020304"/>
                <a:sym typeface="Times New Roman" panose="02020603050405020304"/>
              </a:rPr>
              <a:t>√</a:t>
            </a:r>
            <a:endParaRPr lang="zh-CN" altLang="en-US" sz="4000" b="1" dirty="0">
              <a:solidFill>
                <a:srgbClr val="C00000"/>
              </a:solidFill>
              <a:latin typeface="宋体" panose="02010600030101010101" pitchFamily="2" charset="-122"/>
              <a:ea typeface="宋体" panose="02010600030101010101" pitchFamily="2" charset="-122"/>
              <a:sym typeface="Times New Roman" panose="02020603050405020304"/>
            </a:endParaRPr>
          </a:p>
        </p:txBody>
      </p:sp>
    </p:spTree>
    <p:extLst>
      <p:ext uri="{BB962C8B-B14F-4D97-AF65-F5344CB8AC3E}">
        <p14:creationId xmlns:p14="http://schemas.microsoft.com/office/powerpoint/2010/main" val="4258657835"/>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linds(horizont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linds(horizontal)">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blinds(horizontal)">
                                      <p:cBhvr>
                                        <p:cTn id="1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utoUpdateAnimBg="0"/>
      <p:bldP spid="5" grpId="0" autoUpdateAnimBg="0"/>
      <p:bldP spid="6" grpId="0" autoUpdateAnimBg="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106615" y="620649"/>
            <a:ext cx="11810444" cy="659067"/>
          </a:xfrm>
          <a:prstGeom prst="rect">
            <a:avLst/>
          </a:prstGeom>
        </p:spPr>
        <p:txBody>
          <a:bodyPr wrap="square" lIns="121898" tIns="60948" rIns="121898" bIns="60948">
            <a:spAutoFit/>
          </a:bodyPr>
          <a:lstStyle/>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观察电容器的充、放电现象</a:t>
            </a:r>
            <a:endParaRPr lang="zh-CN" altLang="zh-CN" sz="1150">
              <a:latin typeface="Calibri" panose="020F0502020204030204" pitchFamily="34" charset="0"/>
              <a:cs typeface="Times New Roman" panose="02020603050405020304" pitchFamily="18" charset="0"/>
            </a:endParaRPr>
          </a:p>
        </p:txBody>
      </p:sp>
      <p:graphicFrame>
        <p:nvGraphicFramePr>
          <p:cNvPr id="4" name="表格 3"/>
          <p:cNvGraphicFramePr>
            <a:graphicFrameLocks noGrp="1"/>
          </p:cNvGraphicFramePr>
          <p:nvPr>
            <p:extLst>
              <p:ext uri="{D42A27DB-BD31-4B8C-83A1-F6EECF244321}">
                <p14:modId xmlns:p14="http://schemas.microsoft.com/office/powerpoint/2010/main" val="2450344426"/>
              </p:ext>
            </p:extLst>
          </p:nvPr>
        </p:nvGraphicFramePr>
        <p:xfrm>
          <a:off x="478504" y="1472057"/>
          <a:ext cx="11017377" cy="4876800"/>
        </p:xfrm>
        <a:graphic>
          <a:graphicData uri="http://schemas.openxmlformats.org/drawingml/2006/table">
            <a:tbl>
              <a:tblPr firstRow="1" firstCol="1" bandRow="1"/>
              <a:tblGrid>
                <a:gridCol w="5616702"/>
                <a:gridCol w="2376297"/>
                <a:gridCol w="3024378"/>
              </a:tblGrid>
              <a:tr h="0">
                <a:tc>
                  <a:txBody>
                    <a:bodyPr/>
                    <a:lstStyle/>
                    <a:p>
                      <a:pPr algn="ctr">
                        <a:lnSpc>
                          <a:spcPct val="140000"/>
                        </a:lnSpc>
                        <a:spcAft>
                          <a:spcPts val="0"/>
                        </a:spcAft>
                        <a:tabLst>
                          <a:tab pos="2970530" algn="l"/>
                        </a:tabLst>
                      </a:pPr>
                      <a:r>
                        <a:rPr lang="zh-CN" sz="2200" dirty="0">
                          <a:effectLst/>
                          <a:latin typeface="Times New Roman" panose="02020603050405020304" pitchFamily="18" charset="0"/>
                          <a:ea typeface="微软雅黑" panose="020B0503020204020204" pitchFamily="34" charset="-122"/>
                          <a:cs typeface="Times New Roman" panose="02020603050405020304" pitchFamily="18" charset="0"/>
                        </a:rPr>
                        <a:t>实验原理</a:t>
                      </a:r>
                      <a:endParaRPr lang="zh-CN" sz="2200" dirty="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40000"/>
                        </a:lnSpc>
                        <a:spcAft>
                          <a:spcPts val="0"/>
                        </a:spcAft>
                        <a:tabLst>
                          <a:tab pos="2970530" algn="l"/>
                        </a:tabLst>
                      </a:pPr>
                      <a:r>
                        <a:rPr lang="zh-CN" sz="2200">
                          <a:effectLst/>
                          <a:latin typeface="Times New Roman" panose="02020603050405020304" pitchFamily="18" charset="0"/>
                          <a:ea typeface="微软雅黑" panose="020B0503020204020204" pitchFamily="34" charset="-122"/>
                          <a:cs typeface="Times New Roman" panose="02020603050405020304" pitchFamily="18" charset="0"/>
                        </a:rPr>
                        <a:t>实验操作</a:t>
                      </a:r>
                      <a:endParaRPr lang="zh-CN" sz="22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40000"/>
                        </a:lnSpc>
                        <a:spcAft>
                          <a:spcPts val="0"/>
                        </a:spcAft>
                        <a:tabLst>
                          <a:tab pos="2970530" algn="l"/>
                        </a:tabLst>
                      </a:pPr>
                      <a:r>
                        <a:rPr lang="zh-CN" sz="2200">
                          <a:effectLst/>
                          <a:latin typeface="Times New Roman" panose="02020603050405020304" pitchFamily="18" charset="0"/>
                          <a:ea typeface="微软雅黑" panose="020B0503020204020204" pitchFamily="34" charset="-122"/>
                          <a:cs typeface="Times New Roman" panose="02020603050405020304" pitchFamily="18" charset="0"/>
                        </a:rPr>
                        <a:t>注意事项</a:t>
                      </a:r>
                      <a:endParaRPr lang="zh-CN" sz="22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734689">
                <a:tc>
                  <a:txBody>
                    <a:bodyPr/>
                    <a:lstStyle/>
                    <a:p>
                      <a:pPr algn="ctr">
                        <a:lnSpc>
                          <a:spcPct val="140000"/>
                        </a:lnSpc>
                        <a:spcAft>
                          <a:spcPts val="0"/>
                        </a:spcAft>
                        <a:tabLst>
                          <a:tab pos="2970530" algn="l"/>
                        </a:tabLst>
                      </a:pPr>
                      <a:r>
                        <a:rPr lang="en-US" sz="2200" dirty="0">
                          <a:effectLst/>
                          <a:latin typeface="Times New Roman" panose="02020603050405020304" pitchFamily="18" charset="0"/>
                          <a:ea typeface="微软雅黑" panose="020B0503020204020204" pitchFamily="34" charset="-122"/>
                          <a:cs typeface="Times New Roman" panose="02020603050405020304" pitchFamily="18" charset="0"/>
                        </a:rPr>
                        <a:t>    </a:t>
                      </a:r>
                      <a:endParaRPr lang="en-US" sz="2200" dirty="0" smtClean="0">
                        <a:effectLst/>
                        <a:latin typeface="Times New Roman" panose="02020603050405020304" pitchFamily="18" charset="0"/>
                        <a:ea typeface="微软雅黑" panose="020B0503020204020204" pitchFamily="34" charset="-122"/>
                        <a:cs typeface="Times New Roman" panose="02020603050405020304" pitchFamily="18" charset="0"/>
                      </a:endParaRPr>
                    </a:p>
                    <a:p>
                      <a:pPr algn="ctr">
                        <a:lnSpc>
                          <a:spcPct val="140000"/>
                        </a:lnSpc>
                        <a:spcAft>
                          <a:spcPts val="0"/>
                        </a:spcAft>
                        <a:tabLst>
                          <a:tab pos="2970530" algn="l"/>
                        </a:tabLst>
                      </a:pPr>
                      <a:endParaRPr lang="en-US" sz="2200" dirty="0" smtClean="0">
                        <a:effectLst/>
                        <a:latin typeface="Times New Roman" panose="02020603050405020304" pitchFamily="18" charset="0"/>
                        <a:ea typeface="微软雅黑" panose="020B0503020204020204" pitchFamily="34" charset="-122"/>
                        <a:cs typeface="Times New Roman" panose="02020603050405020304" pitchFamily="18" charset="0"/>
                      </a:endParaRPr>
                    </a:p>
                    <a:p>
                      <a:pPr algn="ctr">
                        <a:lnSpc>
                          <a:spcPct val="140000"/>
                        </a:lnSpc>
                        <a:spcAft>
                          <a:spcPts val="0"/>
                        </a:spcAft>
                        <a:tabLst>
                          <a:tab pos="2970530" algn="l"/>
                        </a:tabLst>
                      </a:pPr>
                      <a:r>
                        <a:rPr lang="en-US" sz="2200" dirty="0" smtClean="0">
                          <a:effectLst/>
                          <a:latin typeface="Times New Roman" panose="02020603050405020304" pitchFamily="18" charset="0"/>
                          <a:ea typeface="微软雅黑" panose="020B0503020204020204" pitchFamily="34" charset="-122"/>
                          <a:cs typeface="Times New Roman" panose="02020603050405020304" pitchFamily="18" charset="0"/>
                        </a:rPr>
                        <a:t>      </a:t>
                      </a:r>
                      <a:endParaRPr lang="zh-CN" sz="2200" dirty="0">
                        <a:effectLst/>
                        <a:latin typeface="Calibri" panose="020F0502020204030204" pitchFamily="34" charset="0"/>
                        <a:ea typeface="宋体" panose="02010600030101010101" pitchFamily="2" charset="-122"/>
                        <a:cs typeface="Times New Roman" panose="02020603050405020304" pitchFamily="18" charset="0"/>
                      </a:endParaRPr>
                    </a:p>
                    <a:p>
                      <a:pPr>
                        <a:lnSpc>
                          <a:spcPct val="140000"/>
                        </a:lnSpc>
                        <a:spcAft>
                          <a:spcPts val="0"/>
                        </a:spcAft>
                        <a:tabLst>
                          <a:tab pos="2970530" algn="l"/>
                        </a:tabLst>
                      </a:pPr>
                      <a:r>
                        <a:rPr lang="zh-CN" sz="2200" dirty="0">
                          <a:effectLst/>
                          <a:latin typeface="Times New Roman" panose="02020603050405020304" pitchFamily="18" charset="0"/>
                          <a:ea typeface="微软雅黑" panose="020B0503020204020204" pitchFamily="34" charset="-122"/>
                          <a:cs typeface="Times New Roman" panose="02020603050405020304" pitchFamily="18" charset="0"/>
                        </a:rPr>
                        <a:t>　　甲　电容器充电　　乙　电容器放电</a:t>
                      </a:r>
                      <a:endParaRPr lang="zh-CN" sz="2200" dirty="0">
                        <a:effectLst/>
                        <a:latin typeface="Calibri" panose="020F0502020204030204" pitchFamily="34" charset="0"/>
                        <a:ea typeface="宋体" panose="02010600030101010101" pitchFamily="2" charset="-122"/>
                        <a:cs typeface="Times New Roman" panose="02020603050405020304" pitchFamily="18" charset="0"/>
                      </a:endParaRPr>
                    </a:p>
                    <a:p>
                      <a:pPr>
                        <a:lnSpc>
                          <a:spcPct val="140000"/>
                        </a:lnSpc>
                        <a:spcAft>
                          <a:spcPts val="0"/>
                        </a:spcAft>
                        <a:tabLst>
                          <a:tab pos="2970530" algn="l"/>
                        </a:tabLst>
                      </a:pPr>
                      <a:r>
                        <a:rPr lang="zh-CN" sz="2200" dirty="0">
                          <a:effectLst/>
                          <a:latin typeface="Times New Roman" panose="02020603050405020304" pitchFamily="18" charset="0"/>
                          <a:ea typeface="微软雅黑" panose="020B0503020204020204" pitchFamily="34" charset="-122"/>
                          <a:cs typeface="Times New Roman" panose="02020603050405020304" pitchFamily="18" charset="0"/>
                        </a:rPr>
                        <a:t>如图甲</a:t>
                      </a:r>
                      <a:r>
                        <a:rPr lang="en-US" sz="22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sz="2200" dirty="0">
                          <a:effectLst/>
                          <a:latin typeface="Times New Roman" panose="02020603050405020304" pitchFamily="18" charset="0"/>
                          <a:ea typeface="微软雅黑" panose="020B0503020204020204" pitchFamily="34" charset="-122"/>
                          <a:cs typeface="Times New Roman" panose="02020603050405020304" pitchFamily="18" charset="0"/>
                        </a:rPr>
                        <a:t>电容器与电源相连</a:t>
                      </a:r>
                      <a:r>
                        <a:rPr lang="en-US" sz="22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sz="2200" dirty="0">
                          <a:effectLst/>
                          <a:latin typeface="Times New Roman" panose="02020603050405020304" pitchFamily="18" charset="0"/>
                          <a:ea typeface="微软雅黑" panose="020B0503020204020204" pitchFamily="34" charset="-122"/>
                          <a:cs typeface="Times New Roman" panose="02020603050405020304" pitchFamily="18" charset="0"/>
                        </a:rPr>
                        <a:t>形成充电电流</a:t>
                      </a:r>
                      <a:r>
                        <a:rPr lang="en-US" sz="22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sz="2200" dirty="0">
                          <a:effectLst/>
                          <a:latin typeface="Times New Roman" panose="02020603050405020304" pitchFamily="18" charset="0"/>
                          <a:ea typeface="微软雅黑" panose="020B0503020204020204" pitchFamily="34" charset="-122"/>
                          <a:cs typeface="Times New Roman" panose="02020603050405020304" pitchFamily="18" charset="0"/>
                        </a:rPr>
                        <a:t>随着极板电荷量的增加</a:t>
                      </a:r>
                      <a:r>
                        <a:rPr lang="en-US" sz="22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sz="2200" dirty="0">
                          <a:effectLst/>
                          <a:latin typeface="Times New Roman" panose="02020603050405020304" pitchFamily="18" charset="0"/>
                          <a:ea typeface="微软雅黑" panose="020B0503020204020204" pitchFamily="34" charset="-122"/>
                          <a:cs typeface="Times New Roman" panose="02020603050405020304" pitchFamily="18" charset="0"/>
                        </a:rPr>
                        <a:t>充电电流减小。</a:t>
                      </a:r>
                      <a:endParaRPr lang="zh-CN" sz="2200" dirty="0">
                        <a:effectLst/>
                        <a:latin typeface="Calibri" panose="020F0502020204030204" pitchFamily="34" charset="0"/>
                        <a:ea typeface="宋体" panose="02010600030101010101" pitchFamily="2" charset="-122"/>
                        <a:cs typeface="Times New Roman" panose="02020603050405020304" pitchFamily="18" charset="0"/>
                      </a:endParaRPr>
                    </a:p>
                    <a:p>
                      <a:pPr>
                        <a:lnSpc>
                          <a:spcPct val="140000"/>
                        </a:lnSpc>
                        <a:spcAft>
                          <a:spcPts val="0"/>
                        </a:spcAft>
                        <a:tabLst>
                          <a:tab pos="2970530" algn="l"/>
                        </a:tabLst>
                      </a:pPr>
                      <a:r>
                        <a:rPr lang="zh-CN" sz="2200" dirty="0">
                          <a:effectLst/>
                          <a:latin typeface="Times New Roman" panose="02020603050405020304" pitchFamily="18" charset="0"/>
                          <a:ea typeface="微软雅黑" panose="020B0503020204020204" pitchFamily="34" charset="-122"/>
                          <a:cs typeface="Times New Roman" panose="02020603050405020304" pitchFamily="18" charset="0"/>
                        </a:rPr>
                        <a:t>如图乙</a:t>
                      </a:r>
                      <a:r>
                        <a:rPr lang="en-US" sz="22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sz="2200" dirty="0">
                          <a:effectLst/>
                          <a:latin typeface="Times New Roman" panose="02020603050405020304" pitchFamily="18" charset="0"/>
                          <a:ea typeface="微软雅黑" panose="020B0503020204020204" pitchFamily="34" charset="-122"/>
                          <a:cs typeface="Times New Roman" panose="02020603050405020304" pitchFamily="18" charset="0"/>
                        </a:rPr>
                        <a:t>电容器极板上的正、负电荷中和</a:t>
                      </a:r>
                      <a:r>
                        <a:rPr lang="en-US" sz="22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sz="2200" dirty="0">
                          <a:effectLst/>
                          <a:latin typeface="Times New Roman" panose="02020603050405020304" pitchFamily="18" charset="0"/>
                          <a:ea typeface="微软雅黑" panose="020B0503020204020204" pitchFamily="34" charset="-122"/>
                          <a:cs typeface="Times New Roman" panose="02020603050405020304" pitchFamily="18" charset="0"/>
                        </a:rPr>
                        <a:t>形成放电电流</a:t>
                      </a:r>
                      <a:r>
                        <a:rPr lang="en-US" sz="22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sz="2200" dirty="0">
                          <a:effectLst/>
                          <a:latin typeface="Times New Roman" panose="02020603050405020304" pitchFamily="18" charset="0"/>
                          <a:ea typeface="微软雅黑" panose="020B0503020204020204" pitchFamily="34" charset="-122"/>
                          <a:cs typeface="Times New Roman" panose="02020603050405020304" pitchFamily="18" charset="0"/>
                        </a:rPr>
                        <a:t>随着极板上电荷量的减少</a:t>
                      </a:r>
                      <a:r>
                        <a:rPr lang="en-US" sz="22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sz="2200" dirty="0">
                          <a:effectLst/>
                          <a:latin typeface="Times New Roman" panose="02020603050405020304" pitchFamily="18" charset="0"/>
                          <a:ea typeface="微软雅黑" panose="020B0503020204020204" pitchFamily="34" charset="-122"/>
                          <a:cs typeface="Times New Roman" panose="02020603050405020304" pitchFamily="18" charset="0"/>
                        </a:rPr>
                        <a:t>放电电流减小</a:t>
                      </a:r>
                      <a:endParaRPr lang="zh-CN" sz="2200" dirty="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40000"/>
                        </a:lnSpc>
                        <a:spcAft>
                          <a:spcPts val="0"/>
                        </a:spcAft>
                        <a:tabLst>
                          <a:tab pos="2970530" algn="l"/>
                        </a:tabLst>
                      </a:pPr>
                      <a:r>
                        <a:rPr lang="en-US" sz="2200" dirty="0">
                          <a:effectLst/>
                          <a:latin typeface="Times New Roman" panose="02020603050405020304" pitchFamily="18" charset="0"/>
                          <a:ea typeface="微软雅黑" panose="020B0503020204020204" pitchFamily="34" charset="-122"/>
                          <a:cs typeface="Times New Roman" panose="02020603050405020304" pitchFamily="18" charset="0"/>
                        </a:rPr>
                        <a:t>1.</a:t>
                      </a:r>
                      <a:r>
                        <a:rPr lang="zh-CN" sz="2200" dirty="0">
                          <a:effectLst/>
                          <a:latin typeface="Times New Roman" panose="02020603050405020304" pitchFamily="18" charset="0"/>
                          <a:ea typeface="微软雅黑" panose="020B0503020204020204" pitchFamily="34" charset="-122"/>
                          <a:cs typeface="Times New Roman" panose="02020603050405020304" pitchFamily="18" charset="0"/>
                        </a:rPr>
                        <a:t>连电路</a:t>
                      </a:r>
                      <a:r>
                        <a:rPr lang="en-US" sz="22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sz="2200" dirty="0">
                          <a:effectLst/>
                          <a:latin typeface="Times New Roman" panose="02020603050405020304" pitchFamily="18" charset="0"/>
                          <a:ea typeface="微软雅黑" panose="020B0503020204020204" pitchFamily="34" charset="-122"/>
                          <a:cs typeface="Times New Roman" panose="02020603050405020304" pitchFamily="18" charset="0"/>
                        </a:rPr>
                        <a:t>按原理图连接器材。</a:t>
                      </a:r>
                      <a:endParaRPr lang="zh-CN" sz="2200" dirty="0">
                        <a:effectLst/>
                        <a:latin typeface="Calibri" panose="020F0502020204030204" pitchFamily="34" charset="0"/>
                        <a:ea typeface="宋体" panose="02010600030101010101" pitchFamily="2" charset="-122"/>
                        <a:cs typeface="Times New Roman" panose="02020603050405020304" pitchFamily="18" charset="0"/>
                      </a:endParaRPr>
                    </a:p>
                    <a:p>
                      <a:pPr>
                        <a:lnSpc>
                          <a:spcPct val="140000"/>
                        </a:lnSpc>
                        <a:spcAft>
                          <a:spcPts val="0"/>
                        </a:spcAft>
                        <a:tabLst>
                          <a:tab pos="2970530" algn="l"/>
                        </a:tabLst>
                      </a:pPr>
                      <a:r>
                        <a:rPr lang="en-US" sz="2200" dirty="0">
                          <a:effectLst/>
                          <a:latin typeface="Times New Roman" panose="02020603050405020304" pitchFamily="18" charset="0"/>
                          <a:ea typeface="微软雅黑" panose="020B0503020204020204" pitchFamily="34" charset="-122"/>
                          <a:cs typeface="Times New Roman" panose="02020603050405020304" pitchFamily="18" charset="0"/>
                        </a:rPr>
                        <a:t>2.</a:t>
                      </a:r>
                      <a:r>
                        <a:rPr lang="zh-CN" sz="2200" dirty="0">
                          <a:effectLst/>
                          <a:latin typeface="Times New Roman" panose="02020603050405020304" pitchFamily="18" charset="0"/>
                          <a:ea typeface="微软雅黑" panose="020B0503020204020204" pitchFamily="34" charset="-122"/>
                          <a:cs typeface="Times New Roman" panose="02020603050405020304" pitchFamily="18" charset="0"/>
                        </a:rPr>
                        <a:t>单刀双掷开关</a:t>
                      </a:r>
                      <a:r>
                        <a:rPr lang="en-US" sz="2200" dirty="0">
                          <a:effectLst/>
                          <a:latin typeface="Times New Roman" panose="02020603050405020304" pitchFamily="18" charset="0"/>
                          <a:ea typeface="微软雅黑" panose="020B0503020204020204" pitchFamily="34" charset="-122"/>
                          <a:cs typeface="Times New Roman" panose="02020603050405020304" pitchFamily="18" charset="0"/>
                        </a:rPr>
                        <a:t>S</a:t>
                      </a:r>
                      <a:r>
                        <a:rPr lang="zh-CN" sz="2200" dirty="0">
                          <a:effectLst/>
                          <a:latin typeface="Times New Roman" panose="02020603050405020304" pitchFamily="18" charset="0"/>
                          <a:ea typeface="微软雅黑" panose="020B0503020204020204" pitchFamily="34" charset="-122"/>
                          <a:cs typeface="Times New Roman" panose="02020603050405020304" pitchFamily="18" charset="0"/>
                        </a:rPr>
                        <a:t>接</a:t>
                      </a:r>
                      <a:r>
                        <a:rPr lang="en-US" sz="2200" dirty="0">
                          <a:effectLst/>
                          <a:latin typeface="Times New Roman" panose="02020603050405020304" pitchFamily="18" charset="0"/>
                          <a:ea typeface="微软雅黑" panose="020B0503020204020204" pitchFamily="34" charset="-122"/>
                          <a:cs typeface="Times New Roman" panose="02020603050405020304" pitchFamily="18" charset="0"/>
                        </a:rPr>
                        <a:t>1,</a:t>
                      </a:r>
                      <a:r>
                        <a:rPr lang="zh-CN" sz="2200" dirty="0">
                          <a:effectLst/>
                          <a:latin typeface="Times New Roman" panose="02020603050405020304" pitchFamily="18" charset="0"/>
                          <a:ea typeface="微软雅黑" panose="020B0503020204020204" pitchFamily="34" charset="-122"/>
                          <a:cs typeface="Times New Roman" panose="02020603050405020304" pitchFamily="18" charset="0"/>
                        </a:rPr>
                        <a:t>观察充电现象。</a:t>
                      </a:r>
                      <a:endParaRPr lang="zh-CN" sz="2200" dirty="0">
                        <a:effectLst/>
                        <a:latin typeface="Calibri" panose="020F0502020204030204" pitchFamily="34" charset="0"/>
                        <a:ea typeface="宋体" panose="02010600030101010101" pitchFamily="2" charset="-122"/>
                        <a:cs typeface="Times New Roman" panose="02020603050405020304" pitchFamily="18" charset="0"/>
                      </a:endParaRPr>
                    </a:p>
                    <a:p>
                      <a:pPr>
                        <a:lnSpc>
                          <a:spcPct val="140000"/>
                        </a:lnSpc>
                        <a:spcAft>
                          <a:spcPts val="0"/>
                        </a:spcAft>
                        <a:tabLst>
                          <a:tab pos="2970530" algn="l"/>
                        </a:tabLst>
                      </a:pPr>
                      <a:r>
                        <a:rPr lang="en-US" sz="2200" dirty="0">
                          <a:effectLst/>
                          <a:latin typeface="Times New Roman" panose="02020603050405020304" pitchFamily="18" charset="0"/>
                          <a:ea typeface="微软雅黑" panose="020B0503020204020204" pitchFamily="34" charset="-122"/>
                          <a:cs typeface="Times New Roman" panose="02020603050405020304" pitchFamily="18" charset="0"/>
                        </a:rPr>
                        <a:t>3.</a:t>
                      </a:r>
                      <a:r>
                        <a:rPr lang="zh-CN" sz="2200" dirty="0">
                          <a:effectLst/>
                          <a:latin typeface="Times New Roman" panose="02020603050405020304" pitchFamily="18" charset="0"/>
                          <a:ea typeface="微软雅黑" panose="020B0503020204020204" pitchFamily="34" charset="-122"/>
                          <a:cs typeface="Times New Roman" panose="02020603050405020304" pitchFamily="18" charset="0"/>
                        </a:rPr>
                        <a:t>单刀双掷开关</a:t>
                      </a:r>
                      <a:r>
                        <a:rPr lang="en-US" sz="2200" dirty="0">
                          <a:effectLst/>
                          <a:latin typeface="Times New Roman" panose="02020603050405020304" pitchFamily="18" charset="0"/>
                          <a:ea typeface="微软雅黑" panose="020B0503020204020204" pitchFamily="34" charset="-122"/>
                          <a:cs typeface="Times New Roman" panose="02020603050405020304" pitchFamily="18" charset="0"/>
                        </a:rPr>
                        <a:t>S</a:t>
                      </a:r>
                      <a:r>
                        <a:rPr lang="zh-CN" sz="2200" dirty="0">
                          <a:effectLst/>
                          <a:latin typeface="Times New Roman" panose="02020603050405020304" pitchFamily="18" charset="0"/>
                          <a:ea typeface="微软雅黑" panose="020B0503020204020204" pitchFamily="34" charset="-122"/>
                          <a:cs typeface="Times New Roman" panose="02020603050405020304" pitchFamily="18" charset="0"/>
                        </a:rPr>
                        <a:t>接</a:t>
                      </a:r>
                      <a:r>
                        <a:rPr lang="en-US" sz="2200" dirty="0">
                          <a:effectLst/>
                          <a:latin typeface="Times New Roman" panose="02020603050405020304" pitchFamily="18" charset="0"/>
                          <a:ea typeface="微软雅黑" panose="020B0503020204020204" pitchFamily="34" charset="-122"/>
                          <a:cs typeface="Times New Roman" panose="02020603050405020304" pitchFamily="18" charset="0"/>
                        </a:rPr>
                        <a:t>2,</a:t>
                      </a:r>
                      <a:r>
                        <a:rPr lang="zh-CN" sz="2200" dirty="0">
                          <a:effectLst/>
                          <a:latin typeface="Times New Roman" panose="02020603050405020304" pitchFamily="18" charset="0"/>
                          <a:ea typeface="微软雅黑" panose="020B0503020204020204" pitchFamily="34" charset="-122"/>
                          <a:cs typeface="Times New Roman" panose="02020603050405020304" pitchFamily="18" charset="0"/>
                        </a:rPr>
                        <a:t>观察放电现象。</a:t>
                      </a:r>
                      <a:endParaRPr lang="zh-CN" sz="2200" dirty="0">
                        <a:effectLst/>
                        <a:latin typeface="Calibri" panose="020F0502020204030204" pitchFamily="34" charset="0"/>
                        <a:ea typeface="宋体" panose="02010600030101010101" pitchFamily="2" charset="-122"/>
                        <a:cs typeface="Times New Roman" panose="02020603050405020304" pitchFamily="18" charset="0"/>
                      </a:endParaRPr>
                    </a:p>
                    <a:p>
                      <a:pPr>
                        <a:lnSpc>
                          <a:spcPct val="140000"/>
                        </a:lnSpc>
                        <a:spcAft>
                          <a:spcPts val="0"/>
                        </a:spcAft>
                        <a:tabLst>
                          <a:tab pos="2970530" algn="l"/>
                        </a:tabLst>
                      </a:pPr>
                      <a:r>
                        <a:rPr lang="en-US" sz="2200" dirty="0">
                          <a:effectLst/>
                          <a:latin typeface="Times New Roman" panose="02020603050405020304" pitchFamily="18" charset="0"/>
                          <a:ea typeface="微软雅黑" panose="020B0503020204020204" pitchFamily="34" charset="-122"/>
                          <a:cs typeface="Times New Roman" panose="02020603050405020304" pitchFamily="18" charset="0"/>
                        </a:rPr>
                        <a:t>4.</a:t>
                      </a:r>
                      <a:r>
                        <a:rPr lang="zh-CN" sz="2200" dirty="0">
                          <a:effectLst/>
                          <a:latin typeface="Times New Roman" panose="02020603050405020304" pitchFamily="18" charset="0"/>
                          <a:ea typeface="微软雅黑" panose="020B0503020204020204" pitchFamily="34" charset="-122"/>
                          <a:cs typeface="Times New Roman" panose="02020603050405020304" pitchFamily="18" charset="0"/>
                        </a:rPr>
                        <a:t>关闭电源</a:t>
                      </a:r>
                      <a:r>
                        <a:rPr lang="en-US" sz="22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sz="2200" dirty="0">
                          <a:effectLst/>
                          <a:latin typeface="Times New Roman" panose="02020603050405020304" pitchFamily="18" charset="0"/>
                          <a:ea typeface="微软雅黑" panose="020B0503020204020204" pitchFamily="34" charset="-122"/>
                          <a:cs typeface="Times New Roman" panose="02020603050405020304" pitchFamily="18" charset="0"/>
                        </a:rPr>
                        <a:t>整理器材</a:t>
                      </a:r>
                      <a:endParaRPr lang="zh-CN" sz="2200" dirty="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40000"/>
                        </a:lnSpc>
                        <a:spcAft>
                          <a:spcPts val="0"/>
                        </a:spcAft>
                        <a:tabLst>
                          <a:tab pos="2970530" algn="l"/>
                        </a:tabLst>
                      </a:pPr>
                      <a:r>
                        <a:rPr lang="en-US" sz="2200" dirty="0">
                          <a:effectLst/>
                          <a:latin typeface="Times New Roman" panose="02020603050405020304" pitchFamily="18" charset="0"/>
                          <a:ea typeface="微软雅黑" panose="020B0503020204020204" pitchFamily="34" charset="-122"/>
                          <a:cs typeface="Times New Roman" panose="02020603050405020304" pitchFamily="18" charset="0"/>
                        </a:rPr>
                        <a:t>1.</a:t>
                      </a:r>
                      <a:r>
                        <a:rPr lang="zh-CN" sz="2200" dirty="0">
                          <a:effectLst/>
                          <a:latin typeface="Times New Roman" panose="02020603050405020304" pitchFamily="18" charset="0"/>
                          <a:ea typeface="微软雅黑" panose="020B0503020204020204" pitchFamily="34" charset="-122"/>
                          <a:cs typeface="Times New Roman" panose="02020603050405020304" pitchFamily="18" charset="0"/>
                        </a:rPr>
                        <a:t>电流表要选用小量程的灵敏电流表。</a:t>
                      </a:r>
                      <a:endParaRPr lang="zh-CN" sz="2200" dirty="0">
                        <a:effectLst/>
                        <a:latin typeface="Calibri" panose="020F0502020204030204" pitchFamily="34" charset="0"/>
                        <a:ea typeface="宋体" panose="02010600030101010101" pitchFamily="2" charset="-122"/>
                        <a:cs typeface="Times New Roman" panose="02020603050405020304" pitchFamily="18" charset="0"/>
                      </a:endParaRPr>
                    </a:p>
                    <a:p>
                      <a:pPr>
                        <a:lnSpc>
                          <a:spcPct val="140000"/>
                        </a:lnSpc>
                        <a:spcAft>
                          <a:spcPts val="0"/>
                        </a:spcAft>
                        <a:tabLst>
                          <a:tab pos="2970530" algn="l"/>
                        </a:tabLst>
                      </a:pPr>
                      <a:r>
                        <a:rPr lang="en-US" sz="2200" dirty="0">
                          <a:effectLst/>
                          <a:latin typeface="Times New Roman" panose="02020603050405020304" pitchFamily="18" charset="0"/>
                          <a:ea typeface="微软雅黑" panose="020B0503020204020204" pitchFamily="34" charset="-122"/>
                          <a:cs typeface="Times New Roman" panose="02020603050405020304" pitchFamily="18" charset="0"/>
                        </a:rPr>
                        <a:t>2.</a:t>
                      </a:r>
                      <a:r>
                        <a:rPr lang="zh-CN" sz="2200" dirty="0">
                          <a:effectLst/>
                          <a:latin typeface="Times New Roman" panose="02020603050405020304" pitchFamily="18" charset="0"/>
                          <a:ea typeface="微软雅黑" panose="020B0503020204020204" pitchFamily="34" charset="-122"/>
                          <a:cs typeface="Times New Roman" panose="02020603050405020304" pitchFamily="18" charset="0"/>
                        </a:rPr>
                        <a:t>要选择大容量的电容器。</a:t>
                      </a:r>
                      <a:endParaRPr lang="zh-CN" sz="2200" dirty="0">
                        <a:effectLst/>
                        <a:latin typeface="Calibri" panose="020F0502020204030204" pitchFamily="34" charset="0"/>
                        <a:ea typeface="宋体" panose="02010600030101010101" pitchFamily="2" charset="-122"/>
                        <a:cs typeface="Times New Roman" panose="02020603050405020304" pitchFamily="18" charset="0"/>
                      </a:endParaRPr>
                    </a:p>
                    <a:p>
                      <a:pPr>
                        <a:lnSpc>
                          <a:spcPct val="140000"/>
                        </a:lnSpc>
                        <a:spcAft>
                          <a:spcPts val="0"/>
                        </a:spcAft>
                        <a:tabLst>
                          <a:tab pos="2970530" algn="l"/>
                        </a:tabLst>
                      </a:pPr>
                      <a:r>
                        <a:rPr lang="en-US" sz="2200" dirty="0">
                          <a:effectLst/>
                          <a:latin typeface="Times New Roman" panose="02020603050405020304" pitchFamily="18" charset="0"/>
                          <a:ea typeface="微软雅黑" panose="020B0503020204020204" pitchFamily="34" charset="-122"/>
                          <a:cs typeface="Times New Roman" panose="02020603050405020304" pitchFamily="18" charset="0"/>
                        </a:rPr>
                        <a:t>3.</a:t>
                      </a:r>
                      <a:r>
                        <a:rPr lang="zh-CN" sz="2200" dirty="0">
                          <a:effectLst/>
                          <a:latin typeface="Times New Roman" panose="02020603050405020304" pitchFamily="18" charset="0"/>
                          <a:ea typeface="微软雅黑" panose="020B0503020204020204" pitchFamily="34" charset="-122"/>
                          <a:cs typeface="Times New Roman" panose="02020603050405020304" pitchFamily="18" charset="0"/>
                        </a:rPr>
                        <a:t>实验要在干燥的环境中进行。</a:t>
                      </a:r>
                      <a:endParaRPr lang="zh-CN" sz="2200" dirty="0">
                        <a:effectLst/>
                        <a:latin typeface="Calibri" panose="020F0502020204030204" pitchFamily="34" charset="0"/>
                        <a:ea typeface="宋体" panose="02010600030101010101" pitchFamily="2" charset="-122"/>
                        <a:cs typeface="Times New Roman" panose="02020603050405020304" pitchFamily="18" charset="0"/>
                      </a:endParaRPr>
                    </a:p>
                    <a:p>
                      <a:pPr>
                        <a:lnSpc>
                          <a:spcPct val="140000"/>
                        </a:lnSpc>
                        <a:spcAft>
                          <a:spcPts val="0"/>
                        </a:spcAft>
                        <a:tabLst>
                          <a:tab pos="2970530" algn="l"/>
                        </a:tabLst>
                      </a:pPr>
                      <a:r>
                        <a:rPr lang="en-US" sz="2200" dirty="0">
                          <a:effectLst/>
                          <a:latin typeface="Times New Roman" panose="02020603050405020304" pitchFamily="18" charset="0"/>
                          <a:ea typeface="微软雅黑" panose="020B0503020204020204" pitchFamily="34" charset="-122"/>
                          <a:cs typeface="Times New Roman" panose="02020603050405020304" pitchFamily="18" charset="0"/>
                        </a:rPr>
                        <a:t>4.</a:t>
                      </a:r>
                      <a:r>
                        <a:rPr lang="zh-CN" sz="2200" dirty="0">
                          <a:effectLst/>
                          <a:latin typeface="Times New Roman" panose="02020603050405020304" pitchFamily="18" charset="0"/>
                          <a:ea typeface="微软雅黑" panose="020B0503020204020204" pitchFamily="34" charset="-122"/>
                          <a:cs typeface="Times New Roman" panose="02020603050405020304" pitchFamily="18" charset="0"/>
                        </a:rPr>
                        <a:t>在做放电实验时</a:t>
                      </a:r>
                      <a:r>
                        <a:rPr lang="en-US" sz="22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sz="2200" dirty="0">
                          <a:effectLst/>
                          <a:latin typeface="Times New Roman" panose="02020603050405020304" pitchFamily="18" charset="0"/>
                          <a:ea typeface="微软雅黑" panose="020B0503020204020204" pitchFamily="34" charset="-122"/>
                          <a:cs typeface="Times New Roman" panose="02020603050405020304" pitchFamily="18" charset="0"/>
                        </a:rPr>
                        <a:t>在电路中串联一个电阻</a:t>
                      </a:r>
                      <a:r>
                        <a:rPr lang="en-US" sz="22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sz="2200" dirty="0">
                          <a:effectLst/>
                          <a:latin typeface="Times New Roman" panose="02020603050405020304" pitchFamily="18" charset="0"/>
                          <a:ea typeface="微软雅黑" panose="020B0503020204020204" pitchFamily="34" charset="-122"/>
                          <a:cs typeface="Times New Roman" panose="02020603050405020304" pitchFamily="18" charset="0"/>
                        </a:rPr>
                        <a:t>避免烧坏电流表</a:t>
                      </a:r>
                      <a:endParaRPr lang="zh-CN" sz="2200" dirty="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pic>
        <p:nvPicPr>
          <p:cNvPr id="1026" name="image313.jpeg"/>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265746" y="2062916"/>
            <a:ext cx="1631631" cy="1366665"/>
          </a:xfrm>
          <a:prstGeom prst="rect">
            <a:avLst/>
          </a:prstGeom>
          <a:extLst>
            <a:ext uri="{909E8E84-426E-40DD-AFC4-6F175D3DCCD1}">
              <a14:hiddenFill xmlns:a14="http://schemas.microsoft.com/office/drawing/2010/main">
                <a:solidFill>
                  <a:srgbClr val="FFFFFF"/>
                </a:solidFill>
              </a14:hiddenFill>
            </a:ext>
          </a:extLst>
        </p:spPr>
      </p:pic>
      <p:pic>
        <p:nvPicPr>
          <p:cNvPr id="1025" name="image314.jpeg"/>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777394" y="2062916"/>
            <a:ext cx="1631631" cy="1366665"/>
          </a:xfrm>
          <a:prstGeom prst="rect">
            <a:avLst/>
          </a:prstGeom>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5273201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graphicFrame>
            <p:nvGraphicFramePr>
              <p:cNvPr id="4" name="表格 3"/>
              <p:cNvGraphicFramePr>
                <a:graphicFrameLocks noGrp="1"/>
              </p:cNvGraphicFramePr>
              <p:nvPr>
                <p:extLst>
                  <p:ext uri="{D42A27DB-BD31-4B8C-83A1-F6EECF244321}">
                    <p14:modId xmlns:p14="http://schemas.microsoft.com/office/powerpoint/2010/main" val="2321143985"/>
                  </p:ext>
                </p:extLst>
              </p:nvPr>
            </p:nvGraphicFramePr>
            <p:xfrm>
              <a:off x="249777" y="849376"/>
              <a:ext cx="11665458" cy="5110544"/>
            </p:xfrm>
            <a:graphic>
              <a:graphicData uri="http://schemas.openxmlformats.org/drawingml/2006/table">
                <a:tbl>
                  <a:tblPr firstRow="1" firstCol="1" bandRow="1"/>
                  <a:tblGrid>
                    <a:gridCol w="751278"/>
                    <a:gridCol w="10914180"/>
                  </a:tblGrid>
                  <a:tr h="350030">
                    <a:tc>
                      <a:txBody>
                        <a:bodyPr/>
                        <a:lstStyle/>
                        <a:p>
                          <a:pPr algn="ctr">
                            <a:lnSpc>
                              <a:spcPct val="150000"/>
                            </a:lnSpc>
                            <a:spcAft>
                              <a:spcPts val="0"/>
                            </a:spcAft>
                            <a:tabLst>
                              <a:tab pos="2970530" algn="l"/>
                            </a:tabLst>
                          </a:pPr>
                          <a:r>
                            <a:rPr lang="zh-CN" sz="2600" dirty="0">
                              <a:effectLst/>
                              <a:latin typeface="Times New Roman" panose="02020603050405020304" pitchFamily="18" charset="0"/>
                              <a:ea typeface="微软雅黑" panose="020B0503020204020204" pitchFamily="34" charset="-122"/>
                              <a:cs typeface="Times New Roman" panose="02020603050405020304" pitchFamily="18" charset="0"/>
                            </a:rPr>
                            <a:t>数据处理</a:t>
                          </a:r>
                          <a:endParaRPr lang="zh-CN" sz="2600" dirty="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50000"/>
                            </a:lnSpc>
                            <a:spcAft>
                              <a:spcPts val="0"/>
                            </a:spcAft>
                            <a:tabLst>
                              <a:tab pos="2970530" algn="l"/>
                            </a:tabLst>
                          </a:pPr>
                          <a:r>
                            <a:rPr lang="en-US" sz="2600" dirty="0">
                              <a:effectLst/>
                              <a:latin typeface="Times New Roman" panose="02020603050405020304" pitchFamily="18" charset="0"/>
                              <a:ea typeface="微软雅黑" panose="020B0503020204020204" pitchFamily="34" charset="-122"/>
                              <a:cs typeface="Times New Roman" panose="02020603050405020304" pitchFamily="18" charset="0"/>
                            </a:rPr>
                            <a:t>1.</a:t>
                          </a:r>
                          <a:r>
                            <a:rPr lang="zh-CN" sz="2600" dirty="0">
                              <a:effectLst/>
                              <a:latin typeface="Times New Roman" panose="02020603050405020304" pitchFamily="18" charset="0"/>
                              <a:ea typeface="微软雅黑" panose="020B0503020204020204" pitchFamily="34" charset="-122"/>
                              <a:cs typeface="Times New Roman" panose="02020603050405020304" pitchFamily="18" charset="0"/>
                            </a:rPr>
                            <a:t>观察电流表示数变化</a:t>
                          </a:r>
                          <a:r>
                            <a:rPr lang="en-US"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sz="2600" dirty="0">
                              <a:effectLst/>
                              <a:latin typeface="Times New Roman" panose="02020603050405020304" pitchFamily="18" charset="0"/>
                              <a:ea typeface="微软雅黑" panose="020B0503020204020204" pitchFamily="34" charset="-122"/>
                              <a:cs typeface="Times New Roman" panose="02020603050405020304" pitchFamily="18" charset="0"/>
                            </a:rPr>
                            <a:t>总结电容器充、放电电流的变化规律。</a:t>
                          </a:r>
                          <a:endParaRPr lang="zh-CN" sz="2600" dirty="0">
                            <a:effectLst/>
                            <a:latin typeface="Calibri" panose="020F0502020204030204" pitchFamily="34" charset="0"/>
                            <a:ea typeface="宋体" panose="02010600030101010101" pitchFamily="2" charset="-122"/>
                            <a:cs typeface="Times New Roman" panose="02020603050405020304" pitchFamily="18" charset="0"/>
                          </a:endParaRPr>
                        </a:p>
                        <a:p>
                          <a:pPr>
                            <a:lnSpc>
                              <a:spcPct val="150000"/>
                            </a:lnSpc>
                            <a:spcAft>
                              <a:spcPts val="0"/>
                            </a:spcAft>
                            <a:tabLst>
                              <a:tab pos="2970530" algn="l"/>
                            </a:tabLst>
                          </a:pPr>
                          <a:r>
                            <a:rPr lang="en-US" sz="2600" dirty="0">
                              <a:effectLst/>
                              <a:latin typeface="Times New Roman" panose="02020603050405020304" pitchFamily="18" charset="0"/>
                              <a:ea typeface="微软雅黑" panose="020B0503020204020204" pitchFamily="34" charset="-122"/>
                              <a:cs typeface="Times New Roman" panose="02020603050405020304" pitchFamily="18" charset="0"/>
                            </a:rPr>
                            <a:t>2.</a:t>
                          </a:r>
                          <a:r>
                            <a:rPr lang="zh-CN" sz="2600" dirty="0">
                              <a:effectLst/>
                              <a:latin typeface="Times New Roman" panose="02020603050405020304" pitchFamily="18" charset="0"/>
                              <a:ea typeface="微软雅黑" panose="020B0503020204020204" pitchFamily="34" charset="-122"/>
                              <a:cs typeface="Times New Roman" panose="02020603050405020304" pitchFamily="18" charset="0"/>
                            </a:rPr>
                            <a:t>可将电流表换成电流传感器</a:t>
                          </a:r>
                          <a:r>
                            <a:rPr lang="en-US"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sz="2600" dirty="0">
                              <a:effectLst/>
                              <a:latin typeface="Times New Roman" panose="02020603050405020304" pitchFamily="18" charset="0"/>
                              <a:ea typeface="微软雅黑" panose="020B0503020204020204" pitchFamily="34" charset="-122"/>
                              <a:cs typeface="Times New Roman" panose="02020603050405020304" pitchFamily="18" charset="0"/>
                            </a:rPr>
                            <a:t>由计算机绘制充、放电的</a:t>
                          </a:r>
                          <a:r>
                            <a:rPr lang="en-US" sz="2600" i="1" dirty="0" err="1">
                              <a:effectLst/>
                              <a:latin typeface="Times New Roman" panose="02020603050405020304" pitchFamily="18" charset="0"/>
                              <a:ea typeface="微软雅黑" panose="020B0503020204020204" pitchFamily="34" charset="-122"/>
                              <a:cs typeface="Times New Roman" panose="02020603050405020304" pitchFamily="18" charset="0"/>
                            </a:rPr>
                            <a:t>i</a:t>
                          </a:r>
                          <a:r>
                            <a:rPr lang="en-US"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sz="2600" i="1" dirty="0">
                              <a:effectLst/>
                              <a:latin typeface="Times New Roman" panose="02020603050405020304" pitchFamily="18" charset="0"/>
                              <a:ea typeface="微软雅黑" panose="020B0503020204020204" pitchFamily="34" charset="-122"/>
                              <a:cs typeface="Times New Roman" panose="02020603050405020304" pitchFamily="18" charset="0"/>
                            </a:rPr>
                            <a:t>t</a:t>
                          </a:r>
                          <a:r>
                            <a:rPr lang="zh-CN" sz="2600" dirty="0">
                              <a:effectLst/>
                              <a:latin typeface="Times New Roman" panose="02020603050405020304" pitchFamily="18" charset="0"/>
                              <a:ea typeface="微软雅黑" panose="020B0503020204020204" pitchFamily="34" charset="-122"/>
                              <a:cs typeface="Times New Roman" panose="02020603050405020304" pitchFamily="18" charset="0"/>
                            </a:rPr>
                            <a:t>图像</a:t>
                          </a:r>
                          <a:r>
                            <a:rPr lang="en-US"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sz="2600" dirty="0">
                              <a:effectLst/>
                              <a:latin typeface="Times New Roman" panose="02020603050405020304" pitchFamily="18" charset="0"/>
                              <a:ea typeface="微软雅黑" panose="020B0503020204020204" pitchFamily="34" charset="-122"/>
                              <a:cs typeface="Times New Roman" panose="02020603050405020304" pitchFamily="18" charset="0"/>
                            </a:rPr>
                            <a:t>由图像计算充、放电过程通过电流传感器的电荷量。</a:t>
                          </a:r>
                          <a:endParaRPr lang="zh-CN" sz="2600" dirty="0">
                            <a:effectLst/>
                            <a:latin typeface="Calibri" panose="020F0502020204030204" pitchFamily="34" charset="0"/>
                            <a:ea typeface="宋体" panose="02010600030101010101" pitchFamily="2" charset="-122"/>
                            <a:cs typeface="Times New Roman" panose="02020603050405020304" pitchFamily="18" charset="0"/>
                          </a:endParaRPr>
                        </a:p>
                        <a:p>
                          <a:pPr>
                            <a:lnSpc>
                              <a:spcPct val="150000"/>
                            </a:lnSpc>
                            <a:spcAft>
                              <a:spcPts val="0"/>
                            </a:spcAft>
                            <a:tabLst>
                              <a:tab pos="2970530" algn="l"/>
                            </a:tabLst>
                          </a:pPr>
                          <a:r>
                            <a:rPr lang="zh-CN" sz="2600" dirty="0">
                              <a:effectLst/>
                              <a:latin typeface="Times New Roman" panose="02020603050405020304" pitchFamily="18" charset="0"/>
                              <a:ea typeface="微软雅黑" panose="020B0503020204020204" pitchFamily="34" charset="-122"/>
                              <a:cs typeface="Times New Roman" panose="02020603050405020304" pitchFamily="18" charset="0"/>
                            </a:rPr>
                            <a:t>方法</a:t>
                          </a:r>
                          <a:r>
                            <a:rPr lang="en-US"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sz="2600" dirty="0">
                              <a:effectLst/>
                              <a:latin typeface="Times New Roman" panose="02020603050405020304" pitchFamily="18" charset="0"/>
                              <a:ea typeface="微软雅黑" panose="020B0503020204020204" pitchFamily="34" charset="-122"/>
                              <a:cs typeface="Times New Roman" panose="02020603050405020304" pitchFamily="18" charset="0"/>
                            </a:rPr>
                            <a:t>先算出一个小方格代表的电荷量</a:t>
                          </a:r>
                          <a:r>
                            <a:rPr lang="en-US"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sz="2600" dirty="0">
                              <a:effectLst/>
                              <a:latin typeface="Times New Roman" panose="02020603050405020304" pitchFamily="18" charset="0"/>
                              <a:ea typeface="微软雅黑" panose="020B0503020204020204" pitchFamily="34" charset="-122"/>
                              <a:cs typeface="Times New Roman" panose="02020603050405020304" pitchFamily="18" charset="0"/>
                            </a:rPr>
                            <a:t>然后数出整个图像与横轴所围的面积中的方格数</a:t>
                          </a:r>
                          <a:r>
                            <a:rPr lang="en-US"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sz="2600" dirty="0">
                              <a:effectLst/>
                              <a:latin typeface="Times New Roman" panose="02020603050405020304" pitchFamily="18" charset="0"/>
                              <a:ea typeface="微软雅黑" panose="020B0503020204020204" pitchFamily="34" charset="-122"/>
                              <a:cs typeface="Times New Roman" panose="02020603050405020304" pitchFamily="18" charset="0"/>
                            </a:rPr>
                            <a:t>大于半个的按一个方格计算</a:t>
                          </a:r>
                          <a:r>
                            <a:rPr lang="en-US"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sz="2600" dirty="0">
                              <a:effectLst/>
                              <a:latin typeface="Times New Roman" panose="02020603050405020304" pitchFamily="18" charset="0"/>
                              <a:ea typeface="微软雅黑" panose="020B0503020204020204" pitchFamily="34" charset="-122"/>
                              <a:cs typeface="Times New Roman" panose="02020603050405020304" pitchFamily="18" charset="0"/>
                            </a:rPr>
                            <a:t>小于半个的舍弃</a:t>
                          </a:r>
                          <a:r>
                            <a:rPr lang="en-US"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sz="2600" dirty="0">
                              <a:effectLst/>
                              <a:latin typeface="Times New Roman" panose="02020603050405020304" pitchFamily="18" charset="0"/>
                              <a:ea typeface="微软雅黑" panose="020B0503020204020204" pitchFamily="34" charset="-122"/>
                              <a:cs typeface="Times New Roman" panose="02020603050405020304" pitchFamily="18" charset="0"/>
                            </a:rPr>
                            <a:t>。电容器充电或放电过程中电荷量为一个小方格代表的电荷量乘以方格数。</a:t>
                          </a:r>
                          <a:endParaRPr lang="zh-CN" sz="2600" dirty="0">
                            <a:effectLst/>
                            <a:latin typeface="Calibri" panose="020F0502020204030204" pitchFamily="34" charset="0"/>
                            <a:ea typeface="宋体" panose="02010600030101010101" pitchFamily="2" charset="-122"/>
                            <a:cs typeface="Times New Roman" panose="02020603050405020304" pitchFamily="18" charset="0"/>
                          </a:endParaRPr>
                        </a:p>
                        <a:p>
                          <a:pPr>
                            <a:lnSpc>
                              <a:spcPct val="150000"/>
                            </a:lnSpc>
                            <a:spcAft>
                              <a:spcPts val="0"/>
                            </a:spcAft>
                            <a:tabLst>
                              <a:tab pos="2970530" algn="l"/>
                            </a:tabLst>
                          </a:pPr>
                          <a:r>
                            <a:rPr lang="en-US" sz="2600" dirty="0">
                              <a:effectLst/>
                              <a:latin typeface="Times New Roman" panose="02020603050405020304" pitchFamily="18" charset="0"/>
                              <a:ea typeface="微软雅黑" panose="020B0503020204020204" pitchFamily="34" charset="-122"/>
                              <a:cs typeface="Times New Roman" panose="02020603050405020304" pitchFamily="18" charset="0"/>
                            </a:rPr>
                            <a:t>3.</a:t>
                          </a:r>
                          <a:r>
                            <a:rPr lang="zh-CN" sz="2600" dirty="0">
                              <a:effectLst/>
                              <a:latin typeface="Times New Roman" panose="02020603050405020304" pitchFamily="18" charset="0"/>
                              <a:ea typeface="微软雅黑" panose="020B0503020204020204" pitchFamily="34" charset="-122"/>
                              <a:cs typeface="Times New Roman" panose="02020603050405020304" pitchFamily="18" charset="0"/>
                            </a:rPr>
                            <a:t>电容器两极板之间的电压等于电源电动势</a:t>
                          </a:r>
                          <a:r>
                            <a:rPr lang="en-US"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sz="2600" dirty="0">
                              <a:effectLst/>
                              <a:latin typeface="Times New Roman" panose="02020603050405020304" pitchFamily="18" charset="0"/>
                              <a:ea typeface="微软雅黑" panose="020B0503020204020204" pitchFamily="34" charset="-122"/>
                              <a:cs typeface="Times New Roman" panose="02020603050405020304" pitchFamily="18" charset="0"/>
                            </a:rPr>
                            <a:t>由电容的定义式</a:t>
                          </a:r>
                          <a:r>
                            <a:rPr lang="en-US" sz="2600" i="1" dirty="0">
                              <a:effectLst/>
                              <a:latin typeface="Times New Roman" panose="02020603050405020304" pitchFamily="18" charset="0"/>
                              <a:ea typeface="微软雅黑" panose="020B0503020204020204" pitchFamily="34" charset="-122"/>
                              <a:cs typeface="Times New Roman" panose="02020603050405020304" pitchFamily="18" charset="0"/>
                            </a:rPr>
                            <a:t>C</a:t>
                          </a:r>
                          <a:r>
                            <a:rPr lang="en-US"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sz="2600" b="1" i="1">
                                      <a:effectLst/>
                                      <a:latin typeface="Cambria Math" panose="02040503050406030204" pitchFamily="18" charset="0"/>
                                      <a:ea typeface="微软雅黑" panose="020B0503020204020204" pitchFamily="34" charset="-122"/>
                                      <a:cs typeface="Times New Roman" panose="02020603050405020304" pitchFamily="18" charset="0"/>
                                    </a:rPr>
                                    <m:t>𝑸</m:t>
                                  </m:r>
                                </m:num>
                                <m:den>
                                  <m:r>
                                    <a:rPr lang="en-US" sz="2600" b="1" i="1">
                                      <a:effectLst/>
                                      <a:latin typeface="Cambria Math" panose="02040503050406030204" pitchFamily="18" charset="0"/>
                                      <a:ea typeface="微软雅黑" panose="020B0503020204020204" pitchFamily="34" charset="-122"/>
                                      <a:cs typeface="Times New Roman" panose="02020603050405020304" pitchFamily="18" charset="0"/>
                                    </a:rPr>
                                    <m:t>𝑼</m:t>
                                  </m:r>
                                </m:den>
                              </m:f>
                            </m:oMath>
                          </a14:m>
                          <a:r>
                            <a:rPr lang="zh-CN" sz="2600" dirty="0">
                              <a:effectLst/>
                              <a:latin typeface="Times New Roman" panose="02020603050405020304" pitchFamily="18" charset="0"/>
                              <a:ea typeface="微软雅黑" panose="020B0503020204020204" pitchFamily="34" charset="-122"/>
                              <a:cs typeface="Times New Roman" panose="02020603050405020304" pitchFamily="18" charset="0"/>
                            </a:rPr>
                            <a:t>估算出电容器的电容</a:t>
                          </a:r>
                          <a:r>
                            <a:rPr lang="en-US" sz="2600" i="1" dirty="0">
                              <a:effectLst/>
                              <a:latin typeface="Times New Roman" panose="02020603050405020304" pitchFamily="18" charset="0"/>
                              <a:ea typeface="微软雅黑" panose="020B0503020204020204" pitchFamily="34" charset="-122"/>
                              <a:cs typeface="Times New Roman" panose="02020603050405020304" pitchFamily="18" charset="0"/>
                            </a:rPr>
                            <a:t>C</a:t>
                          </a:r>
                          <a:r>
                            <a:rPr 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endParaRPr lang="zh-CN" sz="2600" dirty="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mc:Choice>
        <mc:Fallback xmlns="">
          <p:graphicFrame>
            <p:nvGraphicFramePr>
              <p:cNvPr id="4" name="表格 3"/>
              <p:cNvGraphicFramePr>
                <a:graphicFrameLocks noGrp="1"/>
              </p:cNvGraphicFramePr>
              <p:nvPr>
                <p:extLst>
                  <p:ext uri="{D42A27DB-BD31-4B8C-83A1-F6EECF244321}">
                    <p14:modId xmlns:p14="http://schemas.microsoft.com/office/powerpoint/2010/main" val="2321143985"/>
                  </p:ext>
                </p:extLst>
              </p:nvPr>
            </p:nvGraphicFramePr>
            <p:xfrm>
              <a:off x="249777" y="849376"/>
              <a:ext cx="11665458" cy="5110544"/>
            </p:xfrm>
            <a:graphic>
              <a:graphicData uri="http://schemas.openxmlformats.org/drawingml/2006/table">
                <a:tbl>
                  <a:tblPr firstRow="1" firstCol="1" bandRow="1"/>
                  <a:tblGrid>
                    <a:gridCol w="751278"/>
                    <a:gridCol w="10914180"/>
                  </a:tblGrid>
                  <a:tr h="5110544">
                    <a:tc>
                      <a:txBody>
                        <a:bodyPr/>
                        <a:lstStyle/>
                        <a:p>
                          <a:pPr algn="ctr">
                            <a:lnSpc>
                              <a:spcPct val="150000"/>
                            </a:lnSpc>
                            <a:spcAft>
                              <a:spcPts val="0"/>
                            </a:spcAft>
                            <a:tabLst>
                              <a:tab pos="2970530" algn="l"/>
                            </a:tabLst>
                          </a:pPr>
                          <a:r>
                            <a:rPr lang="zh-CN" sz="2600" dirty="0">
                              <a:effectLst/>
                              <a:latin typeface="Times New Roman" panose="02020603050405020304" pitchFamily="18" charset="0"/>
                              <a:ea typeface="微软雅黑" panose="020B0503020204020204" pitchFamily="34" charset="-122"/>
                              <a:cs typeface="Times New Roman" panose="02020603050405020304" pitchFamily="18" charset="0"/>
                            </a:rPr>
                            <a:t>数据处理</a:t>
                          </a:r>
                          <a:endParaRPr lang="zh-CN" sz="2600" dirty="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zh-CN"/>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blipFill rotWithShape="0">
                          <a:blip r:embed="rId2"/>
                          <a:stretch>
                            <a:fillRect l="-6920" t="-119" r="-112" b="-1669"/>
                          </a:stretch>
                        </a:blipFill>
                      </a:tcPr>
                    </a:tc>
                  </a:tr>
                </a:tbl>
              </a:graphicData>
            </a:graphic>
          </p:graphicFrame>
        </mc:Fallback>
      </mc:AlternateContent>
    </p:spTree>
    <p:extLst>
      <p:ext uri="{BB962C8B-B14F-4D97-AF65-F5344CB8AC3E}">
        <p14:creationId xmlns:p14="http://schemas.microsoft.com/office/powerpoint/2010/main" val="295273201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矩形 8"/>
          <p:cNvSpPr/>
          <p:nvPr>
            <p:custDataLst>
              <p:tags r:id="rId1"/>
            </p:custDataLst>
          </p:nvPr>
        </p:nvSpPr>
        <p:spPr>
          <a:xfrm>
            <a:off x="717550" y="1079250"/>
            <a:ext cx="11474450" cy="4096389"/>
          </a:xfrm>
          <a:prstGeom prst="rect">
            <a:avLst/>
          </a:prstGeom>
          <a:solidFill>
            <a:srgbClr val="2E75B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kumimoji="1" lang="zh-CN" altLang="en-US">
              <a:solidFill>
                <a:schemeClr val="accent6">
                  <a:lumMod val="75000"/>
                </a:schemeClr>
              </a:solidFill>
            </a:endParaRPr>
          </a:p>
        </p:txBody>
      </p:sp>
      <p:sp>
        <p:nvSpPr>
          <p:cNvPr id="10" name="五边形 9"/>
          <p:cNvSpPr/>
          <p:nvPr>
            <p:custDataLst>
              <p:tags r:id="rId2"/>
            </p:custDataLst>
          </p:nvPr>
        </p:nvSpPr>
        <p:spPr>
          <a:xfrm>
            <a:off x="4763" y="1079250"/>
            <a:ext cx="3287712" cy="4094802"/>
          </a:xfrm>
          <a:prstGeom prst="homePlate">
            <a:avLst>
              <a:gd name="adj" fmla="val 59526"/>
            </a:avLst>
          </a:prstGeom>
          <a:solidFill>
            <a:srgbClr val="1F4E7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kumimoji="1" lang="zh-CN" altLang="en-US">
              <a:solidFill>
                <a:prstClr val="white"/>
              </a:solidFill>
            </a:endParaRPr>
          </a:p>
        </p:txBody>
      </p:sp>
      <p:sp>
        <p:nvSpPr>
          <p:cNvPr id="11" name="燕尾形 10"/>
          <p:cNvSpPr/>
          <p:nvPr>
            <p:custDataLst>
              <p:tags r:id="rId3"/>
            </p:custDataLst>
          </p:nvPr>
        </p:nvSpPr>
        <p:spPr>
          <a:xfrm>
            <a:off x="1582739" y="1079250"/>
            <a:ext cx="2333625" cy="4096389"/>
          </a:xfrm>
          <a:prstGeom prst="chevron">
            <a:avLst>
              <a:gd name="adj" fmla="val 85127"/>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kumimoji="1" lang="zh-CN" altLang="en-US">
              <a:solidFill>
                <a:prstClr val="black"/>
              </a:solidFill>
            </a:endParaRPr>
          </a:p>
        </p:txBody>
      </p:sp>
      <p:sp>
        <p:nvSpPr>
          <p:cNvPr id="29700" name="文本框 44"/>
          <p:cNvSpPr txBox="1">
            <a:spLocks noChangeArrowheads="1"/>
          </p:cNvSpPr>
          <p:nvPr/>
        </p:nvSpPr>
        <p:spPr bwMode="auto">
          <a:xfrm>
            <a:off x="4368800" y="1269231"/>
            <a:ext cx="6515100" cy="1006242"/>
          </a:xfrm>
          <a:prstGeom prst="rect">
            <a:avLst/>
          </a:prstGeom>
          <a:noFill/>
          <a:ln w="9525">
            <a:noFill/>
            <a:miter lim="800000"/>
          </a:ln>
        </p:spPr>
        <p:txBody>
          <a:bodyPr>
            <a:spAutoFit/>
          </a:bodyPr>
          <a:lstStyle/>
          <a:p>
            <a:r>
              <a:rPr lang="zh-CN" altLang="en-US" sz="6000"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研透核心考点</a:t>
            </a:r>
          </a:p>
        </p:txBody>
      </p:sp>
      <p:sp>
        <p:nvSpPr>
          <p:cNvPr id="29701" name="文本框 18"/>
          <p:cNvSpPr txBox="1">
            <a:spLocks noChangeArrowheads="1"/>
          </p:cNvSpPr>
          <p:nvPr>
            <p:custDataLst>
              <p:tags r:id="rId4"/>
            </p:custDataLst>
          </p:nvPr>
        </p:nvSpPr>
        <p:spPr bwMode="auto">
          <a:xfrm>
            <a:off x="1610038" y="2349116"/>
            <a:ext cx="989786" cy="1179428"/>
          </a:xfrm>
          <a:prstGeom prst="rect">
            <a:avLst/>
          </a:prstGeom>
          <a:noFill/>
          <a:ln w="9525">
            <a:noFill/>
            <a:miter lim="800000"/>
          </a:ln>
        </p:spPr>
        <p:txBody>
          <a:bodyPr/>
          <a:lstStyle/>
          <a:p>
            <a:pPr algn="dist"/>
            <a:r>
              <a:rPr kumimoji="1" lang="en-US" altLang="zh-CN" sz="8800" b="1" dirty="0">
                <a:solidFill>
                  <a:srgbClr val="FFFFFF"/>
                </a:solidFill>
                <a:latin typeface="微软雅黑" panose="020B0503020204020204" pitchFamily="34" charset="-122"/>
                <a:ea typeface="微软雅黑" panose="020B0503020204020204" pitchFamily="34" charset="-122"/>
                <a:cs typeface="微软雅黑" panose="020B0503020204020204" pitchFamily="34" charset="-122"/>
              </a:rPr>
              <a:t>2</a:t>
            </a:r>
          </a:p>
        </p:txBody>
      </p:sp>
      <p:sp>
        <p:nvSpPr>
          <p:cNvPr id="14" name="圆角矩形 13">
            <a:hlinkClick r:id="rId7" action="ppaction://hlinksldjump"/>
          </p:cNvPr>
          <p:cNvSpPr/>
          <p:nvPr/>
        </p:nvSpPr>
        <p:spPr>
          <a:xfrm>
            <a:off x="4295613" y="3558921"/>
            <a:ext cx="7560000" cy="518160"/>
          </a:xfrm>
          <a:prstGeom prst="roundRect">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00000"/>
              </a:lnSpc>
            </a:pPr>
            <a:r>
              <a:rPr lang="zh-CN" altLang="en-US" sz="2600" b="1" dirty="0">
                <a:solidFill>
                  <a:schemeClr val="bg1"/>
                </a:solidFill>
                <a:latin typeface="微软雅黑" panose="020B0503020204020204" pitchFamily="34" charset="-122"/>
                <a:ea typeface="微软雅黑" panose="020B0503020204020204" pitchFamily="34" charset="-122"/>
              </a:rPr>
              <a:t>考点二　平行板电容器的动态分析</a:t>
            </a:r>
            <a:endParaRPr lang="zh-CN" altLang="zh-CN" sz="2600" b="1" kern="100" dirty="0">
              <a:solidFill>
                <a:schemeClr val="bg1"/>
              </a:solidFill>
              <a:latin typeface="微软雅黑" panose="020B0503020204020204" pitchFamily="34" charset="-122"/>
              <a:ea typeface="微软雅黑" panose="020B0503020204020204" pitchFamily="34" charset="-122"/>
              <a:cs typeface="Times New Roman" panose="02020603050405020304"/>
            </a:endParaRPr>
          </a:p>
        </p:txBody>
      </p:sp>
      <p:sp>
        <p:nvSpPr>
          <p:cNvPr id="15" name="圆角矩形 14">
            <a:hlinkClick r:id="rId8" action="ppaction://hlinksldjump"/>
          </p:cNvPr>
          <p:cNvSpPr/>
          <p:nvPr/>
        </p:nvSpPr>
        <p:spPr>
          <a:xfrm>
            <a:off x="4295613" y="2845871"/>
            <a:ext cx="7560000" cy="518160"/>
          </a:xfrm>
          <a:prstGeom prst="roundRect">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00000"/>
              </a:lnSpc>
            </a:pPr>
            <a:r>
              <a:rPr lang="zh-CN" altLang="en-US" sz="2600" b="1">
                <a:solidFill>
                  <a:schemeClr val="bg1"/>
                </a:solidFill>
                <a:latin typeface="微软雅黑" panose="020B0503020204020204" pitchFamily="34" charset="-122"/>
                <a:ea typeface="微软雅黑" panose="020B0503020204020204" pitchFamily="34" charset="-122"/>
              </a:rPr>
              <a:t>考点一　实验</a:t>
            </a:r>
            <a:r>
              <a:rPr lang="en-US" altLang="zh-CN" sz="2600" b="1">
                <a:solidFill>
                  <a:schemeClr val="bg1"/>
                </a:solidFill>
                <a:latin typeface="微软雅黑" panose="020B0503020204020204" pitchFamily="34" charset="-122"/>
                <a:ea typeface="微软雅黑" panose="020B0503020204020204" pitchFamily="34" charset="-122"/>
              </a:rPr>
              <a:t>:</a:t>
            </a:r>
            <a:r>
              <a:rPr lang="zh-CN" altLang="en-US" sz="2600" b="1">
                <a:solidFill>
                  <a:schemeClr val="bg1"/>
                </a:solidFill>
                <a:latin typeface="微软雅黑" panose="020B0503020204020204" pitchFamily="34" charset="-122"/>
                <a:ea typeface="微软雅黑" panose="020B0503020204020204" pitchFamily="34" charset="-122"/>
              </a:rPr>
              <a:t>观察电容器的充、放电现象</a:t>
            </a:r>
            <a:endParaRPr lang="zh-CN" altLang="en-US" sz="2600" b="1" dirty="0">
              <a:solidFill>
                <a:schemeClr val="bg1"/>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3946383484"/>
      </p:ext>
    </p:extLst>
  </p:cSld>
  <p:clrMapOvr>
    <a:masterClrMapping/>
  </p:clrMapOvr>
  <p:transition spd="slow"/>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0.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1.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2.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3.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4.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5.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6.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7.xml><?xml version="1.0" encoding="utf-8"?>
<p:tagLst xmlns:a="http://schemas.openxmlformats.org/drawingml/2006/main" xmlns:r="http://schemas.openxmlformats.org/officeDocument/2006/relationships" xmlns:p="http://schemas.openxmlformats.org/presentationml/2006/main">
  <p:tag name="KSO_WM_BEAUTIFY_FLAG" val=""/>
</p:tagLst>
</file>

<file path=ppt/tags/tag2.xml><?xml version="1.0" encoding="utf-8"?>
<p:tagLst xmlns:a="http://schemas.openxmlformats.org/drawingml/2006/main" xmlns:r="http://schemas.openxmlformats.org/officeDocument/2006/relationships" xmlns:p="http://schemas.openxmlformats.org/presentationml/2006/main">
  <p:tag name="KSO_WM_BEAUTIFY_FLAG" val=""/>
</p:tagLst>
</file>

<file path=ppt/tags/tag3.xml><?xml version="1.0" encoding="utf-8"?>
<p:tagLst xmlns:a="http://schemas.openxmlformats.org/drawingml/2006/main" xmlns:r="http://schemas.openxmlformats.org/officeDocument/2006/relationships" xmlns:p="http://schemas.openxmlformats.org/presentationml/2006/main">
  <p:tag name="KSO_WM_BEAUTIFY_FLAG" val=""/>
</p:tagLst>
</file>

<file path=ppt/tags/tag4.xml><?xml version="1.0" encoding="utf-8"?>
<p:tagLst xmlns:a="http://schemas.openxmlformats.org/drawingml/2006/main" xmlns:r="http://schemas.openxmlformats.org/officeDocument/2006/relationships" xmlns:p="http://schemas.openxmlformats.org/presentationml/2006/main">
  <p:tag name="KSO_WM_BEAUTIFY_FLAG" val=""/>
</p:tagLst>
</file>

<file path=ppt/tags/tag5.xml><?xml version="1.0" encoding="utf-8"?>
<p:tagLst xmlns:a="http://schemas.openxmlformats.org/drawingml/2006/main" xmlns:r="http://schemas.openxmlformats.org/officeDocument/2006/relationships" xmlns:p="http://schemas.openxmlformats.org/presentationml/2006/main">
  <p:tag name="KSO_WM_BEAUTIFY_FLAG" val=""/>
</p:tagLst>
</file>

<file path=ppt/tags/tag6.xml><?xml version="1.0" encoding="utf-8"?>
<p:tagLst xmlns:a="http://schemas.openxmlformats.org/drawingml/2006/main" xmlns:r="http://schemas.openxmlformats.org/officeDocument/2006/relationships" xmlns:p="http://schemas.openxmlformats.org/presentationml/2006/main">
  <p:tag name="KSO_WM_BEAUTIFY_FLAG" val=""/>
</p:tagLst>
</file>

<file path=ppt/tags/tag7.xml><?xml version="1.0" encoding="utf-8"?>
<p:tagLst xmlns:a="http://schemas.openxmlformats.org/drawingml/2006/main" xmlns:r="http://schemas.openxmlformats.org/officeDocument/2006/relationships" xmlns:p="http://schemas.openxmlformats.org/presentationml/2006/main">
  <p:tag name="KSO_WM_BEAUTIFY_FLAG" val=""/>
</p:tagLst>
</file>

<file path=ppt/tags/tag8.xml><?xml version="1.0" encoding="utf-8"?>
<p:tagLst xmlns:a="http://schemas.openxmlformats.org/drawingml/2006/main" xmlns:r="http://schemas.openxmlformats.org/officeDocument/2006/relationships" xmlns:p="http://schemas.openxmlformats.org/presentationml/2006/main">
  <p:tag name="KSO_WM_BEAUTIFY_FLAG" val=""/>
</p:tagLst>
</file>

<file path=ppt/tags/tag9.xml><?xml version="1.0" encoding="utf-8"?>
<p:tagLst xmlns:a="http://schemas.openxmlformats.org/drawingml/2006/main" xmlns:r="http://schemas.openxmlformats.org/officeDocument/2006/relationships" xmlns:p="http://schemas.openxmlformats.org/presentationml/2006/main">
  <p:tag name="KSO_WM_BEAUTIFY_FLAG" val=""/>
</p:tagLst>
</file>

<file path=ppt/theme/theme1.xml><?xml version="1.0" encoding="utf-8"?>
<a:theme xmlns:a="http://schemas.openxmlformats.org/drawingml/2006/main" name="Office 主题​​">
  <a:themeElements>
    <a:clrScheme name="Office">
      <a:dk1>
        <a:sysClr val="windowText" lastClr="000000"/>
      </a:dk1>
      <a:lt1>
        <a:sysClr val="window" lastClr="CBE9C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主题​​">
  <a:themeElements>
    <a:clrScheme name="Office">
      <a:dk1>
        <a:sysClr val="windowText" lastClr="000000"/>
      </a:dk1>
      <a:lt1>
        <a:sysClr val="window" lastClr="CBE9C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主题​​">
  <a:themeElements>
    <a:clrScheme name="Office">
      <a:dk1>
        <a:sysClr val="windowText" lastClr="000000"/>
      </a:dk1>
      <a:lt1>
        <a:sysClr val="window" lastClr="CBE9C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144</TotalTime>
  <Words>2195</Words>
  <Application>Microsoft Office PowerPoint</Application>
  <PresentationFormat>自定义</PresentationFormat>
  <Paragraphs>215</Paragraphs>
  <Slides>50</Slides>
  <Notes>3</Notes>
  <HiddenSlides>0</HiddenSlides>
  <MMClips>0</MMClips>
  <ScaleCrop>false</ScaleCrop>
  <HeadingPairs>
    <vt:vector size="8" baseType="variant">
      <vt:variant>
        <vt:lpstr>已用的字体</vt:lpstr>
      </vt:variant>
      <vt:variant>
        <vt:i4>13</vt:i4>
      </vt:variant>
      <vt:variant>
        <vt:lpstr>主题</vt:lpstr>
      </vt:variant>
      <vt:variant>
        <vt:i4>1</vt:i4>
      </vt:variant>
      <vt:variant>
        <vt:lpstr>嵌入 OLE 服务器</vt:lpstr>
      </vt:variant>
      <vt:variant>
        <vt:i4>1</vt:i4>
      </vt:variant>
      <vt:variant>
        <vt:lpstr>幻灯片标题</vt:lpstr>
      </vt:variant>
      <vt:variant>
        <vt:i4>50</vt:i4>
      </vt:variant>
    </vt:vector>
  </HeadingPairs>
  <TitlesOfParts>
    <vt:vector size="65" baseType="lpstr">
      <vt:lpstr>等线</vt:lpstr>
      <vt:lpstr>方正黑体_GBK</vt:lpstr>
      <vt:lpstr>黑体</vt:lpstr>
      <vt:lpstr>华文细黑</vt:lpstr>
      <vt:lpstr>宋体</vt:lpstr>
      <vt:lpstr>微软雅黑</vt:lpstr>
      <vt:lpstr>Arial</vt:lpstr>
      <vt:lpstr>Calibri</vt:lpstr>
      <vt:lpstr>Cambria</vt:lpstr>
      <vt:lpstr>Cambria Math</vt:lpstr>
      <vt:lpstr>Courier New</vt:lpstr>
      <vt:lpstr>Impact</vt:lpstr>
      <vt:lpstr>Times New Roman</vt:lpstr>
      <vt:lpstr>Office 主题​​</vt:lpstr>
      <vt:lpstr>文档</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Company>微软中国</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微软用户</dc:creator>
  <cp:lastModifiedBy>JBY</cp:lastModifiedBy>
  <cp:revision>53</cp:revision>
  <dcterms:created xsi:type="dcterms:W3CDTF">2024-01-15T03:14:15Z</dcterms:created>
  <dcterms:modified xsi:type="dcterms:W3CDTF">2026-03-23T02:55:13Z</dcterms:modified>
</cp:coreProperties>
</file>