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handoutMasterIdLst>
    <p:handoutMasterId r:id="rId61"/>
  </p:handoutMasterIdLst>
  <p:sldIdLst>
    <p:sldId id="340" r:id="rId2"/>
    <p:sldId id="257" r:id="rId3"/>
    <p:sldId id="341" r:id="rId4"/>
    <p:sldId id="342" r:id="rId5"/>
    <p:sldId id="343" r:id="rId6"/>
    <p:sldId id="351" r:id="rId7"/>
    <p:sldId id="352" r:id="rId8"/>
    <p:sldId id="355" r:id="rId9"/>
    <p:sldId id="356" r:id="rId10"/>
    <p:sldId id="357" r:id="rId11"/>
    <p:sldId id="358" r:id="rId12"/>
    <p:sldId id="359" r:id="rId13"/>
    <p:sldId id="490" r:id="rId14"/>
    <p:sldId id="491" r:id="rId15"/>
    <p:sldId id="492" r:id="rId16"/>
    <p:sldId id="493" r:id="rId17"/>
    <p:sldId id="494" r:id="rId18"/>
    <p:sldId id="361" r:id="rId19"/>
    <p:sldId id="360" r:id="rId20"/>
    <p:sldId id="363" r:id="rId21"/>
    <p:sldId id="436" r:id="rId22"/>
    <p:sldId id="367" r:id="rId23"/>
    <p:sldId id="437" r:id="rId24"/>
    <p:sldId id="496" r:id="rId25"/>
    <p:sldId id="497" r:id="rId26"/>
    <p:sldId id="498" r:id="rId27"/>
    <p:sldId id="442" r:id="rId28"/>
    <p:sldId id="499" r:id="rId29"/>
    <p:sldId id="500" r:id="rId30"/>
    <p:sldId id="501" r:id="rId31"/>
    <p:sldId id="445" r:id="rId32"/>
    <p:sldId id="446" r:id="rId33"/>
    <p:sldId id="502" r:id="rId34"/>
    <p:sldId id="503" r:id="rId35"/>
    <p:sldId id="400" r:id="rId36"/>
    <p:sldId id="402" r:id="rId37"/>
    <p:sldId id="403" r:id="rId38"/>
    <p:sldId id="404" r:id="rId39"/>
    <p:sldId id="405" r:id="rId40"/>
    <p:sldId id="406" r:id="rId41"/>
    <p:sldId id="407" r:id="rId42"/>
    <p:sldId id="408" r:id="rId43"/>
    <p:sldId id="409" r:id="rId44"/>
    <p:sldId id="410" r:id="rId45"/>
    <p:sldId id="411" r:id="rId46"/>
    <p:sldId id="412" r:id="rId47"/>
    <p:sldId id="413" r:id="rId48"/>
    <p:sldId id="414" r:id="rId49"/>
    <p:sldId id="415" r:id="rId50"/>
    <p:sldId id="416" r:id="rId51"/>
    <p:sldId id="417" r:id="rId52"/>
    <p:sldId id="418" r:id="rId53"/>
    <p:sldId id="419" r:id="rId54"/>
    <p:sldId id="420" r:id="rId55"/>
    <p:sldId id="421" r:id="rId56"/>
    <p:sldId id="504" r:id="rId57"/>
    <p:sldId id="505" r:id="rId58"/>
    <p:sldId id="428" r:id="rId59"/>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8</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4.xml"/><Relationship Id="rId13" Type="http://schemas.openxmlformats.org/officeDocument/2006/relationships/slide" Target="../slides/slide54.xml"/><Relationship Id="rId3" Type="http://schemas.openxmlformats.org/officeDocument/2006/relationships/slide" Target="../slides/slide48.xml"/><Relationship Id="rId7" Type="http://schemas.openxmlformats.org/officeDocument/2006/relationships/slide" Target="../slides/slide42.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0.xml"/><Relationship Id="rId11" Type="http://schemas.openxmlformats.org/officeDocument/2006/relationships/slide" Target="../slides/slide52.xml"/><Relationship Id="rId5" Type="http://schemas.openxmlformats.org/officeDocument/2006/relationships/slide" Target="../slides/slide38.xml"/><Relationship Id="rId10" Type="http://schemas.openxmlformats.org/officeDocument/2006/relationships/slide" Target="../slides/slide50.xml"/><Relationship Id="rId4" Type="http://schemas.openxmlformats.org/officeDocument/2006/relationships/slide" Target="../slides/slide36.xml"/><Relationship Id="rId9" Type="http://schemas.openxmlformats.org/officeDocument/2006/relationships/slide" Target="../slides/slide4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187217"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8.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77.jpeg"/><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tags" Target="../tags/tag12.xml"/><Relationship Id="rId7" Type="http://schemas.openxmlformats.org/officeDocument/2006/relationships/slide" Target="slide2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7182409"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带电粒子在电场中的运动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3068469"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第八章　静电场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用功能观点分析</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259015" y="1433728"/>
                <a:ext cx="11658044" cy="177924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匀强电场中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qEd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非匀强电场中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1433728"/>
                <a:ext cx="11658044" cy="1779245"/>
              </a:xfrm>
              <a:prstGeom prst="rect">
                <a:avLst/>
              </a:prstGeom>
              <a:blipFill rotWithShape="0">
                <a:blip r:embed="rId2"/>
                <a:stretch>
                  <a:fillRect l="-680" b="-274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带电粒子在匀强电场中的直线运动</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四川卷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真空中固定放置两块较大的平行金属板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板间距为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下极板接地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板间匀强电场大小恒为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。现有一质量为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的金属微粒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从两极板中央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点由静止释放。若微粒与极板碰撞前后瞬间机械能不变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碰撞后电性与极板相同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所带电荷量的绝对值不变。不计微粒重力。求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1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3861054"/>
            <a:ext cx="4536567" cy="2514007"/>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微粒第一次到达下极板所需时间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82815" y="1384187"/>
                <a:ext cx="11658044" cy="271591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由牛顿第二定律有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由运动学公式有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联立解得微粒第一次到达下极板的时间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den>
                        </m:f>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82815" y="1384187"/>
                <a:ext cx="11658044" cy="2715912"/>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1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78352" y="722249"/>
            <a:ext cx="4536567" cy="2514007"/>
          </a:xfrm>
          <a:prstGeom prst="rect">
            <a:avLst/>
          </a:prstGeom>
        </p:spPr>
      </p:pic>
      <mc:AlternateContent xmlns:mc="http://schemas.openxmlformats.org/markup-compatibility/2006" xmlns:a14="http://schemas.microsoft.com/office/drawing/2010/main">
        <mc:Choice Requires="a14">
          <p:sp>
            <p:nvSpPr>
              <p:cNvPr id="2" name="矩形 1"/>
              <p:cNvSpPr/>
              <p:nvPr/>
            </p:nvSpPr>
            <p:spPr>
              <a:xfrm>
                <a:off x="249777" y="4077081"/>
                <a:ext cx="2156552" cy="1313629"/>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den>
                        </m:f>
                      </m:e>
                    </m:ra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249777" y="4077081"/>
                <a:ext cx="2156552" cy="1313629"/>
              </a:xfrm>
              <a:prstGeom prst="rect">
                <a:avLst/>
              </a:prstGeom>
              <a:blipFill rotWithShape="0">
                <a:blip r:embed="rId4"/>
                <a:stretch>
                  <a:fillRect l="-508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微粒第一次从上极板回到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点时的动量大小。</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80991" y="1370330"/>
                <a:ext cx="11658044" cy="429256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法一</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cs typeface="Times New Roman" panose="02020603050405020304" pitchFamily="18" charset="0"/>
                  </a:rPr>
                  <a:t>动力学观点</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微粒第一次到达下极板时的速度大小为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由题意知微粒与极板碰撞后速度大小不变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碰撞后电性与极板相同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所带电荷量不变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在极板间运动的加速度大小不变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设微粒碰后第一次到达上极板时的速度大小为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ad</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80991" y="1370330"/>
                <a:ext cx="11658044" cy="4292561"/>
              </a:xfrm>
              <a:prstGeom prst="rect">
                <a:avLst/>
              </a:prstGeom>
              <a:blipFill rotWithShape="0">
                <a:blip r:embed="rId2"/>
                <a:stretch>
                  <a:fillRect l="-680" b="-2415"/>
                </a:stretch>
              </a:blipFill>
            </p:spPr>
            <p:txBody>
              <a:bodyPr/>
              <a:lstStyle/>
              <a:p>
                <a:r>
                  <a:rPr lang="zh-CN" altLang="en-US">
                    <a:noFill/>
                  </a:rPr>
                  <a:t> </a:t>
                </a:r>
              </a:p>
            </p:txBody>
          </p:sp>
        </mc:Fallback>
      </mc:AlternateContent>
      <p:pic>
        <p:nvPicPr>
          <p:cNvPr id="7" name="image1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78352" y="722249"/>
            <a:ext cx="4536567" cy="2514007"/>
          </a:xfrm>
          <a:prstGeom prst="rect">
            <a:avLst/>
          </a:prstGeom>
        </p:spPr>
      </p:pic>
    </p:spTree>
    <p:extLst>
      <p:ext uri="{BB962C8B-B14F-4D97-AF65-F5344CB8AC3E}">
        <p14:creationId xmlns:p14="http://schemas.microsoft.com/office/powerpoint/2010/main" val="36428787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32015" y="557149"/>
                <a:ext cx="11658044" cy="468799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设微粒第一次从上极板回到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点时的速度大小为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Times New Roman" panose="02020603050405020304" pitchFamily="18" charset="0"/>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同理可得</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故微粒第一次从上极板回到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点时的动量大小为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𝒒𝑬𝒎𝒅</m:t>
                        </m:r>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32015" y="557149"/>
                <a:ext cx="11658044" cy="4687990"/>
              </a:xfrm>
              <a:prstGeom prst="rect">
                <a:avLst/>
              </a:prstGeom>
              <a:blipFill rotWithShape="0">
                <a:blip r:embed="rId2"/>
                <a:stretch>
                  <a:fillRect l="-680" b="-1821"/>
                </a:stretch>
              </a:blipFill>
            </p:spPr>
            <p:txBody>
              <a:bodyPr/>
              <a:lstStyle/>
              <a:p>
                <a:r>
                  <a:rPr lang="zh-CN" altLang="en-US">
                    <a:noFill/>
                  </a:rPr>
                  <a:t> </a:t>
                </a:r>
              </a:p>
            </p:txBody>
          </p:sp>
        </mc:Fallback>
      </mc:AlternateContent>
      <p:pic>
        <p:nvPicPr>
          <p:cNvPr id="7" name="image1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78352" y="849376"/>
            <a:ext cx="4536567" cy="2514007"/>
          </a:xfrm>
          <a:prstGeom prst="rect">
            <a:avLst/>
          </a:prstGeom>
        </p:spPr>
      </p:pic>
    </p:spTree>
    <p:extLst>
      <p:ext uri="{BB962C8B-B14F-4D97-AF65-F5344CB8AC3E}">
        <p14:creationId xmlns:p14="http://schemas.microsoft.com/office/powerpoint/2010/main" val="41041395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6315" y="607949"/>
                <a:ext cx="11658044" cy="463701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法二</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cs typeface="Times New Roman" panose="02020603050405020304" pitchFamily="18" charset="0"/>
                  </a:rPr>
                  <a:t>功能观点</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微粒从静止释放到第一次从上极板回到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点的过程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静电力始终对微粒做正功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微粒第一次从上极板回到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点时的动量大小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𝒒𝑬𝒎𝒅</m:t>
                        </m:r>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6315" y="607949"/>
                <a:ext cx="11658044" cy="4637014"/>
              </a:xfrm>
              <a:prstGeom prst="rect">
                <a:avLst/>
              </a:prstGeom>
              <a:blipFill rotWithShape="0">
                <a:blip r:embed="rId2"/>
                <a:stretch>
                  <a:fillRect l="-680" r="-261" b="-157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313277" y="5354652"/>
                <a:ext cx="2548262" cy="819199"/>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𝒒𝑬𝒎𝒅</m:t>
                        </m:r>
                      </m:e>
                    </m:rad>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13277" y="5354652"/>
                <a:ext cx="2548262" cy="819199"/>
              </a:xfrm>
              <a:prstGeom prst="rect">
                <a:avLst/>
              </a:prstGeom>
              <a:blipFill rotWithShape="0">
                <a:blip r:embed="rId3"/>
                <a:stretch>
                  <a:fillRect l="-4306" b="-5926"/>
                </a:stretch>
              </a:blipFill>
            </p:spPr>
            <p:txBody>
              <a:bodyPr/>
              <a:lstStyle/>
              <a:p>
                <a:r>
                  <a:rPr lang="zh-CN" altLang="en-US">
                    <a:noFill/>
                  </a:rPr>
                  <a:t> </a:t>
                </a:r>
              </a:p>
            </p:txBody>
          </p:sp>
        </mc:Fallback>
      </mc:AlternateContent>
      <p:pic>
        <p:nvPicPr>
          <p:cNvPr id="8" name="image15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78352" y="2132838"/>
            <a:ext cx="4536567" cy="2514007"/>
          </a:xfrm>
          <a:prstGeom prst="rect">
            <a:avLst/>
          </a:prstGeom>
        </p:spPr>
      </p:pic>
    </p:spTree>
    <p:extLst>
      <p:ext uri="{BB962C8B-B14F-4D97-AF65-F5344CB8AC3E}">
        <p14:creationId xmlns:p14="http://schemas.microsoft.com/office/powerpoint/2010/main" val="23240737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540177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拓展</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若微粒与下极板第一次碰后撤去稳压电源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且上极板不固定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当微粒与上极板碰后上极板向上移动</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碰撞过程上极板电荷量认为不变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微粒原速率弹回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求微粒第一次从上极板碰后回到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点的动能。</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b="1" dirty="0"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dirty="0"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dirty="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qEd</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b="1" dirty="0"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dirty="0"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dirty="0">
                    <a:latin typeface="Times New Roman" panose="02020603050405020304" pitchFamily="18" charset="0"/>
                    <a:cs typeface="Times New Roman" panose="02020603050405020304" pitchFamily="18" charset="0"/>
                  </a:rPr>
                  <a:t>两极板带电荷量不变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改变两板间距离时两板间的电场强度保持不变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由动能定理有</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565"/>
                  </a:spcAft>
                  <a:tabLst>
                    <a:tab pos="2970530" algn="l"/>
                  </a:tabLst>
                </a:pPr>
                <a:r>
                  <a:rPr lang="en-US" altLang="zh-CN" sz="2600" b="1" dirty="0" smtClean="0">
                    <a:latin typeface="Times New Roman" panose="02020603050405020304" pitchFamily="18" charset="0"/>
                    <a:cs typeface="Times New Roman" panose="02020603050405020304" pitchFamily="18" charset="0"/>
                  </a:rPr>
                  <a:t>	</a:t>
                </a:r>
                <a:r>
                  <a:rPr lang="zh-CN" altLang="zh-CN" sz="2600" b="1" dirty="0" smtClean="0">
                    <a:latin typeface="Times New Roman" panose="02020603050405020304" pitchFamily="18" charset="0"/>
                    <a:cs typeface="Times New Roman" panose="02020603050405020304" pitchFamily="18" charset="0"/>
                  </a:rPr>
                  <a:t>解</a:t>
                </a:r>
                <a:r>
                  <a:rPr lang="zh-CN" altLang="zh-CN" sz="2600" b="1" dirty="0">
                    <a:latin typeface="Times New Roman" panose="02020603050405020304" pitchFamily="18" charset="0"/>
                    <a:cs typeface="Times New Roman" panose="02020603050405020304" pitchFamily="18" charset="0"/>
                  </a:rPr>
                  <a:t>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qEd</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5401776"/>
              </a:xfrm>
              <a:prstGeom prst="rect">
                <a:avLst/>
              </a:prstGeom>
              <a:blipFill rotWithShape="0">
                <a:blip r:embed="rId2"/>
                <a:stretch>
                  <a:fillRect l="-671" b="-15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228092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带电粒子在匀强电场中的直线运动问题的分析方法</a:t>
            </a:r>
            <a:endParaRPr lang="zh-CN" altLang="zh-CN" sz="1150">
              <a:latin typeface="Calibri" panose="020F0502020204030204" pitchFamily="34" charset="0"/>
              <a:cs typeface="Times New Roman" panose="02020603050405020304" pitchFamily="18" charset="0"/>
            </a:endParaRPr>
          </a:p>
        </p:txBody>
      </p:sp>
      <p:pic>
        <p:nvPicPr>
          <p:cNvPr id="7" name="image1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5066" y="1377718"/>
            <a:ext cx="6264783" cy="4850065"/>
          </a:xfrm>
          <a:prstGeom prst="rect">
            <a:avLst/>
          </a:prstGeom>
        </p:spPr>
      </p:pic>
    </p:spTree>
    <p:extLst>
      <p:ext uri="{BB962C8B-B14F-4D97-AF65-F5344CB8AC3E}">
        <p14:creationId xmlns:p14="http://schemas.microsoft.com/office/powerpoint/2010/main" val="17267023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300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带电粒子在交变电场中的直线运动</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525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18311"/>
            <a:ext cx="11810444" cy="1723525"/>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是一对平行的金属板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在两板间加上一周期为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的交流电压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板的电势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板的电势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随时间的变化规律如图乙所示。现有一电子从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板上的小孔进入两板间的电场区域内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设电子的初速度和重力的影响可忽略不计。则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09815" y="2908046"/>
                <a:ext cx="11658044" cy="3451818"/>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若电子是在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时刻进入的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它将</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一直</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板运动</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若电子是在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时刻进入的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它可能</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时而</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时而向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最后打在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板上</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若电子是在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时刻进入的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它可能时而向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时而向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最后打在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板上</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若电子是在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时刻进入的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它可能时而向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时而向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板运动</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09815" y="2908046"/>
                <a:ext cx="11658044" cy="3451818"/>
              </a:xfrm>
              <a:prstGeom prst="rect">
                <a:avLst/>
              </a:prstGeom>
              <a:blipFill rotWithShape="0">
                <a:blip r:embed="rId3"/>
                <a:stretch>
                  <a:fillRect l="-680" t="-1237" r="-105" b="-707"/>
                </a:stretch>
              </a:blipFill>
            </p:spPr>
            <p:txBody>
              <a:bodyPr/>
              <a:lstStyle/>
              <a:p>
                <a:r>
                  <a:rPr lang="zh-CN" altLang="en-US">
                    <a:noFill/>
                  </a:rPr>
                  <a:t> </a:t>
                </a:r>
              </a:p>
            </p:txBody>
          </p:sp>
        </mc:Fallback>
      </mc:AlternateContent>
      <p:sp>
        <p:nvSpPr>
          <p:cNvPr id="9" name="TextBox 1"/>
          <p:cNvSpPr txBox="1"/>
          <p:nvPr/>
        </p:nvSpPr>
        <p:spPr>
          <a:xfrm>
            <a:off x="2181320" y="23921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6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16665" y="2526792"/>
            <a:ext cx="5038068" cy="2251139"/>
          </a:xfrm>
          <a:prstGeom prst="rect">
            <a:avLst/>
          </a:prstGeom>
        </p:spPr>
      </p:pic>
    </p:spTree>
    <p:extLst>
      <p:ext uri="{BB962C8B-B14F-4D97-AF65-F5344CB8AC3E}">
        <p14:creationId xmlns:p14="http://schemas.microsoft.com/office/powerpoint/2010/main" val="6360690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46176"/>
                <a:ext cx="11658044" cy="3128653"/>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根据电子进入电场后的受力和运动情况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作出如图所示的图像。由图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当电子在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时刻进入电场时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电子一直向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若电子在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zh-CN" altLang="zh-CN" sz="2600" b="1" dirty="0">
                    <a:latin typeface="Times New Roman" panose="02020603050405020304" pitchFamily="18" charset="0"/>
                    <a:cs typeface="Times New Roman" panose="02020603050405020304" pitchFamily="18" charset="0"/>
                  </a:rPr>
                  <a:t>时刻进入电场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板运动的位移大于向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板运动的位移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最后仍能打在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板上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若电子在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zh-CN" altLang="zh-CN" sz="2600" b="1" dirty="0">
                    <a:latin typeface="Times New Roman" panose="02020603050405020304" pitchFamily="18" charset="0"/>
                    <a:cs typeface="Times New Roman" panose="02020603050405020304" pitchFamily="18" charset="0"/>
                  </a:rPr>
                  <a:t>时刻进入电场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在第一个周期电子即返回至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若电子是在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dirty="0">
                    <a:latin typeface="Times New Roman" panose="02020603050405020304" pitchFamily="18" charset="0"/>
                    <a:cs typeface="Times New Roman" panose="02020603050405020304" pitchFamily="18" charset="0"/>
                  </a:rPr>
                  <a:t>时刻进入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它一靠近小孔便受到排斥力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根本不能进入电场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46176"/>
                <a:ext cx="11658044" cy="3128653"/>
              </a:xfrm>
              <a:prstGeom prst="rect">
                <a:avLst/>
              </a:prstGeom>
              <a:blipFill rotWithShape="0">
                <a:blip r:embed="rId2"/>
                <a:stretch>
                  <a:fillRect l="-680" t="-585" r="-105" b="-780"/>
                </a:stretch>
              </a:blipFill>
            </p:spPr>
            <p:txBody>
              <a:bodyPr/>
              <a:lstStyle/>
              <a:p>
                <a:r>
                  <a:rPr lang="zh-CN" altLang="en-US">
                    <a:noFill/>
                  </a:rPr>
                  <a:t> </a:t>
                </a:r>
              </a:p>
            </p:txBody>
          </p:sp>
        </mc:Fallback>
      </mc:AlternateContent>
      <p:pic>
        <p:nvPicPr>
          <p:cNvPr id="7" name="image16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3819079"/>
            <a:ext cx="4300181" cy="1342534"/>
          </a:xfrm>
          <a:prstGeom prst="rect">
            <a:avLst/>
          </a:prstGeom>
        </p:spPr>
      </p:pic>
      <p:pic>
        <p:nvPicPr>
          <p:cNvPr id="8" name="image16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15565" y="3819079"/>
            <a:ext cx="4300181" cy="1342534"/>
          </a:xfrm>
          <a:prstGeom prst="rect">
            <a:avLst/>
          </a:prstGeom>
        </p:spPr>
      </p:pic>
      <p:pic>
        <p:nvPicPr>
          <p:cNvPr id="9" name="image164.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5288771"/>
            <a:ext cx="4300181" cy="1342534"/>
          </a:xfrm>
          <a:prstGeom prst="rect">
            <a:avLst/>
          </a:prstGeom>
        </p:spPr>
      </p:pic>
      <p:pic>
        <p:nvPicPr>
          <p:cNvPr id="10" name="image165.jpeg"/>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5237002"/>
            <a:ext cx="4104513" cy="1407003"/>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3077721"/>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会利用动力学、功能关系分析带电粒子在电场中的直线运动。</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掌握带电粒子在电场中的偏转规律</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会分析带电粒子在电场中偏转的功能关系。</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会分析计算带电粒子在交变电场中的直线运动和偏转问题。</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5490325"/>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拓展</a:t>
                </a:r>
                <a:r>
                  <a:rPr lang="zh-CN" altLang="zh-CN" sz="2600" dirty="0">
                    <a:effectLst/>
                    <a:latin typeface="Calibri" panose="020F0502020204030204" pitchFamily="34" charset="0"/>
                    <a:ea typeface="Times New Roman" panose="02020603050405020304" pitchFamily="18" charset="0"/>
                    <a:cs typeface="Times New Roman" panose="02020603050405020304" pitchFamily="18" charset="0"/>
                  </a:rPr>
                  <a:t> </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若已知电子质量为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、电荷量大小为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电子仅在静电力作用下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板的小孔处由静止释放进入两极板间运动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恰好到达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板。求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两板间的距离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电子在两板间的最大速度。</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b="1" dirty="0"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dirty="0"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dirty="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b="1" dirty="0"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dirty="0"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电子在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b="1" dirty="0">
                    <a:latin typeface="Times New Roman" panose="02020603050405020304" pitchFamily="18" charset="0"/>
                    <a:cs typeface="Times New Roman" panose="02020603050405020304" pitchFamily="18" charset="0"/>
                  </a:rPr>
                  <a:t>时刻从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板的小孔处由静止释放恰好打在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板上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则电子先加速后减速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时刻到达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板且速度为零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设两板的间距为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电子的加速度大小为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由题意可知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经过</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b="1" dirty="0">
                    <a:latin typeface="Times New Roman" panose="02020603050405020304" pitchFamily="18" charset="0"/>
                    <a:cs typeface="Times New Roman" panose="02020603050405020304" pitchFamily="18" charset="0"/>
                  </a:rPr>
                  <a:t>时间电子速度最大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则最大速度为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5490325"/>
              </a:xfrm>
              <a:prstGeom prst="rect">
                <a:avLst/>
              </a:prstGeom>
              <a:blipFill rotWithShape="0">
                <a:blip r:embed="rId2"/>
                <a:stretch>
                  <a:fillRect l="-671" r="-61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416087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08215" y="1421257"/>
            <a:ext cx="11658044" cy="4760190"/>
          </a:xfrm>
          <a:prstGeom prst="rect">
            <a:avLst/>
          </a:prstGeom>
        </p:spPr>
        <p:txBody>
          <a:bodyPr wrap="square" lIns="121898" tIns="60948" rIns="121898" bIns="60948">
            <a:spAutoFit/>
          </a:bodyPr>
          <a:lstStyle/>
          <a:p>
            <a:pPr algn="ctr">
              <a:lnSpc>
                <a:spcPct val="13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在画速度</a:t>
            </a:r>
            <a:r>
              <a:rPr lang="en-US" altLang="zh-CN" sz="2600" b="1">
                <a:latin typeface="Times New Roman" panose="02020603050405020304" pitchFamily="18" charset="0"/>
                <a:ea typeface="黑体" panose="02010609060101010101" pitchFamily="49"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时间图像时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要注意以下几点</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带电粒子进入电场的时刻。</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时间图像的斜率表示加速度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因此加速度相同的运动图像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一定是平行的直线。</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图线与时间轴围成的</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面积</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表示位移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且在横轴上方所围成的</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面积</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为正</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在横轴下方所围成的</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面积</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为负。</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注意对称性和周期性变化关系的应用。</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图线与横轴有交点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表示此时速度为零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对于运动很复杂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不容易画出速度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时间图像的问题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还应逐段分析求解。</a:t>
            </a:r>
            <a:endParaRPr lang="zh-CN" altLang="zh-CN" sz="1150">
              <a:latin typeface="Calibri" panose="020F0502020204030204" pitchFamily="34" charset="0"/>
              <a:cs typeface="Times New Roman" panose="02020603050405020304" pitchFamily="18" charset="0"/>
            </a:endParaRPr>
          </a:p>
        </p:txBody>
      </p:sp>
      <p:pic>
        <p:nvPicPr>
          <p:cNvPr id="7" name="image1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817" y="845883"/>
            <a:ext cx="1686784" cy="411417"/>
          </a:xfrm>
          <a:prstGeom prst="rect">
            <a:avLst/>
          </a:prstGeom>
        </p:spPr>
      </p:pic>
    </p:spTree>
    <p:extLst>
      <p:ext uri="{BB962C8B-B14F-4D97-AF65-F5344CB8AC3E}">
        <p14:creationId xmlns:p14="http://schemas.microsoft.com/office/powerpoint/2010/main" val="27974364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带电粒子在电场中的偏转</a:t>
            </a:r>
            <a:endParaRPr lang="zh-CN" altLang="zh-CN" sz="1800" b="1" kern="1400" dirty="0">
              <a:effectLst/>
              <a:latin typeface="Cambria"/>
              <a:ea typeface="宋体"/>
              <a:cs typeface="Times New Roman"/>
            </a:endParaRPr>
          </a:p>
        </p:txBody>
      </p:sp>
      <p:sp>
        <p:nvSpPr>
          <p:cNvPr id="7" name="矩形 6"/>
          <p:cNvSpPr/>
          <p:nvPr/>
        </p:nvSpPr>
        <p:spPr>
          <a:xfrm>
            <a:off x="131852" y="1431855"/>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带电粒子在匀强电场中的偏转</a:t>
            </a:r>
            <a:endParaRPr lang="zh-CN" altLang="zh-CN" sz="1050" kern="100" dirty="0">
              <a:effectLst/>
              <a:latin typeface="宋体"/>
              <a:cs typeface="Courier New"/>
            </a:endParaRPr>
          </a:p>
        </p:txBody>
      </p:sp>
      <p:pic>
        <p:nvPicPr>
          <p:cNvPr id="8"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1643071"/>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9" name="矩形 8"/>
              <p:cNvSpPr/>
              <p:nvPr/>
            </p:nvSpPr>
            <p:spPr>
              <a:xfrm>
                <a:off x="106615" y="2120138"/>
                <a:ext cx="11810444" cy="3787487"/>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带电粒子在电场中偏转问题的两个重要结论</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不同的带电粒子从静止开始经过同一电场加速后再从同一偏转电场射出时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偏移量和偏转角总是相同的。</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b="1" dirty="0" smtClean="0">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dirty="0" smtClean="0">
                    <a:effectLst/>
                    <a:latin typeface="Times New Roman" panose="02020603050405020304" pitchFamily="18" charset="0"/>
                    <a:ea typeface="黑体" panose="02010609060101010101" pitchFamily="49" charset="-122"/>
                    <a:cs typeface="Times New Roman" panose="02020603050405020304" pitchFamily="18" charset="0"/>
                  </a:rPr>
                  <a:t>证明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	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106615" y="2120138"/>
                <a:ext cx="11810444" cy="3787487"/>
              </a:xfrm>
              <a:prstGeom prst="rect">
                <a:avLst/>
              </a:prstGeom>
              <a:blipFill rotWithShape="0">
                <a:blip r:embed="rId3"/>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59015" y="620649"/>
                <a:ext cx="11658044" cy="410417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𝒂𝒕</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a:latin typeface="Times New Roman" panose="02020603050405020304" pitchFamily="18" charset="0"/>
                    <a:cs typeface="Times New Roman" panose="02020603050405020304" pitchFamily="18" charset="0"/>
                  </a:rPr>
                  <a:t>可见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与粒子的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无关。</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粒子经电场偏转后射出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合速度方向的反向延长线与初速度方向延长线的交点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为粒子水平位移的中点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到偏转电场边缘的距离为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620649"/>
                <a:ext cx="11658044" cy="4104176"/>
              </a:xfrm>
              <a:prstGeom prst="rect">
                <a:avLst/>
              </a:prstGeom>
              <a:blipFill rotWithShape="0">
                <a:blip r:embed="rId2"/>
                <a:stretch>
                  <a:fillRect l="-680" b="-44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处理带电粒子的偏转问题的方法</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357470976"/>
                  </p:ext>
                </p:extLst>
              </p:nvPr>
            </p:nvGraphicFramePr>
            <p:xfrm>
              <a:off x="478504" y="1484757"/>
              <a:ext cx="11017377" cy="2821686"/>
            </p:xfrm>
            <a:graphic>
              <a:graphicData uri="http://schemas.openxmlformats.org/drawingml/2006/table">
                <a:tbl>
                  <a:tblPr firstRow="1" firstCol="1" bandRow="1"/>
                  <a:tblGrid>
                    <a:gridCol w="1480373"/>
                    <a:gridCol w="9537004"/>
                  </a:tblGrid>
                  <a:tr h="80518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运动的</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分解法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将带电粒子的运动分解为沿静电力方向的匀加速直线运动和垂直静电力方向的匀速直线运动</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565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功能</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当讨论带电粒子的末速度</a:t>
                          </a:r>
                          <a:r>
                            <a:rPr lang="en-US"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时也可以从能量的角度进行求解</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指运动过程初、末位置两点间的电势差</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357470976"/>
                  </p:ext>
                </p:extLst>
              </p:nvPr>
            </p:nvGraphicFramePr>
            <p:xfrm>
              <a:off x="478504" y="1484757"/>
              <a:ext cx="11017377" cy="2821686"/>
            </p:xfrm>
            <a:graphic>
              <a:graphicData uri="http://schemas.openxmlformats.org/drawingml/2006/table">
                <a:tbl>
                  <a:tblPr firstRow="1" firstCol="1" bandRow="1"/>
                  <a:tblGrid>
                    <a:gridCol w="1480373"/>
                    <a:gridCol w="9537004"/>
                  </a:tblGrid>
                  <a:tr h="128016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运动的</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分解法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将带电粒子的运动分解为沿静电力方向的匀加速直线运动和垂直静电力方向的匀速直线运动</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41526">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功能</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5591" t="-83794" r="-128" b="-791"/>
                          </a:stretch>
                        </a:blipFill>
                      </a:tcPr>
                    </a:tc>
                  </a:tr>
                </a:tbl>
              </a:graphicData>
            </a:graphic>
          </p:graphicFrame>
        </mc:Fallback>
      </mc:AlternateContent>
    </p:spTree>
    <p:extLst>
      <p:ext uri="{BB962C8B-B14F-4D97-AF65-F5344CB8AC3E}">
        <p14:creationId xmlns:p14="http://schemas.microsoft.com/office/powerpoint/2010/main" val="5277708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水平平行板电容器间距为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电源电压恒定。闭合开关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板间电场稳定后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一电子以初速度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从平行板左端水平射入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离开平行板间电场时速度与水平方向夹角为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静电力对电子做功为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电子在屏上所产生光点的竖直偏移量为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若保持开关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将两板间距调整为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电子仍然以初速度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水平射入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不计电子重力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309815" y="3641940"/>
                <a:ext cx="11658044" cy="2648265"/>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电子通过平行板电容器的时间是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平行板间电场对电子做功是</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电子离开平行板间电场时速度与水平方向夹角是</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电子在屏上所产生的光点的竖直偏移量是</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09815" y="3641940"/>
                <a:ext cx="11658044" cy="2648265"/>
              </a:xfrm>
              <a:prstGeom prst="rect">
                <a:avLst/>
              </a:prstGeom>
              <a:blipFill rotWithShape="0">
                <a:blip r:embed="rId2"/>
                <a:stretch>
                  <a:fillRect l="-680" b="-920"/>
                </a:stretch>
              </a:blipFill>
            </p:spPr>
            <p:txBody>
              <a:bodyPr/>
              <a:lstStyle/>
              <a:p>
                <a:r>
                  <a:rPr lang="zh-CN" altLang="en-US">
                    <a:noFill/>
                  </a:rPr>
                  <a:t> </a:t>
                </a:r>
              </a:p>
            </p:txBody>
          </p:sp>
        </mc:Fallback>
      </mc:AlternateContent>
      <p:sp>
        <p:nvSpPr>
          <p:cNvPr id="6" name="TextBox 1"/>
          <p:cNvSpPr txBox="1"/>
          <p:nvPr/>
        </p:nvSpPr>
        <p:spPr>
          <a:xfrm>
            <a:off x="4379690" y="30910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6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46103" y="3216082"/>
            <a:ext cx="3455733" cy="2303257"/>
          </a:xfrm>
          <a:prstGeom prst="rect">
            <a:avLst/>
          </a:prstGeom>
        </p:spPr>
      </p:pic>
    </p:spTree>
    <p:extLst>
      <p:ext uri="{BB962C8B-B14F-4D97-AF65-F5344CB8AC3E}">
        <p14:creationId xmlns:p14="http://schemas.microsoft.com/office/powerpoint/2010/main" val="42053940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96849"/>
                <a:ext cx="11658044" cy="5350223"/>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电子在平行板电容器间水平方向是匀速直线</a:t>
                </a:r>
                <a:r>
                  <a:rPr lang="zh-CN" altLang="zh-CN" sz="2600" b="1" dirty="0" smtClean="0">
                    <a:latin typeface="Times New Roman" panose="02020603050405020304" pitchFamily="18" charset="0"/>
                    <a:cs typeface="Times New Roman" panose="02020603050405020304" pitchFamily="18" charset="0"/>
                  </a:rPr>
                  <a:t>运</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所以电子通过平行板电容器的时间是</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电</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子</a:t>
                </a:r>
                <a:r>
                  <a:rPr lang="zh-CN" altLang="zh-CN" sz="2600" b="1" dirty="0">
                    <a:latin typeface="Times New Roman" panose="02020603050405020304" pitchFamily="18" charset="0"/>
                    <a:cs typeface="Times New Roman" panose="02020603050405020304" pitchFamily="18" charset="0"/>
                  </a:rPr>
                  <a:t>在平行板电容器间竖直偏移量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平行</a:t>
                </a:r>
                <a:r>
                  <a:rPr lang="zh-CN" altLang="zh-CN" sz="2600" b="1" dirty="0" smtClean="0">
                    <a:latin typeface="Times New Roman" panose="02020603050405020304" pitchFamily="18" charset="0"/>
                    <a:cs typeface="Times New Roman" panose="02020603050405020304" pitchFamily="18" charset="0"/>
                  </a:rPr>
                  <a:t>板</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间</a:t>
                </a:r>
                <a:r>
                  <a:rPr lang="zh-CN" altLang="zh-CN" sz="2600" b="1" dirty="0">
                    <a:latin typeface="Times New Roman" panose="02020603050405020304" pitchFamily="18" charset="0"/>
                    <a:cs typeface="Times New Roman" panose="02020603050405020304" pitchFamily="18" charset="0"/>
                  </a:rPr>
                  <a:t>静电力对电子做功为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qEy</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a:t>
                </a:r>
                <a:r>
                  <a:rPr lang="zh-CN" altLang="zh-CN" sz="2600" b="1" dirty="0" smtClean="0">
                    <a:latin typeface="Times New Roman" panose="02020603050405020304" pitchFamily="18" charset="0"/>
                    <a:cs typeface="Times New Roman" panose="02020603050405020304" pitchFamily="18" charset="0"/>
                  </a:rPr>
                  <a:t>两</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板</a:t>
                </a:r>
                <a:r>
                  <a:rPr lang="zh-CN" altLang="zh-CN" sz="2600" b="1" dirty="0">
                    <a:latin typeface="Times New Roman" panose="02020603050405020304" pitchFamily="18" charset="0"/>
                    <a:cs typeface="Times New Roman" panose="02020603050405020304" pitchFamily="18" charset="0"/>
                  </a:rPr>
                  <a:t>间距调整为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电子离开平行板间电场时速度与水平方向夹角正切值是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𝒎𝒅𝒗</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将两板间距调整为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电子在屏上所产生的光点的竖直偏移量为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将两板间距调整为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96849"/>
                <a:ext cx="11658044" cy="5350223"/>
              </a:xfrm>
              <a:prstGeom prst="rect">
                <a:avLst/>
              </a:prstGeom>
              <a:blipFill rotWithShape="0">
                <a:blip r:embed="rId2"/>
                <a:stretch>
                  <a:fillRect l="-680" t="-228" r="-523"/>
                </a:stretch>
              </a:blipFill>
            </p:spPr>
            <p:txBody>
              <a:bodyPr/>
              <a:lstStyle/>
              <a:p>
                <a:r>
                  <a:rPr lang="zh-CN" altLang="en-US">
                    <a:noFill/>
                  </a:rPr>
                  <a:t> </a:t>
                </a:r>
              </a:p>
            </p:txBody>
          </p:sp>
        </mc:Fallback>
      </mc:AlternateContent>
      <p:pic>
        <p:nvPicPr>
          <p:cNvPr id="7" name="image16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46103" y="836676"/>
            <a:ext cx="3455733" cy="2303257"/>
          </a:xfrm>
          <a:prstGeom prst="rect">
            <a:avLst/>
          </a:prstGeom>
        </p:spPr>
      </p:pic>
    </p:spTree>
    <p:extLst>
      <p:ext uri="{BB962C8B-B14F-4D97-AF65-F5344CB8AC3E}">
        <p14:creationId xmlns:p14="http://schemas.microsoft.com/office/powerpoint/2010/main" val="21889266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1409587"/>
                <a:ext cx="11658044" cy="4428689"/>
              </a:xfrm>
              <a:prstGeom prst="rect">
                <a:avLst/>
              </a:prstGeom>
            </p:spPr>
            <p:txBody>
              <a:bodyPr wrap="square" lIns="121898" tIns="60948" rIns="121898" bIns="60948">
                <a:spAutoFit/>
              </a:bodyPr>
              <a:lstStyle/>
              <a:p>
                <a:pPr algn="ct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计算粒子打到屏上的位置离屏中心距离的方法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为屏到偏转电场的水平距离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为偏转电场宽度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根据三角形相似有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409587"/>
                <a:ext cx="11658044" cy="4428689"/>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41405143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江苏卷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在电场强度为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、方向竖直向下的匀强电场中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两个相同的带正电粒子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射出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速度方向与水平方向夹角均为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。已知粒子的质量为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不计重力及粒子间相互作用。求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1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2780919"/>
            <a:ext cx="3240405" cy="3350636"/>
          </a:xfrm>
          <a:prstGeom prst="rect">
            <a:avLst/>
          </a:prstGeom>
        </p:spPr>
      </p:pic>
    </p:spTree>
    <p:extLst>
      <p:ext uri="{BB962C8B-B14F-4D97-AF65-F5344CB8AC3E}">
        <p14:creationId xmlns:p14="http://schemas.microsoft.com/office/powerpoint/2010/main" val="28051560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运动到最高点的时间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43115" y="1371487"/>
                <a:ext cx="7703885" cy="406859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带电粒子在匀强电场中做类抛体运动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的运动可分解为水平方向上的匀速直线运动和竖直方向上加速度大小为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的匀变速直线运动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在竖直方向上有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3115" y="1371487"/>
                <a:ext cx="7703885" cy="4068590"/>
              </a:xfrm>
              <a:prstGeom prst="rect">
                <a:avLst/>
              </a:prstGeom>
              <a:blipFill rotWithShape="0">
                <a:blip r:embed="rId2"/>
                <a:stretch>
                  <a:fillRect l="-1028"/>
                </a:stretch>
              </a:blipFill>
            </p:spPr>
            <p:txBody>
              <a:bodyPr/>
              <a:lstStyle/>
              <a:p>
                <a:r>
                  <a:rPr lang="zh-CN" altLang="en-US">
                    <a:noFill/>
                  </a:rPr>
                  <a:t> </a:t>
                </a:r>
              </a:p>
            </p:txBody>
          </p:sp>
        </mc:Fallback>
      </mc:AlternateContent>
      <p:pic>
        <p:nvPicPr>
          <p:cNvPr id="7" name="image17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726445"/>
            <a:ext cx="3240405" cy="3350636"/>
          </a:xfrm>
          <a:prstGeom prst="rect">
            <a:avLst/>
          </a:prstGeom>
        </p:spPr>
      </p:pic>
      <mc:AlternateContent xmlns:mc="http://schemas.openxmlformats.org/markup-compatibility/2006" xmlns:a14="http://schemas.microsoft.com/office/drawing/2010/main">
        <mc:Choice Requires="a14">
          <p:sp>
            <p:nvSpPr>
              <p:cNvPr id="2" name="矩形 1"/>
              <p:cNvSpPr/>
              <p:nvPr/>
            </p:nvSpPr>
            <p:spPr>
              <a:xfrm>
                <a:off x="100078" y="5225736"/>
                <a:ext cx="2576796" cy="1037015"/>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0078" y="5225736"/>
                <a:ext cx="2576796" cy="1037015"/>
              </a:xfrm>
              <a:prstGeom prst="rect">
                <a:avLst/>
              </a:prstGeom>
              <a:blipFill rotWithShape="0">
                <a:blip r:embed="rId4"/>
                <a:stretch>
                  <a:fillRect l="-42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65522333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到达最高点时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22650" y="1306830"/>
                <a:ext cx="11658044" cy="4346743"/>
              </a:xfrm>
              <a:prstGeom prst="rect">
                <a:avLst/>
              </a:prstGeom>
            </p:spPr>
            <p:txBody>
              <a:bodyPr wrap="square" lIns="121898" tIns="60948" rIns="121898" bIns="60948">
                <a:spAutoFit/>
              </a:bodyPr>
              <a:lstStyle/>
              <a:p>
                <a:pPr>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水平方向上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均以</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dirty="0">
                    <a:latin typeface="Times New Roman" panose="02020603050405020304" pitchFamily="18" charset="0"/>
                    <a:cs typeface="Times New Roman" panose="02020603050405020304" pitchFamily="18" charset="0"/>
                  </a:rPr>
                  <a:t>做匀速直线运动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竖直方向上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规定向上为正方向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以</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dirty="0">
                    <a:latin typeface="Times New Roman" panose="02020603050405020304" pitchFamily="18" charset="0"/>
                    <a:cs typeface="Times New Roman" panose="02020603050405020304" pitchFamily="18" charset="0"/>
                  </a:rPr>
                  <a:t>为初速度、以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为加速度做匀减速运动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dirty="0">
                    <a:latin typeface="Times New Roman" panose="02020603050405020304" pitchFamily="18" charset="0"/>
                    <a:cs typeface="Times New Roman" panose="02020603050405020304" pitchFamily="18" charset="0"/>
                  </a:rPr>
                  <a:t>为初速度、</a:t>
                </a:r>
                <a:r>
                  <a:rPr lang="zh-CN" altLang="zh-CN" sz="2600" b="1" dirty="0" smtClean="0">
                    <a:latin typeface="Times New Roman" panose="02020603050405020304" pitchFamily="18" charset="0"/>
                    <a:cs typeface="Times New Roman" panose="02020603050405020304" pitchFamily="18" charset="0"/>
                  </a:rPr>
                  <a:t>以</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为加速度做匀加速直线运动</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竖直方向上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的位移</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θ·t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的位移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θ·t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a:p>
                <a:pPr>
                  <a:lnSpc>
                    <a:spcPct val="110000"/>
                  </a:lnSpc>
                  <a:spcAft>
                    <a:spcPts val="565"/>
                  </a:spcAft>
                  <a:tabLst>
                    <a:tab pos="2970530" algn="l"/>
                  </a:tabLst>
                </a:pP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𝐧</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22650" y="1306830"/>
                <a:ext cx="11658044" cy="4346743"/>
              </a:xfrm>
              <a:prstGeom prst="rect">
                <a:avLst/>
              </a:prstGeom>
              <a:blipFill rotWithShape="0">
                <a:blip r:embed="rId2"/>
                <a:stretch>
                  <a:fillRect l="-680" t="-982"/>
                </a:stretch>
              </a:blipFill>
            </p:spPr>
            <p:txBody>
              <a:bodyPr/>
              <a:lstStyle/>
              <a:p>
                <a:r>
                  <a:rPr lang="zh-CN" altLang="en-US">
                    <a:noFill/>
                  </a:rPr>
                  <a:t> </a:t>
                </a:r>
              </a:p>
            </p:txBody>
          </p:sp>
        </mc:Fallback>
      </mc:AlternateContent>
      <p:pic>
        <p:nvPicPr>
          <p:cNvPr id="7" name="image17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89500" y="2437892"/>
            <a:ext cx="3240405" cy="3350636"/>
          </a:xfrm>
          <a:prstGeom prst="rect">
            <a:avLst/>
          </a:prstGeom>
        </p:spPr>
      </p:pic>
      <mc:AlternateContent xmlns:mc="http://schemas.openxmlformats.org/markup-compatibility/2006" xmlns:a14="http://schemas.microsoft.com/office/drawing/2010/main">
        <mc:Choice Requires="a14">
          <p:sp>
            <p:nvSpPr>
              <p:cNvPr id="8" name="矩形 7"/>
              <p:cNvSpPr/>
              <p:nvPr/>
            </p:nvSpPr>
            <p:spPr>
              <a:xfrm>
                <a:off x="198977" y="5419342"/>
                <a:ext cx="2596929" cy="1122936"/>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𝐧</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198977" y="5419342"/>
                <a:ext cx="2596929" cy="1122936"/>
              </a:xfrm>
              <a:prstGeom prst="rect">
                <a:avLst/>
              </a:prstGeom>
              <a:blipFill rotWithShape="0">
                <a:blip r:embed="rId4"/>
                <a:stretch>
                  <a:fillRect l="-422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718686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linds(horizontal)">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blinds(horizontal)">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blinds(horizontal)">
                                      <p:cBhvr>
                                        <p:cTn id="25" dur="5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blinds(horizontal)">
                                      <p:cBhvr>
                                        <p:cTn id="30" dur="500"/>
                                        <p:tgtEl>
                                          <p:spTgt spid="5">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blinds(horizontal)">
                                      <p:cBhvr>
                                        <p:cTn id="35" dur="500"/>
                                        <p:tgtEl>
                                          <p:spTgt spid="5">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linds(horizontal)">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带电粒子在交变电场中的偏转</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带电粒子在交变电场中的偏转</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通常</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只讨论所加电压大小不变、方向做周期性变化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如方波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的情形。当带电粒子以初速度</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垂直于电场方向射入时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沿初速度方向的分运动为匀速直线运动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沿电场方向的分运动具有周期性。</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92660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98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分析方法</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根据</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电场变化的特点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利用牛顿第二定律正确地判断粒子的运动情况。根据电场的变化情况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分段求解带电粒子运动的末速度、位移等。</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对于锯齿波和正弦波等电压产生的交变电场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若粒子穿过板间的时间极短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带电粒子穿过电场瞬间可认为是在匀强电场中运动。</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906001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323963"/>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甘肃卷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离子注入机是研究材料辐照效应的重要设备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其工作原理如图甲所示。从离子源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释放的正离子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初速度视为零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经电压为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的电场加速后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OO</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方向射入电压为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OO</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为平行于两极板的中轴线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。极板长度为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、间距为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关系如图乙所示。长度为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的样品垂直放置在距</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极板右侧</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样品中心位于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点。假设单个离子在通过</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区域</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极</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短时间内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可视为不变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离子</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恰好</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从两极板的边缘射出。不计重力及离子</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之间</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相互作用。下列说法正确的是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309815" y="3912835"/>
                <a:ext cx="11658044" cy="2146589"/>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的最大值</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离子恰好能打到样品边缘</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若其他条件不变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要增大样品的辐照范围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需增大</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时刻射入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的离子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有可能分别打在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09815" y="3912835"/>
                <a:ext cx="11658044" cy="2146589"/>
              </a:xfrm>
              <a:prstGeom prst="rect">
                <a:avLst/>
              </a:prstGeom>
              <a:blipFill rotWithShape="0">
                <a:blip r:embed="rId2"/>
                <a:stretch>
                  <a:fillRect l="-680" b="-5398"/>
                </a:stretch>
              </a:blipFill>
            </p:spPr>
            <p:txBody>
              <a:bodyPr/>
              <a:lstStyle/>
              <a:p>
                <a:r>
                  <a:rPr lang="zh-CN" altLang="en-US">
                    <a:noFill/>
                  </a:rPr>
                  <a:t> </a:t>
                </a:r>
              </a:p>
            </p:txBody>
          </p:sp>
        </mc:Fallback>
      </mc:AlternateContent>
      <p:sp>
        <p:nvSpPr>
          <p:cNvPr id="6" name="TextBox 1"/>
          <p:cNvSpPr txBox="1"/>
          <p:nvPr/>
        </p:nvSpPr>
        <p:spPr>
          <a:xfrm>
            <a:off x="5320125" y="340878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08995" y="2431474"/>
            <a:ext cx="4104513" cy="1920813"/>
          </a:xfrm>
          <a:prstGeom prst="rect">
            <a:avLst/>
          </a:prstGeom>
        </p:spPr>
      </p:pic>
      <p:pic>
        <p:nvPicPr>
          <p:cNvPr id="8" name="image17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62129" y="4471162"/>
            <a:ext cx="2808351" cy="1781981"/>
          </a:xfrm>
          <a:prstGeom prst="rect">
            <a:avLst/>
          </a:prstGeom>
        </p:spPr>
      </p:pic>
    </p:spTree>
    <p:extLst>
      <p:ext uri="{BB962C8B-B14F-4D97-AF65-F5344CB8AC3E}">
        <p14:creationId xmlns:p14="http://schemas.microsoft.com/office/powerpoint/2010/main" val="42499683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6450" y="646049"/>
                <a:ext cx="11658044" cy="5726543"/>
              </a:xfrm>
              <a:prstGeom prst="rect">
                <a:avLst/>
              </a:prstGeom>
            </p:spPr>
            <p:txBody>
              <a:bodyPr wrap="square" lIns="121898" tIns="60948" rIns="121898" bIns="60948">
                <a:spAutoFit/>
              </a:bodyPr>
              <a:lstStyle/>
              <a:p>
                <a:pPr>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离子在加速电场中被加速时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在</a:t>
                </a:r>
                <a:r>
                  <a:rPr lang="zh-CN" altLang="zh-CN" sz="2600" b="1" dirty="0">
                    <a:latin typeface="Times New Roman" panose="02020603050405020304" pitchFamily="18" charset="0"/>
                    <a:cs typeface="Times New Roman" panose="02020603050405020304" pitchFamily="18" charset="0"/>
                  </a:rPr>
                  <a:t>偏转电场中做类平抛运动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离子</a:t>
                </a:r>
                <a:r>
                  <a:rPr lang="zh-CN" altLang="zh-CN" sz="2600" b="1" dirty="0" smtClean="0">
                    <a:latin typeface="Times New Roman" panose="02020603050405020304" pitchFamily="18" charset="0"/>
                    <a:cs typeface="Times New Roman" panose="02020603050405020304" pitchFamily="18" charset="0"/>
                  </a:rPr>
                  <a:t>恰好</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从</a:t>
                </a:r>
                <a:r>
                  <a:rPr lang="zh-CN" altLang="zh-CN" sz="2600" b="1" dirty="0">
                    <a:latin typeface="Times New Roman" panose="02020603050405020304" pitchFamily="18" charset="0"/>
                    <a:cs typeface="Times New Roman" panose="02020603050405020304" pitchFamily="18" charset="0"/>
                  </a:rPr>
                  <a:t>两极板边缘射出时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𝒅𝒎</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若恰能打到样品边缘</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𝒅𝒎</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结合</a:t>
                </a:r>
                <a:r>
                  <a:rPr lang="zh-CN" altLang="zh-CN" sz="2600" b="1" dirty="0">
                    <a:latin typeface="Times New Roman" panose="02020603050405020304" pitchFamily="18" charset="0"/>
                    <a:cs typeface="Times New Roman" panose="02020603050405020304" pitchFamily="18" charset="0"/>
                  </a:rPr>
                  <a:t>几何关系</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𝒀</m:t>
                        </m:r>
                      </m:den>
                    </m:f>
                  </m:oMath>
                </a14:m>
                <a:r>
                  <a:rPr lang="zh-CN" altLang="zh-CN" sz="2600" b="1" dirty="0">
                    <a:latin typeface="Times New Roman" panose="02020603050405020304" pitchFamily="18" charset="0"/>
                    <a:cs typeface="Times New Roman" panose="02020603050405020304" pitchFamily="18" charset="0"/>
                  </a:rPr>
                  <a:t>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可知若其他条件不变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要增加样品的辐照范围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则需减小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时刻所加电压小于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时刻所加的电压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时刻射入离子的竖直位移小于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时刻射入离子的竖直位移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不可能分别打在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50" y="646049"/>
                <a:ext cx="11658044" cy="5726543"/>
              </a:xfrm>
              <a:prstGeom prst="rect">
                <a:avLst/>
              </a:prstGeom>
              <a:blipFill rotWithShape="0">
                <a:blip r:embed="rId2"/>
                <a:stretch>
                  <a:fillRect l="-680" b="-1491"/>
                </a:stretch>
              </a:blipFill>
            </p:spPr>
            <p:txBody>
              <a:bodyPr/>
              <a:lstStyle/>
              <a:p>
                <a:r>
                  <a:rPr lang="zh-CN" altLang="en-US">
                    <a:noFill/>
                  </a:rPr>
                  <a:t> </a:t>
                </a:r>
              </a:p>
            </p:txBody>
          </p:sp>
        </mc:Fallback>
      </mc:AlternateContent>
      <p:pic>
        <p:nvPicPr>
          <p:cNvPr id="7" name="image1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08995" y="633349"/>
            <a:ext cx="4104513" cy="1920813"/>
          </a:xfrm>
          <a:prstGeom prst="rect">
            <a:avLst/>
          </a:prstGeom>
        </p:spPr>
      </p:pic>
      <p:pic>
        <p:nvPicPr>
          <p:cNvPr id="8" name="image17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62129" y="2634937"/>
            <a:ext cx="2808351" cy="1781981"/>
          </a:xfrm>
          <a:prstGeom prst="rect">
            <a:avLst/>
          </a:prstGeom>
        </p:spPr>
      </p:pic>
    </p:spTree>
    <p:extLst>
      <p:ext uri="{BB962C8B-B14F-4D97-AF65-F5344CB8AC3E}">
        <p14:creationId xmlns:p14="http://schemas.microsoft.com/office/powerpoint/2010/main" val="30523392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694531" y="406438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1248155"/>
                <a:ext cx="11810444" cy="3422003"/>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带电粒子在电场中的直线运动</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黑龙江牡丹江高三阶段检测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两平行正对的金属板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间加有如图乙所示的交流电压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一重力可忽略不计的带正电粒子被固定在两板的正中间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处。若在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&lt;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&lt;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时刻由静止释放该粒子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关于该粒子的运动正确的是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1248155"/>
                <a:ext cx="11810444" cy="3422003"/>
              </a:xfrm>
              <a:prstGeom prst="rect">
                <a:avLst/>
              </a:prstGeom>
              <a:blipFill rotWithShape="0">
                <a:blip r:embed="rId2"/>
                <a:stretch>
                  <a:fillRect l="-671" r="-361" b="-1248"/>
                </a:stretch>
              </a:blipFill>
            </p:spPr>
            <p:txBody>
              <a:bodyPr/>
              <a:lstStyle/>
              <a:p>
                <a:r>
                  <a:rPr lang="zh-CN" altLang="en-US">
                    <a:noFill/>
                  </a:rPr>
                  <a:t> </a:t>
                </a:r>
              </a:p>
            </p:txBody>
          </p:sp>
        </mc:Fallback>
      </mc:AlternateContent>
      <p:sp>
        <p:nvSpPr>
          <p:cNvPr id="7" name="矩形 6"/>
          <p:cNvSpPr/>
          <p:nvPr/>
        </p:nvSpPr>
        <p:spPr>
          <a:xfrm>
            <a:off x="310640" y="4615815"/>
            <a:ext cx="11658044" cy="1723525"/>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一开始向左运动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最后打到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板上</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一开始向右运动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最后打到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板上</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一开始向左运动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最后打到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板上</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一开始向右运动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最后打到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板上</a:t>
            </a:r>
            <a:endParaRPr lang="zh-CN" altLang="zh-CN" sz="1150" dirty="0">
              <a:latin typeface="Calibri" panose="020F0502020204030204" pitchFamily="34" charset="0"/>
              <a:cs typeface="Times New Roman" panose="02020603050405020304" pitchFamily="18" charset="0"/>
            </a:endParaRPr>
          </a:p>
        </p:txBody>
      </p:sp>
      <p:pic>
        <p:nvPicPr>
          <p:cNvPr id="8" name="image1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7274" y="4023809"/>
            <a:ext cx="4103243" cy="2114414"/>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271623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若在</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时刻由静止释放该粒子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开始时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板电势高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则带电粒子先加速向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板运动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再减速运动至速度为零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然后再反方向向左加速运动、再减速运动至速度为零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如此反复运动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每次向右运动的距离小于向左运动的距离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最终打在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板上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11658044" cy="2716232"/>
              </a:xfrm>
              <a:prstGeom prst="rect">
                <a:avLst/>
              </a:prstGeom>
              <a:blipFill rotWithShape="0">
                <a:blip r:embed="rId2"/>
                <a:stretch>
                  <a:fillRect l="-680" r="-157" b="-4036"/>
                </a:stretch>
              </a:blipFill>
            </p:spPr>
            <p:txBody>
              <a:bodyPr/>
              <a:lstStyle/>
              <a:p>
                <a:r>
                  <a:rPr lang="zh-CN" altLang="en-US">
                    <a:noFill/>
                  </a:rPr>
                  <a:t> </a:t>
                </a:r>
              </a:p>
            </p:txBody>
          </p:sp>
        </mc:Fallback>
      </mc:AlternateContent>
      <p:pic>
        <p:nvPicPr>
          <p:cNvPr id="3" name="image1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7274" y="2996946"/>
            <a:ext cx="4103243" cy="2114414"/>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818465" y="13247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6314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云南建水</a:t>
            </a:r>
            <a:r>
              <a:rPr lang="zh-CN" altLang="zh-CN" sz="2600" b="1" dirty="0" smtClean="0">
                <a:latin typeface="Times New Roman" panose="02020603050405020304" pitchFamily="18" charset="0"/>
                <a:cs typeface="Times New Roman" panose="02020603050405020304" pitchFamily="18" charset="0"/>
              </a:rPr>
              <a:t>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在如图所示的电路中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充电已完成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电子由静止开始从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板时的速度为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不计电子重力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下列判断正确的是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97940" y="1921891"/>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若增大两板间的距离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则电子到达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若增大两板间的距离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则电子到达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若减小两板间的距离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则电子到达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若减小两板间的距离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则电子到达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减小</a:t>
            </a:r>
            <a:endParaRPr lang="zh-CN" altLang="zh-CN" sz="1150">
              <a:latin typeface="Calibri" panose="020F0502020204030204" pitchFamily="34" charset="0"/>
              <a:cs typeface="Times New Roman" panose="02020603050405020304" pitchFamily="18" charset="0"/>
            </a:endParaRPr>
          </a:p>
        </p:txBody>
      </p:sp>
      <p:pic>
        <p:nvPicPr>
          <p:cNvPr id="7" name="image17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86521" y="2028287"/>
            <a:ext cx="3525387" cy="196208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93844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若增大两板间的距离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由于存在二极管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单向导电性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可知电容器放不了电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则电容器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可知极板间电场强度不变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粒子受到的静电力不变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由于极板间距增大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则静电力做功增大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电子到达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板的速度</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若减小两板间的距离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可知电容增大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可知电容器充电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又由于此时两极板间</a:t>
                </a:r>
                <a:r>
                  <a:rPr lang="zh-CN" altLang="zh-CN" sz="2600" b="1" dirty="0" smtClean="0">
                    <a:latin typeface="Times New Roman" panose="02020603050405020304" pitchFamily="18" charset="0"/>
                    <a:cs typeface="Times New Roman" panose="02020603050405020304" pitchFamily="18" charset="0"/>
                  </a:rPr>
                  <a:t>电压</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可知静电力做功不变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电子到达</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smtClean="0">
                    <a:latin typeface="Times New Roman" panose="02020603050405020304" pitchFamily="18" charset="0"/>
                    <a:cs typeface="Times New Roman" panose="02020603050405020304" pitchFamily="18" charset="0"/>
                  </a:rPr>
                  <a:t>板</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的</a:t>
                </a:r>
                <a:r>
                  <a:rPr lang="zh-CN" altLang="zh-CN" sz="2600" b="1" dirty="0">
                    <a:latin typeface="Times New Roman" panose="02020603050405020304" pitchFamily="18" charset="0"/>
                    <a:cs typeface="Times New Roman" panose="02020603050405020304" pitchFamily="18" charset="0"/>
                  </a:rPr>
                  <a:t>速度</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938444"/>
              </a:xfrm>
              <a:prstGeom prst="rect">
                <a:avLst/>
              </a:prstGeom>
              <a:blipFill rotWithShape="0">
                <a:blip r:embed="rId2"/>
                <a:stretch>
                  <a:fillRect l="-680" r="-628" b="-741"/>
                </a:stretch>
              </a:blipFill>
            </p:spPr>
            <p:txBody>
              <a:bodyPr/>
              <a:lstStyle/>
              <a:p>
                <a:r>
                  <a:rPr lang="zh-CN" altLang="en-US">
                    <a:noFill/>
                  </a:rPr>
                  <a:t> </a:t>
                </a:r>
              </a:p>
            </p:txBody>
          </p:sp>
        </mc:Fallback>
      </mc:AlternateContent>
      <p:pic>
        <p:nvPicPr>
          <p:cNvPr id="4" name="image1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86521" y="3792283"/>
            <a:ext cx="3525387" cy="196208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475438" y="1929511"/>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倾斜放置的平行板电容器两极板与水平面夹角为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极板间距为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带负电的微粒质量为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、带电荷量大小为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从极板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的左边缘</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水平射入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沿直线运动并从极板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的右边缘</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处射出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23340" y="2391951"/>
                <a:ext cx="11658044" cy="341334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微粒到达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点时动能为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微粒的加速度大小等于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两极板的电势差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微粒从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电势能减少</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23340" y="2391951"/>
                <a:ext cx="11658044" cy="3413346"/>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17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2718" y="2625309"/>
            <a:ext cx="3133661" cy="281570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21383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微粒受力情况如图所示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微粒受到静电力和重力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A</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做直线运动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合力方向沿水平方向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由此可知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a:t>
                </a:r>
                <a:r>
                  <a:rPr lang="zh-CN" altLang="zh-CN" sz="2600" b="1" dirty="0" smtClean="0">
                    <a:latin typeface="Times New Roman" panose="02020603050405020304" pitchFamily="18" charset="0"/>
                    <a:cs typeface="Times New Roman" panose="02020603050405020304" pitchFamily="18" charset="0"/>
                  </a:rPr>
                  <a:t>方向</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垂直</a:t>
                </a:r>
                <a:r>
                  <a:rPr lang="zh-CN" altLang="zh-CN" sz="2600" b="1" dirty="0">
                    <a:latin typeface="Times New Roman" panose="02020603050405020304" pitchFamily="18" charset="0"/>
                    <a:cs typeface="Times New Roman" panose="02020603050405020304" pitchFamily="18" charset="0"/>
                  </a:rPr>
                  <a:t>于极板斜向左上方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合力方向水平向左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微粒做减速运动</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微粒</a:t>
                </a:r>
                <a:r>
                  <a:rPr lang="zh-CN" altLang="zh-CN" sz="2600" b="1" dirty="0">
                    <a:latin typeface="Times New Roman" panose="02020603050405020304" pitchFamily="18" charset="0"/>
                    <a:cs typeface="Times New Roman" panose="02020603050405020304" pitchFamily="18" charset="0"/>
                  </a:rPr>
                  <a:t>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点时动能小于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smtClean="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两极板的电势差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微粒从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静电力做负功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电势能增加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电势能增加量为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213839"/>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1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963676"/>
            <a:ext cx="2701607" cy="233716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725630" y="2544675"/>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带电粒子在电场中的偏转</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平行板电容器板间电压为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板间距为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两板间为匀强电场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让质子流以初速度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垂直电场射入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轨迹落到下板的中央。现只改变其中一条件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使质子沿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轨迹落到下板边缘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则可采取的措施是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忽略重力影响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23340" y="3084020"/>
                <a:ext cx="11658044" cy="278477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断开</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初速度变为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板间电压变为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上板竖直移动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使板间距变为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23340" y="3084020"/>
                <a:ext cx="11658044" cy="2784777"/>
              </a:xfrm>
              <a:prstGeom prst="rect">
                <a:avLst/>
              </a:prstGeom>
              <a:blipFill rotWithShape="0">
                <a:blip r:embed="rId2"/>
                <a:stretch>
                  <a:fillRect l="-680" b="-1532"/>
                </a:stretch>
              </a:blipFill>
            </p:spPr>
            <p:txBody>
              <a:bodyPr/>
              <a:lstStyle/>
              <a:p>
                <a:r>
                  <a:rPr lang="zh-CN" altLang="en-US">
                    <a:noFill/>
                  </a:rPr>
                  <a:t> </a:t>
                </a:r>
              </a:p>
            </p:txBody>
          </p:sp>
        </mc:Fallback>
      </mc:AlternateContent>
      <p:pic>
        <p:nvPicPr>
          <p:cNvPr id="7" name="image1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35900" y="3194583"/>
            <a:ext cx="3775215" cy="202511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14333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断开开关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极板上的电压不变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两板间电场强度不变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质子的运动轨迹不变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质子沿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轨迹从下板边缘射出时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变为原来的两倍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则可采取的措施是初速度变为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或板间电压变为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或上板上移使板间距变为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143337"/>
              </a:xfrm>
              <a:prstGeom prst="rect">
                <a:avLst/>
              </a:prstGeom>
              <a:blipFill rotWithShape="0">
                <a:blip r:embed="rId2"/>
                <a:stretch>
                  <a:fillRect l="-680" r="-680" b="-581"/>
                </a:stretch>
              </a:blipFill>
            </p:spPr>
            <p:txBody>
              <a:bodyPr/>
              <a:lstStyle/>
              <a:p>
                <a:r>
                  <a:rPr lang="zh-CN" altLang="en-US">
                    <a:noFill/>
                  </a:rPr>
                  <a:t> </a:t>
                </a:r>
              </a:p>
            </p:txBody>
          </p:sp>
        </mc:Fallback>
      </mc:AlternateContent>
      <p:pic>
        <p:nvPicPr>
          <p:cNvPr id="4" name="image1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3780180"/>
            <a:ext cx="3775215" cy="202511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366990" y="2658975"/>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94740" y="629665"/>
                <a:ext cx="11810444" cy="2537273"/>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5.(2026·</a:t>
                </a:r>
                <a:r>
                  <a:rPr lang="zh-CN" altLang="zh-CN" sz="2600" b="1">
                    <a:latin typeface="Times New Roman" panose="02020603050405020304" pitchFamily="18" charset="0"/>
                    <a:cs typeface="Times New Roman" panose="02020603050405020304" pitchFamily="18" charset="0"/>
                  </a:rPr>
                  <a:t>河南南阳月考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平行板电容器的两极板均水平放置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质子</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、氘核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都沿两极板间中线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方向垂直于电场线射入板间的匀强电场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射出后都打在同一个与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垂直紧靠极板右侧边缘的荧光屏上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使荧光屏上出现亮点。不计粒子重力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94740" y="629665"/>
                <a:ext cx="11810444" cy="2537273"/>
              </a:xfrm>
              <a:prstGeom prst="rect">
                <a:avLst/>
              </a:prstGeom>
              <a:blipFill rotWithShape="0">
                <a:blip r:embed="rId2"/>
                <a:stretch>
                  <a:fillRect l="-671" r="-155" b="-4077"/>
                </a:stretch>
              </a:blipFill>
            </p:spPr>
            <p:txBody>
              <a:bodyPr/>
              <a:lstStyle/>
              <a:p>
                <a:r>
                  <a:rPr lang="zh-CN" altLang="en-US">
                    <a:noFill/>
                  </a:rPr>
                  <a:t> </a:t>
                </a:r>
              </a:p>
            </p:txBody>
          </p:sp>
        </mc:Fallback>
      </mc:AlternateContent>
      <p:sp>
        <p:nvSpPr>
          <p:cNvPr id="6" name="矩形 5"/>
          <p:cNvSpPr/>
          <p:nvPr/>
        </p:nvSpPr>
        <p:spPr>
          <a:xfrm>
            <a:off x="297940" y="3075343"/>
            <a:ext cx="11658044"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若它们射入电场时的速度相等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在荧光屏上将出现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个亮点</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若它们是由同一个电场从静止加速后射入此偏转电场的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荧光屏上将出现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个亮点</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若它们射入电场时的动能相等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在荧光屏上将出现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个亮点</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若它们射入电场时的质量与速度的乘积相等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在荧光屏上将出现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个亮点</a:t>
            </a:r>
            <a:endParaRPr lang="zh-CN" altLang="zh-CN" sz="1150" dirty="0">
              <a:latin typeface="Calibri" panose="020F0502020204030204" pitchFamily="34" charset="0"/>
              <a:cs typeface="Times New Roman" panose="02020603050405020304" pitchFamily="18" charset="0"/>
            </a:endParaRPr>
          </a:p>
        </p:txBody>
      </p:sp>
      <p:pic>
        <p:nvPicPr>
          <p:cNvPr id="7" name="image18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7642" y="2806378"/>
            <a:ext cx="2701607" cy="188082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763203"/>
              </a:xfrm>
              <a:prstGeom prst="rect">
                <a:avLst/>
              </a:prstGeom>
            </p:spPr>
            <p:txBody>
              <a:bodyPr wrap="square" lIns="121898" tIns="60948" rIns="121898" bIns="60948">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三个粒子进入匀强电场中均做类平抛运动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若它们射入电场时的速度相等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与比荷成正比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而三个粒子中质子的比荷最大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氘核和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dirty="0">
                    <a:latin typeface="Times New Roman" panose="02020603050405020304" pitchFamily="18" charset="0"/>
                    <a:cs typeface="Times New Roman" panose="02020603050405020304" pitchFamily="18" charset="0"/>
                  </a:rPr>
                  <a:t>粒子的比荷相等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则在荧光屏上将出现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个亮点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若它们是由同一个电场从静止加速后射入此偏转电场的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在加速电场中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都相同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荧光屏上只出现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个亮点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若它们射入电场时的动能相等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成正比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在荧光屏上将只出现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个亮点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若它们射入电场时的质量与速度的乘积相等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𝒒𝒎𝑬</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qm</a:t>
                </a:r>
                <a:r>
                  <a:rPr lang="zh-CN" altLang="zh-CN" sz="2600" b="1" dirty="0">
                    <a:latin typeface="Times New Roman" panose="02020603050405020304" pitchFamily="18" charset="0"/>
                    <a:cs typeface="Times New Roman" panose="02020603050405020304" pitchFamily="18" charset="0"/>
                  </a:rPr>
                  <a:t>成正比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三个粒子的</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qm</a:t>
                </a:r>
                <a:endPar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都</a:t>
                </a:r>
                <a:r>
                  <a:rPr lang="zh-CN" altLang="zh-CN" sz="2600" b="1" dirty="0">
                    <a:latin typeface="Times New Roman" panose="02020603050405020304" pitchFamily="18" charset="0"/>
                    <a:cs typeface="Times New Roman" panose="02020603050405020304" pitchFamily="18" charset="0"/>
                  </a:rPr>
                  <a:t>不同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则在荧光屏上将出现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个亮点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763203"/>
              </a:xfrm>
              <a:prstGeom prst="rect">
                <a:avLst/>
              </a:prstGeom>
              <a:blipFill rotWithShape="0">
                <a:blip r:embed="rId2"/>
                <a:stretch>
                  <a:fillRect l="-680" r="-785" b="-1918"/>
                </a:stretch>
              </a:blipFill>
            </p:spPr>
            <p:txBody>
              <a:bodyPr/>
              <a:lstStyle/>
              <a:p>
                <a:r>
                  <a:rPr lang="zh-CN" altLang="en-US">
                    <a:noFill/>
                  </a:rPr>
                  <a:t> </a:t>
                </a:r>
              </a:p>
            </p:txBody>
          </p:sp>
        </mc:Fallback>
      </mc:AlternateContent>
      <p:pic>
        <p:nvPicPr>
          <p:cNvPr id="4" name="image18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7642" y="4089698"/>
            <a:ext cx="2701607" cy="188082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252690" y="25827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一带电粒子沿平行板电容器中线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平行于极板进入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同时在两板上加一按图乙变化的电压。已知粒子比荷为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带电粒子只受静电力的作用且不与极板发生碰撞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经过一段时间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粒子以平行极板方向的速度射出。则下列说法正确的是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23340" y="3092475"/>
                <a:ext cx="11658044" cy="314487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粒子射出时间可能为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 s</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粒子射出的速度大小为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极板长度满足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=1,2,3,</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极板间最小距离为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rad>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23340" y="3092475"/>
                <a:ext cx="11658044" cy="3144876"/>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1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91446" y="2755518"/>
            <a:ext cx="5289354" cy="196888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51640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粒子进入电容器后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在平行于极板方向做匀速直线运动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垂直于极板方向运动的</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因为粒子平行极板射出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可知粒子垂直极板的分速度为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所以射出时刻可能为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粒子射出的速度大小必定为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极板长度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因为粒子不跟极板碰撞</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则应满足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a:latin typeface="宋体" panose="02010600030101010101" pitchFamily="2"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516405"/>
              </a:xfrm>
              <a:prstGeom prst="rect">
                <a:avLst/>
              </a:prstGeom>
              <a:blipFill rotWithShape="0">
                <a:blip r:embed="rId2"/>
                <a:stretch>
                  <a:fillRect l="-680" r="-680"/>
                </a:stretch>
              </a:blipFill>
            </p:spPr>
            <p:txBody>
              <a:bodyPr/>
              <a:lstStyle/>
              <a:p>
                <a:r>
                  <a:rPr lang="zh-CN" altLang="en-US">
                    <a:noFill/>
                  </a:rPr>
                  <a:t> </a:t>
                </a:r>
              </a:p>
            </p:txBody>
          </p:sp>
        </mc:Fallback>
      </mc:AlternateContent>
      <p:pic>
        <p:nvPicPr>
          <p:cNvPr id="5" name="image18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36365" y="4077081"/>
            <a:ext cx="3759516" cy="183762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543768" y="4094837"/>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1183119"/>
            <a:ext cx="11810444" cy="3484006"/>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云南玉溪</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我国霍尔推进器技术世界领先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其简化的工作原理如图所示。放电通道两端电极间存在一加速电场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该区域内有一与电场近似垂直的约束磁场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未画出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用于提高工作物质被电离的比例。工作时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工作物质氙气进入放电通道后被电离为氙离子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再经电场加速喷出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形成推力。某次测试中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氙气被电离的比例为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氙离子喷射速度为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推进器产生的推力</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。已知氙离子的比荷为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计算时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取氙离子的初速度为零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忽略磁场对离子的作用力及粒子之间的相互作用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23340" y="4615942"/>
            <a:ext cx="11658044" cy="1723525"/>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氙离子的加速电压约为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175 V</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氙离子的加速电压约为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700 V</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氙离子向外喷射形成的电流约为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 A</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每秒进入放电通道的氙气质量约为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kg</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pic>
        <p:nvPicPr>
          <p:cNvPr id="9" name="image18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5447" y="4520948"/>
            <a:ext cx="3846288" cy="174180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48849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设一个氙离子所带电荷量为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解得氙离子的加速电压为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≈175</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内进入放电通道的氙气质量为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氙离子向外喷射形成的电流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488495"/>
              </a:xfrm>
              <a:prstGeom prst="rect">
                <a:avLst/>
              </a:prstGeom>
              <a:blipFill rotWithShape="0">
                <a:blip r:embed="rId2"/>
                <a:stretch>
                  <a:fillRect l="-680" r="-680"/>
                </a:stretch>
              </a:blipFill>
            </p:spPr>
            <p:txBody>
              <a:bodyPr/>
              <a:lstStyle/>
              <a:p>
                <a:r>
                  <a:rPr lang="zh-CN" altLang="en-US">
                    <a:noFill/>
                  </a:rPr>
                  <a:t> </a:t>
                </a:r>
              </a:p>
            </p:txBody>
          </p:sp>
        </mc:Fallback>
      </mc:AlternateContent>
      <p:pic>
        <p:nvPicPr>
          <p:cNvPr id="4" name="image18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5447" y="3415413"/>
            <a:ext cx="3846288" cy="174180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6794087" y="595249"/>
                <a:ext cx="1865034" cy="668372"/>
              </a:xfrm>
              <a:prstGeom prst="rect">
                <a:avLst/>
              </a:prstGeom>
            </p:spPr>
            <p:txBody>
              <a:bodyPr wrap="none" lIns="91426" tIns="45712" rIns="91426" bIns="45712">
                <a:spAutoFit/>
              </a:bodyPr>
              <a:lstStyle/>
              <a:p>
                <a14:m>
                  <m:oMath xmlns:m="http://schemas.openxmlformats.org/officeDocument/2006/math">
                    <m:f>
                      <m:fPr>
                        <m:ctrlPr>
                          <a:rPr lang="zh-CN" altLang="zh-CN" sz="2600" i="1">
                            <a:solidFill>
                              <a:srgbClr val="C00000"/>
                            </a:solidFill>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kern="0">
                    <a:solidFill>
                      <a:srgbClr val="C00000"/>
                    </a:solidFill>
                    <a:effectLst/>
                    <a:latin typeface="Times New Roman" panose="02020603050405020304" pitchFamily="18" charset="0"/>
                    <a:ea typeface="微软雅黑" panose="020B0503020204020204" pitchFamily="34" charset="-122"/>
                  </a:rPr>
                  <a:t>m</a:t>
                </a:r>
                <a:r>
                  <a:rPr lang="en-US" altLang="zh-CN" sz="2600" i="1" kern="0">
                    <a:solidFill>
                      <a:srgbClr val="C00000"/>
                    </a:solidFill>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kern="0" baseline="30000">
                    <a:solidFill>
                      <a:srgbClr val="C00000"/>
                    </a:solidFill>
                    <a:effectLst/>
                    <a:latin typeface="Times New Roman" panose="02020603050405020304" pitchFamily="18" charset="0"/>
                    <a:ea typeface="微软雅黑" panose="020B0503020204020204" pitchFamily="34" charset="-122"/>
                  </a:rPr>
                  <a:t>2</a:t>
                </a:r>
                <a:r>
                  <a:rPr lang="en-US" altLang="zh-CN" sz="2600" kern="0">
                    <a:solidFill>
                      <a:srgbClr val="C00000"/>
                    </a:solidFill>
                    <a:effectLst/>
                    <a:latin typeface="Times New Roman" panose="02020603050405020304" pitchFamily="18" charset="0"/>
                    <a:ea typeface="微软雅黑" panose="020B0503020204020204" pitchFamily="34" charset="-122"/>
                  </a:rPr>
                  <a:t>-</a:t>
                </a:r>
                <a14:m>
                  <m:oMath xmlns:m="http://schemas.openxmlformats.org/officeDocument/2006/math">
                    <m:f>
                      <m:fPr>
                        <m:ctrlPr>
                          <a:rPr lang="zh-CN" altLang="zh-CN" sz="2600" i="1">
                            <a:solidFill>
                              <a:srgbClr val="C00000"/>
                            </a:solidFill>
                            <a:effectLst/>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kern="0">
                    <a:solidFill>
                      <a:srgbClr val="C00000"/>
                    </a:solidFill>
                    <a:effectLst/>
                    <a:latin typeface="Times New Roman" panose="02020603050405020304" pitchFamily="18" charset="0"/>
                    <a:ea typeface="微软雅黑" panose="020B0503020204020204" pitchFamily="34" charset="-122"/>
                  </a:rPr>
                  <a:t>m</a:t>
                </a:r>
                <a14:m>
                  <m:oMath xmlns:m="http://schemas.openxmlformats.org/officeDocument/2006/math">
                    <m:sSup>
                      <m:sSupPr>
                        <m:ctrlPr>
                          <a:rPr lang="zh-CN" altLang="zh-CN" sz="2600" i="1">
                            <a:solidFill>
                              <a:srgbClr val="C00000"/>
                            </a:solidFill>
                            <a:effectLst/>
                            <a:latin typeface="Cambria Math" panose="02040503050406030204" pitchFamily="18" charset="0"/>
                            <a:ea typeface="Cambria Math" panose="02040503050406030204" pitchFamily="18" charset="0"/>
                          </a:rPr>
                        </m:ctrlPr>
                      </m:sSupPr>
                      <m:e>
                        <m:sSub>
                          <m:sSubPr>
                            <m:ctrlPr>
                              <a:rPr lang="zh-CN" altLang="zh-CN" sz="2600" i="1">
                                <a:solidFill>
                                  <a:srgbClr val="C00000"/>
                                </a:solidFill>
                                <a:effectLst/>
                                <a:latin typeface="Cambria Math" panose="02040503050406030204" pitchFamily="18" charset="0"/>
                                <a:ea typeface="Cambria Math" panose="02040503050406030204" pitchFamily="18" charset="0"/>
                              </a:rPr>
                            </m:ctrlPr>
                          </m:sSub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en-US" sz="2600" dirty="0">
                  <a:solidFill>
                    <a:srgbClr val="C00000"/>
                  </a:solidFill>
                  <a:latin typeface="微软雅黑" pitchFamily="34" charset="-122"/>
                  <a:ea typeface="微软雅黑" pitchFamily="34"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6794087" y="595249"/>
                <a:ext cx="1865034" cy="668372"/>
              </a:xfrm>
              <a:prstGeom prst="rect">
                <a:avLst/>
              </a:prstGeom>
              <a:blipFill rotWithShape="0">
                <a:blip r:embed="rId2"/>
                <a:stretch>
                  <a:fillRect b="-11009"/>
                </a:stretch>
              </a:blipFill>
            </p:spPr>
            <p:txBody>
              <a:bodyPr/>
              <a:lstStyle/>
              <a:p>
                <a:r>
                  <a:rPr lang="zh-CN" altLang="en-US">
                    <a:noFill/>
                  </a:rPr>
                  <a:t> </a:t>
                </a:r>
              </a:p>
            </p:txBody>
          </p:sp>
        </mc:Fallback>
      </mc:AlternateContent>
      <p:pic>
        <p:nvPicPr>
          <p:cNvPr id="4" name="image38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760476"/>
            <a:ext cx="7343807" cy="5767324"/>
          </a:xfrm>
          <a:prstGeom prst="rect">
            <a:avLst/>
          </a:prstGeom>
        </p:spPr>
      </p:pic>
      <p:sp>
        <p:nvSpPr>
          <p:cNvPr id="5" name="矩形 4"/>
          <p:cNvSpPr/>
          <p:nvPr/>
        </p:nvSpPr>
        <p:spPr>
          <a:xfrm>
            <a:off x="5177122" y="2097866"/>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类平抛</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6476381" y="2580720"/>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合成</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7734395" y="2577592"/>
            <a:ext cx="851487" cy="492426"/>
          </a:xfrm>
          <a:prstGeom prst="rect">
            <a:avLst/>
          </a:prstGeom>
        </p:spPr>
        <p:txBody>
          <a:bodyPr wrap="none" lIns="91426" tIns="45712" rIns="91426" bIns="45712">
            <a:spAutoFit/>
          </a:bodyPr>
          <a:lstStyle/>
          <a:p>
            <a:r>
              <a:rPr lang="zh-CN" altLang="en-US"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分解</a:t>
            </a:r>
            <a:endParaRPr lang="zh-CN" altLang="en-US" sz="26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8" name="矩形 7"/>
              <p:cNvSpPr/>
              <p:nvPr/>
            </p:nvSpPr>
            <p:spPr>
              <a:xfrm>
                <a:off x="6667087" y="3047746"/>
                <a:ext cx="607767" cy="855987"/>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400" i="1">
                              <a:solidFill>
                                <a:srgbClr val="C00000"/>
                              </a:solidFill>
                              <a:latin typeface="Cambria Math" panose="02040503050406030204" pitchFamily="18" charset="0"/>
                              <a:ea typeface="Cambria Math" panose="02040503050406030204" pitchFamily="18" charset="0"/>
                            </a:rPr>
                          </m:ctrlPr>
                        </m:fPr>
                        <m:num>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𝒍</m:t>
                          </m:r>
                        </m:num>
                        <m:den>
                          <m:sSub>
                            <m:sSubPr>
                              <m:ctrlPr>
                                <a:rPr lang="zh-CN" altLang="zh-CN" sz="2400" i="1">
                                  <a:solidFill>
                                    <a:srgbClr val="C00000"/>
                                  </a:solidFill>
                                  <a:effectLst/>
                                  <a:latin typeface="Cambria Math" panose="02040503050406030204" pitchFamily="18" charset="0"/>
                                  <a:ea typeface="Cambria Math" panose="02040503050406030204" pitchFamily="18" charset="0"/>
                                </a:rPr>
                              </m:ctrlPr>
                            </m:sSubPr>
                            <m:e>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m:oMathPara>
                </a14:m>
                <a:endParaRPr lang="zh-CN" altLang="en-US" sz="2400" dirty="0">
                  <a:solidFill>
                    <a:srgbClr val="C00000"/>
                  </a:solidFill>
                  <a:latin typeface="微软雅黑" pitchFamily="34" charset="-122"/>
                  <a:ea typeface="微软雅黑" pitchFamily="34" charset="-122"/>
                </a:endParaRPr>
              </a:p>
            </p:txBody>
          </p:sp>
        </mc:Choice>
        <mc:Fallback xmlns="">
          <p:sp>
            <p:nvSpPr>
              <p:cNvPr id="8" name="矩形 7"/>
              <p:cNvSpPr>
                <a:spLocks noRot="1" noChangeAspect="1" noMove="1" noResize="1" noEditPoints="1" noAdjustHandles="1" noChangeArrowheads="1" noChangeShapeType="1" noTextEdit="1"/>
              </p:cNvSpPr>
              <p:nvPr/>
            </p:nvSpPr>
            <p:spPr>
              <a:xfrm>
                <a:off x="6667087" y="3047746"/>
                <a:ext cx="607767" cy="855987"/>
              </a:xfrm>
              <a:prstGeom prst="rect">
                <a:avLst/>
              </a:prstGeom>
              <a:blipFill rotWithShape="0">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7785322" y="3921766"/>
                <a:ext cx="760115" cy="783788"/>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400" i="1">
                              <a:solidFill>
                                <a:srgbClr val="C00000"/>
                              </a:solidFill>
                              <a:latin typeface="Cambria Math" panose="02040503050406030204" pitchFamily="18" charset="0"/>
                              <a:ea typeface="Cambria Math" panose="02040503050406030204" pitchFamily="18" charset="0"/>
                            </a:rPr>
                          </m:ctrlPr>
                        </m:fPr>
                        <m:num>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𝒒𝑼</m:t>
                          </m:r>
                        </m:num>
                        <m:den>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𝒎𝒅</m:t>
                          </m:r>
                        </m:den>
                      </m:f>
                    </m:oMath>
                  </m:oMathPara>
                </a14:m>
                <a:endParaRPr lang="zh-CN" altLang="en-US" sz="2400" dirty="0">
                  <a:solidFill>
                    <a:srgbClr val="C00000"/>
                  </a:solidFill>
                  <a:latin typeface="微软雅黑" pitchFamily="34" charset="-122"/>
                  <a:ea typeface="微软雅黑" pitchFamily="34" charset="-122"/>
                </a:endParaRPr>
              </a:p>
            </p:txBody>
          </p:sp>
        </mc:Choice>
        <mc:Fallback xmlns="">
          <p:sp>
            <p:nvSpPr>
              <p:cNvPr id="9" name="矩形 8"/>
              <p:cNvSpPr>
                <a:spLocks noRot="1" noChangeAspect="1" noMove="1" noResize="1" noEditPoints="1" noAdjustHandles="1" noChangeArrowheads="1" noChangeShapeType="1" noTextEdit="1"/>
              </p:cNvSpPr>
              <p:nvPr/>
            </p:nvSpPr>
            <p:spPr>
              <a:xfrm>
                <a:off x="7785322" y="3921766"/>
                <a:ext cx="760115" cy="783788"/>
              </a:xfrm>
              <a:prstGeom prst="rect">
                <a:avLst/>
              </a:prstGeom>
              <a:blipFill rotWithShape="0">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6857587" y="4692719"/>
                <a:ext cx="1423631" cy="905040"/>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400" i="1">
                              <a:solidFill>
                                <a:srgbClr val="C00000"/>
                              </a:solidFill>
                              <a:latin typeface="Cambria Math" panose="02040503050406030204" pitchFamily="18" charset="0"/>
                              <a:ea typeface="Cambria Math" panose="02040503050406030204" pitchFamily="18" charset="0"/>
                            </a:rPr>
                          </m:ctrlPr>
                        </m:fPr>
                        <m:num>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𝒒𝑼</m:t>
                          </m:r>
                          <m:sSup>
                            <m:sSupPr>
                              <m:ctrlPr>
                                <a:rPr lang="zh-CN" altLang="zh-CN" sz="2400" i="1">
                                  <a:solidFill>
                                    <a:srgbClr val="C00000"/>
                                  </a:solidFill>
                                  <a:effectLst/>
                                  <a:latin typeface="Cambria Math" panose="02040503050406030204" pitchFamily="18" charset="0"/>
                                  <a:ea typeface="Cambria Math" panose="02040503050406030204" pitchFamily="18" charset="0"/>
                                </a:rPr>
                              </m:ctrlPr>
                            </m:sSupPr>
                            <m:e>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𝒎𝒅</m:t>
                          </m:r>
                          <m:sSup>
                            <m:sSupPr>
                              <m:ctrlPr>
                                <a:rPr lang="zh-CN" altLang="zh-CN" sz="2400" i="1">
                                  <a:solidFill>
                                    <a:srgbClr val="C00000"/>
                                  </a:solidFill>
                                  <a:effectLst/>
                                  <a:latin typeface="Cambria Math" panose="02040503050406030204" pitchFamily="18" charset="0"/>
                                  <a:ea typeface="Cambria Math" panose="02040503050406030204" pitchFamily="18" charset="0"/>
                                </a:rPr>
                              </m:ctrlPr>
                            </m:sSupPr>
                            <m:e>
                              <m:sSub>
                                <m:sSubPr>
                                  <m:ctrlPr>
                                    <a:rPr lang="zh-CN" altLang="zh-CN" sz="2400" i="1">
                                      <a:solidFill>
                                        <a:srgbClr val="C00000"/>
                                      </a:solidFill>
                                      <a:effectLst/>
                                      <a:latin typeface="Cambria Math" panose="02040503050406030204" pitchFamily="18" charset="0"/>
                                      <a:ea typeface="Cambria Math" panose="02040503050406030204" pitchFamily="18" charset="0"/>
                                    </a:rPr>
                                  </m:ctrlPr>
                                </m:sSubPr>
                                <m:e>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m:oMathPara>
                </a14:m>
                <a:endParaRPr lang="zh-CN" altLang="en-US" sz="2400" dirty="0">
                  <a:solidFill>
                    <a:srgbClr val="C00000"/>
                  </a:solidFill>
                  <a:latin typeface="微软雅黑" pitchFamily="34" charset="-122"/>
                  <a:ea typeface="微软雅黑" pitchFamily="34" charset="-122"/>
                </a:endParaRPr>
              </a:p>
            </p:txBody>
          </p:sp>
        </mc:Choice>
        <mc:Fallback xmlns="">
          <p:sp>
            <p:nvSpPr>
              <p:cNvPr id="10" name="矩形 9"/>
              <p:cNvSpPr>
                <a:spLocks noRot="1" noChangeAspect="1" noMove="1" noResize="1" noEditPoints="1" noAdjustHandles="1" noChangeArrowheads="1" noChangeShapeType="1" noTextEdit="1"/>
              </p:cNvSpPr>
              <p:nvPr/>
            </p:nvSpPr>
            <p:spPr>
              <a:xfrm>
                <a:off x="6857587" y="4692719"/>
                <a:ext cx="1423631" cy="905040"/>
              </a:xfrm>
              <a:prstGeom prst="rect">
                <a:avLst/>
              </a:prstGeom>
              <a:blipFill rotWithShape="0">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矩形 10"/>
              <p:cNvSpPr/>
              <p:nvPr/>
            </p:nvSpPr>
            <p:spPr>
              <a:xfrm>
                <a:off x="8401380" y="5584691"/>
                <a:ext cx="1239285" cy="855987"/>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400" i="1">
                              <a:solidFill>
                                <a:srgbClr val="C00000"/>
                              </a:solidFill>
                              <a:latin typeface="Cambria Math" panose="02040503050406030204" pitchFamily="18" charset="0"/>
                              <a:ea typeface="Cambria Math" panose="02040503050406030204" pitchFamily="18" charset="0"/>
                            </a:rPr>
                          </m:ctrlPr>
                        </m:fPr>
                        <m:num>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𝒒𝑼𝒍</m:t>
                          </m:r>
                        </m:num>
                        <m:den>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𝒎𝒅</m:t>
                          </m:r>
                          <m:sSup>
                            <m:sSupPr>
                              <m:ctrlPr>
                                <a:rPr lang="zh-CN" altLang="zh-CN" sz="2400" i="1">
                                  <a:solidFill>
                                    <a:srgbClr val="C00000"/>
                                  </a:solidFill>
                                  <a:effectLst/>
                                  <a:latin typeface="Cambria Math" panose="02040503050406030204" pitchFamily="18" charset="0"/>
                                  <a:ea typeface="Cambria Math" panose="02040503050406030204" pitchFamily="18" charset="0"/>
                                </a:rPr>
                              </m:ctrlPr>
                            </m:sSupPr>
                            <m:e>
                              <m:sSub>
                                <m:sSubPr>
                                  <m:ctrlPr>
                                    <a:rPr lang="zh-CN" altLang="zh-CN" sz="2400" i="1">
                                      <a:solidFill>
                                        <a:srgbClr val="C00000"/>
                                      </a:solidFill>
                                      <a:effectLst/>
                                      <a:latin typeface="Cambria Math" panose="02040503050406030204" pitchFamily="18" charset="0"/>
                                      <a:ea typeface="Cambria Math" panose="02040503050406030204" pitchFamily="18" charset="0"/>
                                    </a:rPr>
                                  </m:ctrlPr>
                                </m:sSubPr>
                                <m:e>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m:oMathPara>
                </a14:m>
                <a:endParaRPr lang="zh-CN" altLang="en-US" sz="2400" dirty="0">
                  <a:solidFill>
                    <a:srgbClr val="C00000"/>
                  </a:solidFill>
                  <a:latin typeface="微软雅黑" pitchFamily="34" charset="-122"/>
                  <a:ea typeface="微软雅黑" pitchFamily="34" charset="-122"/>
                </a:endParaRPr>
              </a:p>
            </p:txBody>
          </p:sp>
        </mc:Choice>
        <mc:Fallback xmlns="">
          <p:sp>
            <p:nvSpPr>
              <p:cNvPr id="11" name="矩形 10"/>
              <p:cNvSpPr>
                <a:spLocks noRot="1" noChangeAspect="1" noMove="1" noResize="1" noEditPoints="1" noAdjustHandles="1" noChangeArrowheads="1" noChangeShapeType="1" noTextEdit="1"/>
              </p:cNvSpPr>
              <p:nvPr/>
            </p:nvSpPr>
            <p:spPr>
              <a:xfrm>
                <a:off x="8401380" y="5584691"/>
                <a:ext cx="1239285" cy="855987"/>
              </a:xfrm>
              <a:prstGeom prst="rect">
                <a:avLst/>
              </a:prstGeom>
              <a:blipFill rotWithShape="0">
                <a:blip r:embed="rId7"/>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317212" y="325625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179757"/>
          </a:xfrm>
          <a:prstGeom prst="rect">
            <a:avLst/>
          </a:prstGeom>
        </p:spPr>
        <p:txBody>
          <a:bodyPr wrap="square" lIns="121898" tIns="60948" rIns="121898" bIns="60948">
            <a:spAutoFit/>
          </a:bodyPr>
          <a:lstStyle/>
          <a:p>
            <a:pPr marL="252000" indent="-457200">
              <a:lnSpc>
                <a:spcPct val="11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如图甲所示为粒子直线加速器原理图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它由多个横截面积相同的同轴金属圆筒依次组成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序号为奇数的圆筒与序号为偶数的圆筒分别和交流电源相连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交变电源两极间的电势差的变化规律如图乙所示。在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奇数圆筒比偶数圆筒电势高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此时和偶数圆筒相连的金属圆板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序号为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的中央有一自由电子由静止开始在各间隙中不断加速。若电子的质量为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交流电源的电压为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周期为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。不考虑电子的重力和相对论效应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忽略电子通过圆筒间隙的时间。下列说法正确的是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33518" y="3772154"/>
                <a:ext cx="11658044" cy="2551700"/>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电子在圆筒中也做加速直线运动</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电子离开圆筒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时的速度为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个圆筒的长度应满足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保持加速器筒长不变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若要加速比荷更大的粒子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则要调大交流电压的周期</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33518" y="3772154"/>
                <a:ext cx="11658044" cy="2551700"/>
              </a:xfrm>
              <a:prstGeom prst="rect">
                <a:avLst/>
              </a:prstGeom>
              <a:blipFill rotWithShape="0">
                <a:blip r:embed="rId2"/>
                <a:stretch>
                  <a:fillRect l="-680" t="-1914" b="-4545"/>
                </a:stretch>
              </a:blipFill>
            </p:spPr>
            <p:txBody>
              <a:bodyPr/>
              <a:lstStyle/>
              <a:p>
                <a:r>
                  <a:rPr lang="zh-CN" altLang="en-US">
                    <a:noFill/>
                  </a:rPr>
                  <a:t> </a:t>
                </a:r>
              </a:p>
            </p:txBody>
          </p:sp>
        </mc:Fallback>
      </mc:AlternateContent>
      <p:pic>
        <p:nvPicPr>
          <p:cNvPr id="7" name="image18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22916" y="3645027"/>
            <a:ext cx="5296133" cy="1384999"/>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377986"/>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由于金属圆筒处于静电平衡状态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圆筒内部电场强度为零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则电子在金属圆筒中做匀速直线运动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电子离开圆筒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所以电子离开圆筒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瞬间速度为</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电子从金属圆筒出来后要继续做加速运动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在金属圆筒中的匀速运动时间为交变电源周期的一半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电子所以第</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个圆筒长度为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项分析可知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保持</a:t>
                </a:r>
                <a:r>
                  <a:rPr lang="zh-CN" altLang="zh-CN" sz="2600" b="1" dirty="0" smtClean="0">
                    <a:latin typeface="Times New Roman" panose="02020603050405020304" pitchFamily="18" charset="0"/>
                    <a:cs typeface="Times New Roman" panose="02020603050405020304" pitchFamily="18" charset="0"/>
                  </a:rPr>
                  <a:t>加速器</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筒</a:t>
                </a:r>
                <a:r>
                  <a:rPr lang="zh-CN" altLang="zh-CN" sz="2600" b="1" dirty="0">
                    <a:latin typeface="Times New Roman" panose="02020603050405020304" pitchFamily="18" charset="0"/>
                    <a:cs typeface="Times New Roman" panose="02020603050405020304" pitchFamily="18" charset="0"/>
                  </a:rPr>
                  <a:t>长不变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若要加速比荷更大的粒子</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则</a:t>
                </a:r>
                <a:r>
                  <a:rPr lang="zh-CN" altLang="zh-CN" sz="2600" b="1" dirty="0">
                    <a:latin typeface="Times New Roman" panose="02020603050405020304" pitchFamily="18" charset="0"/>
                    <a:cs typeface="Times New Roman" panose="02020603050405020304" pitchFamily="18" charset="0"/>
                  </a:rPr>
                  <a:t>要调小交流电压的周期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377986"/>
              </a:xfrm>
              <a:prstGeom prst="rect">
                <a:avLst/>
              </a:prstGeom>
              <a:blipFill rotWithShape="0">
                <a:blip r:embed="rId2"/>
                <a:stretch>
                  <a:fillRect l="-680" t="-340" b="-907"/>
                </a:stretch>
              </a:blipFill>
            </p:spPr>
            <p:txBody>
              <a:bodyPr/>
              <a:lstStyle/>
              <a:p>
                <a:r>
                  <a:rPr lang="zh-CN" altLang="en-US">
                    <a:noFill/>
                  </a:rPr>
                  <a:t> </a:t>
                </a:r>
              </a:p>
            </p:txBody>
          </p:sp>
        </mc:Fallback>
      </mc:AlternateContent>
      <p:pic>
        <p:nvPicPr>
          <p:cNvPr id="4" name="image18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22916" y="3861054"/>
            <a:ext cx="5296133" cy="138499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09439" y="31164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0649"/>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9.(2025·</a:t>
            </a:r>
            <a:r>
              <a:rPr lang="zh-CN" altLang="zh-CN" sz="2600" b="1">
                <a:latin typeface="Times New Roman" panose="02020603050405020304" pitchFamily="18" charset="0"/>
                <a:cs typeface="Times New Roman" panose="02020603050405020304" pitchFamily="18" charset="0"/>
              </a:rPr>
              <a:t>重庆卷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某兴趣小组用人工智能模拟带电粒子在电场中的运动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如图所示的矩形区域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内分布有平行于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的匀强电场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的中点。模拟动画显示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带电粒子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点垂直于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同时进入电场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沿图中所示轨迹同时到达</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为轨迹交点。忽略粒子所受重力和粒子间的相互作用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则可推断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97940" y="3688207"/>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具有不同比荷</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电势能均随时间逐渐增加</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到达</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的速度大小相等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到达</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所用时间之比为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p:txBody>
      </p:sp>
      <p:pic>
        <p:nvPicPr>
          <p:cNvPr id="8" name="image18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53869" y="3295049"/>
            <a:ext cx="3078607" cy="173136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28089"/>
                <a:ext cx="11658044" cy="5678261"/>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根据题意可知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带电粒子在电场中做类平抛运动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分别从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点和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点同时进入电场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沿图中所示轨迹同时到达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可知运动时间相等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沿初速度方向位移之比为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知初速度之比为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沿电场方向的位移大小相等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粒子运动的加速度大小相等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由牛顿第二定律有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则带电粒子具有相同比荷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带电粒子运动过程中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静电力均做正功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电势能均随时间逐渐减小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沿电场方向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zh-CN" altLang="zh-CN" sz="2600" b="1" dirty="0" smtClean="0">
                    <a:latin typeface="Times New Roman" panose="02020603050405020304" pitchFamily="18" charset="0"/>
                    <a:cs typeface="Times New Roman" panose="02020603050405020304" pitchFamily="18" charset="0"/>
                  </a:rPr>
                  <a:t>公式</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en-US" altLang="zh-CN" sz="26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at</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的竖直分速度大小相等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zh-CN" altLang="zh-CN" sz="2600" b="1" dirty="0" smtClean="0">
                    <a:latin typeface="Times New Roman" panose="02020603050405020304" pitchFamily="18" charset="0"/>
                    <a:cs typeface="Times New Roman" panose="02020603050405020304" pitchFamily="18" charset="0"/>
                  </a:rPr>
                  <a:t>初速</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度</a:t>
                </a:r>
                <a:r>
                  <a:rPr lang="zh-CN" altLang="zh-CN" sz="2600" b="1" dirty="0">
                    <a:latin typeface="Times New Roman" panose="02020603050405020304" pitchFamily="18" charset="0"/>
                    <a:cs typeface="Times New Roman" panose="02020603050405020304" pitchFamily="18" charset="0"/>
                  </a:rPr>
                  <a:t>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则带电粒子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的速度</a:t>
                </a:r>
                <a:r>
                  <a:rPr lang="zh-CN" altLang="zh-CN" sz="2600" b="1" dirty="0" smtClean="0">
                    <a:latin typeface="Times New Roman" panose="02020603050405020304" pitchFamily="18" charset="0"/>
                    <a:cs typeface="Times New Roman" panose="02020603050405020304" pitchFamily="18" charset="0"/>
                  </a:rPr>
                  <a:t>大小</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不</a:t>
                </a:r>
                <a:r>
                  <a:rPr lang="zh-CN" altLang="zh-CN" sz="2600" b="1" dirty="0">
                    <a:latin typeface="Times New Roman" panose="02020603050405020304" pitchFamily="18" charset="0"/>
                    <a:cs typeface="Times New Roman" panose="02020603050405020304" pitchFamily="18" charset="0"/>
                  </a:rPr>
                  <a:t>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的水平位移</a:t>
                </a:r>
                <a:r>
                  <a:rPr lang="zh-CN" altLang="zh-CN" sz="2600" b="1" dirty="0" smtClean="0">
                    <a:latin typeface="Times New Roman" panose="02020603050405020304" pitchFamily="18" charset="0"/>
                    <a:cs typeface="Times New Roman" panose="02020603050405020304" pitchFamily="18" charset="0"/>
                  </a:rPr>
                  <a:t>相等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由于</a:t>
                </a:r>
                <a:r>
                  <a:rPr lang="zh-CN" altLang="zh-CN" sz="2600" b="1" dirty="0">
                    <a:latin typeface="Times New Roman" panose="02020603050405020304" pitchFamily="18" charset="0"/>
                    <a:cs typeface="Times New Roman" panose="02020603050405020304" pitchFamily="18" charset="0"/>
                  </a:rPr>
                  <a:t>带电粒子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初速度之比为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则所用时间之比为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28089"/>
                <a:ext cx="11658044" cy="5678261"/>
              </a:xfrm>
              <a:prstGeom prst="rect">
                <a:avLst/>
              </a:prstGeom>
              <a:blipFill rotWithShape="0">
                <a:blip r:embed="rId2"/>
                <a:stretch>
                  <a:fillRect l="-680" r="-157" b="-1395"/>
                </a:stretch>
              </a:blipFill>
            </p:spPr>
            <p:txBody>
              <a:bodyPr/>
              <a:lstStyle/>
              <a:p>
                <a:r>
                  <a:rPr lang="zh-CN" altLang="en-US">
                    <a:noFill/>
                  </a:rPr>
                  <a:t> </a:t>
                </a:r>
              </a:p>
            </p:txBody>
          </p:sp>
        </mc:Fallback>
      </mc:AlternateContent>
      <p:pic>
        <p:nvPicPr>
          <p:cNvPr id="4" name="image18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3721227"/>
            <a:ext cx="3078607" cy="173136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4550132"/>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10.(2025·</a:t>
            </a:r>
            <a:r>
              <a:rPr lang="zh-CN" altLang="zh-CN" sz="2600" b="1" dirty="0">
                <a:latin typeface="Times New Roman" panose="02020603050405020304" pitchFamily="18" charset="0"/>
                <a:cs typeface="Times New Roman" panose="02020603050405020304" pitchFamily="18" charset="0"/>
              </a:rPr>
              <a:t>河南卷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流式细胞仪可对不同类型的细胞进行分类收集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其原理如图所示。仅含有一个</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细胞或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细胞的小液滴从喷嘴喷出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另有一些液滴不含细胞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液滴质量均为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。当液滴穿过激光束、充电环时被分类充电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细胞的液滴分别带上正、负电荷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-13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液滴以</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的速度竖直进入长度为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的电极板间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板</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间</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电场均匀、方向水平向右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N/C</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含</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细胞的液滴最终被分别收集在极板下方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B</a:t>
            </a: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收集管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中。不计重力、空气阻力以及带电液滴间的作用。求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23340" y="5081016"/>
            <a:ext cx="11658044" cy="1189212"/>
          </a:xfrm>
          <a:prstGeom prst="rect">
            <a:avLst/>
          </a:prstGeom>
        </p:spPr>
        <p:txBody>
          <a:bodyPr wrap="square" lIns="121898" tIns="60948" rIns="121898" bIns="60948">
            <a:spAutoFit/>
          </a:bodyPr>
          <a:lstStyle/>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细胞的液滴离开电场时偏转的距离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细胞收集管的间距。</a:t>
            </a:r>
            <a:endParaRPr lang="zh-CN" altLang="zh-CN" sz="1150">
              <a:latin typeface="Calibri" panose="020F0502020204030204" pitchFamily="34" charset="0"/>
              <a:cs typeface="Times New Roman" panose="02020603050405020304" pitchFamily="18" charset="0"/>
            </a:endParaRPr>
          </a:p>
        </p:txBody>
      </p:sp>
      <p:pic>
        <p:nvPicPr>
          <p:cNvPr id="7" name="image18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11811" y="3022346"/>
            <a:ext cx="2320671" cy="282186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53489"/>
                <a:ext cx="8833360" cy="518831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(2)0.11 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细胞的液滴在电极板间做类平抛运动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细胞的液滴</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垂直电场方向有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平行电场方向有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由牛顿第二定律可知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细胞的液滴离开电场时偏转的距离为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53489"/>
                <a:ext cx="8833360" cy="5188319"/>
              </a:xfrm>
              <a:prstGeom prst="rect">
                <a:avLst/>
              </a:prstGeom>
              <a:blipFill rotWithShape="0">
                <a:blip r:embed="rId2"/>
                <a:stretch>
                  <a:fillRect l="-897" r="-759" b="-470"/>
                </a:stretch>
              </a:blipFill>
            </p:spPr>
            <p:txBody>
              <a:bodyPr/>
              <a:lstStyle/>
              <a:p>
                <a:r>
                  <a:rPr lang="zh-CN" altLang="en-US">
                    <a:noFill/>
                  </a:rPr>
                  <a:t> </a:t>
                </a:r>
              </a:p>
            </p:txBody>
          </p:sp>
        </mc:Fallback>
      </mc:AlternateContent>
      <p:pic>
        <p:nvPicPr>
          <p:cNvPr id="3" name="image1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823161"/>
            <a:ext cx="2320671" cy="282186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linds(horizontal)">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blinds(horizontal)">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linds(horizontal)">
                                      <p:cBhvr>
                                        <p:cTn id="2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53489"/>
                <a:ext cx="11658044" cy="54743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问分析可知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细胞的液滴离开电场时的速度方向</a:t>
                </a:r>
                <a:r>
                  <a:rPr lang="zh-CN" altLang="zh-CN" sz="2600" b="1" dirty="0" smtClean="0">
                    <a:latin typeface="Times New Roman" panose="02020603050405020304" pitchFamily="18" charset="0"/>
                    <a:cs typeface="Times New Roman" panose="02020603050405020304" pitchFamily="18" charset="0"/>
                  </a:rPr>
                  <a:t>与</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电场</a:t>
                </a:r>
                <a:r>
                  <a:rPr lang="zh-CN" altLang="zh-CN" sz="2600" b="1" dirty="0">
                    <a:latin typeface="Times New Roman" panose="02020603050405020304" pitchFamily="18" charset="0"/>
                    <a:cs typeface="Times New Roman" panose="02020603050405020304" pitchFamily="18" charset="0"/>
                  </a:rPr>
                  <a:t>方向夹角的正切值为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细胞的液滴离开电场后做匀速直线运动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细胞的</a:t>
                </a:r>
                <a:r>
                  <a:rPr lang="zh-CN" altLang="zh-CN" sz="2600" b="1" dirty="0" smtClean="0">
                    <a:latin typeface="Times New Roman" panose="02020603050405020304" pitchFamily="18" charset="0"/>
                    <a:cs typeface="Times New Roman" panose="02020603050405020304" pitchFamily="18" charset="0"/>
                  </a:rPr>
                  <a:t>液</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滴</a:t>
                </a:r>
                <a:r>
                  <a:rPr lang="zh-CN" altLang="zh-CN" sz="2600" b="1" dirty="0">
                    <a:latin typeface="Times New Roman" panose="02020603050405020304" pitchFamily="18" charset="0"/>
                    <a:cs typeface="Times New Roman" panose="02020603050405020304" pitchFamily="18" charset="0"/>
                  </a:rPr>
                  <a:t>从离开电场至到达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细胞收集管过程偏转的距离为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即含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细胞的液滴从开始运动至到达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细胞收集管的过程偏转的距离为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=0.055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53489"/>
                <a:ext cx="11658044" cy="5474360"/>
              </a:xfrm>
              <a:prstGeom prst="rect">
                <a:avLst/>
              </a:prstGeom>
              <a:blipFill rotWithShape="0">
                <a:blip r:embed="rId2"/>
                <a:stretch>
                  <a:fillRect l="-680" b="-334"/>
                </a:stretch>
              </a:blipFill>
            </p:spPr>
            <p:txBody>
              <a:bodyPr/>
              <a:lstStyle/>
              <a:p>
                <a:r>
                  <a:rPr lang="zh-CN" altLang="en-US">
                    <a:noFill/>
                  </a:rPr>
                  <a:t> </a:t>
                </a:r>
              </a:p>
            </p:txBody>
          </p:sp>
        </mc:Fallback>
      </mc:AlternateContent>
      <p:pic>
        <p:nvPicPr>
          <p:cNvPr id="3" name="image1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836676"/>
            <a:ext cx="2320671" cy="2821866"/>
          </a:xfrm>
          <a:prstGeom prst="rect">
            <a:avLst/>
          </a:prstGeom>
        </p:spPr>
      </p:pic>
    </p:spTree>
    <p:extLst>
      <p:ext uri="{BB962C8B-B14F-4D97-AF65-F5344CB8AC3E}">
        <p14:creationId xmlns:p14="http://schemas.microsoft.com/office/powerpoint/2010/main" val="22244404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blinds(horizontal)">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blinds(horizontal)">
                                      <p:cBhvr>
                                        <p:cTn id="12" dur="500"/>
                                        <p:tgtEl>
                                          <p:spTgt spid="8">
                                            <p:txEl>
                                              <p:pRg st="3" end="3"/>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animEffect transition="in" filter="blinds(horizontal)">
                                      <p:cBhvr>
                                        <p:cTn id="15" dur="500"/>
                                        <p:tgtEl>
                                          <p:spTgt spid="8">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8">
                                            <p:txEl>
                                              <p:pRg st="5" end="5"/>
                                            </p:txEl>
                                          </p:spTgt>
                                        </p:tgtEl>
                                        <p:attrNameLst>
                                          <p:attrName>style.visibility</p:attrName>
                                        </p:attrNameLst>
                                      </p:cBhvr>
                                      <p:to>
                                        <p:strVal val="visible"/>
                                      </p:to>
                                    </p:set>
                                    <p:animEffect transition="in" filter="blinds(horizontal)">
                                      <p:cBhvr>
                                        <p:cTn id="20" dur="500"/>
                                        <p:tgtEl>
                                          <p:spTgt spid="8">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blinds(horizontal)">
                                      <p:cBhvr>
                                        <p:cTn id="25" dur="500"/>
                                        <p:tgtEl>
                                          <p:spTgt spid="8">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8">
                                            <p:txEl>
                                              <p:pRg st="7" end="7"/>
                                            </p:txEl>
                                          </p:spTgt>
                                        </p:tgtEl>
                                        <p:attrNameLst>
                                          <p:attrName>style.visibility</p:attrName>
                                        </p:attrNameLst>
                                      </p:cBhvr>
                                      <p:to>
                                        <p:strVal val="visible"/>
                                      </p:to>
                                    </p:set>
                                    <p:animEffect transition="in" filter="blinds(horizontal)">
                                      <p:cBhvr>
                                        <p:cTn id="30"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47140" y="653489"/>
            <a:ext cx="116580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由于含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细胞的液滴电性相反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带电荷量大小相等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细胞的液滴的偏转距离与含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细胞液滴的偏转距离相等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细胞收集管的间距为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3" name="image18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2119323"/>
            <a:ext cx="2320671" cy="2821866"/>
          </a:xfrm>
          <a:prstGeom prst="rect">
            <a:avLst/>
          </a:prstGeom>
        </p:spPr>
      </p:pic>
    </p:spTree>
    <p:extLst>
      <p:ext uri="{BB962C8B-B14F-4D97-AF65-F5344CB8AC3E}">
        <p14:creationId xmlns:p14="http://schemas.microsoft.com/office/powerpoint/2010/main" val="6331087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带电粒子在匀强电场中只能做类平抛运动。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带电粒子在电场中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只受静电力时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也可以做匀速圆周运动。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7391368" y="12216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9360662" y="1831606"/>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08320" y="13501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带电粒子沿水平方向射入竖直向下的匀强电场中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运动轨迹如图所示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粒子在相同的时间内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335215" y="1916811"/>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位置变化相同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速度变化相同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速度偏转的角度相同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动能变化相同</a:t>
            </a:r>
            <a:endParaRPr lang="zh-CN" altLang="zh-CN" sz="1150">
              <a:latin typeface="Calibri" panose="020F0502020204030204" pitchFamily="34" charset="0"/>
              <a:cs typeface="Times New Roman" panose="02020603050405020304" pitchFamily="18" charset="0"/>
            </a:endParaRPr>
          </a:p>
        </p:txBody>
      </p:sp>
      <p:pic>
        <p:nvPicPr>
          <p:cNvPr id="5" name="image1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93181" y="1552091"/>
            <a:ext cx="2302700" cy="2302700"/>
          </a:xfrm>
          <a:prstGeom prst="rect">
            <a:avLst/>
          </a:prstGeom>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55892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带电粒子在电场中的偏转</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84587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带电粒子在电场中的直线运动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带电粒子在电场中的直线运动</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sp>
            <p:nvSpPr>
              <p:cNvPr id="4" name="矩形 3"/>
              <p:cNvSpPr/>
              <p:nvPr/>
            </p:nvSpPr>
            <p:spPr>
              <a:xfrm>
                <a:off x="106615" y="1472438"/>
                <a:ext cx="11810444" cy="398799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做直线运动的条件</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粒子所受合外力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粒子做匀速直线运动。</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粒子所受合外力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合</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且与初速度共线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带电粒子将做加速直线运动或减速直线运动。</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用动力学观点分析</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ad</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06615" y="1472438"/>
                <a:ext cx="11810444" cy="3987991"/>
              </a:xfrm>
              <a:prstGeom prst="rect">
                <a:avLst/>
              </a:prstGeom>
              <a:blipFill rotWithShape="0">
                <a:blip r:embed="rId2"/>
                <a:stretch>
                  <a:fillRect l="-671" r="-1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2350</Words>
  <Application>Microsoft Office PowerPoint</Application>
  <PresentationFormat>自定义</PresentationFormat>
  <Paragraphs>281</Paragraphs>
  <Slides>58</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58</vt:i4>
      </vt:variant>
    </vt:vector>
  </HeadingPairs>
  <TitlesOfParts>
    <vt:vector size="73"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55</cp:revision>
  <dcterms:created xsi:type="dcterms:W3CDTF">2024-01-15T03:14:15Z</dcterms:created>
  <dcterms:modified xsi:type="dcterms:W3CDTF">2026-03-10T08:53:33Z</dcterms:modified>
</cp:coreProperties>
</file>