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340" r:id="rId2"/>
    <p:sldId id="257" r:id="rId3"/>
    <p:sldId id="341" r:id="rId4"/>
    <p:sldId id="355" r:id="rId5"/>
    <p:sldId id="356" r:id="rId6"/>
    <p:sldId id="569" r:id="rId7"/>
    <p:sldId id="359" r:id="rId8"/>
    <p:sldId id="493" r:id="rId9"/>
    <p:sldId id="579" r:id="rId10"/>
    <p:sldId id="572" r:id="rId11"/>
    <p:sldId id="494" r:id="rId12"/>
    <p:sldId id="495" r:id="rId13"/>
    <p:sldId id="497" r:id="rId14"/>
    <p:sldId id="498" r:id="rId15"/>
    <p:sldId id="499" r:id="rId16"/>
    <p:sldId id="364" r:id="rId17"/>
    <p:sldId id="365" r:id="rId18"/>
    <p:sldId id="367" r:id="rId19"/>
    <p:sldId id="501" r:id="rId20"/>
    <p:sldId id="502" r:id="rId21"/>
    <p:sldId id="504" r:id="rId22"/>
    <p:sldId id="580" r:id="rId23"/>
    <p:sldId id="581" r:id="rId24"/>
    <p:sldId id="582" r:id="rId25"/>
    <p:sldId id="584" r:id="rId26"/>
    <p:sldId id="378" r:id="rId27"/>
    <p:sldId id="519" r:id="rId28"/>
    <p:sldId id="520" r:id="rId29"/>
    <p:sldId id="522" r:id="rId30"/>
    <p:sldId id="585" r:id="rId31"/>
    <p:sldId id="586" r:id="rId32"/>
    <p:sldId id="587" r:id="rId33"/>
    <p:sldId id="526" r:id="rId34"/>
    <p:sldId id="527" r:id="rId35"/>
    <p:sldId id="400" r:id="rId36"/>
    <p:sldId id="402" r:id="rId37"/>
    <p:sldId id="404" r:id="rId38"/>
    <p:sldId id="405" r:id="rId39"/>
    <p:sldId id="406" r:id="rId40"/>
    <p:sldId id="407" r:id="rId41"/>
    <p:sldId id="408" r:id="rId42"/>
    <p:sldId id="409" r:id="rId43"/>
    <p:sldId id="410" r:id="rId44"/>
    <p:sldId id="411" r:id="rId45"/>
    <p:sldId id="412" r:id="rId46"/>
    <p:sldId id="413" r:id="rId47"/>
    <p:sldId id="414" r:id="rId48"/>
    <p:sldId id="415" r:id="rId49"/>
    <p:sldId id="416" r:id="rId50"/>
    <p:sldId id="417" r:id="rId51"/>
    <p:sldId id="418" r:id="rId52"/>
    <p:sldId id="419" r:id="rId53"/>
    <p:sldId id="588" r:id="rId54"/>
    <p:sldId id="589" r:id="rId55"/>
    <p:sldId id="420" r:id="rId56"/>
    <p:sldId id="421" r:id="rId57"/>
    <p:sldId id="590" r:id="rId58"/>
    <p:sldId id="591" r:id="rId59"/>
    <p:sldId id="428" r:id="rId60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 varScale="1">
        <p:scale>
          <a:sx n="87" d="100"/>
          <a:sy n="87" d="100"/>
        </p:scale>
        <p:origin x="1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3.xml"/><Relationship Id="rId13" Type="http://schemas.openxmlformats.org/officeDocument/2006/relationships/slide" Target="../slides/slide55.xml"/><Relationship Id="rId3" Type="http://schemas.openxmlformats.org/officeDocument/2006/relationships/slide" Target="../slides/slide47.xml"/><Relationship Id="rId7" Type="http://schemas.openxmlformats.org/officeDocument/2006/relationships/slide" Target="../slides/slide41.xml"/><Relationship Id="rId12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9.xml"/><Relationship Id="rId11" Type="http://schemas.openxmlformats.org/officeDocument/2006/relationships/slide" Target="../slides/slide51.xml"/><Relationship Id="rId5" Type="http://schemas.openxmlformats.org/officeDocument/2006/relationships/slide" Target="../slides/slide37.xml"/><Relationship Id="rId10" Type="http://schemas.openxmlformats.org/officeDocument/2006/relationships/slide" Target="../slides/slide49.xml"/><Relationship Id="rId4" Type="http://schemas.openxmlformats.org/officeDocument/2006/relationships/slide" Target="../slides/slide36.xml"/><Relationship Id="rId9" Type="http://schemas.openxmlformats.org/officeDocument/2006/relationships/slide" Target="../slides/slide4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406501" y="2061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模型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77314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21655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7668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336807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9693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5706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5171879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6372708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>
            <a:hlinkClick r:id="rId11" action="ppaction://hlinksldjump"/>
          </p:cNvPr>
          <p:cNvSpPr/>
          <p:nvPr userDrawn="1"/>
        </p:nvSpPr>
        <p:spPr>
          <a:xfrm>
            <a:off x="6973975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2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圆角矩形 18">
            <a:hlinkClick r:id="rId13" action="ppaction://hlinksldjump"/>
          </p:cNvPr>
          <p:cNvSpPr/>
          <p:nvPr userDrawn="1"/>
        </p:nvSpPr>
        <p:spPr>
          <a:xfrm>
            <a:off x="7596011" y="6450024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tags" Target="../tags/tag7.xml"/><Relationship Id="rId7" Type="http://schemas.openxmlformats.org/officeDocument/2006/relationships/slide" Target="slide18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Relationship Id="rId9" Type="http://schemas.openxmlformats.org/officeDocument/2006/relationships/slide" Target="slide2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2272960" y="5157216"/>
            <a:ext cx="6414570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专题强化十　碰撞模型及拓展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6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非弹性碰撞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58" y="75876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556839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06615" y="1256411"/>
                <a:ext cx="11810444" cy="271565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非弹性碰撞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碰撞结束后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动能有部分损失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损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256411"/>
                <a:ext cx="11810444" cy="2715656"/>
              </a:xfrm>
              <a:prstGeom prst="rect">
                <a:avLst/>
              </a:prstGeom>
              <a:blipFill rotWithShape="0">
                <a:blip r:embed="rId3"/>
                <a:stretch>
                  <a:fillRect l="-671" b="-13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264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完全非弹性碰撞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59015" y="1478131"/>
                <a:ext cx="11810444" cy="396971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碰撞结束后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两物体合二为一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以同一速度运动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动能损失最大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损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max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结果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损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478131"/>
                <a:ext cx="11810444" cy="3969717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387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静止物体被撞后的速度范围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59015" y="1323322"/>
                <a:ext cx="11810444" cy="252214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与静止的物体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发生碰撞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当发生完全非弹性碰撞时损失的机械能最大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的速度最小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当发生弹性碰撞时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速度最大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则碰后物体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的速度范围为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323322"/>
                <a:ext cx="11810444" cy="2522141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187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269776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广东清远模拟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弹棋是中国古代棋类游戏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晋人徐广《弹棋经》曰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二人对局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黑白各六枚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先列棋相当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下呼上击之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弹射过程简化如下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在水平桌面上放置两个质量、大小、材料都相同的棋子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为黑棋、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为白棋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均可视为质点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将黑棋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从左侧以某一初速度快速弹出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两棋子发生正碰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碰撞时间极短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测得两棋子从碰后到停止滑行的距离分别为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下列说法正确的是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2697766"/>
              </a:xfrm>
              <a:prstGeom prst="rect">
                <a:avLst/>
              </a:prstGeom>
              <a:blipFill rotWithShape="0">
                <a:blip r:embed="rId2"/>
                <a:stretch>
                  <a:fillRect l="-671" t="-2036" r="-361" b="-40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"/>
          <p:cNvSpPr txBox="1"/>
          <p:nvPr/>
        </p:nvSpPr>
        <p:spPr>
          <a:xfrm>
            <a:off x="797777" y="2738522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20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653" y="3994531"/>
            <a:ext cx="432625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358013" y="3484993"/>
            <a:ext cx="6666687" cy="29238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两棋子发生的是弹性碰撞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碰撞过程中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两棋子所受冲量大小之比为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碰后瞬间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两棋子的动量大小之比为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碰撞过程损失的机械能与碰撞前瞬间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棋子的动能之比为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82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4364" y="686399"/>
                <a:ext cx="7333356" cy="327760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设棋子的质量为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与棋盘的动摩擦因数为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碰撞前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棋子的速度为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两棋子的速度分别为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碰后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分别由动能定理有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由动量守恒定律有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则碰后瞬间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两棋子的动量大小之比为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碰撞过程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64" y="686399"/>
                <a:ext cx="7333356" cy="3277604"/>
              </a:xfrm>
              <a:prstGeom prst="rect">
                <a:avLst/>
              </a:prstGeom>
              <a:blipFill rotWithShape="0">
                <a:blip r:embed="rId2"/>
                <a:stretch>
                  <a:fillRect l="-1081" t="-1676" r="-2826" b="-37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0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95" y="754126"/>
            <a:ext cx="432625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6450" y="3966170"/>
                <a:ext cx="11658044" cy="218929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lvl="0"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损失的机械能为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den>
                            </m:f>
                            <m:sSub>
                              <m:sSubPr>
                                <m:ctrlPr>
                                  <a:rPr lang="zh-CN" altLang="zh-CN" sz="2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den>
                            </m:f>
                            <m:sSub>
                              <m:sSubPr>
                                <m:ctrlPr>
                                  <a:rPr lang="zh-CN" altLang="zh-CN" sz="2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碰撞过程损失的机械能与碰撞前瞬间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棋子的动能之比为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zh-CN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zh-CN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碰撞过程中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之间作用力为相互作用力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大小相等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方向相反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则碰撞过程中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两棋子所受冲量大小之比为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3966170"/>
                <a:ext cx="11658044" cy="2189293"/>
              </a:xfrm>
              <a:prstGeom prst="rect">
                <a:avLst/>
              </a:prstGeom>
              <a:blipFill rotWithShape="0">
                <a:blip r:embed="rId4"/>
                <a:stretch>
                  <a:fillRect l="-680" b="-52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898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81000" y="1300232"/>
            <a:ext cx="11430000" cy="61657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黑体" panose="02010609060101010101" pitchFamily="49" charset="-122"/>
                <a:sym typeface="Times New Roman" panose="02020603050405020304" pitchFamily="18" charset="0"/>
              </a:rPr>
              <a:t>碰撞问题遵守的三条原则</a:t>
            </a:r>
          </a:p>
        </p:txBody>
      </p:sp>
      <p:pic>
        <p:nvPicPr>
          <p:cNvPr id="6" name="image20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774" y="2132838"/>
            <a:ext cx="6645910" cy="42271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280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7904" y="1335030"/>
            <a:ext cx="11810444" cy="425569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湖北名校联考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在光滑水平面上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两个物体在同一直线上沿同一方向运动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的动量为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kg·m/s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的动量为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kg·m/s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从后面追上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它们相互作用一段时间后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的动量增大为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kg·m/s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方向不变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若此过程为弹性碰撞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则两物体的质量之比为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若此过程为非弹性碰撞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则两物体的质量之比可能为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=7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18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若此过程为弹性碰撞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则两物体的质量之比为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若此过程为非弹性碰撞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则两物体的质量之比可能为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=9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16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11023489" y="2671736"/>
            <a:ext cx="554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53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716541"/>
                <a:ext cx="11810444" cy="370400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从后面追上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𝐀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𝐁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𝐀𝟏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𝐁𝟏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碰后有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综上可得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若为弹性碰撞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则两物体的质量之比为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若为非弹性碰撞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则两物体的质量之比为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716541"/>
                <a:ext cx="11810444" cy="3704003"/>
              </a:xfrm>
              <a:prstGeom prst="rect">
                <a:avLst/>
              </a:prstGeom>
              <a:blipFill rotWithShape="0">
                <a:blip r:embed="rId2"/>
                <a:stretch>
                  <a:fillRect l="-671" r="-2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089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0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78079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模型二　</a:t>
            </a:r>
            <a:r>
              <a:rPr lang="en-US" altLang="zh-CN" sz="2800" kern="14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</a:t>
            </a:r>
            <a:r>
              <a:rPr lang="en-US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—</a:t>
            </a: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</a:t>
            </a:r>
            <a:r>
              <a:rPr lang="en-US" altLang="zh-CN" sz="2800" kern="14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模型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268730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模型图示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0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2286381"/>
            <a:ext cx="5175250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模型特点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59015" y="1262104"/>
                <a:ext cx="11810444" cy="483777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动量守恒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两个物体与弹簧相互作用的过程中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若系统所受外力的矢量和为零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则系统动量守恒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机械能守恒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系统所受的外力为零或除弹簧弹力以外的内力不做功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系统机械能守恒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弹簧处于最长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或最短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状态时两物体速度相同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弹性势能最大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系统动能通常最小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相当于完全非弹性碰撞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两物体减少的动能转化为弹簧的弹性势能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弹簧恢复原长时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弹性势能为零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系统动能无损失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相当于刚完成弹性碰撞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262104"/>
                <a:ext cx="11810444" cy="4837775"/>
              </a:xfrm>
              <a:prstGeom prst="rect">
                <a:avLst/>
              </a:prstGeom>
              <a:blipFill rotWithShape="0">
                <a:blip r:embed="rId2"/>
                <a:stretch>
                  <a:fillRect l="-671" t="-378" r="-155" b="-3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819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809529" y="2132838"/>
            <a:ext cx="10686352" cy="225480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理解碰撞的种类和遵循的规律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并会解决相关问题</a:t>
            </a:r>
            <a:r>
              <a:rPr lang="zh-CN" altLang="zh-CN" sz="32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3200" smtClean="0">
              <a:latin typeface="宋体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32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—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”“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—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斜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曲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面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两种模型与碰撞的相似性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并会分析解决两类模型的有关问题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海南三亚高三期末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=3.0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=2.0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静止在光滑水平面上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之间用轻质弹簧连接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放在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的左侧某一位置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的右侧与竖直墙壁接触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某时刻水平击打物块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立即获得水平向右的速度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经过一段时间后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发生碰撞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碰撞时间很短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并立即与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粘在一起不再分开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0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63" y="3863594"/>
            <a:ext cx="3021965" cy="10775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125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74039" y="700049"/>
            <a:ext cx="7333356" cy="66297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碰撞结束瞬间的速度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0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836676"/>
            <a:ext cx="3021965" cy="10775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59015" y="4077081"/>
            <a:ext cx="11810444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6125" y="1405210"/>
            <a:ext cx="7333356" cy="245891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由题意可知物块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与物块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的碰撞为完全非弹性碰撞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碰后瞬间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获得共同速度为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由动量守恒定律可得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40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74039" y="700049"/>
            <a:ext cx="7333356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离开墙壁前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弹簧的最大弹性势能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0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836676"/>
            <a:ext cx="3021965" cy="10775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259015" y="3861054"/>
            <a:ext cx="11810444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18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58199" y="1505427"/>
                <a:ext cx="7333356" cy="211549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碰后一起压缩弹簧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当弹簧压缩量最大时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弹簧的弹性势能最大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根据功能关系可知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99" y="1505427"/>
                <a:ext cx="7333356" cy="2115491"/>
              </a:xfrm>
              <a:prstGeom prst="rect">
                <a:avLst/>
              </a:prstGeom>
              <a:blipFill rotWithShape="0">
                <a:blip r:embed="rId3"/>
                <a:stretch>
                  <a:fillRect l="-1081" b="-14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552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74039" y="700049"/>
            <a:ext cx="7333356" cy="65842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离开墙壁后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的最大速度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0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836676"/>
            <a:ext cx="3021965" cy="10775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276125" y="5541396"/>
            <a:ext cx="8873361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62477" y="1281967"/>
                <a:ext cx="7333356" cy="414046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能量守恒定律可知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压缩弹簧使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向左运动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弹簧恢复原长时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之后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组成的系统动量守恒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弹簧再次恢复原长时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根据动量守恒定律与能量守恒定律有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1281967"/>
                <a:ext cx="7333356" cy="4140468"/>
              </a:xfrm>
              <a:prstGeom prst="rect">
                <a:avLst/>
              </a:prstGeom>
              <a:blipFill rotWithShape="0">
                <a:blip r:embed="rId3"/>
                <a:stretch>
                  <a:fillRect l="-1081" t="-294" r="-665" b="-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527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重庆八中高三月考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左端接有轻弹簧的物块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静止在光滑水平面上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以一初速度向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与弹簧接触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内两物体的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3382391" y="1796320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20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818" y="2375916"/>
            <a:ext cx="6562090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311233" y="5161907"/>
            <a:ext cx="1318968" cy="5231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767665" y="5211808"/>
            <a:ext cx="1318968" cy="5231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47499" y="2492614"/>
            <a:ext cx="4553437" cy="38730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的冲量相同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弹簧的弹性势能为零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的动量比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58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0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523060"/>
            <a:ext cx="5832729" cy="247216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583017" y="2924324"/>
            <a:ext cx="1318968" cy="5231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432312" y="3001340"/>
            <a:ext cx="1318968" cy="5231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79298" y="3488581"/>
            <a:ext cx="11532649" cy="29238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由题图乙可知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的初速度为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的共同速度大小为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由动量守恒定律可得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弹簧对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的冲量方向向右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弹簧对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的冲量方向向左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所以弹簧对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的冲量不相同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有共同速度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弹簧最短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此时弹簧的弹性势能最大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由图乙可得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=2.0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=0.8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的动量比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06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模型图示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0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78079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模型三　</a:t>
            </a:r>
            <a:r>
              <a:rPr lang="en-US" altLang="zh-CN" sz="2800" kern="14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</a:t>
            </a:r>
            <a:r>
              <a:rPr lang="en-US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—</a:t>
            </a: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斜</a:t>
            </a:r>
            <a:r>
              <a:rPr lang="en-US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曲</a:t>
            </a:r>
            <a:r>
              <a:rPr lang="en-US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面</a:t>
            </a:r>
            <a:r>
              <a:rPr lang="en-US" altLang="zh-CN" sz="2800" kern="14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模型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0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639" y="2329434"/>
            <a:ext cx="2587625" cy="15316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模型特点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59015" y="1262104"/>
                <a:ext cx="11810444" cy="271911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上升到最大高度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如图甲所示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滑块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与斜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面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具有共同水平速度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共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此时滑块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的竖直速度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系统水平方向动量守恒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系统机械能守恒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共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为滑块上升的最大高度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不一定等于弧形轨道的高度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相当于完全非弹性碰撞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系统减少的动能转化为滑块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的重力势能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262104"/>
                <a:ext cx="11810444" cy="2719118"/>
              </a:xfrm>
              <a:prstGeom prst="rect">
                <a:avLst/>
              </a:prstGeom>
              <a:blipFill rotWithShape="0">
                <a:blip r:embed="rId2"/>
                <a:stretch>
                  <a:fillRect l="-671" r="-103" b="-42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21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6" y="4293108"/>
            <a:ext cx="3540125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690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643454" y="661593"/>
                <a:ext cx="10736767" cy="211549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返回最低点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如图乙所示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滑块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与斜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面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分离点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系统水平方向动量守恒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系统机械能守恒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相当于弹性碰撞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54" y="661593"/>
                <a:ext cx="10736767" cy="2115491"/>
              </a:xfrm>
              <a:prstGeom prst="rect">
                <a:avLst/>
              </a:prstGeom>
              <a:blipFill rotWithShape="0">
                <a:blip r:embed="rId2"/>
                <a:stretch>
                  <a:fillRect l="-738" r="-3861" b="-20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1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394" y="3130423"/>
            <a:ext cx="258762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62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53293" y="661593"/>
                <a:ext cx="8066692" cy="451961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河北邢台高三期末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半径均为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=0.45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、质量均为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、内表面光滑的两个完全相同的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圆槽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并排放在光滑的水平地面上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图中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分别为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槽的最高点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b'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分别为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槽的最低点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槽的左端紧靠着墙壁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一个质量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的小球从圆槽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顶端的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点无初速度释放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重力加速度大小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取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93" y="661593"/>
                <a:ext cx="8066692" cy="4519611"/>
              </a:xfrm>
              <a:prstGeom prst="rect">
                <a:avLst/>
              </a:prstGeom>
              <a:blipFill rotWithShape="0">
                <a:blip r:embed="rId2"/>
                <a:stretch>
                  <a:fillRect l="-983" r="-605" b="-21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1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882" y="943519"/>
            <a:ext cx="318770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08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7" name="组合 14"/>
          <p:cNvGrpSpPr/>
          <p:nvPr/>
        </p:nvGrpSpPr>
        <p:grpSpPr bwMode="auto">
          <a:xfrm>
            <a:off x="5000625" y="2564892"/>
            <a:ext cx="1995409" cy="907941"/>
            <a:chOff x="4999990" y="2962216"/>
            <a:chExt cx="1995564" cy="908344"/>
          </a:xfrm>
        </p:grpSpPr>
        <p:sp>
          <p:nvSpPr>
            <p:cNvPr id="23562" name="TextBox 15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1108082" cy="64661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smtClean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模型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3" action="ppaction://hlinksldjump"/>
            </p:cNvPr>
            <p:cNvSpPr txBox="1"/>
            <p:nvPr/>
          </p:nvSpPr>
          <p:spPr>
            <a:xfrm>
              <a:off x="4999990" y="2962216"/>
              <a:ext cx="806694" cy="908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3712389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4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53293" y="661593"/>
            <a:ext cx="8066692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小球经过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点时的速度大小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1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882" y="943519"/>
            <a:ext cx="318770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305693" y="3850068"/>
            <a:ext cx="8066692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07885" y="1473771"/>
                <a:ext cx="8066692" cy="212267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设小球经过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点时的速度大小为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点运动到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根据机械能守恒定律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85" y="1473771"/>
                <a:ext cx="8066692" cy="2122673"/>
              </a:xfrm>
              <a:prstGeom prst="rect">
                <a:avLst/>
              </a:prstGeom>
              <a:blipFill rotWithShape="0">
                <a:blip r:embed="rId3"/>
                <a:stretch>
                  <a:fillRect l="-983" r="-151" b="-60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947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53293" y="661593"/>
            <a:ext cx="8066692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槽内运动所能到达距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点的最大高度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1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882" y="943519"/>
            <a:ext cx="318770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62477" y="5373243"/>
            <a:ext cx="8066692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0.36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194237" y="1419179"/>
                <a:ext cx="8066692" cy="391944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以向右为正方向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设小球到达的最大高度为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槽组成的系统在水平方向上动量守恒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系统机械能也守恒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=0.36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7" y="1419179"/>
                <a:ext cx="8066692" cy="3919447"/>
              </a:xfrm>
              <a:prstGeom prst="rect">
                <a:avLst/>
              </a:prstGeom>
              <a:blipFill rotWithShape="0">
                <a:blip r:embed="rId3"/>
                <a:stretch>
                  <a:fillRect l="-983" r="-831" b="-26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581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53293" y="661593"/>
            <a:ext cx="8066692" cy="92330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返回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点时小球的速度大小和此时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槽对地面的压力大小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1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882" y="943519"/>
            <a:ext cx="318770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62477" y="6010338"/>
            <a:ext cx="8066692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1.8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139645" y="1498405"/>
                <a:ext cx="8066692" cy="453583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设返回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b'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点时小球的速度大小为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槽的速度大小为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根据动量守恒定律和能量守恒定律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设小球返回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b'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点时受到的支持力为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根据牛顿第三定律可知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槽的压力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大小</a:t>
                </a:r>
                <a:endParaRPr lang="en-US" altLang="zh-CN" sz="2600" b="1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压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故此时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槽对地面的压力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大小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NB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压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45" y="1498405"/>
                <a:ext cx="8066692" cy="4535833"/>
              </a:xfrm>
              <a:prstGeom prst="rect">
                <a:avLst/>
              </a:prstGeom>
              <a:blipFill rotWithShape="0">
                <a:blip r:embed="rId3"/>
                <a:stretch>
                  <a:fillRect l="-983" t="-1478" b="-21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245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891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河南南阳一中高三阶段检测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的四分之一光滑圆弧轨道小车静置于光滑水平面上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圆弧轨道最低点切线水平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一质量也为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的小球以水平初速度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冲上小车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0847800" y="2522496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21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3476498"/>
            <a:ext cx="3021965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62477" y="2996946"/>
            <a:ext cx="8066692" cy="320083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小球冲上小车的过程中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小球和小车组成的系统动量守恒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小球返回到小车左端时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小车将向左运动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无论小球初速度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多大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小球最终都会从小车上返回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小球返回到小车左端后将相对地面向左做平抛运动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19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04811" y="620649"/>
                <a:ext cx="8066692" cy="605727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小球和小车组成的系统在水平方向上所受合力为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则系统仅在水平方向上动量守恒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对圆弧轨道受力分析可知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圆弧轨道所受合力一直向右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小车一直向右加速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直到分离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足够大使小球飞离小车时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二者水平分速度相等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飞出后又落回小车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较小时小球也会返回小车左端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设小球离开小车时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小车的速度为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选取向右为正方向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整个过程中系统水平方向动量守恒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即小球与小车分离时二者交换速度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所以小球与小车分离后相对地面做自由落体运动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11" y="620649"/>
                <a:ext cx="8066692" cy="6057275"/>
              </a:xfrm>
              <a:prstGeom prst="rect">
                <a:avLst/>
              </a:prstGeom>
              <a:blipFill rotWithShape="0">
                <a:blip r:embed="rId2"/>
                <a:stretch>
                  <a:fillRect l="-982" t="-302" r="-831" b="-14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1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836676"/>
            <a:ext cx="3021965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590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endParaRPr kumimoji="1" lang="en-US" altLang="zh-CN" sz="88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15746" y="3212973"/>
            <a:ext cx="554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1293310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碰撞模型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云南昆明期中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高的固定坡上由静止滑下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的质量只有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的一半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从另一个固定坡上某位置由静止滑下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当两个物块在坡底水平面上相碰后就立即停下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若忽略一切摩擦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下滑的高度为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1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416" y="3943754"/>
            <a:ext cx="397446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478504" y="3689279"/>
                <a:ext cx="6666687" cy="269968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A.7.5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	B.10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C.15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	D.20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在坡底水平面相碰过程中动量守恒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取水平向右为正方向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由动量守恒定律有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3689279"/>
                <a:ext cx="6666687" cy="2699689"/>
              </a:xfrm>
              <a:prstGeom prst="rect">
                <a:avLst/>
              </a:prstGeom>
              <a:blipFill rotWithShape="0">
                <a:blip r:embed="rId3"/>
                <a:stretch>
                  <a:fillRect l="-1188" t="-1580" r="-5850" b="-40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027901" y="3780054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10121" y="629665"/>
            <a:ext cx="5509659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光滑水平面上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分别在水平恒力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由静止开始沿同一直线相向运动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时刻发生正碰后各自反向运动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始终大小相等、方向相反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从开始运动到碰撞后第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次速度减为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两小球速度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变化的图像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可能正确的是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1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" y="4509135"/>
            <a:ext cx="3021965" cy="9061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pic>
        <p:nvPicPr>
          <p:cNvPr id="7" name="image21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25" y="776287"/>
            <a:ext cx="6562090" cy="53054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47140" y="1916662"/>
            <a:ext cx="116580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始终大小相等、方向相反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所以系统动量守恒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同时减速到零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且碰撞前后小球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各自的加速度不变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即碰撞前后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图线的斜率不变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1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484" y="794639"/>
            <a:ext cx="3021965" cy="9061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7090882" y="2604384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广东清远期末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其实验小组用如图甲所示气垫导轨来探究碰撞规律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导轨末端装有位移传感器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图中未画出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打开气泵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将气垫导轨调节水平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以一定的速度与静止的滑块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发生碰撞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其位移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的关系如图乙所示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1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082" y="3240024"/>
            <a:ext cx="6913880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61634" y="3129710"/>
            <a:ext cx="4553437" cy="296533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滑块的碰撞是弹性碰撞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碰撞后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朝反方向运动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的质量之比</a:t>
            </a:r>
            <a:r>
              <a:rPr lang="zh-CN" altLang="zh-CN" sz="260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碰撞后滑块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的动量大小之比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6356545" y="1269231"/>
            <a:ext cx="2763039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模型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模型二　“滑块</a:t>
            </a:r>
            <a:r>
              <a:rPr lang="en-US" altLang="zh-CN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弹簧”模型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模型一　碰撞模型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>
            <a:hlinkClick r:id="rId9" action="ppaction://hlinksldjump"/>
          </p:cNvPr>
          <p:cNvSpPr/>
          <p:nvPr/>
        </p:nvSpPr>
        <p:spPr>
          <a:xfrm>
            <a:off x="4295926" y="3854309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模型三　“滑块</a:t>
            </a:r>
            <a:r>
              <a:rPr lang="en-US" altLang="zh-CN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斜</a:t>
            </a:r>
            <a:r>
              <a:rPr lang="en-US" altLang="zh-CN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面”模型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3333315"/>
                <a:ext cx="11658044" cy="310884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图像的斜率表示速度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碰撞后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运动方向不变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碰撞前、后瞬间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根据动量守恒定律有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碰撞后滑块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的动量大小之比为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𝐛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𝐚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𝐛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碰撞前系统动能为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碰撞后系统动能为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=3.5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可知动能减少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则碰撞是非弹性碰撞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3333315"/>
                <a:ext cx="11658044" cy="3108840"/>
              </a:xfrm>
              <a:prstGeom prst="rect">
                <a:avLst/>
              </a:prstGeom>
              <a:blipFill rotWithShape="0">
                <a:blip r:embed="rId2"/>
                <a:stretch>
                  <a:fillRect l="-680" t="-1765" r="-157" b="-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1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909" y="620649"/>
            <a:ext cx="6913880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1274372" y="3739110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2477" y="629665"/>
            <a:ext cx="8873361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滑块</a:t>
            </a:r>
            <a:r>
              <a:rPr lang="en-US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—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弹簧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两光滑且平行的固定水平杆位于同一竖直平面内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两静止小球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分别穿在两杆上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两球间拴接一竖直轻弹簧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弹簧处于原长状态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现给小球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一水平向右的初速度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两杆足够长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则在此后的运动过程中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1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4422" y="1484757"/>
            <a:ext cx="2669540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639673" y="4214841"/>
                <a:ext cx="8873361" cy="223853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两小球组成的系统动量不守恒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两小球组成的系统机械能守恒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弹簧最长时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其弹性势能为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的最大速度是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673" y="4214841"/>
                <a:ext cx="8873361" cy="2238537"/>
              </a:xfrm>
              <a:prstGeom prst="rect">
                <a:avLst/>
              </a:prstGeom>
              <a:blipFill rotWithShape="0">
                <a:blip r:embed="rId3"/>
                <a:stretch>
                  <a:fillRect l="-893" t="-19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62477" y="653489"/>
                <a:ext cx="8758861" cy="554643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两小球组成的系统所受合外力为零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则系统的动量守恒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两小球及弹簧组成的系统机械能守恒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弹簧最长时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两球的速度相等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由动量守恒定律得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根据能量守恒定律得此时弹簧弹性势能为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当弹簧再次回到原长时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53489"/>
                <a:ext cx="8758861" cy="5546431"/>
              </a:xfrm>
              <a:prstGeom prst="rect">
                <a:avLst/>
              </a:prstGeom>
              <a:blipFill rotWithShape="0">
                <a:blip r:embed="rId2"/>
                <a:stretch>
                  <a:fillRect l="-905" r="-27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1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11" y="836676"/>
            <a:ext cx="2669540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6297585" y="2550428"/>
            <a:ext cx="811522" cy="473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湖南长沙模拟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光滑水平面有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两个物块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质量分别为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初始时用处于原长状态下的弹簧相连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现在给物块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一个水平向右的初速度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水平面右侧有一墙面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已知经过时间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第一次达到最大速度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且恰好到达墙壁处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在此过程中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2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974" y="3212973"/>
            <a:ext cx="3974465" cy="6254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47140" y="3943586"/>
                <a:ext cx="11810444" cy="249450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弹簧的最大弹性势能是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000" smtClean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的最大速度是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初始时物块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离墙面的距离是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初始时物块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离墙面的距离是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3943586"/>
                <a:ext cx="11810444" cy="2494505"/>
              </a:xfrm>
              <a:prstGeom prst="rect">
                <a:avLst/>
              </a:prstGeom>
              <a:blipFill rotWithShape="0">
                <a:blip r:embed="rId3"/>
                <a:stretch>
                  <a:fillRect l="-671" b="-17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1768875"/>
                <a:ext cx="11658044" cy="351593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当两物块共速时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弹簧压缩到最短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弹簧的弹性势能最大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根据动量守恒定律有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共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两物块和弹簧组成的系统机械能守恒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zh-CN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共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当弹簧恢复原长时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的速度达到最大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根据动量守恒定律有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两物块的机械能守恒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两边同时乘以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初末状态弹簧均处于原长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1768875"/>
                <a:ext cx="11658044" cy="3515938"/>
              </a:xfrm>
              <a:prstGeom prst="rect">
                <a:avLst/>
              </a:prstGeom>
              <a:blipFill rotWithShape="0">
                <a:blip r:embed="rId2"/>
                <a:stretch>
                  <a:fillRect l="-680" t="-1560" r="-680" b="-8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2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974" y="836676"/>
            <a:ext cx="3974465" cy="6254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3461938" y="4171164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262477" y="629665"/>
                <a:ext cx="7776972" cy="414649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对点练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滑块</a:t>
                </a:r>
                <a:r>
                  <a:rPr lang="en-US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—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斜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面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模型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一个质量为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的圆弧滑块放置在水平面上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滑块的一侧是一个四分之一圆弧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圆弧半径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点与水平面相切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另有一个质量为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的小球以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的初速度水平向右从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点冲上圆弧轨道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若小球刚好没越过圆弧的上端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已知重力加速度大小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不计一切摩擦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则滑块与小球质量的比值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29665"/>
                <a:ext cx="7776972" cy="4146496"/>
              </a:xfrm>
              <a:prstGeom prst="rect">
                <a:avLst/>
              </a:prstGeom>
              <a:blipFill rotWithShape="0">
                <a:blip r:embed="rId2"/>
                <a:stretch>
                  <a:fillRect l="-1019" t="-294" b="-2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2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123" y="1484757"/>
            <a:ext cx="3105785" cy="15316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94531" y="4762093"/>
            <a:ext cx="7776972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A.2	B.3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C.4	D.5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2564892"/>
                <a:ext cx="11658044" cy="211549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小球上升到圆弧滑块上端时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小球与滑块的速度相同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水平方向根据动量守恒定律有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根据机械能守恒定律有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mgR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564892"/>
                <a:ext cx="11658044" cy="2115491"/>
              </a:xfrm>
              <a:prstGeom prst="rect">
                <a:avLst/>
              </a:prstGeom>
              <a:blipFill rotWithShape="0">
                <a:blip r:embed="rId2"/>
                <a:stretch>
                  <a:fillRect l="-680" b="-14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2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098" y="836676"/>
            <a:ext cx="3105785" cy="15316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4771748" y="2996946"/>
            <a:ext cx="811522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33757" y="629665"/>
            <a:ext cx="8066692" cy="29238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的小车静止在光滑水平面上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段是半径为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的四分之一光滑圆弧轨道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段是长为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的粗糙水平轨道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两段轨道相切于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的可视为质点的滑块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从小车上的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点由静止开始沿轨道下滑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然后滑入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轨道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最后恰好停在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已知小车质量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滑块与轨道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间的动摩擦因数为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2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836676"/>
            <a:ext cx="3187700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596389" y="3672323"/>
                <a:ext cx="8873361" cy="231355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全过程滑块在水平方向上相对地面的位移大小为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全过程小车相对地面的位移大小为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小车在运动过程中速度的最大值为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𝒈𝑹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𝟏𝟓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三者之间的关系为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μL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389" y="3672323"/>
                <a:ext cx="8873361" cy="2313558"/>
              </a:xfrm>
              <a:prstGeom prst="rect">
                <a:avLst/>
              </a:prstGeom>
              <a:blipFill rotWithShape="0">
                <a:blip r:embed="rId3"/>
                <a:stretch>
                  <a:fillRect l="-893" t="-1842" b="-4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07884" y="647945"/>
                <a:ext cx="8425053" cy="508495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滑块与小车组成的系统水平方向动量守恒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由人船模型特点有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由上两式联立解得</a:t>
                </a:r>
                <a:r>
                  <a:rPr lang="zh-CN" altLang="zh-CN" sz="2600">
                    <a:latin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全过程滑块在水平方向上相对地面的位移大小为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 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全过程小车相对地面的位移大小为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滑块滑到圆弧轨道最低点时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小车速度最大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滑块与小车组成的系统水平方向动量守恒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𝒈𝑹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𝟏𝟓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即小车在运动过程中速度的最大值为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𝒈𝑹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𝟏𝟓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滑块最后恰好停在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小车也停止运动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全程由能量守恒定律有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84" y="647945"/>
                <a:ext cx="8425053" cy="5084958"/>
              </a:xfrm>
              <a:prstGeom prst="rect">
                <a:avLst/>
              </a:prstGeom>
              <a:blipFill rotWithShape="0">
                <a:blip r:embed="rId2"/>
                <a:stretch>
                  <a:fillRect l="-941" t="-959" r="-1375" b="-17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2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020" y="647945"/>
            <a:ext cx="3187700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3245911" y="3771913"/>
            <a:ext cx="892674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6450" y="629665"/>
            <a:ext cx="8873361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 algn="ctr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级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综合提升练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光滑圆弧槽面末端切线水平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并静置一质量为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从槽面上某点静止释放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沿槽面滑至槽口处与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球正碰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设碰撞过程中无能量损失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两球落地点到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点水平距离之比为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两球质量比可能是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2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1484757"/>
            <a:ext cx="3021965" cy="23285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62250" y="4334399"/>
            <a:ext cx="8873361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A.3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	B.3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	D.1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78079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模型一　碰撞模型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20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720" y="1268730"/>
            <a:ext cx="6913880" cy="49606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44580" y="776321"/>
                <a:ext cx="7962601" cy="488810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设碰撞前小球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的速度分别为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由动量守恒定律和机械能守恒定律得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两式之比为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两球落地点到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点水平距离之比为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则可能有两种情况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一种是碰撞后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球不弹回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继续向前运动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另一种是碰撞后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球被弹回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综上所述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两球质量比可能是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80" y="776321"/>
                <a:ext cx="7962601" cy="4888109"/>
              </a:xfrm>
              <a:prstGeom prst="rect">
                <a:avLst/>
              </a:prstGeom>
              <a:blipFill rotWithShape="0">
                <a:blip r:embed="rId2"/>
                <a:stretch>
                  <a:fillRect l="-995" t="-1247" r="-3063" b="-18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2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836676"/>
            <a:ext cx="3021965" cy="23285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94740" y="629665"/>
                <a:ext cx="11810444" cy="525468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9.(2025·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山东卷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17)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内有弯曲光滑轨道的方形物体置于光滑水平面上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分别为轨道的两个端点且位于同一高度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处轨道的切线沿水平方向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处轨道的切线沿竖直方向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用轻弹簧连接置于光滑水平面上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被锁定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一质量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的小球自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点正上方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处自由下落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无能量损失地滑入轨道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并从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点水平抛出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恰好击中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粘在一起且不弹起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当弹簧拉力达到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解除锁定开始运动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的质量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的质量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方形物体的质量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重力加速度大小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弹簧的劲度系数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N/m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整个过程弹簧均在弹性限度内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弹性势能表达式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为弹簧的形变量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所有过程不计空气阻力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5254684"/>
              </a:xfrm>
              <a:prstGeom prst="rect">
                <a:avLst/>
              </a:prstGeom>
              <a:blipFill rotWithShape="0">
                <a:blip r:embed="rId2"/>
                <a:stretch>
                  <a:fillRect l="-671" t="-232" r="-2839" b="-16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64816" y="653489"/>
                <a:ext cx="6580662" cy="230144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小球到达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小球及方形物体相对于地面的速度大小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弹簧弹性势能最大时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的速度大小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及弹性势能的最大值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pm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816" y="653489"/>
                <a:ext cx="6580662" cy="2301440"/>
              </a:xfrm>
              <a:prstGeom prst="rect">
                <a:avLst/>
              </a:prstGeom>
              <a:blipFill rotWithShape="0">
                <a:blip r:embed="rId2"/>
                <a:stretch>
                  <a:fillRect l="-1204" t="-2381" b="-10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2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368" y="781422"/>
            <a:ext cx="432625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22143" y="3199325"/>
                <a:ext cx="11658044" cy="287749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小球由静止下落至运动到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小球与方形物体组成的系统在水平方向上不受外力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所以系统在水平方向上动量守恒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由动量守恒定律有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又系统除重力外无外力做功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所以系统机械能守恒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143" y="3199325"/>
                <a:ext cx="11658044" cy="2877495"/>
              </a:xfrm>
              <a:prstGeom prst="rect">
                <a:avLst/>
              </a:prstGeom>
              <a:blipFill rotWithShape="0">
                <a:blip r:embed="rId4"/>
                <a:stretch>
                  <a:fillRect l="-680" t="-1907" r="-471" b="-12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6450" y="653489"/>
            <a:ext cx="6580662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点水平抛出后做平抛运动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水平速度不变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的碰撞过程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在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水平方向上动量守恒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由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动量守恒定律</a:t>
            </a:r>
            <a:r>
              <a:rPr lang="zh-CN" altLang="zh-CN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有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 smtClean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刚解除锁定时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kx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2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368" y="781422"/>
            <a:ext cx="432625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6450" y="3117437"/>
                <a:ext cx="11658044" cy="327574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的整体开始运动至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解除锁定时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𝐚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刚解除锁定时小球和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的速度大小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解除锁定后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、小球和弹簧组成的整个系统动量与机械能均守恒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共速时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弹簧弹性势能最大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由动量守恒定律有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3117437"/>
                <a:ext cx="11658044" cy="3275744"/>
              </a:xfrm>
              <a:prstGeom prst="rect">
                <a:avLst/>
              </a:prstGeom>
              <a:blipFill rotWithShape="0">
                <a:blip r:embed="rId3"/>
                <a:stretch>
                  <a:fillRect l="-680" t="-1673" r="-680" b="-26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510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62477" y="653489"/>
                <a:ext cx="5982420" cy="358602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𝐛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53489"/>
                <a:ext cx="5982420" cy="3586022"/>
              </a:xfrm>
              <a:prstGeom prst="rect">
                <a:avLst/>
              </a:prstGeom>
              <a:blipFill rotWithShape="0">
                <a:blip r:embed="rId2"/>
                <a:stretch>
                  <a:fillRect l="-1325" b="-28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2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368" y="781422"/>
            <a:ext cx="432625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819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73746" y="616017"/>
            <a:ext cx="8873361" cy="488586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.(2024·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安徽卷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一实验小车静止在光滑水平面上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其上表面有粗糙水平轨道与光滑四分之一圆弧轨道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圆弧轨道与水平轨道相切于圆弧轨道最低点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一物块静止于小车最左端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一小球用不可伸长的轻质细线悬挂于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点正下方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并轻靠在物块左侧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现将细线拉直到水平位置时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静止释放小球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小球运动到最低点时与物块发生弹性碰撞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碰撞后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物块沿着轨道运动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已知细线长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=1.25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小球质量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物块、小车质量均为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=0.30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小车上的水平轨道长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圆弧轨道半径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=0.15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小球、物块均可视为质点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2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1268730"/>
            <a:ext cx="266954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62477" y="653489"/>
                <a:ext cx="7962601" cy="533605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求小球运动到最低点与物块碰撞前所受拉力的大小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求小球与物块碰撞后的瞬间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物块速度的大小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为使物块能进入圆弧轨道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且在上升阶段不脱离小车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求物块与水平轨道间的动摩擦因数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的取值范围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(3)0.25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&lt;0.4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对小球摆动到最低点的过程中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在最低点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对小球由牛顿第二定律有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解得小球运动到最低点与物块碰撞前所受拉力的大小为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53489"/>
                <a:ext cx="7962601" cy="5336052"/>
              </a:xfrm>
              <a:prstGeom prst="rect">
                <a:avLst/>
              </a:prstGeom>
              <a:blipFill rotWithShape="0">
                <a:blip r:embed="rId2"/>
                <a:stretch>
                  <a:fillRect l="-995" t="-913" r="-1302" b="-15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2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884174"/>
            <a:ext cx="266954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62477" y="653489"/>
                <a:ext cx="7962601" cy="539497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小球与物块碰撞过程中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由动量守恒定律和机械能守恒定律有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解得小球与物块碰撞后的瞬间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物块速度的大小为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若物块恰好运动到圆弧轨道的最低点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此时两者共速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物块与小车整体水平方向动量守恒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53489"/>
                <a:ext cx="7962601" cy="5394979"/>
              </a:xfrm>
              <a:prstGeom prst="rect">
                <a:avLst/>
              </a:prstGeom>
              <a:blipFill rotWithShape="0">
                <a:blip r:embed="rId2"/>
                <a:stretch>
                  <a:fillRect l="-995" b="-1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2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884174"/>
            <a:ext cx="266954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047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62477" y="626193"/>
                <a:ext cx="7962601" cy="482802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由能量守恒定律有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Mgs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=0.4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若物块恰好运动到与圆弧圆心等高的位置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此时两者共速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物块与小车整体水平方向动量守恒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solidFill>
                      <a:prstClr val="black"/>
                    </a:solidFill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solidFill>
                      <a:prstClr val="black"/>
                    </a:solidFill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由能量守恒定律有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Mgs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MgR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=0.25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综上所述物块与水平轨道间的动摩擦因数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的取值范围为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0.25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&lt;0.4</a:t>
                </a:r>
                <a:r>
                  <a:rPr lang="zh-CN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26193"/>
                <a:ext cx="7962601" cy="4828029"/>
              </a:xfrm>
              <a:prstGeom prst="rect">
                <a:avLst/>
              </a:prstGeom>
              <a:blipFill rotWithShape="0">
                <a:blip r:embed="rId2"/>
                <a:stretch>
                  <a:fillRect l="-995" b="-18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2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884174"/>
            <a:ext cx="266954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533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03563" y="521090"/>
            <a:ext cx="10270975" cy="617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弹性碰撞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91606" y="515895"/>
            <a:ext cx="1446306" cy="692497"/>
            <a:chOff x="91606" y="556839"/>
            <a:chExt cx="1446306" cy="692497"/>
          </a:xfrm>
        </p:grpSpPr>
        <p:sp>
          <p:nvSpPr>
            <p:cNvPr id="4" name="矩形 3"/>
            <p:cNvSpPr/>
            <p:nvPr/>
          </p:nvSpPr>
          <p:spPr>
            <a:xfrm>
              <a:off x="91606" y="556839"/>
              <a:ext cx="1446306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700655" algn="l"/>
                </a:tabLst>
              </a:pPr>
              <a:r>
                <a:rPr lang="zh-CN" altLang="zh-CN" sz="2600" kern="100" dirty="0">
                  <a:latin typeface="Times New Roman"/>
                  <a:ea typeface="微软雅黑"/>
                  <a:cs typeface="Times New Roman"/>
                </a:rPr>
                <a:t>角度　</a:t>
              </a:r>
              <a:r>
                <a:rPr lang="zh-CN" altLang="zh-CN" sz="2600" kern="100">
                  <a:latin typeface="Times New Roman"/>
                  <a:ea typeface="微软雅黑"/>
                  <a:cs typeface="Times New Roman"/>
                </a:rPr>
                <a:t>　</a:t>
              </a:r>
              <a:endParaRPr lang="zh-CN" altLang="zh-CN" sz="1050" kern="100" dirty="0">
                <a:effectLst/>
                <a:latin typeface="宋体"/>
                <a:cs typeface="Courier New"/>
              </a:endParaRPr>
            </a:p>
          </p:txBody>
        </p:sp>
        <p:pic>
          <p:nvPicPr>
            <p:cNvPr id="5" name="Picture 2" descr="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116" y="779344"/>
              <a:ext cx="329407" cy="329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106615" y="1092637"/>
                <a:ext cx="11810444" cy="532592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弹性碰撞的特点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碰撞瞬间系统内无机械能损失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一动碰一静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弹性碰撞的实例分析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的小球与质量为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的静止小球发生弹性碰撞为例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>
                  <a:spcAft>
                    <a:spcPts val="0"/>
                  </a:spcAft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讨论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速度交换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动量和动能全部转移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&gt;0(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碰后两物体沿同一方向运动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Cambria Math" panose="02040503050406030204" pitchFamily="18" charset="0"/>
                    <a:ea typeface="微软雅黑" panose="020B0503020204020204" pitchFamily="34" charset="-122"/>
                    <a:cs typeface="Cambria Math" panose="02040503050406030204" pitchFamily="18" charset="0"/>
                  </a:rPr>
                  <a:t>≫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≈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≈2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&gt;0(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碰后两物体沿相反方向运动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(5)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Cambria Math" panose="02040503050406030204" pitchFamily="18" charset="0"/>
                    <a:ea typeface="微软雅黑" panose="020B0503020204020204" pitchFamily="34" charset="-122"/>
                    <a:cs typeface="Cambria Math" panose="02040503050406030204" pitchFamily="18" charset="0"/>
                  </a:rPr>
                  <a:t>≪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≈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≈0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092637"/>
                <a:ext cx="11810444" cy="5325921"/>
              </a:xfrm>
              <a:prstGeom prst="rect">
                <a:avLst/>
              </a:prstGeom>
              <a:blipFill rotWithShape="0">
                <a:blip r:embed="rId3"/>
                <a:stretch>
                  <a:fillRect l="-671" b="-17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260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88784" y="620649"/>
            <a:ext cx="8066692" cy="366014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广东广州三校联考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在光滑固定水平圆环中有两个可看成质点的小球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是圆环的一条直径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圆环的周长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刚开始两球都静止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现给小球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一方向垂直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两球碰撞都是弹性碰撞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且碰撞时间极短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0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1012571"/>
            <a:ext cx="302196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538951" y="4335141"/>
            <a:ext cx="8066692" cy="66297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分别求出第一次碰撞后瞬间两球的速度大小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0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903387"/>
            <a:ext cx="302196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53293" y="836676"/>
                <a:ext cx="8066692" cy="332300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碰撞前的速度方向为正方向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两球发生弹性碰撞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根据动量守恒定律和机械能守恒定律可得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𝐚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𝐛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93" y="836676"/>
                <a:ext cx="8066692" cy="3323001"/>
              </a:xfrm>
              <a:prstGeom prst="rect">
                <a:avLst/>
              </a:prstGeom>
              <a:blipFill rotWithShape="0">
                <a:blip r:embed="rId3"/>
                <a:stretch>
                  <a:fillRect l="-983" r="-907" b="-34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262477" y="4293108"/>
            <a:ext cx="8066692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53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0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903387"/>
            <a:ext cx="302196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153293" y="836676"/>
            <a:ext cx="8066692" cy="66297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求从小球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第一次相碰到第二次相碰的时间间隔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05693" y="5157216"/>
            <a:ext cx="8066692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05693" y="1685887"/>
                <a:ext cx="8066692" cy="339334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第一次相碰到第二次相碰过程中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运动的路程为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运动的路程为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𝐛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𝐚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解得从小球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第一次相碰到第二次相碰的时间间隔为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93" y="1685887"/>
                <a:ext cx="8066692" cy="3393341"/>
              </a:xfrm>
              <a:prstGeom prst="rect">
                <a:avLst/>
              </a:prstGeom>
              <a:blipFill rotWithShape="0">
                <a:blip r:embed="rId3"/>
                <a:stretch>
                  <a:fillRect l="-983" r="-605" b="-32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636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2402</Words>
  <Application>Microsoft Office PowerPoint</Application>
  <PresentationFormat>自定义</PresentationFormat>
  <Paragraphs>244</Paragraphs>
  <Slides>59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59</vt:i4>
      </vt:variant>
    </vt:vector>
  </HeadingPairs>
  <TitlesOfParts>
    <vt:vector size="73" baseType="lpstr">
      <vt:lpstr>等线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Calibri Light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70</cp:revision>
  <dcterms:created xsi:type="dcterms:W3CDTF">2024-01-15T03:14:15Z</dcterms:created>
  <dcterms:modified xsi:type="dcterms:W3CDTF">2026-03-20T06:36:08Z</dcterms:modified>
</cp:coreProperties>
</file>