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handoutMasterIdLst>
    <p:handoutMasterId r:id="rId49"/>
  </p:handoutMasterIdLst>
  <p:sldIdLst>
    <p:sldId id="340" r:id="rId2"/>
    <p:sldId id="257" r:id="rId3"/>
    <p:sldId id="341" r:id="rId4"/>
    <p:sldId id="355" r:id="rId5"/>
    <p:sldId id="356" r:id="rId6"/>
    <p:sldId id="579" r:id="rId7"/>
    <p:sldId id="580" r:id="rId8"/>
    <p:sldId id="359" r:id="rId9"/>
    <p:sldId id="493" r:id="rId10"/>
    <p:sldId id="494" r:id="rId11"/>
    <p:sldId id="495" r:id="rId12"/>
    <p:sldId id="367" r:id="rId13"/>
    <p:sldId id="501" r:id="rId14"/>
    <p:sldId id="504" r:id="rId15"/>
    <p:sldId id="581" r:id="rId16"/>
    <p:sldId id="582" r:id="rId17"/>
    <p:sldId id="583" r:id="rId18"/>
    <p:sldId id="584" r:id="rId19"/>
    <p:sldId id="585" r:id="rId20"/>
    <p:sldId id="586" r:id="rId21"/>
    <p:sldId id="508" r:id="rId22"/>
    <p:sldId id="509" r:id="rId23"/>
    <p:sldId id="512" r:id="rId24"/>
    <p:sldId id="513" r:id="rId25"/>
    <p:sldId id="400" r:id="rId26"/>
    <p:sldId id="402" r:id="rId27"/>
    <p:sldId id="403" r:id="rId28"/>
    <p:sldId id="404" r:id="rId29"/>
    <p:sldId id="405" r:id="rId30"/>
    <p:sldId id="406" r:id="rId31"/>
    <p:sldId id="407" r:id="rId32"/>
    <p:sldId id="408" r:id="rId33"/>
    <p:sldId id="409" r:id="rId34"/>
    <p:sldId id="410" r:id="rId35"/>
    <p:sldId id="411" r:id="rId36"/>
    <p:sldId id="412" r:id="rId37"/>
    <p:sldId id="413" r:id="rId38"/>
    <p:sldId id="587" r:id="rId39"/>
    <p:sldId id="414" r:id="rId40"/>
    <p:sldId id="415" r:id="rId41"/>
    <p:sldId id="588" r:id="rId42"/>
    <p:sldId id="416" r:id="rId43"/>
    <p:sldId id="417" r:id="rId44"/>
    <p:sldId id="589" r:id="rId45"/>
    <p:sldId id="590" r:id="rId46"/>
    <p:sldId id="428" r:id="rId47"/>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4.xml"/><Relationship Id="rId3" Type="http://schemas.openxmlformats.org/officeDocument/2006/relationships/slide" Target="../slides/slide39.xml"/><Relationship Id="rId7" Type="http://schemas.openxmlformats.org/officeDocument/2006/relationships/slide" Target="../slides/slide32.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0.xml"/><Relationship Id="rId11" Type="http://schemas.openxmlformats.org/officeDocument/2006/relationships/slide" Target="../slides/slide3.xml"/><Relationship Id="rId5" Type="http://schemas.openxmlformats.org/officeDocument/2006/relationships/slide" Target="../slides/slide28.xml"/><Relationship Id="rId10" Type="http://schemas.openxmlformats.org/officeDocument/2006/relationships/slide" Target="../slides/slide42.xml"/><Relationship Id="rId4" Type="http://schemas.openxmlformats.org/officeDocument/2006/relationships/slide" Target="../slides/slide26.xml"/><Relationship Id="rId9" Type="http://schemas.openxmlformats.org/officeDocument/2006/relationships/slide" Target="../slides/slide3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406501" y="20619"/>
            <a:ext cx="800219" cy="461665"/>
          </a:xfrm>
          <a:prstGeom prst="rect">
            <a:avLst/>
          </a:prstGeom>
          <a:noFill/>
        </p:spPr>
        <p:txBody>
          <a:bodyPr wrap="none" rtlCol="0">
            <a:spAutoFit/>
          </a:bodyPr>
          <a:lstStyle/>
          <a:p>
            <a:r>
              <a:rPr lang="zh-CN" altLang="en-US" sz="2400" b="1" smtClean="0">
                <a:solidFill>
                  <a:schemeClr val="accent1">
                    <a:lumMod val="20000"/>
                    <a:lumOff val="80000"/>
                  </a:schemeClr>
                </a:solidFill>
                <a:latin typeface="微软雅黑" panose="020B0503020204020204" pitchFamily="34" charset="-122"/>
                <a:ea typeface="微软雅黑" panose="020B0503020204020204" pitchFamily="34" charset="-122"/>
              </a:rPr>
              <a:t>模型</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1"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25.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7.xml"/><Relationship Id="rId7" Type="http://schemas.openxmlformats.org/officeDocument/2006/relationships/slide" Target="slide12.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9.jpeg"/><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2272960" y="5157216"/>
            <a:ext cx="8312526" cy="1332092"/>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专题强化十一　“子弹打木块”模型</a:t>
            </a:r>
            <a:r>
              <a:rPr lang="zh-CN" altLang="en-US" sz="3700" b="1" smtClean="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和</a:t>
            </a:r>
            <a:endParaRPr lang="en-US" altLang="zh-CN" sz="3700" b="1" smtClean="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a:lnSpc>
                <a:spcPct val="110000"/>
              </a:lnSpc>
              <a:defRPr/>
            </a:pPr>
            <a:r>
              <a:rPr lang="zh-CN" altLang="en-US" sz="3700" b="1" smtClean="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滑块</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木板”模型</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538761"/>
            <a:ext cx="11810444" cy="2123634"/>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广东珠海一中高三阶段测试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木板放置在光滑的水平面上处于静止状态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以水平向右、大小为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的初速度射入木板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当子弹运动到木板的最右端时刚好未射出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两者的速度与时间关系图像如图乙所示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3444693" y="2132838"/>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2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4055" y="2780919"/>
            <a:ext cx="6913880"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58013" y="2669768"/>
                <a:ext cx="4553437" cy="3958239"/>
              </a:xfrm>
              <a:prstGeom prst="rect">
                <a:avLst/>
              </a:prstGeom>
            </p:spPr>
            <p:txBody>
              <a:bodyPr wrap="square" lIns="121898" tIns="60948" rIns="121898" bIns="60948">
                <a:spAutoFit/>
              </a:bodyPr>
              <a:lstStyle/>
              <a:p>
                <a:pPr>
                  <a:lnSpc>
                    <a:spcPct val="9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子弹与木板的质量之比为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木板的长度为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若子弹的质量为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则木板在加速过程中子弹对木板的推力大小为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若子弹的质量为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则整个过程中子弹与木板组成的系统产生的热量为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58013" y="2669768"/>
                <a:ext cx="4553437" cy="3958239"/>
              </a:xfrm>
              <a:prstGeom prst="rect">
                <a:avLst/>
              </a:prstGeom>
              <a:blipFill rotWithShape="0">
                <a:blip r:embed="rId3"/>
                <a:stretch>
                  <a:fillRect l="-1740" t="-2003" r="-1071" b="-30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106130"/>
                <a:ext cx="11810444" cy="3342237"/>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对子弹和木板组成的系统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结合题图乙由动量守恒定律有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可得子弹与木板的质量之比为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图像与横轴围成的面积表示位移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木板的长度为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若子弹的质量为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则木板的质量为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木板在加速过程中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子弹对木板的推力大小即木板所受的摩擦力为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baseline="-25000">
                    <a:latin typeface="Times New Roman" panose="02020603050405020304" pitchFamily="18" charset="0"/>
                    <a:cs typeface="Times New Roman" panose="02020603050405020304" pitchFamily="18" charset="0"/>
                  </a:rPr>
                  <a:t>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整个过程中子弹与木板因摩擦产生的热量为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106130"/>
                <a:ext cx="11810444" cy="3342237"/>
              </a:xfrm>
              <a:prstGeom prst="rect">
                <a:avLst/>
              </a:prstGeom>
              <a:blipFill rotWithShape="0">
                <a:blip r:embed="rId2"/>
                <a:stretch>
                  <a:fillRect l="-671" t="-2007" r="-1496"/>
                </a:stretch>
              </a:blipFill>
            </p:spPr>
            <p:txBody>
              <a:bodyPr/>
              <a:lstStyle/>
              <a:p>
                <a:r>
                  <a:rPr lang="zh-CN" altLang="en-US">
                    <a:noFill/>
                  </a:rPr>
                  <a:t> </a:t>
                </a:r>
              </a:p>
            </p:txBody>
          </p:sp>
        </mc:Fallback>
      </mc:AlternateContent>
      <p:pic>
        <p:nvPicPr>
          <p:cNvPr id="4" name="image22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579705"/>
            <a:ext cx="6480810" cy="2446375"/>
          </a:xfrm>
          <a:prstGeom prst="rect">
            <a:avLst/>
          </a:prstGeom>
          <a:solidFill>
            <a:scrgbClr r="0" g="0" b="0">
              <a:alpha val="0"/>
            </a:scrgbClr>
          </a:solidFill>
          <a:ln>
            <a:noFill/>
          </a:ln>
        </p:spPr>
      </p:pic>
    </p:spTree>
    <p:extLst>
      <p:ext uri="{BB962C8B-B14F-4D97-AF65-F5344CB8AC3E}">
        <p14:creationId xmlns:p14="http://schemas.microsoft.com/office/powerpoint/2010/main" val="79187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0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模型二　</a:t>
            </a:r>
            <a:r>
              <a:rPr lang="en-US" altLang="zh-CN" sz="2800" kern="1400">
                <a:latin typeface="宋体" panose="02010600030101010101" pitchFamily="2" charset="-122"/>
                <a:ea typeface="微软雅黑" panose="020B0503020204020204" pitchFamily="34" charset="-122"/>
                <a:cs typeface="Times New Roman" panose="02020603050405020304" pitchFamily="18" charset="0"/>
              </a:rPr>
              <a:t>“</a:t>
            </a: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滑块</a:t>
            </a:r>
            <a:r>
              <a:rPr lang="en-US" altLang="zh-CN" sz="2800" kern="1400">
                <a:latin typeface="Calibri Light" panose="020F0302020204030204" pitchFamily="34" charset="0"/>
                <a:ea typeface="微软雅黑" panose="020B0503020204020204" pitchFamily="34" charset="-122"/>
                <a:cs typeface="Times New Roman" panose="02020603050405020304" pitchFamily="18" charset="0"/>
              </a:rPr>
              <a:t>—</a:t>
            </a: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木板</a:t>
            </a:r>
            <a:r>
              <a:rPr lang="en-US" altLang="zh-CN" sz="2800" kern="1400">
                <a:latin typeface="宋体" panose="02010600030101010101" pitchFamily="2" charset="-122"/>
                <a:ea typeface="微软雅黑" panose="020B0503020204020204" pitchFamily="34" charset="-122"/>
                <a:cs typeface="Times New Roman" panose="02020603050405020304" pitchFamily="18" charset="0"/>
              </a:rPr>
              <a:t>”</a:t>
            </a: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模型</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259015" y="1268730"/>
            <a:ext cx="116580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模型图示</a:t>
            </a:r>
            <a:endParaRPr lang="zh-CN" altLang="zh-CN" sz="1000">
              <a:latin typeface="Calibri" panose="020F0502020204030204" pitchFamily="34" charset="0"/>
              <a:cs typeface="Times New Roman" panose="02020603050405020304" pitchFamily="18" charset="0"/>
            </a:endParaRPr>
          </a:p>
        </p:txBody>
      </p:sp>
      <p:pic>
        <p:nvPicPr>
          <p:cNvPr id="4" name="image22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74666" y="2132838"/>
            <a:ext cx="2773680" cy="1444625"/>
          </a:xfrm>
          <a:prstGeom prst="rect">
            <a:avLst/>
          </a:prstGeom>
          <a:solidFill>
            <a:scrgbClr r="0" g="0" b="0">
              <a:alpha val="0"/>
            </a:scrgbClr>
          </a:solidFill>
          <a:ln>
            <a:noFill/>
          </a:ln>
        </p:spPr>
      </p:pic>
      <p:sp>
        <p:nvSpPr>
          <p:cNvPr id="6" name="矩形 5"/>
          <p:cNvSpPr/>
          <p:nvPr/>
        </p:nvSpPr>
        <p:spPr>
          <a:xfrm>
            <a:off x="411415" y="3638401"/>
            <a:ext cx="11658044"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模型特点</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系统的动量守恒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但机械能不守恒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摩擦力与两者相对位移的乘积等于系统减少的机械能</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若滑块未从木板上滑下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当两者速度相同时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木板速度最大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相对位移最大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求解方法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06123" y="1294257"/>
            <a:ext cx="3105785" cy="23507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35474" y="1309674"/>
                <a:ext cx="7333356" cy="4961527"/>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求速度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根据动量守恒定律求解</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研究对象为一个系统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根据动量定理求解</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研究对象为一个物体</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对滑块有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对木块有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求系统产生的内能或相对位移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根据能量守恒定律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初</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末</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求解</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研究对象为一个系统</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摩擦力对滑块做的功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摩擦力对木板做的功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35474" y="1309674"/>
                <a:ext cx="7333356" cy="4961527"/>
              </a:xfrm>
              <a:prstGeom prst="rect">
                <a:avLst/>
              </a:prstGeom>
              <a:blipFill rotWithShape="0">
                <a:blip r:embed="rId3"/>
                <a:stretch>
                  <a:fillRect l="-1081" t="-1106" r="-665" b="-36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8066692" cy="2123634"/>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的小车静止在光滑的水平面上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现有一质量为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、可视为质点的物块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以水平向右的初速度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从左端滑上小车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最后在小车上某处与小车保持相对静止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物块与小车间的动摩擦因数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4333" y="836676"/>
            <a:ext cx="3457575" cy="1077595"/>
          </a:xfrm>
          <a:prstGeom prst="rect">
            <a:avLst/>
          </a:prstGeom>
          <a:solidFill>
            <a:scrgbClr r="0" g="0" b="0">
              <a:alpha val="0"/>
            </a:scrgbClr>
          </a:solidFill>
          <a:ln>
            <a:noFill/>
          </a:ln>
        </p:spPr>
      </p:pic>
      <p:sp>
        <p:nvSpPr>
          <p:cNvPr id="5" name="矩形 4"/>
          <p:cNvSpPr/>
          <p:nvPr/>
        </p:nvSpPr>
        <p:spPr>
          <a:xfrm>
            <a:off x="363867" y="2715341"/>
            <a:ext cx="8066692" cy="65906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物块与小车的共同速度大小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475323" y="6089564"/>
            <a:ext cx="8066692"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434379" y="3418014"/>
                <a:ext cx="8066692" cy="272290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设物块与小车的共同速度为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以水平向右为正方向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根据动量守恒定律有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434379" y="3418014"/>
                <a:ext cx="8066692" cy="2722901"/>
              </a:xfrm>
              <a:prstGeom prst="rect">
                <a:avLst/>
              </a:prstGeom>
              <a:blipFill rotWithShape="0">
                <a:blip r:embed="rId3"/>
                <a:stretch>
                  <a:fillRect l="-9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8066692" cy="65906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物块相对小车滑行的时间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4333" y="836676"/>
            <a:ext cx="3457575" cy="1077595"/>
          </a:xfrm>
          <a:prstGeom prst="rect">
            <a:avLst/>
          </a:prstGeom>
          <a:solidFill>
            <a:scrgbClr r="0" g="0" b="0">
              <a:alpha val="0"/>
            </a:scrgbClr>
          </a:solidFill>
          <a:ln>
            <a:noFill/>
          </a:ln>
        </p:spPr>
      </p:pic>
      <p:sp>
        <p:nvSpPr>
          <p:cNvPr id="5" name="矩形 4"/>
          <p:cNvSpPr/>
          <p:nvPr/>
        </p:nvSpPr>
        <p:spPr>
          <a:xfrm>
            <a:off x="262477" y="2996946"/>
            <a:ext cx="8066692"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0.24</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194237" y="1353280"/>
                <a:ext cx="7333356" cy="1600542"/>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对物块由动量定理有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94237" y="1353280"/>
                <a:ext cx="7333356" cy="1600542"/>
              </a:xfrm>
              <a:prstGeom prst="rect">
                <a:avLst/>
              </a:prstGeom>
              <a:blipFill rotWithShape="0">
                <a:blip r:embed="rId3"/>
                <a:stretch>
                  <a:fillRect l="-108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8413987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8066692"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从开始到共速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物块运动的位移大小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4333" y="836676"/>
            <a:ext cx="3457575" cy="1077595"/>
          </a:xfrm>
          <a:prstGeom prst="rect">
            <a:avLst/>
          </a:prstGeom>
          <a:solidFill>
            <a:scrgbClr r="0" g="0" b="0">
              <a:alpha val="0"/>
            </a:scrgbClr>
          </a:solidFill>
          <a:ln>
            <a:noFill/>
          </a:ln>
        </p:spPr>
      </p:pic>
      <p:sp>
        <p:nvSpPr>
          <p:cNvPr id="5" name="矩形 4"/>
          <p:cNvSpPr/>
          <p:nvPr/>
        </p:nvSpPr>
        <p:spPr>
          <a:xfrm>
            <a:off x="262477" y="3429000"/>
            <a:ext cx="8066692"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0.336</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144258" y="1262104"/>
                <a:ext cx="8066692" cy="2118954"/>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对物块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=0.336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44258" y="1262104"/>
                <a:ext cx="8066692" cy="2118954"/>
              </a:xfrm>
              <a:prstGeom prst="rect">
                <a:avLst/>
              </a:prstGeom>
              <a:blipFill rotWithShape="0">
                <a:blip r:embed="rId3"/>
                <a:stretch>
                  <a:fillRect l="-983" b="-546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71115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8066692"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从开始到共速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小车运动的位移大小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4333" y="836676"/>
            <a:ext cx="3457575" cy="1077595"/>
          </a:xfrm>
          <a:prstGeom prst="rect">
            <a:avLst/>
          </a:prstGeom>
          <a:solidFill>
            <a:scrgbClr r="0" g="0" b="0">
              <a:alpha val="0"/>
            </a:scrgbClr>
          </a:solidFill>
          <a:ln>
            <a:noFill/>
          </a:ln>
        </p:spPr>
      </p:pic>
      <p:sp>
        <p:nvSpPr>
          <p:cNvPr id="5" name="矩形 4"/>
          <p:cNvSpPr/>
          <p:nvPr/>
        </p:nvSpPr>
        <p:spPr>
          <a:xfrm>
            <a:off x="262477" y="4077081"/>
            <a:ext cx="8066692"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0.096</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198850" y="1478131"/>
                <a:ext cx="8066692" cy="253470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对小车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=0.096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98850" y="1478131"/>
                <a:ext cx="8066692" cy="2534709"/>
              </a:xfrm>
              <a:prstGeom prst="rect">
                <a:avLst/>
              </a:prstGeom>
              <a:blipFill rotWithShape="0">
                <a:blip r:embed="rId3"/>
                <a:stretch>
                  <a:fillRect l="-98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088803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8066692" cy="65906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在此过程中系统产生的内能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4333" y="836676"/>
            <a:ext cx="3457575" cy="1077595"/>
          </a:xfrm>
          <a:prstGeom prst="rect">
            <a:avLst/>
          </a:prstGeom>
          <a:solidFill>
            <a:scrgbClr r="0" g="0" b="0">
              <a:alpha val="0"/>
            </a:scrgbClr>
          </a:solidFill>
          <a:ln>
            <a:noFill/>
          </a:ln>
        </p:spPr>
      </p:pic>
      <p:sp>
        <p:nvSpPr>
          <p:cNvPr id="5" name="矩形 4"/>
          <p:cNvSpPr/>
          <p:nvPr/>
        </p:nvSpPr>
        <p:spPr>
          <a:xfrm>
            <a:off x="478504" y="4941189"/>
            <a:ext cx="8066692"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0.24</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198850" y="1473771"/>
                <a:ext cx="8066692" cy="3135642"/>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方法一</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方法二</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98850" y="1473771"/>
                <a:ext cx="8066692" cy="3135642"/>
              </a:xfrm>
              <a:prstGeom prst="rect">
                <a:avLst/>
              </a:prstGeom>
              <a:blipFill rotWithShape="0">
                <a:blip r:embed="rId3"/>
                <a:stretch>
                  <a:fillRect l="-98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6679701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8066692"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若物块不滑离小车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物块的速度不能超过多少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4333" y="836676"/>
            <a:ext cx="3457575" cy="1077595"/>
          </a:xfrm>
          <a:prstGeom prst="rect">
            <a:avLst/>
          </a:prstGeom>
          <a:solidFill>
            <a:scrgbClr r="0" g="0" b="0">
              <a:alpha val="0"/>
            </a:scrgbClr>
          </a:solidFill>
          <a:ln>
            <a:noFill/>
          </a:ln>
        </p:spPr>
      </p:pic>
      <p:sp>
        <p:nvSpPr>
          <p:cNvPr id="5" name="矩形 4"/>
          <p:cNvSpPr/>
          <p:nvPr/>
        </p:nvSpPr>
        <p:spPr>
          <a:xfrm>
            <a:off x="262477" y="4293108"/>
            <a:ext cx="8066692"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198850" y="1478131"/>
                <a:ext cx="8066692" cy="272283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由动量守恒定律有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由能量守恒定律有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98850" y="1478131"/>
                <a:ext cx="8066692" cy="2722837"/>
              </a:xfrm>
              <a:prstGeom prst="rect">
                <a:avLst/>
              </a:prstGeom>
              <a:blipFill rotWithShape="0">
                <a:blip r:embed="rId3"/>
                <a:stretch>
                  <a:fillRect l="-983" b="-447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9027367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809529" y="2132838"/>
            <a:ext cx="10686352" cy="1516140"/>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780790" algn="l"/>
              </a:tabLst>
            </a:pP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会用动量和能量的观点分析计算</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子弹打木块</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模型和</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木板</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模型的相关问题</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8504" y="620649"/>
            <a:ext cx="10736767" cy="1923579"/>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拓展</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在例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若增大物块与小车间的动摩擦因数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则因摩擦产生的内能将会增大吗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b="1" smtClean="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不会</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72697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江苏南通高三阶段测试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有一个质量为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的足够长的木板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正以水平向左、大小为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的速度在光滑水平面上滑行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同时有一个质量为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的滑块以大小为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的速度向右滑上木板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滑块和木板间的动摩擦因数为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以下分析正确的是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2097536" y="3091029"/>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4424045"/>
            <a:ext cx="3021965" cy="1165225"/>
          </a:xfrm>
          <a:prstGeom prst="rect">
            <a:avLst/>
          </a:prstGeom>
          <a:solidFill>
            <a:scrgbClr r="0" g="0" b="0">
              <a:alpha val="0"/>
            </a:scrgbClr>
          </a:solidFill>
          <a:ln>
            <a:noFill/>
          </a:ln>
        </p:spPr>
      </p:pic>
      <p:sp>
        <p:nvSpPr>
          <p:cNvPr id="5" name="矩形 4"/>
          <p:cNvSpPr/>
          <p:nvPr/>
        </p:nvSpPr>
        <p:spPr>
          <a:xfrm>
            <a:off x="490066" y="3782151"/>
            <a:ext cx="7333356"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仅增大</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摩擦产生的热量不变</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仅增大</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摩擦产生的热量增大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仅增大</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滑块相对木板滑行的距离变小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仅增大</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滑块相对木板滑行的时间变长</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2348865"/>
                <a:ext cx="11810444" cy="3621224"/>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由滑块和木板组成的系统动量守恒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根据能量守恒定律可得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共</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由此可知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仅增大</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摩擦产生的热量不变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μmgs</a:t>
                </a:r>
                <a:r>
                  <a:rPr lang="zh-CN" altLang="zh-CN" sz="2600" b="1" baseline="-25000">
                    <a:latin typeface="Times New Roman" panose="02020603050405020304" pitchFamily="18" charset="0"/>
                    <a:cs typeface="Times New Roman" panose="02020603050405020304" pitchFamily="18" charset="0"/>
                  </a:rPr>
                  <a:t>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e>
                        </m:d>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仅增大</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滑块相对木板滑行的距离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相</a:t>
                </a:r>
                <a:r>
                  <a:rPr lang="zh-CN" altLang="zh-CN" sz="2600" b="1">
                    <a:latin typeface="Times New Roman" panose="02020603050405020304" pitchFamily="18" charset="0"/>
                    <a:cs typeface="Times New Roman" panose="02020603050405020304" pitchFamily="18" charset="0"/>
                  </a:rPr>
                  <a:t>变大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滑块相对木板滑行的时间为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共</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由此可知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仅增大</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滑块相对木板滑行的时间变短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2348865"/>
                <a:ext cx="11810444" cy="3621224"/>
              </a:xfrm>
              <a:prstGeom prst="rect">
                <a:avLst/>
              </a:prstGeom>
              <a:blipFill rotWithShape="0">
                <a:blip r:embed="rId2"/>
                <a:stretch>
                  <a:fillRect l="-671" t="-337" r="-619"/>
                </a:stretch>
              </a:blipFill>
            </p:spPr>
            <p:txBody>
              <a:bodyPr/>
              <a:lstStyle/>
              <a:p>
                <a:r>
                  <a:rPr lang="zh-CN" altLang="en-US">
                    <a:noFill/>
                  </a:rPr>
                  <a:t> </a:t>
                </a:r>
              </a:p>
            </p:txBody>
          </p:sp>
        </mc:Fallback>
      </mc:AlternateContent>
      <p:pic>
        <p:nvPicPr>
          <p:cNvPr id="4" name="image23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836676"/>
            <a:ext cx="3021965" cy="1165225"/>
          </a:xfrm>
          <a:prstGeom prst="rect">
            <a:avLst/>
          </a:prstGeom>
          <a:solidFill>
            <a:scrgbClr r="0" g="0" b="0">
              <a:alpha val="0"/>
            </a:scrgbClr>
          </a:solidFill>
          <a:ln>
            <a:noFill/>
          </a:ln>
        </p:spPr>
      </p:pic>
    </p:spTree>
    <p:extLst>
      <p:ext uri="{BB962C8B-B14F-4D97-AF65-F5344CB8AC3E}">
        <p14:creationId xmlns:p14="http://schemas.microsoft.com/office/powerpoint/2010/main" val="3512071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广东汕头高三期末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足够长的木板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静止于光滑水平面上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时小物块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的水平初速度从左端滑上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图乙为木板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的动能</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变化的关系图像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后图线为平行于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轴的直线</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027554" y="2532815"/>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3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4055" y="3195447"/>
            <a:ext cx="6913880" cy="2609850"/>
          </a:xfrm>
          <a:prstGeom prst="rect">
            <a:avLst/>
          </a:prstGeom>
          <a:solidFill>
            <a:scrgbClr r="0" g="0" b="0">
              <a:alpha val="0"/>
            </a:scrgbClr>
          </a:solidFill>
          <a:ln>
            <a:noFill/>
          </a:ln>
        </p:spPr>
      </p:pic>
      <p:sp>
        <p:nvSpPr>
          <p:cNvPr id="5" name="矩形 4"/>
          <p:cNvSpPr/>
          <p:nvPr/>
        </p:nvSpPr>
        <p:spPr>
          <a:xfrm>
            <a:off x="286551" y="3134070"/>
            <a:ext cx="4553437" cy="305536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的长度至少为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整个过程系统因摩擦产生的内能为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70843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4" y="3265075"/>
                <a:ext cx="12037347" cy="3118907"/>
              </a:xfrm>
              <a:prstGeom prst="rect">
                <a:avLst/>
              </a:prstGeom>
            </p:spPr>
            <p:txBody>
              <a:bodyPr wrap="square" lIns="121898" tIns="60948" rIns="121898" bIns="60948">
                <a:spAutoFit/>
              </a:bodyPr>
              <a:lstStyle/>
              <a:p>
                <a:pPr>
                  <a:lnSpc>
                    <a:spcPct val="9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由题图乙知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后木板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的动能</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a:latin typeface="Times New Roman" panose="02020603050405020304" pitchFamily="18" charset="0"/>
                    <a:cs typeface="Times New Roman" panose="02020603050405020304" pitchFamily="18" charset="0"/>
                  </a:rPr>
                  <a:t>不再发生变化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速度相同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在与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共速前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的共同运动速度为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由速度与时间关系式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解得末速度为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根据动量守恒定律有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共速后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的动能</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二者共速时相对静止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相对位移为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的长度至少为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整个过程系统因摩擦产生的内能</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4" y="3265075"/>
                <a:ext cx="12037347" cy="3118907"/>
              </a:xfrm>
              <a:prstGeom prst="rect">
                <a:avLst/>
              </a:prstGeom>
              <a:blipFill rotWithShape="0">
                <a:blip r:embed="rId2"/>
                <a:stretch>
                  <a:fillRect l="-658" t="-3131" r="-203" b="-3523"/>
                </a:stretch>
              </a:blipFill>
            </p:spPr>
            <p:txBody>
              <a:bodyPr/>
              <a:lstStyle/>
              <a:p>
                <a:r>
                  <a:rPr lang="zh-CN" altLang="en-US">
                    <a:noFill/>
                  </a:rPr>
                  <a:t> </a:t>
                </a:r>
              </a:p>
            </p:txBody>
          </p:sp>
        </mc:Fallback>
      </mc:AlternateContent>
      <p:pic>
        <p:nvPicPr>
          <p:cNvPr id="4" name="image23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620649"/>
            <a:ext cx="6913880" cy="2609850"/>
          </a:xfrm>
          <a:prstGeom prst="rect">
            <a:avLst/>
          </a:prstGeom>
          <a:solidFill>
            <a:scrgbClr r="0" g="0" b="0">
              <a:alpha val="0"/>
            </a:scrgbClr>
          </a:solidFill>
          <a:ln>
            <a:noFill/>
          </a:ln>
        </p:spPr>
      </p:pic>
    </p:spTree>
    <p:extLst>
      <p:ext uri="{BB962C8B-B14F-4D97-AF65-F5344CB8AC3E}">
        <p14:creationId xmlns:p14="http://schemas.microsoft.com/office/powerpoint/2010/main" val="20486897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625021" y="3096536"/>
            <a:ext cx="892674"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94740" y="1293310"/>
                <a:ext cx="11810444" cy="2301503"/>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子弹打木块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模型</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多选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木块置于光滑的水平面上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的子弹以初速度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水平向右射向木块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穿出木块时子弹的速度为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木块的速度为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设木块的长度为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子弹穿过木块的过程中木块对子弹的阻力始终保持不变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94740" y="1293310"/>
                <a:ext cx="11810444" cy="2301503"/>
              </a:xfrm>
              <a:prstGeom prst="rect">
                <a:avLst/>
              </a:prstGeom>
              <a:blipFill rotWithShape="0">
                <a:blip r:embed="rId2"/>
                <a:stretch>
                  <a:fillRect l="-671" t="-2646" r="-361" b="-4762"/>
                </a:stretch>
              </a:blipFill>
            </p:spPr>
            <p:txBody>
              <a:bodyPr/>
              <a:lstStyle/>
              <a:p>
                <a:r>
                  <a:rPr lang="zh-CN" altLang="en-US">
                    <a:noFill/>
                  </a:rPr>
                  <a:t> </a:t>
                </a:r>
              </a:p>
            </p:txBody>
          </p:sp>
        </mc:Fallback>
      </mc:AlternateContent>
      <p:pic>
        <p:nvPicPr>
          <p:cNvPr id="7" name="image23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3819017"/>
            <a:ext cx="3021965" cy="9061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284320" y="3617731"/>
                <a:ext cx="8066692" cy="2766246"/>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木块的质量为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子弹穿过木块的过程中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系统损失的动能为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子弹穿过木块的过程中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木块对子弹的阻力大小为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子弹在木块中运动的时间为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84320" y="3617731"/>
                <a:ext cx="8066692" cy="2766246"/>
              </a:xfrm>
              <a:prstGeom prst="rect">
                <a:avLst/>
              </a:prstGeom>
              <a:blipFill rotWithShape="0">
                <a:blip r:embed="rId4"/>
                <a:stretch>
                  <a:fillRect l="-983" t="-154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2132689"/>
                <a:ext cx="11658044" cy="393124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子弹穿过木块过程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满足动量守恒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根据能量守恒定律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系统损失的动能为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系统损失的动能转化成内能</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对于木块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由动量定理有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2132689"/>
                <a:ext cx="11658044" cy="3931245"/>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3" name="image23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3017" y="836676"/>
            <a:ext cx="3021965" cy="906145"/>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37854" y="2551244"/>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(2026·</a:t>
            </a:r>
            <a:r>
              <a:rPr lang="zh-CN" altLang="zh-CN" sz="2600" b="1">
                <a:latin typeface="Times New Roman" panose="02020603050405020304" pitchFamily="18" charset="0"/>
                <a:cs typeface="Times New Roman" panose="02020603050405020304" pitchFamily="18" charset="0"/>
              </a:rPr>
              <a:t>广东深圳盟校期中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木块静止在光滑水平面上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两颗不同的子弹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从木块两侧同时水平射入木块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最终都停在木块内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这一过程中木块始终保持静止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射入的深度大于子弹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射入的深度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2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3602990"/>
            <a:ext cx="2587625" cy="906145"/>
          </a:xfrm>
          <a:prstGeom prst="rect">
            <a:avLst/>
          </a:prstGeom>
          <a:solidFill>
            <a:scrgbClr r="0" g="0" b="0">
              <a:alpha val="0"/>
            </a:scrgbClr>
          </a:solidFill>
          <a:ln>
            <a:noFill/>
          </a:ln>
        </p:spPr>
      </p:pic>
      <p:sp>
        <p:nvSpPr>
          <p:cNvPr id="7" name="矩形 6"/>
          <p:cNvSpPr/>
          <p:nvPr/>
        </p:nvSpPr>
        <p:spPr>
          <a:xfrm>
            <a:off x="478504" y="3129710"/>
            <a:ext cx="8066692" cy="245956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的质量相等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对木块的冲量大小相等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射入初速度一定比子弹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入射前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的动能等于子弹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的动能</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119041"/>
                <a:ext cx="11658044" cy="3550500"/>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对木块而言</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因为木块始终保持静止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可知两颗子弹对木块的作用力相同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时间相同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即入射过程子弹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受到的阻力等于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受到的阻力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子弹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射入的深度大于子弹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射入的深度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可知子弹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射入木块时的动能一定比子弹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射入木块时的动能大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对两子弹和木块组成的系统动量守恒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整理可得</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𝐤𝐀</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𝐤𝐁</m:t>
                            </m:r>
                          </m:sub>
                        </m:sSub>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整体总动量守恒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且始终为零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结合上述分析可知</a:t>
                </a:r>
                <a:r>
                  <a:rPr lang="zh-CN" altLang="zh-CN" sz="2600">
                    <a:latin typeface="Calibri" panose="020F0502020204030204" pitchFamily="34"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119041"/>
                <a:ext cx="11658044" cy="3550500"/>
              </a:xfrm>
              <a:prstGeom prst="rect">
                <a:avLst/>
              </a:prstGeom>
              <a:blipFill rotWithShape="0">
                <a:blip r:embed="rId2"/>
                <a:stretch>
                  <a:fillRect l="-680" t="-515" r="-941" b="-3265"/>
                </a:stretch>
              </a:blipFill>
            </p:spPr>
            <p:txBody>
              <a:bodyPr/>
              <a:lstStyle/>
              <a:p>
                <a:r>
                  <a:rPr lang="zh-CN" altLang="en-US">
                    <a:noFill/>
                  </a:rPr>
                  <a:t> </a:t>
                </a:r>
              </a:p>
            </p:txBody>
          </p:sp>
        </mc:Fallback>
      </mc:AlternateContent>
      <p:pic>
        <p:nvPicPr>
          <p:cNvPr id="3" name="image2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31098" y="836676"/>
            <a:ext cx="2587625" cy="9061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5000625" y="2564892"/>
            <a:ext cx="1995409" cy="907941"/>
            <a:chOff x="4999990" y="2962216"/>
            <a:chExt cx="1995564" cy="908344"/>
          </a:xfrm>
        </p:grpSpPr>
        <p:sp>
          <p:nvSpPr>
            <p:cNvPr id="23562" name="TextBox 15">
              <a:hlinkClick r:id="rId3" action="ppaction://hlinksldjump"/>
            </p:cNvPr>
            <p:cNvSpPr txBox="1">
              <a:spLocks noChangeArrowheads="1"/>
            </p:cNvSpPr>
            <p:nvPr/>
          </p:nvSpPr>
          <p:spPr bwMode="auto">
            <a:xfrm>
              <a:off x="5887472" y="3011439"/>
              <a:ext cx="1108082" cy="646618"/>
            </a:xfrm>
            <a:prstGeom prst="rect">
              <a:avLst/>
            </a:prstGeom>
            <a:noFill/>
            <a:ln w="9525">
              <a:noFill/>
              <a:miter lim="800000"/>
            </a:ln>
          </p:spPr>
          <p:txBody>
            <a:bodyPr wrap="none">
              <a:spAutoFit/>
            </a:bodyPr>
            <a:lstStyle/>
            <a:p>
              <a:r>
                <a:rPr lang="zh-CN" altLang="en-US" sz="3600" b="1">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模型</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999990" y="2962216"/>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13414" y="3712389"/>
            <a:ext cx="3743325" cy="899904"/>
            <a:chOff x="5713655" y="4109972"/>
            <a:chExt cx="3743838" cy="900304"/>
          </a:xfrm>
        </p:grpSpPr>
        <p:sp>
          <p:nvSpPr>
            <p:cNvPr id="23560" name="TextBox 18">
              <a:hlinkClick r:id="rId4"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461708" y="3145621"/>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滑块</a:t>
            </a:r>
            <a:r>
              <a:rPr lang="en-US" altLang="zh-CN" sz="2600" b="1">
                <a:latin typeface="Times New Roman" panose="02020603050405020304" pitchFamily="18" charset="0"/>
                <a:ea typeface="黑体" panose="02010609060101010101" pitchFamily="49"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模型</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 (2026·</a:t>
            </a:r>
            <a:r>
              <a:rPr lang="zh-CN" altLang="zh-CN" sz="2600" b="1">
                <a:latin typeface="Times New Roman" panose="02020603050405020304" pitchFamily="18" charset="0"/>
                <a:cs typeface="Times New Roman" panose="02020603050405020304" pitchFamily="18" charset="0"/>
              </a:rPr>
              <a:t>福建福州高三期末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光滑水平地面上并排放置着质量分别为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左端滑上木板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滑离木板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时的速度大小为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相对静止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2229" y="4165346"/>
            <a:ext cx="2587625" cy="991870"/>
          </a:xfrm>
          <a:prstGeom prst="rect">
            <a:avLst/>
          </a:prstGeom>
          <a:solidFill>
            <a:scrgbClr r="0" g="0" b="0">
              <a:alpha val="0"/>
            </a:scrgbClr>
          </a:solidFill>
          <a:ln>
            <a:noFill/>
          </a:ln>
        </p:spPr>
      </p:pic>
      <p:sp>
        <p:nvSpPr>
          <p:cNvPr id="5" name="矩形 4"/>
          <p:cNvSpPr/>
          <p:nvPr/>
        </p:nvSpPr>
        <p:spPr>
          <a:xfrm>
            <a:off x="437560" y="3693588"/>
            <a:ext cx="7333356" cy="212363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最终均静止在水平地面上</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的最大速度为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的最大速度为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组成的系统机械能减少了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57.5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1700635"/>
                <a:ext cx="11658044" cy="3315820"/>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整个系统动量守恒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滑离木板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解得木板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的最大速度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滑上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整体</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由动量守恒定律有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此时木板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一起做匀速运动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整个过程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组成的系统机械能减少量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1700635"/>
                <a:ext cx="11658044" cy="3315820"/>
              </a:xfrm>
              <a:prstGeom prst="rect">
                <a:avLst/>
              </a:prstGeom>
              <a:blipFill rotWithShape="0">
                <a:blip r:embed="rId2"/>
                <a:stretch>
                  <a:fillRect l="-680" r="-262" b="-551"/>
                </a:stretch>
              </a:blipFill>
            </p:spPr>
            <p:txBody>
              <a:bodyPr/>
              <a:lstStyle/>
              <a:p>
                <a:r>
                  <a:rPr lang="zh-CN" altLang="en-US">
                    <a:noFill/>
                  </a:rPr>
                  <a:t> </a:t>
                </a:r>
              </a:p>
            </p:txBody>
          </p:sp>
        </mc:Fallback>
      </mc:AlternateContent>
      <p:pic>
        <p:nvPicPr>
          <p:cNvPr id="3" name="image23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5341" y="620649"/>
            <a:ext cx="2587625" cy="9918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7044731" y="2503047"/>
            <a:ext cx="737747"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湖南长沙高三阶段测试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在光滑水平面上以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的速率水平向右做匀速直线运动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的速率水平向右滑上木板的左端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3966" y="4079621"/>
            <a:ext cx="3891915" cy="1077595"/>
          </a:xfrm>
          <a:prstGeom prst="rect">
            <a:avLst/>
          </a:prstGeom>
          <a:solidFill>
            <a:scrgbClr r="0" g="0" b="0">
              <a:alpha val="0"/>
            </a:scrgbClr>
          </a:solidFill>
          <a:ln>
            <a:noFill/>
          </a:ln>
        </p:spPr>
      </p:pic>
      <p:sp>
        <p:nvSpPr>
          <p:cNvPr id="5" name="矩形 4"/>
          <p:cNvSpPr/>
          <p:nvPr/>
        </p:nvSpPr>
        <p:spPr>
          <a:xfrm>
            <a:off x="607374" y="3134070"/>
            <a:ext cx="6666687"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最终会从木板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的右端掉下来</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上相对滑动的时间为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整个运动过程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做的功为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整个运动过程因摩擦产生的内能为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510151"/>
                <a:ext cx="11658044" cy="3212330"/>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假设最终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不会从木板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的右端掉下来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组成的系统动量守恒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根据能量守恒定律有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假设成立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由位移关系可知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根据动能定理知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整个运动过程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做的功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整个运动过程因摩擦产生的内能</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510151"/>
                <a:ext cx="11658044" cy="3212330"/>
              </a:xfrm>
              <a:prstGeom prst="rect">
                <a:avLst/>
              </a:prstGeom>
              <a:blipFill rotWithShape="0">
                <a:blip r:embed="rId2"/>
                <a:stretch>
                  <a:fillRect l="-680" t="-1708" b="-3416"/>
                </a:stretch>
              </a:blipFill>
            </p:spPr>
            <p:txBody>
              <a:bodyPr/>
              <a:lstStyle/>
              <a:p>
                <a:r>
                  <a:rPr lang="zh-CN" altLang="en-US">
                    <a:noFill/>
                  </a:rPr>
                  <a:t> </a:t>
                </a:r>
              </a:p>
            </p:txBody>
          </p:sp>
        </mc:Fallback>
      </mc:AlternateContent>
      <p:pic>
        <p:nvPicPr>
          <p:cNvPr id="3" name="image23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1052703"/>
            <a:ext cx="3891915" cy="10775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232263" y="2557639"/>
            <a:ext cx="811522"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在光滑水平面上有一质量为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的速度向右运动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某时刻在其右端无初速度地释放一质量为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经过一段时间的运动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滑块从长木板滑离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滑块整个运动过程中的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6658" y="3476498"/>
            <a:ext cx="5175250" cy="1896745"/>
          </a:xfrm>
          <a:prstGeom prst="rect">
            <a:avLst/>
          </a:prstGeom>
          <a:solidFill>
            <a:scrgbClr r="0" g="0" b="0">
              <a:alpha val="0"/>
            </a:scrgbClr>
          </a:solidFill>
          <a:ln>
            <a:noFill/>
          </a:ln>
        </p:spPr>
      </p:pic>
      <p:sp>
        <p:nvSpPr>
          <p:cNvPr id="5" name="矩形 4"/>
          <p:cNvSpPr/>
          <p:nvPr/>
        </p:nvSpPr>
        <p:spPr>
          <a:xfrm>
            <a:off x="478504" y="3010594"/>
            <a:ext cx="5832729" cy="3123908"/>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滑块与长木板间的动摩擦因数为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分离时长木板的速度为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滑块与长木板组成的系统损失的机械能为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长木板的长度为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961607"/>
                <a:ext cx="11658044" cy="3275744"/>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滑块与长木板相对滑动过程中的加速度为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后与长木板分离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分离时滑块的速度为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在滑块与长木板相对滑动的过程中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系统水平方向不受外力作用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设分离时木板的速度为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取向右为正方向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根据动量守恒定律有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系统损失的机械能为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𝐚</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𝐛</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根据能量守恒定律可知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损失的机械能转化为系统内能</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设木板长度为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项分析有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961607"/>
                <a:ext cx="11658044" cy="3275744"/>
              </a:xfrm>
              <a:prstGeom prst="rect">
                <a:avLst/>
              </a:prstGeom>
              <a:blipFill rotWithShape="0">
                <a:blip r:embed="rId2"/>
                <a:stretch>
                  <a:fillRect l="-680" t="-1676" r="-628" b="-3352"/>
                </a:stretch>
              </a:blipFill>
            </p:spPr>
            <p:txBody>
              <a:bodyPr/>
              <a:lstStyle/>
              <a:p>
                <a:r>
                  <a:rPr lang="zh-CN" altLang="en-US">
                    <a:noFill/>
                  </a:rPr>
                  <a:t> </a:t>
                </a:r>
              </a:p>
            </p:txBody>
          </p:sp>
        </mc:Fallback>
      </mc:AlternateContent>
      <p:pic>
        <p:nvPicPr>
          <p:cNvPr id="3" name="image23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884174"/>
            <a:ext cx="5175250" cy="18967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17491" y="629665"/>
            <a:ext cx="11810444" cy="3655528"/>
          </a:xfrm>
          <a:prstGeom prst="rect">
            <a:avLst/>
          </a:prstGeom>
        </p:spPr>
        <p:txBody>
          <a:bodyPr wrap="square" lIns="121898" tIns="60948" rIns="121898" bIns="60948">
            <a:spAutoFit/>
          </a:bodyPr>
          <a:lstStyle/>
          <a:p>
            <a:pPr marL="355600" indent="-355600" algn="ct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6.(2025·</a:t>
            </a:r>
            <a:r>
              <a:rPr lang="zh-CN" altLang="zh-CN" sz="2600" b="1">
                <a:latin typeface="Times New Roman" panose="02020603050405020304" pitchFamily="18" charset="0"/>
                <a:cs typeface="Times New Roman" panose="02020603050405020304" pitchFamily="18" charset="0"/>
              </a:rPr>
              <a:t>江苏苏州模拟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并排静置于光滑水平地面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它们的质量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的子弹以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的水平速度从左边射入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射出物体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子弹紧接着射入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最终子弹未从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中穿出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子弹在物体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中所受阻力相同且一直保持不变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3781" y="4943729"/>
            <a:ext cx="3021965" cy="1077595"/>
          </a:xfrm>
          <a:prstGeom prst="rect">
            <a:avLst/>
          </a:prstGeom>
          <a:solidFill>
            <a:scrgbClr r="0" g="0" b="0">
              <a:alpha val="0"/>
            </a:scrgbClr>
          </a:solidFill>
          <a:ln>
            <a:noFill/>
          </a:ln>
        </p:spPr>
      </p:pic>
      <p:sp>
        <p:nvSpPr>
          <p:cNvPr id="5" name="矩形 4"/>
          <p:cNvSpPr/>
          <p:nvPr/>
        </p:nvSpPr>
        <p:spPr>
          <a:xfrm>
            <a:off x="330717" y="4377955"/>
            <a:ext cx="6060625" cy="1859396"/>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最终的速度大小</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子弹穿过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的过程中摩擦产生的热量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的最小长度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318947" y="659104"/>
                <a:ext cx="7962601" cy="5788483"/>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(3)0.03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从子弹最初射入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到最终与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共速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由动量守恒定律</a:t>
                </a:r>
                <a:r>
                  <a:rPr lang="zh-CN" altLang="zh-CN" sz="2600" b="1" smtClean="0">
                    <a:latin typeface="Times New Roman" panose="02020603050405020304" pitchFamily="18" charset="0"/>
                    <a:cs typeface="Times New Roman" panose="02020603050405020304" pitchFamily="18" charset="0"/>
                  </a:rPr>
                  <a:t>有</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从子弹射入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到穿出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由动量守恒定律有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由能量守恒定律</a:t>
                </a:r>
                <a:r>
                  <a:rPr lang="zh-CN" altLang="zh-CN" sz="2600" b="1" smtClean="0">
                    <a:latin typeface="Times New Roman" panose="02020603050405020304" pitchFamily="18" charset="0"/>
                    <a:cs typeface="Times New Roman" panose="02020603050405020304" pitchFamily="18" charset="0"/>
                  </a:rPr>
                  <a:t>有</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18947" y="659104"/>
                <a:ext cx="7962601" cy="5788483"/>
              </a:xfrm>
              <a:prstGeom prst="rect">
                <a:avLst/>
              </a:prstGeom>
              <a:blipFill rotWithShape="0">
                <a:blip r:embed="rId2"/>
                <a:stretch>
                  <a:fillRect l="-995" r="-230" b="-211"/>
                </a:stretch>
              </a:blipFill>
            </p:spPr>
            <p:txBody>
              <a:bodyPr/>
              <a:lstStyle/>
              <a:p>
                <a:r>
                  <a:rPr lang="zh-CN" altLang="en-US">
                    <a:noFill/>
                  </a:rPr>
                  <a:t> </a:t>
                </a:r>
              </a:p>
            </p:txBody>
          </p:sp>
        </mc:Fallback>
      </mc:AlternateContent>
      <p:pic>
        <p:nvPicPr>
          <p:cNvPr id="3" name="image2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836676"/>
            <a:ext cx="3021965" cy="10775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linds(horizontal)">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blinds(horizontal)">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blinds(horizontal)">
                                      <p:cBhvr>
                                        <p:cTn id="3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318947" y="836527"/>
                <a:ext cx="7962601" cy="5086818"/>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子弹从射入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到与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共速过程中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产生的热量为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a:latin typeface="Times New Roman" panose="02020603050405020304" pitchFamily="18" charset="0"/>
                    <a:cs typeface="Times New Roman" panose="02020603050405020304" pitchFamily="18" charset="0"/>
                  </a:rPr>
                  <a:t>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baseline="-25000">
                    <a:latin typeface="Times New Roman" panose="02020603050405020304" pitchFamily="18" charset="0"/>
                    <a:cs typeface="Times New Roman" panose="02020603050405020304" pitchFamily="18" charset="0"/>
                  </a:rPr>
                  <a:t>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fs</a:t>
                </a:r>
                <a:r>
                  <a:rPr lang="zh-CN" altLang="zh-CN" sz="2600" b="1">
                    <a:latin typeface="Times New Roman" panose="02020603050405020304" pitchFamily="18" charset="0"/>
                    <a:cs typeface="Times New Roman" panose="02020603050405020304" pitchFamily="18" charset="0"/>
                  </a:rPr>
                  <a:t>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总</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总</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baseline="-25000">
                    <a:latin typeface="Times New Roman" panose="02020603050405020304" pitchFamily="18" charset="0"/>
                    <a:cs typeface="Times New Roman" panose="02020603050405020304" pitchFamily="18" charset="0"/>
                  </a:rPr>
                  <a:t>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故物体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的最小长度</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baseline="-25000">
                    <a:latin typeface="Times New Roman" panose="02020603050405020304" pitchFamily="18" charset="0"/>
                    <a:cs typeface="Times New Roman" panose="02020603050405020304" pitchFamily="18" charset="0"/>
                  </a:rPr>
                  <a:t>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m=0.03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18947" y="836527"/>
                <a:ext cx="7962601" cy="5086818"/>
              </a:xfrm>
              <a:prstGeom prst="rect">
                <a:avLst/>
              </a:prstGeom>
              <a:blipFill rotWithShape="0">
                <a:blip r:embed="rId2"/>
                <a:stretch>
                  <a:fillRect l="-995"/>
                </a:stretch>
              </a:blipFill>
            </p:spPr>
            <p:txBody>
              <a:bodyPr/>
              <a:lstStyle/>
              <a:p>
                <a:r>
                  <a:rPr lang="zh-CN" altLang="en-US">
                    <a:noFill/>
                  </a:rPr>
                  <a:t> </a:t>
                </a:r>
              </a:p>
            </p:txBody>
          </p:sp>
        </mc:Fallback>
      </mc:AlternateContent>
      <p:pic>
        <p:nvPicPr>
          <p:cNvPr id="3" name="image2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836676"/>
            <a:ext cx="3021965" cy="1077595"/>
          </a:xfrm>
          <a:prstGeom prst="rect">
            <a:avLst/>
          </a:prstGeom>
          <a:solidFill>
            <a:scrgbClr r="0" g="0" b="0">
              <a:alpha val="0"/>
            </a:scrgbClr>
          </a:solidFill>
          <a:ln>
            <a:noFill/>
          </a:ln>
        </p:spPr>
      </p:pic>
    </p:spTree>
    <p:extLst>
      <p:ext uri="{BB962C8B-B14F-4D97-AF65-F5344CB8AC3E}">
        <p14:creationId xmlns:p14="http://schemas.microsoft.com/office/powerpoint/2010/main" val="26966156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linds(horizontal)">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blinds(horizontal)">
                                      <p:cBhvr>
                                        <p:cTn id="3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矩形 8"/>
              <p:cNvSpPr/>
              <p:nvPr/>
            </p:nvSpPr>
            <p:spPr>
              <a:xfrm>
                <a:off x="94740" y="629665"/>
                <a:ext cx="11810444" cy="2301568"/>
              </a:xfrm>
              <a:prstGeom prst="rect">
                <a:avLst/>
              </a:prstGeom>
            </p:spPr>
            <p:txBody>
              <a:bodyPr wrap="square" lIns="121898" tIns="60948" rIns="121898" bIns="60948">
                <a:spAutoFit/>
              </a:bodyPr>
              <a:lstStyle/>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7.(2026·</a:t>
                </a:r>
                <a:r>
                  <a:rPr lang="zh-CN" altLang="zh-CN" sz="2600" b="1">
                    <a:latin typeface="Times New Roman" panose="02020603050405020304" pitchFamily="18" charset="0"/>
                    <a:cs typeface="Times New Roman" panose="02020603050405020304" pitchFamily="18" charset="0"/>
                  </a:rPr>
                  <a:t>广东佛山模拟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在有圆孔的水平支架上放置一物块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玩具子弹从圆孔下方竖直向上击中物块中心并穿出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穿出后物块和子弹上升的最大高度分别为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已知子弹的质量为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物块的质量为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在子弹和物块上升过程中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子弹所受阻力忽略不计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物块所受阻力大小为自身重力的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不计物块厚度的影响</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40" y="629665"/>
                <a:ext cx="11810444" cy="2301568"/>
              </a:xfrm>
              <a:prstGeom prst="rect">
                <a:avLst/>
              </a:prstGeom>
              <a:blipFill rotWithShape="0">
                <a:blip r:embed="rId2"/>
                <a:stretch>
                  <a:fillRect l="-671" t="-2116" b="-1058"/>
                </a:stretch>
              </a:blipFill>
            </p:spPr>
            <p:txBody>
              <a:bodyPr/>
              <a:lstStyle/>
              <a:p>
                <a:r>
                  <a:rPr lang="zh-CN" altLang="en-US">
                    <a:noFill/>
                  </a:rPr>
                  <a:t> </a:t>
                </a:r>
              </a:p>
            </p:txBody>
          </p:sp>
        </mc:Fallback>
      </mc:AlternateContent>
      <p:pic>
        <p:nvPicPr>
          <p:cNvPr id="4" name="image2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4041" y="3429000"/>
            <a:ext cx="3291840" cy="9918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51208" y="2867466"/>
                <a:ext cx="7333356" cy="2937831"/>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若忽略子弹穿过物块的时间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求子弹击中物块前瞬间的速度大小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若忽略子弹穿过物块的时间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求子弹从击中物块到穿出过程中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系统损失的机械能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若子弹穿过物块的时间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求子弹对物块的平均作用力大小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51208" y="2867466"/>
                <a:ext cx="7333356" cy="2937831"/>
              </a:xfrm>
              <a:prstGeom prst="rect">
                <a:avLst/>
              </a:prstGeom>
              <a:blipFill rotWithShape="0">
                <a:blip r:embed="rId4"/>
                <a:stretch>
                  <a:fillRect l="-1081" t="-1660" r="-249" b="-352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6356545" y="1269231"/>
            <a:ext cx="2763039" cy="1006242"/>
          </a:xfrm>
          <a:prstGeom prst="rect">
            <a:avLst/>
          </a:prstGeom>
          <a:noFill/>
          <a:ln w="9525">
            <a:noFill/>
            <a:miter lim="800000"/>
          </a:ln>
        </p:spPr>
        <p:txBody>
          <a:bodyPr>
            <a:spAutoFit/>
          </a:bodyPr>
          <a:lstStyle/>
          <a:p>
            <a:r>
              <a:rPr lang="zh-CN" altLang="en-US" sz="6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模型</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模型二　“滑块</a:t>
            </a:r>
            <a:r>
              <a:rPr lang="en-US" altLang="zh-CN" sz="2600" b="1">
                <a:solidFill>
                  <a:schemeClr val="bg1"/>
                </a:solidFill>
                <a:latin typeface="微软雅黑" panose="020B0503020204020204" pitchFamily="34" charset="-122"/>
                <a:ea typeface="微软雅黑" panose="020B0503020204020204" pitchFamily="34" charset="-122"/>
              </a:rPr>
              <a:t>—</a:t>
            </a:r>
            <a:r>
              <a:rPr lang="zh-CN" altLang="en-US" sz="2600" b="1">
                <a:solidFill>
                  <a:schemeClr val="bg1"/>
                </a:solidFill>
                <a:latin typeface="微软雅黑" panose="020B0503020204020204" pitchFamily="34" charset="-122"/>
                <a:ea typeface="微软雅黑" panose="020B0503020204020204" pitchFamily="34" charset="-122"/>
              </a:rPr>
              <a:t>木板”模型</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模型一　“子弹打木块”模型</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57512" y="822879"/>
                <a:ext cx="7962601" cy="5044562"/>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𝒈𝒉</m:t>
                        </m:r>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(2)37.5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(3)29</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设子弹穿过物块后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子弹和物块的速度分别为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和</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则根据运动学公式有</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ah</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对物块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子弹射穿物块的过程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的方向为正方向</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由动量守恒定律得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解得子弹击中物块前瞬间的速度大小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𝒈𝒉</m:t>
                        </m:r>
                      </m:e>
                    </m:rad>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57512" y="822879"/>
                <a:ext cx="7962601" cy="5044562"/>
              </a:xfrm>
              <a:prstGeom prst="rect">
                <a:avLst/>
              </a:prstGeom>
              <a:blipFill rotWithShape="0">
                <a:blip r:embed="rId2"/>
                <a:stretch>
                  <a:fillRect l="-995" b="-1449"/>
                </a:stretch>
              </a:blipFill>
            </p:spPr>
            <p:txBody>
              <a:bodyPr/>
              <a:lstStyle/>
              <a:p>
                <a:r>
                  <a:rPr lang="zh-CN" altLang="en-US">
                    <a:noFill/>
                  </a:rPr>
                  <a:t> </a:t>
                </a:r>
              </a:p>
            </p:txBody>
          </p:sp>
        </mc:Fallback>
      </mc:AlternateContent>
      <p:pic>
        <p:nvPicPr>
          <p:cNvPr id="3" name="image2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6095" y="708914"/>
            <a:ext cx="3291840" cy="9918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linds(horizontal)">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blinds(horizontal)">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blinds(horizontal)">
                                      <p:cBhvr>
                                        <p:cTn id="3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57512" y="822879"/>
                <a:ext cx="8313991" cy="5222496"/>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子弹从击中物块到穿出的过程中</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系统</a:t>
                </a:r>
                <a:r>
                  <a:rPr lang="zh-CN" altLang="zh-CN" sz="2600" b="1">
                    <a:latin typeface="Times New Roman" panose="02020603050405020304" pitchFamily="18" charset="0"/>
                    <a:cs typeface="Times New Roman" panose="02020603050405020304" pitchFamily="18" charset="0"/>
                  </a:rPr>
                  <a:t>损失的机械能为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子弹从击中物块到射穿的过程中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以向上为正方向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对子弹由动量定理得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=29</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由牛顿第三定律可知子弹对物块的平均作用力大小为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=29</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57512" y="822879"/>
                <a:ext cx="8313991" cy="5222496"/>
              </a:xfrm>
              <a:prstGeom prst="rect">
                <a:avLst/>
              </a:prstGeom>
              <a:blipFill rotWithShape="0">
                <a:blip r:embed="rId2"/>
                <a:stretch>
                  <a:fillRect l="-953" r="-513" b="-350"/>
                </a:stretch>
              </a:blipFill>
            </p:spPr>
            <p:txBody>
              <a:bodyPr/>
              <a:lstStyle/>
              <a:p>
                <a:r>
                  <a:rPr lang="zh-CN" altLang="en-US">
                    <a:noFill/>
                  </a:rPr>
                  <a:t> </a:t>
                </a:r>
              </a:p>
            </p:txBody>
          </p:sp>
        </mc:Fallback>
      </mc:AlternateContent>
      <p:pic>
        <p:nvPicPr>
          <p:cNvPr id="3" name="image2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6095" y="708914"/>
            <a:ext cx="3291840" cy="991870"/>
          </a:xfrm>
          <a:prstGeom prst="rect">
            <a:avLst/>
          </a:prstGeom>
          <a:solidFill>
            <a:scrgbClr r="0" g="0" b="0">
              <a:alpha val="0"/>
            </a:scrgbClr>
          </a:solidFill>
          <a:ln>
            <a:noFill/>
          </a:ln>
        </p:spPr>
      </p:pic>
    </p:spTree>
    <p:extLst>
      <p:ext uri="{BB962C8B-B14F-4D97-AF65-F5344CB8AC3E}">
        <p14:creationId xmlns:p14="http://schemas.microsoft.com/office/powerpoint/2010/main" val="30795254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linds(horizontal)">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blinds(horizontal)">
                                      <p:cBhvr>
                                        <p:cTn id="3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9" name="矩形 8"/>
              <p:cNvSpPr/>
              <p:nvPr/>
            </p:nvSpPr>
            <p:spPr>
              <a:xfrm>
                <a:off x="94740" y="607893"/>
                <a:ext cx="11810444" cy="3492278"/>
              </a:xfrm>
              <a:prstGeom prst="rect">
                <a:avLst/>
              </a:prstGeom>
            </p:spPr>
            <p:txBody>
              <a:bodyPr wrap="square" lIns="121898" tIns="60948" rIns="121898" bIns="60948">
                <a:spAutoFit/>
              </a:bodyPr>
              <a:lstStyle/>
              <a:p>
                <a:pPr marL="355600" indent="-355600">
                  <a:lnSpc>
                    <a:spcPct val="120000"/>
                  </a:lnSpc>
                  <a:spcAft>
                    <a:spcPts val="0"/>
                  </a:spcAft>
                  <a:tabLst>
                    <a:tab pos="378079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广东河源联考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的光滑斜劈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静止在水平台面上</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底边长度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高度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底端距离台面边缘</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水平地面上一质量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的木板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紧靠平台静置</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上表面与台面相平</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、可看作质点的物块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的顶端由静止释放</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滑到台面上时与台面发生相互作用</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的动能发生损失</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进入台面后的速度水平向右</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大小为</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下滑过程中</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相对地面均做匀变速直线运动</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与台面、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与地面间均无摩擦</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与台面、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间动摩擦因数都为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Choice>
        <mc:Fallback>
          <p:sp>
            <p:nvSpPr>
              <p:cNvPr id="9" name="矩形 8"/>
              <p:cNvSpPr>
                <a:spLocks noRot="1" noChangeAspect="1" noMove="1" noResize="1" noEditPoints="1" noAdjustHandles="1" noChangeArrowheads="1" noChangeShapeType="1" noTextEdit="1"/>
              </p:cNvSpPr>
              <p:nvPr/>
            </p:nvSpPr>
            <p:spPr>
              <a:xfrm>
                <a:off x="94740" y="607893"/>
                <a:ext cx="11810444" cy="3492278"/>
              </a:xfrm>
              <a:prstGeom prst="rect">
                <a:avLst/>
              </a:prstGeom>
              <a:blipFill rotWithShape="0">
                <a:blip r:embed="rId2"/>
                <a:stretch>
                  <a:fillRect l="-671" t="-524" b="-2967"/>
                </a:stretch>
              </a:blipFill>
            </p:spPr>
            <p:txBody>
              <a:bodyPr/>
              <a:lstStyle/>
              <a:p>
                <a:r>
                  <a:rPr lang="zh-CN" altLang="en-US">
                    <a:noFill/>
                  </a:rPr>
                  <a:t> </a:t>
                </a:r>
              </a:p>
            </p:txBody>
          </p:sp>
        </mc:Fallback>
      </mc:AlternateContent>
      <p:pic>
        <p:nvPicPr>
          <p:cNvPr id="4" name="image24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5653" y="4077081"/>
            <a:ext cx="4326255" cy="1896745"/>
          </a:xfrm>
          <a:prstGeom prst="rect">
            <a:avLst/>
          </a:prstGeom>
          <a:solidFill>
            <a:scrgbClr r="0" g="0" b="0">
              <a:alpha val="0"/>
            </a:scrgbClr>
          </a:solidFill>
          <a:ln>
            <a:noFill/>
          </a:ln>
        </p:spPr>
      </p:pic>
      <p:sp>
        <p:nvSpPr>
          <p:cNvPr id="5" name="矩形 4"/>
          <p:cNvSpPr/>
          <p:nvPr/>
        </p:nvSpPr>
        <p:spPr>
          <a:xfrm>
            <a:off x="448700" y="4053623"/>
            <a:ext cx="6666687" cy="212363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底端时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向左滑动的距离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的速度大小</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的最小长度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底端后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与台面发生相互作用过程中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损失的动能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2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5653" y="655995"/>
            <a:ext cx="4326255" cy="1896745"/>
          </a:xfrm>
          <a:prstGeom prst="rect">
            <a:avLst/>
          </a:prstGeom>
          <a:solidFill>
            <a:scrgbClr r="0" g="0" b="0">
              <a:alpha val="0"/>
            </a:scrgbClr>
          </a:solidFill>
          <a:ln>
            <a:noFill/>
          </a:ln>
        </p:spPr>
      </p:pic>
      <p:sp>
        <p:nvSpPr>
          <p:cNvPr id="5" name="矩形 4"/>
          <p:cNvSpPr/>
          <p:nvPr/>
        </p:nvSpPr>
        <p:spPr>
          <a:xfrm>
            <a:off x="46450" y="620649"/>
            <a:ext cx="6666687" cy="2923853"/>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(4)32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a:t>
            </a:r>
            <a:r>
              <a:rPr lang="zh-CN" altLang="zh-CN" sz="2600" b="1">
                <a:latin typeface="Times New Roman" panose="02020603050405020304" pitchFamily="18" charset="0"/>
                <a:cs typeface="Times New Roman" panose="02020603050405020304" pitchFamily="18" charset="0"/>
              </a:rPr>
              <a:t>滑到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底端过程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组成的系统水平方向上动量守恒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由人船模型知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117491" y="3529525"/>
                <a:ext cx="11810444" cy="272283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a:t>
                </a:r>
                <a:r>
                  <a:rPr lang="zh-CN" altLang="zh-CN" sz="2600" b="1">
                    <a:latin typeface="Times New Roman" panose="02020603050405020304" pitchFamily="18" charset="0"/>
                    <a:cs typeface="Times New Roman" panose="02020603050405020304" pitchFamily="18" charset="0"/>
                  </a:rPr>
                  <a:t>从离开</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的底端到滑上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的过程中受到台面摩擦力的作用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由动能定理得</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17491" y="3529525"/>
                <a:ext cx="11810444" cy="2722837"/>
              </a:xfrm>
              <a:prstGeom prst="rect">
                <a:avLst/>
              </a:prstGeom>
              <a:blipFill rotWithShape="0">
                <a:blip r:embed="rId3"/>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blinds(horizontal)">
                                      <p:cBhvr>
                                        <p:cTn id="32" dur="5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Effect transition="in" filter="blinds(horizontal)">
                                      <p:cBhvr>
                                        <p:cTn id="37" dur="500"/>
                                        <p:tgtEl>
                                          <p:spTgt spid="6">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blinds(horizontal)">
                                      <p:cBhvr>
                                        <p:cTn id="4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2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5653" y="655995"/>
            <a:ext cx="4326255" cy="18967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450" y="620649"/>
                <a:ext cx="6666687" cy="398799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滑至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右端时两者共同速度为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的长度最小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组成的系统动量守恒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smtClean="0">
                    <a:latin typeface="Times New Roman" panose="02020603050405020304" pitchFamily="18" charset="0"/>
                    <a:cs typeface="Times New Roman" panose="02020603050405020304" pitchFamily="18" charset="0"/>
                  </a:rPr>
                  <a:t>有</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AC</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根据能量守恒定律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𝐀𝐂</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的最小长度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450" y="620649"/>
                <a:ext cx="6666687" cy="3987991"/>
              </a:xfrm>
              <a:prstGeom prst="rect">
                <a:avLst/>
              </a:prstGeom>
              <a:blipFill rotWithShape="0">
                <a:blip r:embed="rId3"/>
                <a:stretch>
                  <a:fillRect l="-1189" b="-91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039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2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5653" y="655995"/>
            <a:ext cx="4326255" cy="18967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450" y="620649"/>
                <a:ext cx="6666687" cy="5317906"/>
              </a:xfrm>
              <a:prstGeom prst="rect">
                <a:avLst/>
              </a:prstGeom>
            </p:spPr>
            <p:txBody>
              <a:bodyPr wrap="square" lIns="121898" tIns="60948" rIns="121898" bIns="60948">
                <a:spAutoFit/>
              </a:bodyPr>
              <a:lstStyle/>
              <a:p>
                <a:pPr lvl="0">
                  <a:lnSpc>
                    <a:spcPct val="120000"/>
                  </a:lnSpc>
                  <a:tabLst>
                    <a:tab pos="378079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solidFill>
                      <a:prstClr val="black"/>
                    </a:solidFill>
                    <a:latin typeface="Times New Roman" panose="02020603050405020304" pitchFamily="18" charset="0"/>
                    <a:cs typeface="Times New Roman" panose="02020603050405020304" pitchFamily="18" charset="0"/>
                  </a:rPr>
                  <a:t>设</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在</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上运动方向与水平方向夹角为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已知</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沿</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下滑过程中</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和</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相对地面做匀变速直线运动</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组成的系统在水平方向上动量守恒</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有</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20000"/>
                  </a:lnSpc>
                  <a:tabLst>
                    <a:tab pos="3780790" algn="l"/>
                  </a:tabLst>
                </a:pP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20000"/>
                  </a:lnSpc>
                  <a:tabLst>
                    <a:tab pos="378079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组成的系统机械能守恒</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有</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gh</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kA</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𝐁</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solidFill>
                    <a:prstClr val="black"/>
                  </a:solidFill>
                  <a:latin typeface="Calibri" panose="020F0502020204030204" pitchFamily="34" charset="0"/>
                  <a:cs typeface="Times New Roman" panose="02020603050405020304" pitchFamily="18" charset="0"/>
                </a:endParaRPr>
              </a:p>
              <a:p>
                <a:pPr lvl="0">
                  <a:lnSpc>
                    <a:spcPct val="120000"/>
                  </a:lnSpc>
                  <a:tabLst>
                    <a:tab pos="3780790" algn="l"/>
                  </a:tabLst>
                </a:pPr>
                <a:r>
                  <a:rPr lang="zh-CN" altLang="zh-CN" sz="2600" b="1">
                    <a:solidFill>
                      <a:prstClr val="black"/>
                    </a:solidFill>
                    <a:latin typeface="Times New Roman" panose="02020603050405020304" pitchFamily="18" charset="0"/>
                    <a:cs typeface="Times New Roman" panose="02020603050405020304" pitchFamily="18" charset="0"/>
                  </a:rPr>
                  <a:t>解得</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滑到</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底端时动能</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kA</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=64</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J</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20000"/>
                  </a:lnSpc>
                  <a:tabLst>
                    <a:tab pos="378079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与台面发生相互作用过程中损失的动能</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20000"/>
                  </a:lnSpc>
                  <a:tabLst>
                    <a:tab pos="378079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kA</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𝒙</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450" y="620649"/>
                <a:ext cx="6666687" cy="5317906"/>
              </a:xfrm>
              <a:prstGeom prst="rect">
                <a:avLst/>
              </a:prstGeom>
              <a:blipFill rotWithShape="0">
                <a:blip r:embed="rId3"/>
                <a:stretch>
                  <a:fillRect l="-1189" t="-344" r="-1006" b="-11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106339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模型一　“子弹打木块”模型</a:t>
            </a:r>
            <a:endParaRPr lang="zh-CN" altLang="zh-CN" sz="1800" b="1" kern="1400" dirty="0">
              <a:effectLst/>
              <a:latin typeface="Cambria"/>
              <a:ea typeface="宋体"/>
              <a:cs typeface="Times New Roman"/>
            </a:endParaRPr>
          </a:p>
        </p:txBody>
      </p:sp>
      <p:graphicFrame>
        <p:nvGraphicFramePr>
          <p:cNvPr id="2" name="表格 1"/>
          <p:cNvGraphicFramePr>
            <a:graphicFrameLocks noGrp="1"/>
          </p:cNvGraphicFramePr>
          <p:nvPr>
            <p:extLst>
              <p:ext uri="{D42A27DB-BD31-4B8C-83A1-F6EECF244321}">
                <p14:modId xmlns:p14="http://schemas.microsoft.com/office/powerpoint/2010/main" val="4136182408"/>
              </p:ext>
            </p:extLst>
          </p:nvPr>
        </p:nvGraphicFramePr>
        <p:xfrm>
          <a:off x="694531" y="1635605"/>
          <a:ext cx="10514013" cy="4091460"/>
        </p:xfrm>
        <a:graphic>
          <a:graphicData uri="http://schemas.openxmlformats.org/drawingml/2006/table">
            <a:tbl>
              <a:tblPr firstRow="1" firstCol="1" bandRow="1"/>
              <a:tblGrid>
                <a:gridCol w="1057710"/>
                <a:gridCol w="9456303"/>
              </a:tblGrid>
              <a:tr h="287353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模型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图示</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18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模型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特点</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子弹水平打进木块的过程中</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系统的动量守恒</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系统的机械能有损失</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一般应用能量守恒定律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5" name="image282.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2132838"/>
            <a:ext cx="2857500" cy="1981200"/>
          </a:xfrm>
          <a:prstGeom prst="rect">
            <a:avLst/>
          </a:prstGeom>
          <a:solidFill>
            <a:srgbClr val="000000">
              <a:alpha val="0"/>
            </a:srgbClr>
          </a:solidFill>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2886614837"/>
                  </p:ext>
                </p:extLst>
              </p:nvPr>
            </p:nvGraphicFramePr>
            <p:xfrm>
              <a:off x="262477" y="805878"/>
              <a:ext cx="11233404" cy="4994275"/>
            </p:xfrm>
            <a:graphic>
              <a:graphicData uri="http://schemas.openxmlformats.org/drawingml/2006/table">
                <a:tbl>
                  <a:tblPr firstRow="1" firstCol="1" bandRow="1"/>
                  <a:tblGrid>
                    <a:gridCol w="1130081"/>
                    <a:gridCol w="10103323"/>
                  </a:tblGrid>
                  <a:tr h="4351338">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两种</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情景</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子弹嵌入木块中</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两者速度相等</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机械能损失最多</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完全非弹性碰撞</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①</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系统动量守恒</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②</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系统能量守恒</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fd</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4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子弹穿透木块</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两者速度不相等</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机械能有损失</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①</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系统动量守恒</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②</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系统能量守恒</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fL</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sz="24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d>
                                <m:d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𝑴</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d>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2886614837"/>
                  </p:ext>
                </p:extLst>
              </p:nvPr>
            </p:nvGraphicFramePr>
            <p:xfrm>
              <a:off x="262477" y="805878"/>
              <a:ext cx="11233404" cy="4994275"/>
            </p:xfrm>
            <a:graphic>
              <a:graphicData uri="http://schemas.openxmlformats.org/drawingml/2006/table">
                <a:tbl>
                  <a:tblPr firstRow="1" firstCol="1" bandRow="1"/>
                  <a:tblGrid>
                    <a:gridCol w="1130081"/>
                    <a:gridCol w="10103323"/>
                  </a:tblGrid>
                  <a:tr h="4994275">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两种</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情景</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1218" t="-122" r="-121" b="-244"/>
                          </a:stretch>
                        </a:blipFill>
                      </a:tcPr>
                    </a:tc>
                  </a:tr>
                </a:tbl>
              </a:graphicData>
            </a:graphic>
          </p:graphicFrame>
        </mc:Fallback>
      </mc:AlternateContent>
    </p:spTree>
    <p:extLst>
      <p:ext uri="{BB962C8B-B14F-4D97-AF65-F5344CB8AC3E}">
        <p14:creationId xmlns:p14="http://schemas.microsoft.com/office/powerpoint/2010/main" val="31192660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977748750"/>
              </p:ext>
            </p:extLst>
          </p:nvPr>
        </p:nvGraphicFramePr>
        <p:xfrm>
          <a:off x="838200" y="1052703"/>
          <a:ext cx="10514013" cy="3063240"/>
        </p:xfrm>
        <a:graphic>
          <a:graphicData uri="http://schemas.openxmlformats.org/drawingml/2006/table">
            <a:tbl>
              <a:tblPr firstRow="1" firstCol="1" bandRow="1"/>
              <a:tblGrid>
                <a:gridCol w="1057710"/>
                <a:gridCol w="9456303"/>
              </a:tblGrid>
              <a:tr h="1005205">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解题</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思路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三个角度求解子弹打木块过程中损失的机械能</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利用系统前、后的机械能之差求解</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利用</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fs</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相对</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求解</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利用打击过程中子弹克服阻力做的功与阻力对木块做的功的差值进行求解</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971333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辽宁大连模拟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两个完全相同的木块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厚度均为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第一次把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粘在一起静置在光滑水平面上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的子弹以速度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水平射向木块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恰好将木块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击穿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但未穿入木块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第二次只放置木块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子弹以同样的速度水平射向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设子弹在木块中受到的阻力为恒力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不计子弹的重力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子弹可视为质点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则第二次子弹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6239396" y="3118325"/>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19993" y="3863594"/>
            <a:ext cx="3891915" cy="10775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21826" y="3631379"/>
                <a:ext cx="7333356" cy="2868325"/>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能击穿木块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子弹穿出木块的速度为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能击穿木块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子弹穿出木块的速度为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不能击穿木块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子弹进入木块的深度为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不能击穿木块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子弹进入木块的深度为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21826" y="3631379"/>
                <a:ext cx="7333356" cy="2868325"/>
              </a:xfrm>
              <a:prstGeom prst="rect">
                <a:avLst/>
              </a:prstGeom>
              <a:blipFill rotWithShape="0">
                <a:blip r:embed="rId3"/>
                <a:stretch>
                  <a:fillRect l="-1081" b="-85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1971254"/>
                <a:ext cx="11810444" cy="4084427"/>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第一次把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粘在一起静置在光滑水平面上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子弹以速度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水平射向木块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恰好将木块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击穿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但未穿入木块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由动量守恒定律得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由能量守恒定律得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第二次只放置木块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子弹以同样的速度水平射向木块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假设子弹不能击穿木块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由动量守恒定律得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由能量守恒定律得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假设成立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所以子弹不能击穿木块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子弹进入木块的深度为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1971254"/>
                <a:ext cx="11810444" cy="4084427"/>
              </a:xfrm>
              <a:prstGeom prst="rect">
                <a:avLst/>
              </a:prstGeom>
              <a:blipFill rotWithShape="0">
                <a:blip r:embed="rId2"/>
                <a:stretch>
                  <a:fillRect l="-671" t="-299" r="-361" b="-2388"/>
                </a:stretch>
              </a:blipFill>
            </p:spPr>
            <p:txBody>
              <a:bodyPr/>
              <a:lstStyle/>
              <a:p>
                <a:r>
                  <a:rPr lang="zh-CN" altLang="en-US">
                    <a:noFill/>
                  </a:rPr>
                  <a:t> </a:t>
                </a:r>
              </a:p>
            </p:txBody>
          </p:sp>
        </mc:Fallback>
      </mc:AlternateContent>
      <p:pic>
        <p:nvPicPr>
          <p:cNvPr id="4" name="image22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3017" y="620649"/>
            <a:ext cx="3891915" cy="1077595"/>
          </a:xfrm>
          <a:prstGeom prst="rect">
            <a:avLst/>
          </a:prstGeom>
          <a:solidFill>
            <a:scrgbClr r="0" g="0" b="0">
              <a:alpha val="0"/>
            </a:scrgbClr>
          </a:solidFill>
          <a:ln>
            <a:noFill/>
          </a:ln>
        </p:spPr>
      </p:pic>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290</TotalTime>
  <Words>2027</Words>
  <Application>Microsoft Office PowerPoint</Application>
  <PresentationFormat>自定义</PresentationFormat>
  <Paragraphs>221</Paragraphs>
  <Slides>46</Slides>
  <Notes>2</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46</vt:i4>
      </vt:variant>
    </vt:vector>
  </HeadingPairs>
  <TitlesOfParts>
    <vt:vector size="61"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70</cp:revision>
  <dcterms:created xsi:type="dcterms:W3CDTF">2024-01-15T03:14:15Z</dcterms:created>
  <dcterms:modified xsi:type="dcterms:W3CDTF">2026-03-20T06:36:32Z</dcterms:modified>
</cp:coreProperties>
</file>