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40" r:id="rId2"/>
    <p:sldId id="257" r:id="rId3"/>
    <p:sldId id="341" r:id="rId4"/>
    <p:sldId id="356" r:id="rId5"/>
    <p:sldId id="357" r:id="rId6"/>
    <p:sldId id="579" r:id="rId7"/>
    <p:sldId id="580" r:id="rId8"/>
    <p:sldId id="581" r:id="rId9"/>
    <p:sldId id="492" r:id="rId10"/>
    <p:sldId id="359" r:id="rId11"/>
    <p:sldId id="582" r:id="rId12"/>
    <p:sldId id="583" r:id="rId13"/>
    <p:sldId id="493" r:id="rId14"/>
    <p:sldId id="494" r:id="rId15"/>
    <p:sldId id="495" r:id="rId16"/>
    <p:sldId id="584" r:id="rId17"/>
    <p:sldId id="585" r:id="rId18"/>
    <p:sldId id="586" r:id="rId19"/>
    <p:sldId id="400" r:id="rId20"/>
    <p:sldId id="402" r:id="rId21"/>
    <p:sldId id="403" r:id="rId22"/>
    <p:sldId id="587" r:id="rId23"/>
    <p:sldId id="404" r:id="rId24"/>
    <p:sldId id="593" r:id="rId25"/>
    <p:sldId id="594" r:id="rId26"/>
    <p:sldId id="595" r:id="rId27"/>
    <p:sldId id="406" r:id="rId28"/>
    <p:sldId id="407" r:id="rId29"/>
    <p:sldId id="589" r:id="rId30"/>
    <p:sldId id="408" r:id="rId31"/>
    <p:sldId id="409" r:id="rId32"/>
    <p:sldId id="591" r:id="rId33"/>
    <p:sldId id="592" r:id="rId34"/>
    <p:sldId id="428" r:id="rId35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7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0.xml"/><Relationship Id="rId5" Type="http://schemas.openxmlformats.org/officeDocument/2006/relationships/slide" Target="../slides/slide27.xml"/><Relationship Id="rId4" Type="http://schemas.openxmlformats.org/officeDocument/2006/relationships/slide" Target="../slides/slide2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812432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8725596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5" action="ppaction://hlinksldjump"/>
          </p:cNvPr>
          <p:cNvSpPr/>
          <p:nvPr userDrawn="1"/>
        </p:nvSpPr>
        <p:spPr>
          <a:xfrm>
            <a:off x="932686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6" action="ppaction://hlinksldjump"/>
          </p:cNvPr>
          <p:cNvSpPr/>
          <p:nvPr userDrawn="1"/>
        </p:nvSpPr>
        <p:spPr>
          <a:xfrm>
            <a:off x="992812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7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2272960" y="5157216"/>
            <a:ext cx="8787015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专题强化十二　力学三大观点的综合应用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3429000"/>
                <a:ext cx="11810444" cy="27112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设滑块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从高度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处由静止下滑至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在圆弧轨道最低点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由圆周运动知识和牛顿第二定律得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结合题图乙可得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3429000"/>
                <a:ext cx="11810444" cy="2711231"/>
              </a:xfrm>
              <a:prstGeom prst="rect">
                <a:avLst/>
              </a:prstGeom>
              <a:blipFill rotWithShape="0">
                <a:blip r:embed="rId2"/>
                <a:stretch>
                  <a:fillRect l="-671" t="-2477" r="-1909" b="-40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404622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171765" y="2169769"/>
            <a:ext cx="376317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及圆弧轨道半径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7544" y="6162181"/>
            <a:ext cx="6666687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0.20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3679991"/>
                <a:ext cx="11810444" cy="24755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发生弹性碰撞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由动量守恒定律和机械能守恒定律可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第一次向左滑行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停下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由动能定理可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=0.40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3679991"/>
                <a:ext cx="11810444" cy="2475525"/>
              </a:xfrm>
              <a:prstGeom prst="rect">
                <a:avLst/>
              </a:prstGeom>
              <a:blipFill rotWithShape="0">
                <a:blip r:embed="rId2"/>
                <a:stretch>
                  <a:fillRect l="-671" t="-2709" b="-4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626582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450" y="620500"/>
            <a:ext cx="376317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与地面之间的动摩擦因数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1533" y="6062268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46450" y="1848071"/>
                <a:ext cx="3763171" cy="189947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从高度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处滑下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设其与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撞击前的速度为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由机械能守恒定律可得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1848071"/>
                <a:ext cx="3763171" cy="1899470"/>
              </a:xfrm>
              <a:prstGeom prst="rect">
                <a:avLst/>
              </a:prstGeom>
              <a:blipFill rotWithShape="0">
                <a:blip r:embed="rId4"/>
                <a:stretch>
                  <a:fillRect l="-2107" t="-2885" r="-648" b="-16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666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3429000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每次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停下后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返回再次与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发生弹性碰撞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之间发生多次弹性碰撞后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最终均停止在水平地面上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由动能定理得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gh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626582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87792" y="2169769"/>
            <a:ext cx="376317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在水平地面上滑行的总路程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5839615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0.50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64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57285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处理多物体多过程问题的方法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多物体多过程问题是高考物理力学综合题的重要考查形式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需综合运用牛顿运动定律、动量定理、能量守恒定律和动量守恒定律等分段求解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这类问题的解题关键是找到各个过程的衔接点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将整个过程拆解为单个过程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建构单个过程对应的模型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再根据模型特点求解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具体解题步骤如下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39" y="2780919"/>
            <a:ext cx="6913880" cy="38608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579705"/>
            <a:ext cx="11810444" cy="368200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12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浙江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月选考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某兴趣小组设计了一传送装置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其竖直截面如图所示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是倾角为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的斜轨道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是以恒定速率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顺时针转动的水平传送带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紧靠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端有半径为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置于光滑水平面上的可动半圆弧轨道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水平面和传送带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处于同一高度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各连接处平滑过渡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现有一质量为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从轨道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点由静止下滑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经传送带末端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点滑入圆弧轨道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物块与传送带间的动摩擦因数为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其余接触面均光滑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=0.36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物块可视为质点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传送带足够长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987" y="4360672"/>
            <a:ext cx="5445125" cy="14446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2132838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点处的速度大小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620649"/>
            <a:ext cx="5445125" cy="14446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450" y="5146230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46450" y="2818516"/>
                <a:ext cx="11810444" cy="21226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2818516"/>
                <a:ext cx="11810444" cy="2122673"/>
              </a:xfrm>
              <a:prstGeom prst="rect">
                <a:avLst/>
              </a:prstGeom>
              <a:blipFill rotWithShape="0">
                <a:blip r:embed="rId3"/>
                <a:stretch>
                  <a:fillRect l="-671" b="-5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2132838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点过程中摩擦力对其做的功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620649"/>
            <a:ext cx="5445125" cy="14446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59015" y="4725162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0.9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59015" y="2985960"/>
                <a:ext cx="11810444" cy="151532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物块滑上传送带后做加速运动直到与传送带共速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摩擦力对其做的功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=0.9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985960"/>
                <a:ext cx="11810444" cy="1515327"/>
              </a:xfrm>
              <a:prstGeom prst="rect">
                <a:avLst/>
              </a:prstGeom>
              <a:blipFill rotWithShape="0">
                <a:blip r:embed="rId3"/>
                <a:stretch>
                  <a:fillRect l="-671" b="-36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090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2132838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在传送带上滑动过程中产生的滑痕长度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620649"/>
            <a:ext cx="5445125" cy="14446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59015" y="5157216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59015" y="2769933"/>
                <a:ext cx="11810444" cy="24287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物块在传送带上匀加速运动的加速度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μg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加速到与传送带共速时所用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s=0.4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在传送带上滑动过程中产生的滑痕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长度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769933"/>
                <a:ext cx="11810444" cy="2428718"/>
              </a:xfrm>
              <a:prstGeom prst="rect">
                <a:avLst/>
              </a:prstGeom>
              <a:blipFill rotWithShape="0">
                <a:blip r:embed="rId3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117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21328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即将离开圆弧轨道最高点的瞬间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受到轨道的压力大小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620649"/>
            <a:ext cx="5445125" cy="14446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62477" y="6010338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59015" y="2774293"/>
                <a:ext cx="11810444" cy="333550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从物块开始进入圆弧轨道到到达圆弧轨道最高点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物块与圆弧轨道组成的系统在水平方向动量守恒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由能量守恒定律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另一组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因不合实际舍掉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物块在最高点时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774293"/>
                <a:ext cx="11810444" cy="3335504"/>
              </a:xfrm>
              <a:prstGeom prst="rect">
                <a:avLst/>
              </a:prstGeom>
              <a:blipFill rotWithShape="0">
                <a:blip r:embed="rId3"/>
                <a:stretch>
                  <a:fillRect l="-671" t="-1645" b="-32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254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endParaRPr kumimoji="1" lang="en-US" altLang="zh-CN" sz="8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809529" y="2132838"/>
            <a:ext cx="10686352" cy="7831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掌握并灵活运用力学三大观点解决动力学综合问题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358486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5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广东阳江第一中学月考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一轻质短弹簧的左端固定在小球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右端与小球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接触但未拴接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静止在光滑水平台面上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现给球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一个瞬时冲量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N·s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弹簧经过压缩、恢复过程后球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脱离弹簧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在水平台面上匀速运动并从其右端点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水平抛出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落入固定放置在水平地面上的竖直四分之一光滑圆弧轨道内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该段圆弧的圆心在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半径满足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=1.28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已知两小球均可看成质点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不计空气阻力和一切摩擦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4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830" y="4293108"/>
            <a:ext cx="50927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28813" y="653489"/>
            <a:ext cx="5982420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弹簧开始压缩时球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的速度大小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该条件下弹簧具有的最大弹性势能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从水平台面右端点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抛出后落到圆弧轨道上的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点在图示平面直角坐标系中的坐标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4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235" y="620649"/>
            <a:ext cx="50927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3212973"/>
                <a:ext cx="11658044" cy="309979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(2)0.06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(3)(0.8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由动量定理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当弹簧两端的小球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速度相同时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弹簧的弹性势能最大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由能量守恒定律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3212973"/>
                <a:ext cx="11658044" cy="3099799"/>
              </a:xfrm>
              <a:prstGeom prst="rect">
                <a:avLst/>
              </a:prstGeom>
              <a:blipFill rotWithShape="0">
                <a:blip r:embed="rId3"/>
                <a:stretch>
                  <a:fillRect l="-680" t="-1965" b="-33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28813" y="653489"/>
                <a:ext cx="5982420" cy="270007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当弹簧恢复原长时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此过程系统动量守恒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13" y="653489"/>
                <a:ext cx="5982420" cy="2700074"/>
              </a:xfrm>
              <a:prstGeom prst="rect">
                <a:avLst/>
              </a:prstGeom>
              <a:blipFill rotWithShape="0">
                <a:blip r:embed="rId2"/>
                <a:stretch>
                  <a:fillRect l="-1325" t="-677" b="-45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4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235" y="620649"/>
            <a:ext cx="50927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3294861"/>
                <a:ext cx="11658044" cy="26963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从平台上的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点抛出后做平抛运动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设水平位置坐标为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竖直位置坐标为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smtClean="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30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30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点的坐标为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(0.8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0.8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m)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3294861"/>
                <a:ext cx="11658044" cy="2696355"/>
              </a:xfrm>
              <a:prstGeom prst="rect">
                <a:avLst/>
              </a:prstGeom>
              <a:blipFill rotWithShape="0">
                <a:blip r:embed="rId4"/>
                <a:stretch>
                  <a:fillRect l="-680" t="-451" b="-40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98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94740" y="629665"/>
            <a:ext cx="11810444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湘豫名校联考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某滑雪场设计建造了如图所示的滑雪滑道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段为倾斜的直滑道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为水平滑道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两点之间的高度差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 err="1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两点间的水平距离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=64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的滑雪者脚踏滑板从滑道上端的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点由静止开始向下滑动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点时无能量损失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进入水平滑道后滑雪者在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处滑上一放置在光滑凹槽内的薄板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薄板质量为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未知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滑板与滑道、滑板与薄板之间的动摩擦因数均为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薄板上表面与水平滑道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表面齐平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薄板左端离凹槽的左端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处的距离为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薄板与凹槽的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端的碰撞为弹性碰撞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忽略滑雪者所受空气阻力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滑雪者可视为质点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86949" y="620649"/>
            <a:ext cx="4944149" cy="318001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求滑雪者到达凹槽右端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处的速度大小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若滑雪者在薄板左端第二次到达凹槽左端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处时刚好滑上水平滑道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求薄板长度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以及整个过程中滑雪者与薄板间因摩擦产生的热量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4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836676"/>
            <a:ext cx="561086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248829" y="3819961"/>
                <a:ext cx="11658044" cy="247738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的倾角为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滑雪者从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29" y="3819961"/>
                <a:ext cx="11658044" cy="2477385"/>
              </a:xfrm>
              <a:prstGeom prst="rect">
                <a:avLst/>
              </a:prstGeom>
              <a:blipFill rotWithShape="0">
                <a:blip r:embed="rId3"/>
                <a:stretch>
                  <a:fillRect l="-680" b="-5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52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86949" y="620649"/>
            <a:ext cx="4944149" cy="296533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根据牛顿第二定律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对薄板有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对滑雪者有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当薄板第一次到达凹槽的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端时的速度为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4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836676"/>
            <a:ext cx="561086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399540" y="3590435"/>
                <a:ext cx="11658044" cy="260658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该过程所需的时间为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num>
                          <m:den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滑雪者的速度为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40" y="3590435"/>
                <a:ext cx="11658044" cy="2606587"/>
              </a:xfrm>
              <a:prstGeom prst="rect">
                <a:avLst/>
              </a:prstGeom>
              <a:blipFill rotWithShape="0">
                <a:blip r:embed="rId3"/>
                <a:stretch>
                  <a:fillRect l="-680" b="-46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521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286949" y="620649"/>
                <a:ext cx="5808257" cy="442971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滑雪者相对薄板的位移为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随即薄板与凹槽的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端发生弹性碰撞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设向左为正方向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共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根据能量守恒定律得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共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49" y="620649"/>
                <a:ext cx="5808257" cy="4429715"/>
              </a:xfrm>
              <a:prstGeom prst="rect">
                <a:avLst/>
              </a:prstGeom>
              <a:blipFill rotWithShape="0">
                <a:blip r:embed="rId2"/>
                <a:stretch>
                  <a:fillRect l="-1364" t="-1377" r="-105" b="-2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4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836676"/>
            <a:ext cx="561086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262477" y="5056693"/>
                <a:ext cx="11658044" cy="11011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滑雪者刚好第二次到达槽的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=Δ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整个过程中产生的热量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μMgL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5056693"/>
                <a:ext cx="11658044" cy="1101111"/>
              </a:xfrm>
              <a:prstGeom prst="rect">
                <a:avLst/>
              </a:prstGeom>
              <a:blipFill rotWithShape="0">
                <a:blip r:embed="rId4"/>
                <a:stretch>
                  <a:fillRect l="-680" b="-1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59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4740" y="629665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甘肃卷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视为质点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在细绳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作用下处于平衡状态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细绳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=1.6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与竖直方向的夹角均为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60°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的木板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静止在光滑水平面上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的左端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的左端在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的正下方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剪断细绳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O'P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405" y="2348865"/>
            <a:ext cx="544512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47140" y="4297799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运动到最低点时细绳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所受的拉力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在最低点时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断裂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飞出后恰好与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左侧碰撞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时间极短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水平向右运动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求碰后瞬间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共速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之间的动摩擦因数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47140" y="2376012"/>
                <a:ext cx="11658044" cy="34616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(3)0.15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的长度为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从开始运动至运动到最低点的过程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gl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在最低点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根据牛顿第三定律得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联立解得细绳受到的拉力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376012"/>
                <a:ext cx="11658044" cy="3461629"/>
              </a:xfrm>
              <a:prstGeom prst="rect">
                <a:avLst/>
              </a:prstGeom>
              <a:blipFill rotWithShape="0">
                <a:blip r:embed="rId2"/>
                <a:stretch>
                  <a:fillRect l="-680" t="-528" b="-29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486" y="620649"/>
            <a:ext cx="544512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47140" y="2348716"/>
                <a:ext cx="11658044" cy="39879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竖直下落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说明碰后瞬间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动量为零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由于碰撞时间极短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碰撞过程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组成的系统水平方向动量守恒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=0+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问解得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相互作用的过程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系统所受合外力为零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共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根据能量守恒定律有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𝐂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共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=0.15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348716"/>
                <a:ext cx="11658044" cy="3987991"/>
              </a:xfrm>
              <a:prstGeom prst="rect">
                <a:avLst/>
              </a:prstGeom>
              <a:blipFill rotWithShape="0">
                <a:blip r:embed="rId2"/>
                <a:stretch>
                  <a:fillRect l="-680" r="-52" b="-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486" y="620649"/>
            <a:ext cx="544512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45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560" name="TextBox 1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5663152" y="3003825"/>
            <a:ext cx="2936875" cy="64120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  <a:endParaRPr lang="en-US" altLang="zh-CN" sz="36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6450" y="629665"/>
            <a:ext cx="8873361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并排放在光滑水平面上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上固定一竖直轻杆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用一长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的细线将小球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可看成质点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竖直悬挂在轻杆上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初始时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均固定在水平面上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的子弹以某一水平初速度射入小球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射入时间极短且未射出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恰能到达与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点等高的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5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33518" y="3551832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求子弹初速度的大小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若解除物块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的固定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子弹仍以相同初速度射入小球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射入时间极短且未射出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能上升的最大高度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速度的最大值和刚达到最大值瞬间细线中拉力的大小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32595" y="836527"/>
                <a:ext cx="7962601" cy="51234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.0.12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.1.6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设子弹的初速度为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击中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二者共同的速度为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达到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95" y="836527"/>
                <a:ext cx="7962601" cy="5123494"/>
              </a:xfrm>
              <a:prstGeom prst="rect">
                <a:avLst/>
              </a:prstGeom>
              <a:blipFill rotWithShape="0">
                <a:blip r:embed="rId2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5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32595" y="836527"/>
                <a:ext cx="7962601" cy="45881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到最高点时速度为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子弹、小球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组成的系统在水平方向动量定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恒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水平向右为正方向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95" y="836527"/>
                <a:ext cx="7962601" cy="4588155"/>
              </a:xfrm>
              <a:prstGeom prst="rect">
                <a:avLst/>
              </a:prstGeom>
              <a:blipFill rotWithShape="0">
                <a:blip r:embed="rId2"/>
                <a:stretch>
                  <a:fillRect l="-995" r="-383" b="-5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5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880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32595" y="634297"/>
                <a:ext cx="7962601" cy="490202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再次回到最低点时速度为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此时木块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恰好分离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的速度有最大值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取向右为正方向</a:t>
                </a:r>
                <a:r>
                  <a:rPr lang="en-US" altLang="zh-CN" sz="2600" smtClean="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动量守恒定律</a:t>
                </a:r>
                <a:r>
                  <a:rPr lang="zh-CN" altLang="zh-CN" sz="2600" b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由系统机械能守恒定律有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=1.6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0.4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在最低点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2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代入数据可得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=1.2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95" y="634297"/>
                <a:ext cx="7962601" cy="4902023"/>
              </a:xfrm>
              <a:prstGeom prst="rect">
                <a:avLst/>
              </a:prstGeom>
              <a:blipFill rotWithShape="0">
                <a:blip r:embed="rId2"/>
                <a:stretch>
                  <a:fillRect l="-995" t="-373" b="-18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5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39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力学三大观点比较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147539"/>
              </p:ext>
            </p:extLst>
          </p:nvPr>
        </p:nvGraphicFramePr>
        <p:xfrm>
          <a:off x="235181" y="1268730"/>
          <a:ext cx="11233404" cy="4754880"/>
        </p:xfrm>
        <a:graphic>
          <a:graphicData uri="http://schemas.openxmlformats.org/drawingml/2006/table">
            <a:tbl>
              <a:tblPr firstRow="1" firstCol="1" bandRow="1"/>
              <a:tblGrid>
                <a:gridCol w="2160270"/>
                <a:gridCol w="3672459"/>
                <a:gridCol w="5400675"/>
              </a:tblGrid>
              <a:tr h="3303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观点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基本规律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解题优势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30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动力学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观点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牛顿运动定律、匀变速直线运动规律、平抛运动规律、圆周运动规律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研究瞬时状态</a:t>
                      </a:r>
                      <a:r>
                        <a:rPr lang="en-US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分析运动性质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研究匀变速直线运动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研究平抛运动、圆周运动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(4)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求解加速度、时间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30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能量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观点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动能定理、机械能守恒定律、能量守恒定律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只涉及运动初、末状态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研究曲线运动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研究多过程运动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(4)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求解功、能、位移、速度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21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动量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观点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动量定理、动量守恒定律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只涉及运动初、末状态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研究相互作用系统的运动</a:t>
                      </a:r>
                      <a:r>
                        <a:rPr lang="zh-CN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求解动量、冲量、速度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50" y="620649"/>
            <a:ext cx="8873361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广东大湾区联考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在某次高空作业平台测试中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平台缆绳断裂后向下坠落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已知下落过程中两侧制动装置对平台施加的滑动摩擦力共为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平台刚接触缓冲轻弹簧时速度大小为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此后经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平台停止运动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轻弹簧被压缩了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若平台的质量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不考虑空气阻力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52703"/>
            <a:ext cx="3105785" cy="32353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23647" y="4293108"/>
            <a:ext cx="8873361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思路导引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本题对应弹簧缓冲模型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分析思路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:(1)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看到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”→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用牛顿第二定律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看到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弹簧最大弹性势能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”→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用能量守恒定律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;(3)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看到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冲量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”→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用平均力法、图像法或动量定理法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50" y="620649"/>
            <a:ext cx="8873361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平台刚接触轻弹簧时加速度大小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52703"/>
            <a:ext cx="3105785" cy="32353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73746" y="3861054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450" y="1257744"/>
            <a:ext cx="8066692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平台下滑过程中受重力和两侧制动装置的滑动摩擦力作用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刚接触轻弹簧时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根据牛顿第二定律可得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代入数据解得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91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50" y="620649"/>
            <a:ext cx="8873361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轻弹簧的最大弹性势能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52703"/>
            <a:ext cx="3105785" cy="32353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73746" y="3645027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98850" y="1257744"/>
                <a:ext cx="8873361" cy="211895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根据能量守恒定律可知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fx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50" y="1257744"/>
                <a:ext cx="8873361" cy="2118954"/>
              </a:xfrm>
              <a:prstGeom prst="rect">
                <a:avLst/>
              </a:prstGeom>
              <a:blipFill rotWithShape="0">
                <a:blip r:embed="rId3"/>
                <a:stretch>
                  <a:fillRect l="-893" b="-54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59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50" y="620649"/>
            <a:ext cx="8873361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下落过程中轻弹簧对平台的冲量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52703"/>
            <a:ext cx="3105785" cy="32353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73746" y="3418014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N·s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方向竖直向上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8850" y="1257744"/>
            <a:ext cx="8873361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取竖直向上为正方向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根据动量定理可得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ft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代入数据解得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方向与正方向相同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竖直向上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2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9296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倾斜轨道与圆弧轨道平滑相接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圆弧轨道的底部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与水平地面相切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为水平地面</a:t>
            </a:r>
            <a:r>
              <a:rPr lang="zh-CN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现在圆弧轨道底部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处安装一个压力传感器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其示数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2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表示该处所受压力的大小</a:t>
            </a:r>
            <a:r>
              <a:rPr lang="zh-CN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使滑块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从倾斜轨道上不同高度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处由静止下滑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示数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2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之间的关系图像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2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zh-CN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再将质量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2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=0.80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放置在水平地面上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2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=0.80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高度由静止滑下后与物块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发生弹性碰撞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与轨道之间的摩擦力均可不计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与地面之间的动摩擦因数恒定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发生第一次碰撞后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向左滑行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=0.32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停下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之后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再次发生碰撞</a:t>
            </a:r>
            <a:r>
              <a:rPr lang="zh-CN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2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22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098" y="3059723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44365" y="3065186"/>
            <a:ext cx="4768733" cy="364539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思路导引</a:t>
            </a:r>
            <a:r>
              <a:rPr lang="zh-CN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第一步过程拆解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过程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1:P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沿倾斜轨道及圆弧轨道下滑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过程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2:P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弹性碰撞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过程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3:P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反弹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做匀减速运动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过程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4:P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返回圆弧、倾斜轨道再下滑与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发生碰撞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之后再重复</a:t>
            </a:r>
            <a:r>
              <a:rPr lang="zh-CN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22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第二步模型转化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:P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下滑过程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→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机械能守恒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圆弧轨道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→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圆周运动模型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碰撞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→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用弹性碰撞模型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碰后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的运动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→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匀变速直线运动模型</a:t>
            </a:r>
            <a:r>
              <a:rPr lang="en-US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最终静止通过的路程对全程应用动能定理或能量守恒定律直接判断</a:t>
            </a:r>
            <a:r>
              <a:rPr lang="zh-CN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22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第三步列式求解</a:t>
            </a:r>
            <a:r>
              <a:rPr lang="en-US" altLang="zh-CN" sz="2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根据相应模型的规律列式求解</a:t>
            </a:r>
            <a:r>
              <a:rPr lang="zh-CN" altLang="zh-CN" sz="2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22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1935</Words>
  <Application>Microsoft Office PowerPoint</Application>
  <PresentationFormat>自定义</PresentationFormat>
  <Paragraphs>181</Paragraphs>
  <Slides>34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4" baseType="lpstr">
      <vt:lpstr>等线</vt:lpstr>
      <vt:lpstr>黑体</vt:lpstr>
      <vt:lpstr>宋体</vt:lpstr>
      <vt:lpstr>微软雅黑</vt:lpstr>
      <vt:lpstr>Arial</vt:lpstr>
      <vt:lpstr>Book Antiqua</vt:lpstr>
      <vt:lpstr>Calibri</vt:lpstr>
      <vt:lpstr>Cambria Math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68</cp:revision>
  <dcterms:created xsi:type="dcterms:W3CDTF">2024-01-15T03:14:15Z</dcterms:created>
  <dcterms:modified xsi:type="dcterms:W3CDTF">2026-03-20T06:43:10Z</dcterms:modified>
</cp:coreProperties>
</file>