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handoutMasterIdLst>
    <p:handoutMasterId r:id="rId52"/>
  </p:handoutMasterIdLst>
  <p:sldIdLst>
    <p:sldId id="340" r:id="rId2"/>
    <p:sldId id="341" r:id="rId3"/>
    <p:sldId id="342" r:id="rId4"/>
    <p:sldId id="343" r:id="rId5"/>
    <p:sldId id="581" r:id="rId6"/>
    <p:sldId id="582" r:id="rId7"/>
    <p:sldId id="355" r:id="rId8"/>
    <p:sldId id="356" r:id="rId9"/>
    <p:sldId id="357" r:id="rId10"/>
    <p:sldId id="583" r:id="rId11"/>
    <p:sldId id="584" r:id="rId12"/>
    <p:sldId id="492" r:id="rId13"/>
    <p:sldId id="359" r:id="rId14"/>
    <p:sldId id="493" r:id="rId15"/>
    <p:sldId id="491" r:id="rId16"/>
    <p:sldId id="585" r:id="rId17"/>
    <p:sldId id="367" r:id="rId18"/>
    <p:sldId id="501" r:id="rId19"/>
    <p:sldId id="586" r:id="rId20"/>
    <p:sldId id="587" r:id="rId21"/>
    <p:sldId id="588" r:id="rId22"/>
    <p:sldId id="502" r:id="rId23"/>
    <p:sldId id="504" r:id="rId24"/>
    <p:sldId id="589" r:id="rId25"/>
    <p:sldId id="590" r:id="rId26"/>
    <p:sldId id="608" r:id="rId27"/>
    <p:sldId id="609" r:id="rId28"/>
    <p:sldId id="610" r:id="rId29"/>
    <p:sldId id="400" r:id="rId30"/>
    <p:sldId id="402" r:id="rId31"/>
    <p:sldId id="591" r:id="rId32"/>
    <p:sldId id="592" r:id="rId33"/>
    <p:sldId id="593" r:id="rId34"/>
    <p:sldId id="404" r:id="rId35"/>
    <p:sldId id="594" r:id="rId36"/>
    <p:sldId id="595" r:id="rId37"/>
    <p:sldId id="611" r:id="rId38"/>
    <p:sldId id="406" r:id="rId39"/>
    <p:sldId id="407" r:id="rId40"/>
    <p:sldId id="596" r:id="rId41"/>
    <p:sldId id="600" r:id="rId42"/>
    <p:sldId id="612" r:id="rId43"/>
    <p:sldId id="408" r:id="rId44"/>
    <p:sldId id="613" r:id="rId45"/>
    <p:sldId id="614" r:id="rId46"/>
    <p:sldId id="615" r:id="rId47"/>
    <p:sldId id="616" r:id="rId48"/>
    <p:sldId id="617" r:id="rId49"/>
    <p:sldId id="428" r:id="rId50"/>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7</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30.xml"/><Relationship Id="rId7"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3.xml"/><Relationship Id="rId5" Type="http://schemas.openxmlformats.org/officeDocument/2006/relationships/slide" Target="../slides/slide38.xml"/><Relationship Id="rId4" Type="http://schemas.openxmlformats.org/officeDocument/2006/relationships/slide" Target="../slides/slide3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3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50.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9.png"/><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1.jpe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tags" Target="../tags/tag9.xml"/><Relationship Id="rId7" Type="http://schemas.openxmlformats.org/officeDocument/2006/relationships/slide" Target="slide17.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747448" y="5157216"/>
            <a:ext cx="5940082"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实验八　验证动量守恒定律</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6450" y="620649"/>
                <a:ext cx="7333356" cy="4700237"/>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利用圆规画圆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尽可能用最小的圆将某位置所有的落点圈在其中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这个圆的圆心位置即为平均落点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小球从斜槽末端飞出后均做平抛运动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下落高度相同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可知下落时间相同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可知小球落地时的水平位移与离开斜槽末端的速度成正比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故若关系式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b="1">
                    <a:latin typeface="Times New Roman" panose="02020603050405020304" pitchFamily="18" charset="0"/>
                    <a:cs typeface="Times New Roman" panose="02020603050405020304" pitchFamily="18" charset="0"/>
                  </a:rPr>
                  <a:t>成立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即可验证碰撞前后动量守恒</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见</a:t>
                </a:r>
                <a:r>
                  <a:rPr lang="zh-CN"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解析　</a:t>
                </a:r>
                <a:r>
                  <a:rPr lang="en-US"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6450" y="620649"/>
                <a:ext cx="7333356" cy="4700237"/>
              </a:xfrm>
              <a:prstGeom prst="rect">
                <a:avLst/>
              </a:prstGeom>
              <a:blipFill rotWithShape="0">
                <a:blip r:embed="rId2"/>
                <a:stretch>
                  <a:fillRect l="-1081" t="-1167" r="-748" b="-1946"/>
                </a:stretch>
              </a:blipFill>
            </p:spPr>
            <p:txBody>
              <a:bodyPr/>
              <a:lstStyle/>
              <a:p>
                <a:r>
                  <a:rPr lang="zh-CN" altLang="en-US">
                    <a:noFill/>
                  </a:rPr>
                  <a:t> </a:t>
                </a:r>
              </a:p>
            </p:txBody>
          </p:sp>
        </mc:Fallback>
      </mc:AlternateContent>
      <p:pic>
        <p:nvPicPr>
          <p:cNvPr id="4" name="image2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1052703"/>
            <a:ext cx="4326255" cy="1077595"/>
          </a:xfrm>
          <a:prstGeom prst="rect">
            <a:avLst/>
          </a:prstGeom>
          <a:solidFill>
            <a:scrgbClr r="0" g="0" b="0">
              <a:alpha val="0"/>
            </a:scrgbClr>
          </a:solidFill>
          <a:ln>
            <a:noFill/>
          </a:ln>
        </p:spPr>
      </p:pic>
    </p:spTree>
    <p:extLst>
      <p:ext uri="{BB962C8B-B14F-4D97-AF65-F5344CB8AC3E}">
        <p14:creationId xmlns:p14="http://schemas.microsoft.com/office/powerpoint/2010/main" val="30842862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10661" y="620649"/>
            <a:ext cx="8873361" cy="4890225"/>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受上述实验的启发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某同学设计了另一种验证动量守恒定律的实验方案</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用两根不可伸长的等长轻绳将两个半径相同、质量不等的匀质小球悬挂于等高的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两点间距等于小球的直径</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将质量较小的小球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向左拉起至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在最低点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与静止于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发生正碰</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碰后小球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向左反弹至最高点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向右摆动至最高点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弦长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推导说明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满足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关系即可验证碰撞前后动量守恒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5" name="image2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58395" y="1052703"/>
            <a:ext cx="2669540" cy="2781300"/>
          </a:xfrm>
          <a:prstGeom prst="rect">
            <a:avLst/>
          </a:prstGeom>
          <a:solidFill>
            <a:scrgbClr r="0" g="0" b="0">
              <a:alpha val="0"/>
            </a:scrgbClr>
          </a:solidFill>
          <a:ln>
            <a:noFill/>
          </a:ln>
        </p:spPr>
      </p:pic>
    </p:spTree>
    <p:extLst>
      <p:ext uri="{BB962C8B-B14F-4D97-AF65-F5344CB8AC3E}">
        <p14:creationId xmlns:p14="http://schemas.microsoft.com/office/powerpoint/2010/main" val="40109634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0196" y="620649"/>
                <a:ext cx="8873361" cy="448101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小球</a:t>
                </a:r>
                <a:r>
                  <a:rPr lang="zh-CN" altLang="zh-CN" sz="2600" b="1">
                    <a:latin typeface="Times New Roman" panose="02020603050405020304" pitchFamily="18" charset="0"/>
                    <a:cs typeface="Times New Roman" panose="02020603050405020304" pitchFamily="18" charset="0"/>
                  </a:rPr>
                  <a:t>摆动过程中几何关系如图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由勾股定理可知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h</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设小球在最低点时的速度大小为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则由动能定理有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mgh</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gh</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𝒉</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规定水平向右为正方向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则小球碰撞过程由动量守恒定律有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即可验证碰撞前后动量守恒</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0196" y="620649"/>
                <a:ext cx="8873361" cy="4481011"/>
              </a:xfrm>
              <a:prstGeom prst="rect">
                <a:avLst/>
              </a:prstGeom>
              <a:blipFill rotWithShape="0">
                <a:blip r:embed="rId2"/>
                <a:stretch>
                  <a:fillRect l="-893" r="-3709" b="-680"/>
                </a:stretch>
              </a:blipFill>
            </p:spPr>
            <p:txBody>
              <a:bodyPr/>
              <a:lstStyle/>
              <a:p>
                <a:r>
                  <a:rPr lang="zh-CN" altLang="en-US">
                    <a:noFill/>
                  </a:rPr>
                  <a:t> </a:t>
                </a:r>
              </a:p>
            </p:txBody>
          </p:sp>
        </mc:Fallback>
      </mc:AlternateContent>
      <p:pic>
        <p:nvPicPr>
          <p:cNvPr id="4" name="image25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1052703"/>
            <a:ext cx="2505075" cy="2781300"/>
          </a:xfrm>
          <a:prstGeom prst="rect">
            <a:avLst/>
          </a:prstGeom>
          <a:solidFill>
            <a:scrgbClr r="0" g="0" b="0">
              <a:alpha val="0"/>
            </a:scrgbClr>
          </a:solidFill>
          <a:ln>
            <a:noFill/>
          </a:ln>
        </p:spPr>
      </p:pic>
      <p:sp>
        <p:nvSpPr>
          <p:cNvPr id="5" name="矩形 4"/>
          <p:cNvSpPr/>
          <p:nvPr/>
        </p:nvSpPr>
        <p:spPr>
          <a:xfrm>
            <a:off x="182596" y="5198507"/>
            <a:ext cx="8873361"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推导</a:t>
            </a:r>
            <a:r>
              <a:rPr lang="zh-CN" altLang="zh-CN" sz="26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过程见解析　</a:t>
            </a:r>
            <a:r>
              <a:rPr lang="en-US" altLang="zh-CN" sz="2600" i="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solidFill>
                  <a:srgbClr val="000000"/>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baseline="-250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0882" y="620649"/>
            <a:ext cx="5440835" cy="552456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广东广州期中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两实验小组想验证动量守恒定律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第一组采用传统的如图甲所示的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碰撞实验装置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验证两小球碰撞前后的动量是否守恒</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第二组设计了如图乙所示利用固定了两个光电门的气垫导轨验证两滑块碰撞前后的动量是否守恒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3152" y="620649"/>
            <a:ext cx="6481826" cy="5235825"/>
          </a:xfrm>
          <a:prstGeom prst="rect">
            <a:avLst/>
          </a:prstGeom>
          <a:solidFill>
            <a:scrgbClr r="0" g="0" b="0">
              <a:alpha val="0"/>
            </a:scrgbClr>
          </a:solid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862658"/>
            <a:ext cx="11810444" cy="3170074"/>
          </a:xfrm>
          <a:prstGeom prst="rect">
            <a:avLst/>
          </a:prstGeom>
        </p:spPr>
        <p:txBody>
          <a:bodyPr wrap="square" lIns="121898" tIns="60948" rIns="121898" bIns="60948">
            <a:spAutoFit/>
          </a:bodyPr>
          <a:lstStyle/>
          <a:p>
            <a:pPr>
              <a:spcAft>
                <a:spcPts val="0"/>
              </a:spcAft>
              <a:tabLst>
                <a:tab pos="3780790" algn="l"/>
              </a:tabLst>
            </a:pP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验证第一组实验的同学们用托盘天平测出了小球</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的质量记为</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小球</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的质量记为</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用毫米刻度尺测得</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各点间的距离</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图丙中已标出</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则验证两小球碰撞过程中动量守恒的表达式为</a:t>
            </a:r>
            <a:r>
              <a:rPr lang="en-US" altLang="zh-CN" sz="22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表达式应为最简形式</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a:latin typeface="宋体" panose="02010600030101010101" pitchFamily="2" charset="-122"/>
                <a:ea typeface="微软雅黑" panose="020B0503020204020204" pitchFamily="34" charset="-122"/>
                <a:cs typeface="Times New Roman" panose="02020603050405020304" pitchFamily="18" charset="0"/>
              </a:rPr>
              <a:t>。</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a:latin typeface="宋体" panose="02010600030101010101" pitchFamily="2" charset="-122"/>
                <a:ea typeface="微软雅黑" panose="020B0503020204020204" pitchFamily="34" charset="-122"/>
                <a:cs typeface="宋体" panose="02010600030101010101" pitchFamily="2" charset="-122"/>
              </a:rPr>
              <a:t>①</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第二组实验的同学用螺旋测微器测量遮光板宽度如图丁所示</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200">
                <a:latin typeface="宋体" panose="02010600030101010101" pitchFamily="2" charset="-122"/>
                <a:ea typeface="微软雅黑" panose="020B0503020204020204" pitchFamily="34" charset="-122"/>
                <a:cs typeface="Times New Roman" panose="02020603050405020304" pitchFamily="18" charset="0"/>
              </a:rPr>
              <a:t>。</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a:latin typeface="宋体" panose="02010600030101010101" pitchFamily="2" charset="-122"/>
                <a:ea typeface="微软雅黑" panose="020B0503020204020204" pitchFamily="34" charset="-122"/>
                <a:cs typeface="宋体" panose="02010600030101010101" pitchFamily="2" charset="-122"/>
              </a:rPr>
              <a:t>②</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第二组实验中测得</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的质量分别为</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左、右遮光板的宽度分别为</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实验中</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用细线将两个滑块连接使轻弹簧压缩且静止</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然后烧断细线</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轻弹簧将两个滑块弹开</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测得它们通过光电门的时间分别为</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latin typeface="宋体" panose="02010600030101010101" pitchFamily="2" charset="-122"/>
                <a:ea typeface="微软雅黑" panose="020B0503020204020204" pitchFamily="34" charset="-122"/>
                <a:cs typeface="Times New Roman" panose="02020603050405020304" pitchFamily="18" charset="0"/>
              </a:rPr>
              <a:t>,</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则动量守恒应满足的关系式为</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_______________(</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200">
                <a:latin typeface="宋体" panose="02010600030101010101" pitchFamily="2" charset="-122"/>
                <a:ea typeface="微软雅黑" panose="020B0503020204020204" pitchFamily="34" charset="-122"/>
                <a:cs typeface="Times New Roman" panose="02020603050405020304" pitchFamily="18" charset="0"/>
              </a:rPr>
              <a:t>。</a:t>
            </a: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2200">
              <a:latin typeface="Calibri" panose="020F0502020204030204" pitchFamily="34" charset="0"/>
              <a:cs typeface="Times New Roman" panose="02020603050405020304" pitchFamily="18" charset="0"/>
            </a:endParaRPr>
          </a:p>
        </p:txBody>
      </p:sp>
      <p:pic>
        <p:nvPicPr>
          <p:cNvPr id="4" name="image25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2251" y="579705"/>
            <a:ext cx="6645910" cy="2242820"/>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836527"/>
                <a:ext cx="5982420" cy="543563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6.860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根据动量守恒定律可得</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化简可得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遮光板宽度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mm+36.0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mm=6.860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836527"/>
                <a:ext cx="5982420" cy="5435631"/>
              </a:xfrm>
              <a:prstGeom prst="rect">
                <a:avLst/>
              </a:prstGeom>
              <a:blipFill rotWithShape="0">
                <a:blip r:embed="rId2"/>
                <a:stretch>
                  <a:fillRect l="-1325" b="-1570"/>
                </a:stretch>
              </a:blipFill>
            </p:spPr>
            <p:txBody>
              <a:bodyPr/>
              <a:lstStyle/>
              <a:p>
                <a:r>
                  <a:rPr lang="zh-CN" altLang="en-US">
                    <a:noFill/>
                  </a:rPr>
                  <a:t> </a:t>
                </a:r>
              </a:p>
            </p:txBody>
          </p:sp>
        </mc:Fallback>
      </mc:AlternateContent>
      <p:pic>
        <p:nvPicPr>
          <p:cNvPr id="6" name="image2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4465" y="763718"/>
            <a:ext cx="4752594" cy="3839003"/>
          </a:xfrm>
          <a:prstGeom prst="rect">
            <a:avLst/>
          </a:prstGeom>
          <a:solidFill>
            <a:scrgbClr r="0" g="0" b="0">
              <a:alpha val="0"/>
            </a:scrgbClr>
          </a:solidFill>
          <a:ln>
            <a:noFill/>
          </a:ln>
        </p:spPr>
      </p:pic>
      <p:pic>
        <p:nvPicPr>
          <p:cNvPr id="7" name="image25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77638" y="4680793"/>
            <a:ext cx="5144597" cy="1736166"/>
          </a:xfrm>
          <a:prstGeom prst="rect">
            <a:avLst/>
          </a:prstGeom>
          <a:solidFill>
            <a:scrgbClr r="0" g="0" b="0">
              <a:alpha val="0"/>
            </a:scrgbClr>
          </a:solidFill>
          <a:ln>
            <a:noFill/>
          </a:ln>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836527"/>
                <a:ext cx="5982420" cy="313961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动量守恒应满足的关系式为</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其中</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836527"/>
                <a:ext cx="5982420" cy="3139618"/>
              </a:xfrm>
              <a:prstGeom prst="rect">
                <a:avLst/>
              </a:prstGeom>
              <a:blipFill rotWithShape="0">
                <a:blip r:embed="rId2"/>
                <a:stretch>
                  <a:fillRect l="-1325"/>
                </a:stretch>
              </a:blipFill>
            </p:spPr>
            <p:txBody>
              <a:bodyPr/>
              <a:lstStyle/>
              <a:p>
                <a:r>
                  <a:rPr lang="zh-CN" altLang="en-US">
                    <a:noFill/>
                  </a:rPr>
                  <a:t> </a:t>
                </a:r>
              </a:p>
            </p:txBody>
          </p:sp>
        </mc:Fallback>
      </mc:AlternateContent>
      <p:pic>
        <p:nvPicPr>
          <p:cNvPr id="6" name="image2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4465" y="763718"/>
            <a:ext cx="4752594" cy="3839003"/>
          </a:xfrm>
          <a:prstGeom prst="rect">
            <a:avLst/>
          </a:prstGeom>
          <a:solidFill>
            <a:scrgbClr r="0" g="0" b="0">
              <a:alpha val="0"/>
            </a:scrgbClr>
          </a:solidFill>
          <a:ln>
            <a:noFill/>
          </a:ln>
        </p:spPr>
      </p:pic>
      <p:pic>
        <p:nvPicPr>
          <p:cNvPr id="7" name="image25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77638" y="4680793"/>
            <a:ext cx="5144597" cy="1736166"/>
          </a:xfrm>
          <a:prstGeom prst="rect">
            <a:avLst/>
          </a:prstGeom>
          <a:solidFill>
            <a:scrgbClr r="0" g="0" b="0">
              <a:alpha val="0"/>
            </a:scrgbClr>
          </a:solidFill>
          <a:ln>
            <a:noFill/>
          </a:ln>
        </p:spPr>
      </p:pic>
    </p:spTree>
    <p:extLst>
      <p:ext uri="{BB962C8B-B14F-4D97-AF65-F5344CB8AC3E}">
        <p14:creationId xmlns:p14="http://schemas.microsoft.com/office/powerpoint/2010/main" val="7879351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创新拓展实验</a:t>
            </a:r>
            <a:endParaRPr lang="zh-CN" altLang="zh-CN" sz="2800" b="1" kern="1400">
              <a:latin typeface="Calibri Light" panose="020F0302020204030204" pitchFamily="34" charset="0"/>
              <a:cs typeface="Times New Roman" panose="02020603050405020304" pitchFamily="18" charset="0"/>
            </a:endParaRPr>
          </a:p>
        </p:txBody>
      </p:sp>
      <p:sp>
        <p:nvSpPr>
          <p:cNvPr id="5" name="矩形 4"/>
          <p:cNvSpPr/>
          <p:nvPr/>
        </p:nvSpPr>
        <p:spPr>
          <a:xfrm>
            <a:off x="259015" y="1309674"/>
            <a:ext cx="11658044" cy="4524291"/>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安徽合肥模拟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为了验证动量守恒定律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某实验小组制作了如图甲所示的实验装置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打印机打印出两个质量分别为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且底面粗糙程度相同的物块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将左侧带有挡板的长木板固定在水平面上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挡板右侧固定一个轻弹簧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弹簧处于原长时其右端在木板上的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点右侧依次并排放置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紧挨着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与弹簧接触但未压缩弹簧</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smtClean="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用手拿着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向左将弹簧压缩至位置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smtClean="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松手释放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弹簧恢复原长时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发生碰撞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碰后两物块均向右运动一段距离停下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静止时它们的左侧面与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点的距离分别为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smtClean="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拿走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用手拿着</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再次将弹簧压缩至位置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然后松手释放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停下时其左侧面到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又测得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沿运动方向的宽度为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132689"/>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为保证实现上述实验目标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6648" y="787808"/>
            <a:ext cx="3904115" cy="1089799"/>
          </a:xfrm>
          <a:prstGeom prst="rect">
            <a:avLst/>
          </a:prstGeom>
          <a:solidFill>
            <a:scrgbClr r="0" g="0" b="0">
              <a:alpha val="0"/>
            </a:scrgbClr>
          </a:solidFill>
          <a:ln>
            <a:noFill/>
          </a:ln>
        </p:spPr>
      </p:pic>
      <p:pic>
        <p:nvPicPr>
          <p:cNvPr id="5" name="image2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3904114" cy="1284765"/>
          </a:xfrm>
          <a:prstGeom prst="rect">
            <a:avLst/>
          </a:prstGeom>
          <a:solidFill>
            <a:scrgbClr r="0" g="0" b="0">
              <a:alpha val="0"/>
            </a:scrgbClr>
          </a:solidFill>
          <a:ln>
            <a:noFill/>
          </a:ln>
        </p:spPr>
      </p:pic>
      <p:pic>
        <p:nvPicPr>
          <p:cNvPr id="6" name="image26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0884" y="565939"/>
            <a:ext cx="3904113" cy="1350871"/>
          </a:xfrm>
          <a:prstGeom prst="rect">
            <a:avLst/>
          </a:prstGeom>
          <a:solidFill>
            <a:scrgbClr r="0" g="0" b="0">
              <a:alpha val="0"/>
            </a:scrgbClr>
          </a:solidFill>
          <a:ln>
            <a:noFill/>
          </a:ln>
        </p:spPr>
      </p:pic>
      <p:sp>
        <p:nvSpPr>
          <p:cNvPr id="7" name="矩形 6"/>
          <p:cNvSpPr/>
          <p:nvPr/>
        </p:nvSpPr>
        <p:spPr>
          <a:xfrm>
            <a:off x="292627" y="4077081"/>
            <a:ext cx="6666687"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&gt;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8" name="矩形 7"/>
          <p:cNvSpPr/>
          <p:nvPr/>
        </p:nvSpPr>
        <p:spPr>
          <a:xfrm>
            <a:off x="204423" y="3031264"/>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为保证实现上述实验目标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即两物块碰撞后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不反弹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则应使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81960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2132689"/>
            <a:ext cx="11810444" cy="1259231"/>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与木板间的动摩擦因数均为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则碰后瞬间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及以上步骤中测得的物理量表示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2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6648" y="787808"/>
            <a:ext cx="3904115" cy="1089799"/>
          </a:xfrm>
          <a:prstGeom prst="rect">
            <a:avLst/>
          </a:prstGeom>
          <a:solidFill>
            <a:scrgbClr r="0" g="0" b="0">
              <a:alpha val="0"/>
            </a:scrgbClr>
          </a:solidFill>
          <a:ln>
            <a:noFill/>
          </a:ln>
        </p:spPr>
      </p:pic>
      <p:pic>
        <p:nvPicPr>
          <p:cNvPr id="5" name="image2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3904114" cy="1284765"/>
          </a:xfrm>
          <a:prstGeom prst="rect">
            <a:avLst/>
          </a:prstGeom>
          <a:solidFill>
            <a:scrgbClr r="0" g="0" b="0">
              <a:alpha val="0"/>
            </a:scrgbClr>
          </a:solidFill>
          <a:ln>
            <a:noFill/>
          </a:ln>
        </p:spPr>
      </p:pic>
      <p:pic>
        <p:nvPicPr>
          <p:cNvPr id="6" name="image26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0884" y="565939"/>
            <a:ext cx="3904113" cy="1350871"/>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92627" y="5891844"/>
                <a:ext cx="6666687" cy="849952"/>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92627" y="5891844"/>
                <a:ext cx="6666687" cy="849952"/>
              </a:xfrm>
              <a:prstGeom prst="rect">
                <a:avLst/>
              </a:prstGeom>
              <a:blipFill rotWithShape="0">
                <a:blip r:embed="rId5"/>
                <a:stretch>
                  <a:fillRect l="-1188" b="-215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59015" y="3465931"/>
                <a:ext cx="11810444" cy="2241808"/>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碰后由动能定理</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9015" y="3465931"/>
                <a:ext cx="11810444" cy="2241808"/>
              </a:xfrm>
              <a:prstGeom prst="rect">
                <a:avLst/>
              </a:prstGeom>
              <a:blipFill rotWithShape="0">
                <a:blip r:embed="rId6"/>
                <a:stretch>
                  <a:fillRect l="-671" b="-463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494916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132689"/>
                <a:ext cx="11810444" cy="270366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若碰撞过程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组成的系统动量守恒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则应满足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132689"/>
                <a:ext cx="11810444" cy="2703665"/>
              </a:xfrm>
              <a:prstGeom prst="rect">
                <a:avLst/>
              </a:prstGeom>
              <a:blipFill rotWithShape="0">
                <a:blip r:embed="rId2"/>
                <a:stretch>
                  <a:fillRect l="-671" b="-3386"/>
                </a:stretch>
              </a:blipFill>
            </p:spPr>
            <p:txBody>
              <a:bodyPr/>
              <a:lstStyle/>
              <a:p>
                <a:r>
                  <a:rPr lang="zh-CN" altLang="en-US">
                    <a:noFill/>
                  </a:rPr>
                  <a:t> </a:t>
                </a:r>
              </a:p>
            </p:txBody>
          </p:sp>
        </mc:Fallback>
      </mc:AlternateContent>
      <p:pic>
        <p:nvPicPr>
          <p:cNvPr id="4" name="image2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6648" y="787808"/>
            <a:ext cx="3904115" cy="1089799"/>
          </a:xfrm>
          <a:prstGeom prst="rect">
            <a:avLst/>
          </a:prstGeom>
          <a:solidFill>
            <a:scrgbClr r="0" g="0" b="0">
              <a:alpha val="0"/>
            </a:scrgbClr>
          </a:solidFill>
          <a:ln>
            <a:noFill/>
          </a:ln>
        </p:spPr>
      </p:pic>
      <p:pic>
        <p:nvPicPr>
          <p:cNvPr id="5" name="image26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3904114" cy="1284765"/>
          </a:xfrm>
          <a:prstGeom prst="rect">
            <a:avLst/>
          </a:prstGeom>
          <a:solidFill>
            <a:scrgbClr r="0" g="0" b="0">
              <a:alpha val="0"/>
            </a:scrgbClr>
          </a:solidFill>
          <a:ln>
            <a:noFill/>
          </a:ln>
        </p:spPr>
      </p:pic>
      <p:pic>
        <p:nvPicPr>
          <p:cNvPr id="6" name="image261.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0884" y="565939"/>
            <a:ext cx="3904113" cy="1350871"/>
          </a:xfrm>
          <a:prstGeom prst="rect">
            <a:avLst/>
          </a:prstGeom>
          <a:solidFill>
            <a:scrgbClr r="0" g="0" b="0">
              <a:alpha val="0"/>
            </a:scrgbClr>
          </a:solidFill>
          <a:ln>
            <a:noFill/>
          </a:ln>
        </p:spPr>
      </p:pic>
    </p:spTree>
    <p:extLst>
      <p:ext uri="{BB962C8B-B14F-4D97-AF65-F5344CB8AC3E}">
        <p14:creationId xmlns:p14="http://schemas.microsoft.com/office/powerpoint/2010/main" val="29245241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2132689"/>
                <a:ext cx="11810444" cy="2830366"/>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同理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碰前速度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碰后速度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若动量守恒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2132689"/>
                <a:ext cx="11810444" cy="2830366"/>
              </a:xfrm>
              <a:prstGeom prst="rect">
                <a:avLst/>
              </a:prstGeom>
              <a:blipFill rotWithShape="0">
                <a:blip r:embed="rId2"/>
                <a:stretch>
                  <a:fillRect l="-671" b="-3017"/>
                </a:stretch>
              </a:blipFill>
            </p:spPr>
            <p:txBody>
              <a:bodyPr/>
              <a:lstStyle/>
              <a:p>
                <a:r>
                  <a:rPr lang="zh-CN" altLang="en-US">
                    <a:noFill/>
                  </a:rPr>
                  <a:t> </a:t>
                </a:r>
              </a:p>
            </p:txBody>
          </p:sp>
        </mc:Fallback>
      </mc:AlternateContent>
      <p:pic>
        <p:nvPicPr>
          <p:cNvPr id="4" name="image2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6648" y="787808"/>
            <a:ext cx="3904115" cy="1089799"/>
          </a:xfrm>
          <a:prstGeom prst="rect">
            <a:avLst/>
          </a:prstGeom>
          <a:solidFill>
            <a:scrgbClr r="0" g="0" b="0">
              <a:alpha val="0"/>
            </a:scrgbClr>
          </a:solidFill>
          <a:ln>
            <a:noFill/>
          </a:ln>
        </p:spPr>
      </p:pic>
      <p:pic>
        <p:nvPicPr>
          <p:cNvPr id="5" name="image26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3904114" cy="1284765"/>
          </a:xfrm>
          <a:prstGeom prst="rect">
            <a:avLst/>
          </a:prstGeom>
          <a:solidFill>
            <a:scrgbClr r="0" g="0" b="0">
              <a:alpha val="0"/>
            </a:scrgbClr>
          </a:solidFill>
          <a:ln>
            <a:noFill/>
          </a:ln>
        </p:spPr>
      </p:pic>
      <p:pic>
        <p:nvPicPr>
          <p:cNvPr id="6" name="image261.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00884" y="565939"/>
            <a:ext cx="3904113" cy="1350871"/>
          </a:xfrm>
          <a:prstGeom prst="rect">
            <a:avLst/>
          </a:prstGeom>
          <a:solidFill>
            <a:scrgbClr r="0" g="0" b="0">
              <a:alpha val="0"/>
            </a:scrgbClr>
          </a:solidFill>
          <a:ln>
            <a:noFill/>
          </a:ln>
        </p:spPr>
      </p:pic>
      <p:sp>
        <p:nvSpPr>
          <p:cNvPr id="7" name="矩形 6"/>
          <p:cNvSpPr/>
          <p:nvPr/>
        </p:nvSpPr>
        <p:spPr>
          <a:xfrm>
            <a:off x="46450" y="5082046"/>
            <a:ext cx="6666687" cy="723251"/>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C</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61553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广东广州第八十六中学月考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某同学用如图所示的装置验证动量守恒定律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用水平仪先将光滑操作台的台面调为水平</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6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85653" y="2675763"/>
            <a:ext cx="4326255" cy="1617345"/>
          </a:xfrm>
          <a:prstGeom prst="rect">
            <a:avLst/>
          </a:prstGeom>
          <a:solidFill>
            <a:scrgbClr r="0" g="0" b="0">
              <a:alpha val="0"/>
            </a:scrgbClr>
          </a:solidFill>
          <a:ln>
            <a:noFill/>
          </a:ln>
        </p:spPr>
      </p:pic>
      <p:sp>
        <p:nvSpPr>
          <p:cNvPr id="5" name="矩形 4"/>
          <p:cNvSpPr/>
          <p:nvPr/>
        </p:nvSpPr>
        <p:spPr>
          <a:xfrm>
            <a:off x="292626" y="2537596"/>
            <a:ext cx="6666688" cy="3929962"/>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用天平测出滑块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用细线将滑块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连接起来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间的轻弹簧处于压缩状态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剪断细线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离开弹簧后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均沿光滑操作台的台面运动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最后都落在倾角相同的斜面上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滑块的落点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用刻度尺测出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距操作台边缘的距离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5330" y="620649"/>
            <a:ext cx="6666688" cy="3323963"/>
          </a:xfrm>
          <a:prstGeom prst="rect">
            <a:avLst/>
          </a:prstGeom>
        </p:spPr>
        <p:txBody>
          <a:bodyPr wrap="square" lIns="121898" tIns="60948" rIns="121898" bIns="60948">
            <a:spAutoFit/>
          </a:bodyPr>
          <a:lstStyle/>
          <a:p>
            <a:pPr>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根据实验步骤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回答下列问题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组成的系统水平方向动量守恒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须满足的关系</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用测量量表示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组成的系统水平方向动量守恒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则在步骤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若测量出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那么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的质量关系为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26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836676"/>
            <a:ext cx="4326255" cy="1617345"/>
          </a:xfrm>
          <a:prstGeom prst="rect">
            <a:avLst/>
          </a:prstGeom>
          <a:solidFill>
            <a:scrgbClr r="0" g="0" b="0">
              <a:alpha val="0"/>
            </a:scrgbClr>
          </a:solidFill>
          <a:ln>
            <a:noFill/>
          </a:ln>
        </p:spPr>
      </p:pic>
      <p:sp>
        <p:nvSpPr>
          <p:cNvPr id="5" name="矩形 4"/>
          <p:cNvSpPr/>
          <p:nvPr/>
        </p:nvSpPr>
        <p:spPr>
          <a:xfrm>
            <a:off x="259015" y="3929294"/>
            <a:ext cx="11810444"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某次实验时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滑块同时离开台面都落在水平地面上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为验证动量守恒定律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甲同学测量两落点到平台边缘的水平距离分别为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验证的关系式为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乙同学测量两落点到剪断细线前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滑块的水平距离分别为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验证的关系式为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两位同学做法正确的是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甲同学做法</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正确</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乙同学做法</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正确</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两位同学做法都正确</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5330" y="620649"/>
                <a:ext cx="6666688" cy="5580542"/>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(2)&lt;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(3)C</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设滑块离开平台时的平抛初速度为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水平分位移为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竖直分位移为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水平方向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𝟐𝐭𝐚𝐧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rad>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若滑块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组成的系统水平方向动量守恒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smtClean="0">
                    <a:latin typeface="Times New Roman" panose="02020603050405020304" pitchFamily="18" charset="0"/>
                    <a:cs typeface="Times New Roman" panose="02020603050405020304" pitchFamily="18" charset="0"/>
                  </a:rPr>
                  <a:t>则</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须满足的关系是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5330" y="620649"/>
                <a:ext cx="6666688" cy="5580542"/>
              </a:xfrm>
              <a:prstGeom prst="rect">
                <a:avLst/>
              </a:prstGeom>
              <a:blipFill rotWithShape="0">
                <a:blip r:embed="rId2"/>
                <a:stretch>
                  <a:fillRect l="-1189" r="-457" b="-1093"/>
                </a:stretch>
              </a:blipFill>
            </p:spPr>
            <p:txBody>
              <a:bodyPr/>
              <a:lstStyle/>
              <a:p>
                <a:r>
                  <a:rPr lang="zh-CN" altLang="en-US">
                    <a:noFill/>
                  </a:rPr>
                  <a:t> </a:t>
                </a:r>
              </a:p>
            </p:txBody>
          </p:sp>
        </mc:Fallback>
      </mc:AlternateContent>
      <p:pic>
        <p:nvPicPr>
          <p:cNvPr id="4" name="image26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836676"/>
            <a:ext cx="4326255" cy="1617345"/>
          </a:xfrm>
          <a:prstGeom prst="rect">
            <a:avLst/>
          </a:prstGeom>
          <a:solidFill>
            <a:scrgbClr r="0" g="0" b="0">
              <a:alpha val="0"/>
            </a:scrgbClr>
          </a:solidFill>
          <a:ln>
            <a:noFill/>
          </a:ln>
        </p:spPr>
      </p:pic>
    </p:spTree>
    <p:extLst>
      <p:ext uri="{BB962C8B-B14F-4D97-AF65-F5344CB8AC3E}">
        <p14:creationId xmlns:p14="http://schemas.microsoft.com/office/powerpoint/2010/main" val="13278573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568362" y="620649"/>
                <a:ext cx="6060625" cy="318642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两滑块从剪断细线到平抛运动过程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故两位同学做法都正确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568362" y="620649"/>
                <a:ext cx="6060625" cy="3186425"/>
              </a:xfrm>
              <a:prstGeom prst="rect">
                <a:avLst/>
              </a:prstGeom>
              <a:blipFill rotWithShape="0">
                <a:blip r:embed="rId2"/>
                <a:stretch>
                  <a:fillRect l="-1308" r="-1308" b="-3250"/>
                </a:stretch>
              </a:blipFill>
            </p:spPr>
            <p:txBody>
              <a:bodyPr/>
              <a:lstStyle/>
              <a:p>
                <a:r>
                  <a:rPr lang="zh-CN" altLang="en-US">
                    <a:noFill/>
                  </a:rPr>
                  <a:t> </a:t>
                </a:r>
              </a:p>
            </p:txBody>
          </p:sp>
        </mc:Fallback>
      </mc:AlternateContent>
      <p:pic>
        <p:nvPicPr>
          <p:cNvPr id="4" name="image26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836676"/>
            <a:ext cx="4326255" cy="1617345"/>
          </a:xfrm>
          <a:prstGeom prst="rect">
            <a:avLst/>
          </a:prstGeom>
          <a:solidFill>
            <a:scrgbClr r="0" g="0" b="0">
              <a:alpha val="0"/>
            </a:scrgbClr>
          </a:solidFill>
          <a:ln>
            <a:noFill/>
          </a:ln>
        </p:spPr>
      </p:pic>
    </p:spTree>
    <p:extLst>
      <p:ext uri="{BB962C8B-B14F-4D97-AF65-F5344CB8AC3E}">
        <p14:creationId xmlns:p14="http://schemas.microsoft.com/office/powerpoint/2010/main" val="38032754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6450" y="629665"/>
            <a:ext cx="6176106" cy="5724620"/>
          </a:xfrm>
          <a:prstGeom prst="rect">
            <a:avLst/>
          </a:prstGeom>
        </p:spPr>
        <p:txBody>
          <a:bodyPr wrap="square" lIns="121898" tIns="60948" rIns="121898" bIns="60948">
            <a:spAutoFit/>
          </a:bodyPr>
          <a:lstStyle/>
          <a:p>
            <a:pPr marL="355600" indent="-355600">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dirty="0">
                <a:latin typeface="Times New Roman" panose="02020603050405020304" pitchFamily="18" charset="0"/>
                <a:cs typeface="Times New Roman" panose="02020603050405020304" pitchFamily="18" charset="0"/>
              </a:rPr>
              <a:t>山东卷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在第四次</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天宫课堂</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航天员演示了动量守恒实验</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受此启发</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某同学使用如图甲所示的装置进行了碰撞实验</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气垫导轨两端分别安装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两个位移传感器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测量滑块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与它的距离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测量滑块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与它的距离</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部分实验步骤如下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dirty="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测量两个滑块的质量</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400.0</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dirty="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dirty="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②</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接通气源</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调整气垫导轨水平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dirty="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③</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拨动两滑块</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均向右运动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marL="355600" indent="-355600">
              <a:spcAft>
                <a:spcPts val="0"/>
              </a:spcAft>
              <a:tabLst>
                <a:tab pos="3780790" algn="l"/>
              </a:tabLst>
            </a:pPr>
            <a:r>
              <a:rPr lang="en-US" altLang="zh-CN" sz="2600" dirty="0" smtClean="0">
                <a:latin typeface="宋体" panose="02010600030101010101" pitchFamily="2" charset="-122"/>
                <a:ea typeface="微软雅黑" panose="020B0503020204020204" pitchFamily="34" charset="-122"/>
                <a:cs typeface="宋体" panose="02010600030101010101" pitchFamily="2" charset="-122"/>
              </a:rPr>
              <a:t>	</a:t>
            </a:r>
            <a:r>
              <a:rPr lang="zh-CN" altLang="zh-CN" sz="2600" dirty="0" smtClean="0">
                <a:latin typeface="宋体" panose="02010600030101010101" pitchFamily="2" charset="-122"/>
                <a:ea typeface="微软雅黑" panose="020B0503020204020204" pitchFamily="34" charset="-122"/>
                <a:cs typeface="宋体" panose="02010600030101010101" pitchFamily="2" charset="-122"/>
              </a:rPr>
              <a:t>④</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导出传感器记录的数据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绘制</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随时间变化的图像</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分别如图乙、图丙所示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6" name="image2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720013"/>
            <a:ext cx="5207384" cy="1564212"/>
          </a:xfrm>
          <a:prstGeom prst="rect">
            <a:avLst/>
          </a:prstGeom>
          <a:solidFill>
            <a:scrgbClr r="0" g="0" b="0">
              <a:alpha val="0"/>
            </a:scrgbClr>
          </a:solidFill>
          <a:ln>
            <a:noFill/>
          </a:ln>
        </p:spPr>
      </p:pic>
      <p:pic>
        <p:nvPicPr>
          <p:cNvPr id="7" name="image26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2556" y="2564892"/>
            <a:ext cx="5967857" cy="3466782"/>
          </a:xfrm>
          <a:prstGeom prst="rect">
            <a:avLst/>
          </a:prstGeom>
          <a:solidFill>
            <a:scrgbClr r="0" g="0" b="0">
              <a:alpha val="0"/>
            </a:scrgbClr>
          </a:solidFill>
          <a:ln>
            <a:noFill/>
          </a:ln>
        </p:spPr>
      </p:pic>
    </p:spTree>
    <p:extLst>
      <p:ext uri="{BB962C8B-B14F-4D97-AF65-F5344CB8AC3E}">
        <p14:creationId xmlns:p14="http://schemas.microsoft.com/office/powerpoint/2010/main" val="1496164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6450" y="629665"/>
            <a:ext cx="6176106" cy="2923853"/>
          </a:xfrm>
          <a:prstGeom prst="rect">
            <a:avLst/>
          </a:prstGeom>
        </p:spPr>
        <p:txBody>
          <a:bodyPr wrap="square" lIns="121898" tIns="60948" rIns="121898" bIns="60948">
            <a:spAutoFit/>
          </a:bodyPr>
          <a:lstStyle/>
          <a:p>
            <a:pPr>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回答以下问题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从图像可知两滑块在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时发生碰撞</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碰撞前的速度大小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通过分析</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得出质量为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的滑块是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26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720013"/>
            <a:ext cx="5207384" cy="1564212"/>
          </a:xfrm>
          <a:prstGeom prst="rect">
            <a:avLst/>
          </a:prstGeom>
          <a:solidFill>
            <a:scrgbClr r="0" g="0" b="0">
              <a:alpha val="0"/>
            </a:scrgbClr>
          </a:solidFill>
          <a:ln>
            <a:noFill/>
          </a:ln>
        </p:spPr>
      </p:pic>
      <p:pic>
        <p:nvPicPr>
          <p:cNvPr id="7" name="image26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2556" y="2564892"/>
            <a:ext cx="5967857" cy="3466782"/>
          </a:xfrm>
          <a:prstGeom prst="rect">
            <a:avLst/>
          </a:prstGeom>
          <a:solidFill>
            <a:scrgbClr r="0" g="0" b="0">
              <a:alpha val="0"/>
            </a:scrgbClr>
          </a:solidFill>
          <a:ln>
            <a:noFill/>
          </a:ln>
        </p:spPr>
      </p:pic>
      <p:sp>
        <p:nvSpPr>
          <p:cNvPr id="8" name="矩形 7"/>
          <p:cNvSpPr/>
          <p:nvPr/>
        </p:nvSpPr>
        <p:spPr>
          <a:xfrm>
            <a:off x="46450" y="3623054"/>
            <a:ext cx="6176106"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(3)B</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图像的斜率表示速度可知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两滑块的速度在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时发生突变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即发生了碰撞</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99682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46450" y="629665"/>
                <a:ext cx="6176106" cy="450114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图像斜率的绝对值表示速度大小可知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碰撞前瞬间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的速度大小</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d>
                      <m:dPr>
                        <m:begChr m:val="|"/>
                        <m:endChr m:val="|"/>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𝟏𝟏𝟎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den>
                        </m:f>
                      </m:e>
                    </m: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cm/s=0.20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由题图乙知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的速度大小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的速度大小约为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的速度大小为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=0.50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的碰撞过程由动量守恒定律有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代入数据解得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a:latin typeface="Times New Roman" panose="02020603050405020304" pitchFamily="18" charset="0"/>
                    <a:cs typeface="Times New Roman" panose="02020603050405020304" pitchFamily="18" charset="0"/>
                  </a:rPr>
                  <a:t>的滑块是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6450" y="629665"/>
                <a:ext cx="6176106" cy="4501144"/>
              </a:xfrm>
              <a:prstGeom prst="rect">
                <a:avLst/>
              </a:prstGeom>
              <a:blipFill rotWithShape="0">
                <a:blip r:embed="rId2"/>
                <a:stretch>
                  <a:fillRect l="-1283" t="-1083" r="-1086"/>
                </a:stretch>
              </a:blipFill>
            </p:spPr>
            <p:txBody>
              <a:bodyPr/>
              <a:lstStyle/>
              <a:p>
                <a:r>
                  <a:rPr lang="zh-CN" altLang="en-US">
                    <a:noFill/>
                  </a:rPr>
                  <a:t> </a:t>
                </a:r>
              </a:p>
            </p:txBody>
          </p:sp>
        </mc:Fallback>
      </mc:AlternateContent>
      <p:pic>
        <p:nvPicPr>
          <p:cNvPr id="6" name="image26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3287" y="720013"/>
            <a:ext cx="5207384" cy="1564212"/>
          </a:xfrm>
          <a:prstGeom prst="rect">
            <a:avLst/>
          </a:prstGeom>
          <a:solidFill>
            <a:scrgbClr r="0" g="0" b="0">
              <a:alpha val="0"/>
            </a:scrgbClr>
          </a:solidFill>
          <a:ln>
            <a:noFill/>
          </a:ln>
        </p:spPr>
      </p:pic>
      <p:pic>
        <p:nvPicPr>
          <p:cNvPr id="7" name="image26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2556" y="2564892"/>
            <a:ext cx="5967857" cy="3466782"/>
          </a:xfrm>
          <a:prstGeom prst="rect">
            <a:avLst/>
          </a:prstGeom>
          <a:solidFill>
            <a:scrgbClr r="0" g="0" b="0">
              <a:alpha val="0"/>
            </a:scrgbClr>
          </a:solidFill>
          <a:ln>
            <a:noFill/>
          </a:ln>
        </p:spPr>
      </p:pic>
    </p:spTree>
    <p:extLst>
      <p:ext uri="{BB962C8B-B14F-4D97-AF65-F5344CB8AC3E}">
        <p14:creationId xmlns:p14="http://schemas.microsoft.com/office/powerpoint/2010/main" val="2839465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0649"/>
            <a:ext cx="11810444" cy="125923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广东汕尾期末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如图甲所示是利用气垫导轨、滑块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、频闪照相机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能以相同的时间间隔连续闪光拍照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等验证动量守恒定律的实验装置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2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1916811"/>
            <a:ext cx="6645910" cy="2436495"/>
          </a:xfrm>
          <a:prstGeom prst="rect">
            <a:avLst/>
          </a:prstGeom>
          <a:solidFill>
            <a:scrgbClr r="0" g="0" b="0">
              <a:alpha val="0"/>
            </a:scrgbClr>
          </a:solidFill>
          <a:ln>
            <a:noFill/>
          </a:ln>
        </p:spPr>
      </p:pic>
      <p:pic>
        <p:nvPicPr>
          <p:cNvPr id="8" name="image26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2348865"/>
            <a:ext cx="3105785" cy="1165225"/>
          </a:xfrm>
          <a:prstGeom prst="rect">
            <a:avLst/>
          </a:prstGeom>
          <a:solidFill>
            <a:scrgbClr r="0" g="0" b="0">
              <a:alpha val="0"/>
            </a:scrgbClr>
          </a:solidFill>
          <a:ln>
            <a:noFill/>
          </a:ln>
        </p:spPr>
      </p:pic>
      <p:sp>
        <p:nvSpPr>
          <p:cNvPr id="9" name="矩形 8"/>
          <p:cNvSpPr/>
          <p:nvPr/>
        </p:nvSpPr>
        <p:spPr>
          <a:xfrm>
            <a:off x="247140" y="4370983"/>
            <a:ext cx="11810444" cy="185503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接通气源后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在导轨上轻放滑块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给滑块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一初速度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使它从轨道左端向右端运动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得到的频闪照片如图乙</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为使导轨水平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可调高旋钮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247140" y="620649"/>
                <a:ext cx="11810444" cy="315545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实验时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测出滑块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接通气源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静置于左侧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静置于右侧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启动频闪照相机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推动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使其获得水平向右的速度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发生碰撞后被弹回</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得到的频闪照片如图丙</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已知相邻两次闪光的时间间隔为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根据图丙</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可知滑块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碰撞前瞬间的速度为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选用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要判断该碰撞前后动量是否守恒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则需验证的关系式是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选用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﹔若猜想该碰撞是弹性碰撞</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则可验证的关系式是</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仅用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47140" y="620649"/>
                <a:ext cx="11810444" cy="3155455"/>
              </a:xfrm>
              <a:prstGeom prst="rect">
                <a:avLst/>
              </a:prstGeom>
              <a:blipFill rotWithShape="0">
                <a:blip r:embed="rId2"/>
                <a:stretch>
                  <a:fillRect l="-671" t="-1741" r="-155"/>
                </a:stretch>
              </a:blipFill>
            </p:spPr>
            <p:txBody>
              <a:bodyPr/>
              <a:lstStyle/>
              <a:p>
                <a:r>
                  <a:rPr lang="zh-CN" altLang="en-US">
                    <a:noFill/>
                  </a:rPr>
                  <a:t> </a:t>
                </a:r>
              </a:p>
            </p:txBody>
          </p:sp>
        </mc:Fallback>
      </mc:AlternateContent>
      <p:pic>
        <p:nvPicPr>
          <p:cNvPr id="10" name="image26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3792814"/>
            <a:ext cx="6479540" cy="2350770"/>
          </a:xfrm>
          <a:prstGeom prst="rect">
            <a:avLst/>
          </a:prstGeom>
          <a:solidFill>
            <a:scrgbClr r="0" g="0" b="0">
              <a:alpha val="0"/>
            </a:scrgbClr>
          </a:solidFill>
          <a:ln>
            <a:noFill/>
          </a:ln>
        </p:spPr>
      </p:pic>
    </p:spTree>
    <p:extLst>
      <p:ext uri="{BB962C8B-B14F-4D97-AF65-F5344CB8AC3E}">
        <p14:creationId xmlns:p14="http://schemas.microsoft.com/office/powerpoint/2010/main" val="36439094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26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836676"/>
            <a:ext cx="6645910" cy="2436495"/>
          </a:xfrm>
          <a:prstGeom prst="rect">
            <a:avLst/>
          </a:prstGeom>
          <a:solidFill>
            <a:scrgbClr r="0" g="0" b="0">
              <a:alpha val="0"/>
            </a:scrgbClr>
          </a:solidFill>
          <a:ln>
            <a:noFill/>
          </a:ln>
        </p:spPr>
      </p:pic>
      <p:pic>
        <p:nvPicPr>
          <p:cNvPr id="8" name="image26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268730"/>
            <a:ext cx="3105785" cy="116522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247140" y="3429000"/>
                <a:ext cx="11810444" cy="2153129"/>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zh-CN" altLang="zh-CN" sz="2600">
                            <a:effectLst/>
                            <a:latin typeface="Cambria Math" panose="02040503050406030204" pitchFamily="18" charset="0"/>
                            <a:ea typeface="微软雅黑" panose="020B0503020204020204" pitchFamily="34" charset="-122"/>
                            <a:cs typeface="Times New Roman" panose="02020603050405020304" pitchFamily="18" charset="0"/>
                          </a:rPr>
                          <m:t>或</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e>
                    </m: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由题图乙可知滑块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从左向右运动时做减速运动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则右端较高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为使导轨水平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可调高旋钮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47140" y="3429000"/>
                <a:ext cx="11810444" cy="2153129"/>
              </a:xfrm>
              <a:prstGeom prst="rect">
                <a:avLst/>
              </a:prstGeom>
              <a:blipFill rotWithShape="0">
                <a:blip r:embed="rId4"/>
                <a:stretch>
                  <a:fillRect l="-671" b="-53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1625930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blinds(horizontal)">
                                      <p:cBhvr>
                                        <p:cTn id="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247140" y="3468028"/>
                <a:ext cx="11810444" cy="2501045"/>
              </a:xfrm>
              <a:prstGeom prst="rect">
                <a:avLst/>
              </a:prstGeom>
            </p:spPr>
            <p:txBody>
              <a:bodyPr wrap="square" lIns="121898" tIns="60948" rIns="121898" bIns="60948">
                <a:spAutoFit/>
              </a:bodyPr>
              <a:lstStyle/>
              <a:p>
                <a:pPr lvl="0">
                  <a:tabLst>
                    <a:tab pos="3780790" algn="l"/>
                  </a:tabLst>
                </a:pP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solidFill>
                      <a:prstClr val="black"/>
                    </a:solidFill>
                    <a:latin typeface="Times New Roman" panose="02020603050405020304" pitchFamily="18" charset="0"/>
                    <a:cs typeface="Times New Roman" panose="02020603050405020304" pitchFamily="18" charset="0"/>
                  </a:rPr>
                  <a:t>根据题图丙可知</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滑块</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碰撞前瞬间的速度为</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滑块</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solidFill>
                      <a:prstClr val="black"/>
                    </a:solidFill>
                    <a:latin typeface="Times New Roman" panose="02020603050405020304" pitchFamily="18" charset="0"/>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solidFill>
                      <a:prstClr val="black"/>
                    </a:solidFill>
                    <a:latin typeface="Times New Roman" panose="02020603050405020304" pitchFamily="18" charset="0"/>
                    <a:cs typeface="Times New Roman" panose="02020603050405020304" pitchFamily="18" charset="0"/>
                  </a:rPr>
                  <a:t>碰撞后瞬间的速度为</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要判断该碰撞前后动量是否守恒</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则需验证的关系式为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即</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或者</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若猜想该碰撞是弹性碰撞</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则可验证的关系式是</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联立解得</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sub>
                        </m:sSub>
                      </m:num>
                      <m:den>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𝒅</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𝟒</m:t>
                            </m:r>
                          </m:sub>
                        </m:sSub>
                      </m:den>
                    </m:f>
                  </m:oMath>
                </a14:m>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247140" y="3468028"/>
                <a:ext cx="11810444" cy="2501045"/>
              </a:xfrm>
              <a:prstGeom prst="rect">
                <a:avLst/>
              </a:prstGeom>
              <a:blipFill rotWithShape="0">
                <a:blip r:embed="rId2"/>
                <a:stretch>
                  <a:fillRect l="-671" r="-671"/>
                </a:stretch>
              </a:blipFill>
            </p:spPr>
            <p:txBody>
              <a:bodyPr/>
              <a:lstStyle/>
              <a:p>
                <a:r>
                  <a:rPr lang="zh-CN" altLang="en-US">
                    <a:noFill/>
                  </a:rPr>
                  <a:t> </a:t>
                </a:r>
              </a:p>
            </p:txBody>
          </p:sp>
        </mc:Fallback>
      </mc:AlternateContent>
      <p:pic>
        <p:nvPicPr>
          <p:cNvPr id="5" name="image26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6071" y="1052703"/>
            <a:ext cx="6479540" cy="2350770"/>
          </a:xfrm>
          <a:prstGeom prst="rect">
            <a:avLst/>
          </a:prstGeom>
          <a:solidFill>
            <a:scrgbClr r="0" g="0" b="0">
              <a:alpha val="0"/>
            </a:scrgbClr>
          </a:solidFill>
          <a:ln>
            <a:noFill/>
          </a:ln>
        </p:spPr>
      </p:pic>
    </p:spTree>
    <p:extLst>
      <p:ext uri="{BB962C8B-B14F-4D97-AF65-F5344CB8AC3E}">
        <p14:creationId xmlns:p14="http://schemas.microsoft.com/office/powerpoint/2010/main" val="39989644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94740" y="629665"/>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广东广州期末</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用如图实验装置验证动量守恒定律</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主要步骤为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sp>
        <p:nvSpPr>
          <p:cNvPr id="9" name="矩形 8"/>
          <p:cNvSpPr/>
          <p:nvPr/>
        </p:nvSpPr>
        <p:spPr>
          <a:xfrm>
            <a:off x="247140" y="1262104"/>
            <a:ext cx="11810444" cy="6547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将斜槽固定在水平桌面上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使槽的末端水平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p:txBody>
      </p:sp>
      <p:pic>
        <p:nvPicPr>
          <p:cNvPr id="10"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20068" y="2051939"/>
            <a:ext cx="3291840" cy="2889250"/>
          </a:xfrm>
          <a:prstGeom prst="rect">
            <a:avLst/>
          </a:prstGeom>
          <a:solidFill>
            <a:scrgbClr r="0" g="0" b="0">
              <a:alpha val="0"/>
            </a:scrgbClr>
          </a:solidFill>
          <a:ln>
            <a:noFill/>
          </a:ln>
        </p:spPr>
      </p:pic>
      <p:sp>
        <p:nvSpPr>
          <p:cNvPr id="11" name="矩形 10"/>
          <p:cNvSpPr/>
          <p:nvPr/>
        </p:nvSpPr>
        <p:spPr>
          <a:xfrm>
            <a:off x="289773" y="1918372"/>
            <a:ext cx="7333356" cy="3929962"/>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的入射球多次从斜槽上</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记录其平均落地点位置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的被碰球静置于槽的末端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再将入射球从斜槽上</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与被碰球相碰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并多次重复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记录两小球的平均落地点位置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④</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记录小球抛出点在地面上的垂直投影点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测出碰撞前后两小球的平均落地点的位置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的距离分别为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分析数据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44696" y="571601"/>
            <a:ext cx="8897672" cy="2685263"/>
          </a:xfrm>
          <a:prstGeom prst="rect">
            <a:avLst/>
          </a:prstGeom>
        </p:spPr>
        <p:txBody>
          <a:bodyPr wrap="square" lIns="121898" tIns="60948" rIns="121898" bIns="60948">
            <a:spAutoFit/>
          </a:bodyPr>
          <a:lstStyle/>
          <a:p>
            <a:pPr>
              <a:lnSpc>
                <a:spcPct val="8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实验室有如下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三个小球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则入射小球应该选取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进行实验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填正确选项前的字母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8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8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8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8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小球释放后落在复写纸上会在白纸上留下印迹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多次试验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白纸上留下了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个印迹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如果用画圆法确定小球的落点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中画的三个圆最合理的</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10" name="image27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54055" y="611411"/>
            <a:ext cx="2669540" cy="2781300"/>
          </a:xfrm>
          <a:prstGeom prst="rect">
            <a:avLst/>
          </a:prstGeom>
          <a:solidFill>
            <a:scrgbClr r="0" g="0" b="0">
              <a:alpha val="0"/>
            </a:scrgbClr>
          </a:solidFill>
          <a:ln>
            <a:noFill/>
          </a:ln>
        </p:spPr>
      </p:pic>
      <p:sp>
        <p:nvSpPr>
          <p:cNvPr id="11" name="矩形 10"/>
          <p:cNvSpPr/>
          <p:nvPr/>
        </p:nvSpPr>
        <p:spPr>
          <a:xfrm>
            <a:off x="139645" y="3212973"/>
            <a:ext cx="6580662" cy="1323415"/>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若两球碰撞时的动量守恒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则应满足的关系式为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均用题中所给物理量的符号表示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12" name="image27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74376" y="3912011"/>
            <a:ext cx="3844544" cy="1457395"/>
          </a:xfrm>
          <a:prstGeom prst="rect">
            <a:avLst/>
          </a:prstGeom>
          <a:solidFill>
            <a:scrgbClr r="0" g="0" b="0">
              <a:alpha val="0"/>
            </a:scrgbClr>
          </a:solidFill>
          <a:ln>
            <a:noFill/>
          </a:ln>
        </p:spPr>
      </p:pic>
      <p:sp>
        <p:nvSpPr>
          <p:cNvPr id="13" name="矩形 12"/>
          <p:cNvSpPr/>
          <p:nvPr/>
        </p:nvSpPr>
        <p:spPr>
          <a:xfrm>
            <a:off x="152640" y="4550079"/>
            <a:ext cx="7238728" cy="1725000"/>
          </a:xfrm>
          <a:prstGeom prst="rect">
            <a:avLst/>
          </a:prstGeom>
        </p:spPr>
        <p:txBody>
          <a:bodyPr wrap="square" lIns="121898" tIns="60948" rIns="121898" bIns="60948">
            <a:spAutoFit/>
          </a:bodyPr>
          <a:lstStyle/>
          <a:p>
            <a:pPr>
              <a:lnSpc>
                <a:spcPct val="8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某实验小组在实验中发现小球落点不在同一条直线上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出现了如图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所示的情况</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连线上的垂直投影点为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根据以上数据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不能</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验证动量守恒定律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23054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99527" y="3535843"/>
            <a:ext cx="11658044" cy="2923853"/>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Calibri" panose="020F0502020204030204" pitchFamily="34"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为了使两球发生对心碰撞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则两球半径必须相等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所以选用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两个小球做碰撞实验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且为防止入射球碰后反弹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则入射球的质量要大于被碰球的质量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所以入射小球应该选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没有舍去误差较大的三个落点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虽然舍去了误差较大的三个落点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但是不是最小的圆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既舍去了误差较大的三个落点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又是最小的圆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故三个圆中最合理的是圆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9"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7069" y="620649"/>
            <a:ext cx="3291840" cy="2889250"/>
          </a:xfrm>
          <a:prstGeom prst="rect">
            <a:avLst/>
          </a:prstGeom>
          <a:solidFill>
            <a:scrgbClr r="0" g="0" b="0">
              <a:alpha val="0"/>
            </a:scrgbClr>
          </a:solidFill>
          <a:ln>
            <a:noFill/>
          </a:ln>
        </p:spPr>
      </p:pic>
      <p:pic>
        <p:nvPicPr>
          <p:cNvPr id="10" name="image2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47700"/>
            <a:ext cx="2669540" cy="2781300"/>
          </a:xfrm>
          <a:prstGeom prst="rect">
            <a:avLst/>
          </a:prstGeom>
          <a:solidFill>
            <a:scrgbClr r="0" g="0" b="0">
              <a:alpha val="0"/>
            </a:scrgbClr>
          </a:solidFill>
          <a:ln>
            <a:noFill/>
          </a:ln>
        </p:spPr>
      </p:pic>
      <p:pic>
        <p:nvPicPr>
          <p:cNvPr id="11" name="image27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755578"/>
            <a:ext cx="3844544" cy="1457395"/>
          </a:xfrm>
          <a:prstGeom prst="rect">
            <a:avLst/>
          </a:prstGeom>
          <a:solidFill>
            <a:scrgbClr r="0" g="0" b="0">
              <a:alpha val="0"/>
            </a:scrgbClr>
          </a:solidFill>
          <a:ln>
            <a:noFill/>
          </a:ln>
        </p:spPr>
      </p:pic>
    </p:spTree>
    <p:extLst>
      <p:ext uri="{BB962C8B-B14F-4D97-AF65-F5344CB8AC3E}">
        <p14:creationId xmlns:p14="http://schemas.microsoft.com/office/powerpoint/2010/main" val="36222276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99527" y="3535843"/>
            <a:ext cx="11658044" cy="2455200"/>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设小球在空中运动的时间为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若满足动量守恒定律有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两边同乘以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根据以上数据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能验证动量守恒定律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若满足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则动量守恒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26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7069" y="620649"/>
            <a:ext cx="3291840" cy="2889250"/>
          </a:xfrm>
          <a:prstGeom prst="rect">
            <a:avLst/>
          </a:prstGeom>
          <a:solidFill>
            <a:scrgbClr r="0" g="0" b="0">
              <a:alpha val="0"/>
            </a:scrgbClr>
          </a:solidFill>
          <a:ln>
            <a:noFill/>
          </a:ln>
        </p:spPr>
      </p:pic>
      <p:pic>
        <p:nvPicPr>
          <p:cNvPr id="6" name="image27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47700"/>
            <a:ext cx="2669540" cy="2781300"/>
          </a:xfrm>
          <a:prstGeom prst="rect">
            <a:avLst/>
          </a:prstGeom>
          <a:solidFill>
            <a:scrgbClr r="0" g="0" b="0">
              <a:alpha val="0"/>
            </a:scrgbClr>
          </a:solidFill>
          <a:ln>
            <a:noFill/>
          </a:ln>
        </p:spPr>
      </p:pic>
      <p:pic>
        <p:nvPicPr>
          <p:cNvPr id="7" name="image271.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1755578"/>
            <a:ext cx="3844544" cy="1457395"/>
          </a:xfrm>
          <a:prstGeom prst="rect">
            <a:avLst/>
          </a:prstGeom>
          <a:solidFill>
            <a:scrgbClr r="0" g="0" b="0">
              <a:alpha val="0"/>
            </a:scrgbClr>
          </a:solidFill>
          <a:ln>
            <a:noFill/>
          </a:ln>
        </p:spPr>
      </p:pic>
    </p:spTree>
    <p:extLst>
      <p:ext uri="{BB962C8B-B14F-4D97-AF65-F5344CB8AC3E}">
        <p14:creationId xmlns:p14="http://schemas.microsoft.com/office/powerpoint/2010/main" val="13592518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94740" y="629665"/>
            <a:ext cx="11810444" cy="1254871"/>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湖北黄冈模拟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某同学用如图所示气垫导轨和压力传感器验证动量守恒实验</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实验步骤如下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8" name="image27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4666" y="1916811"/>
            <a:ext cx="5610860" cy="1444625"/>
          </a:xfrm>
          <a:prstGeom prst="rect">
            <a:avLst/>
          </a:prstGeom>
          <a:solidFill>
            <a:scrgbClr r="0" g="0" b="0">
              <a:alpha val="0"/>
            </a:scrgbClr>
          </a:solidFill>
          <a:ln>
            <a:noFill/>
          </a:ln>
        </p:spPr>
      </p:pic>
      <p:sp>
        <p:nvSpPr>
          <p:cNvPr id="10" name="矩形 9"/>
          <p:cNvSpPr/>
          <p:nvPr/>
        </p:nvSpPr>
        <p:spPr>
          <a:xfrm>
            <a:off x="247140" y="3347112"/>
            <a:ext cx="11810444" cy="3059724"/>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用托盘天平测出两滑块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左侧连接一轻弹簧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右移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压缩右侧弹簧至一定长度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然后由静止释放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碰撞后反弹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③</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记录下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释放时右侧压力传感器初始读数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碰撞后左侧压力传感器最大示数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和右侧压力传感器最大示数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确保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在与传感器碰撞前仅发生一次碰撞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2187281"/>
                <a:ext cx="11658044" cy="3660978"/>
              </a:xfrm>
              <a:prstGeom prst="rect">
                <a:avLst/>
              </a:prstGeom>
            </p:spPr>
            <p:txBody>
              <a:bodyPr wrap="square" lIns="121898" tIns="60948" rIns="121898" bIns="60948">
                <a:spAutoFit/>
              </a:bodyPr>
              <a:lstStyle/>
              <a:p>
                <a:pPr>
                  <a:lnSpc>
                    <a:spcPct val="120000"/>
                  </a:lnSpc>
                  <a:spcAft>
                    <a:spcPts val="0"/>
                  </a:spcAft>
                  <a:tabLst>
                    <a:tab pos="378079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两侧弹簧的劲度系数都为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弹簧弹性势能的表达式为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分别为弹簧的劲度系数和形变量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在实验之前还需要进行的实验操作有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测量弹簧的原长</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在使用之前将压力传感器调零</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测出初始时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到左右两侧压力传感器的距离</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记录下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碰撞后压缩左右两侧压力传感器到最大示数的时间</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187281"/>
                <a:ext cx="11658044" cy="3660978"/>
              </a:xfrm>
              <a:prstGeom prst="rect">
                <a:avLst/>
              </a:prstGeom>
              <a:blipFill rotWithShape="0">
                <a:blip r:embed="rId2"/>
                <a:stretch>
                  <a:fillRect l="-680" r="-209" b="-2833"/>
                </a:stretch>
              </a:blipFill>
            </p:spPr>
            <p:txBody>
              <a:bodyPr/>
              <a:lstStyle/>
              <a:p>
                <a:r>
                  <a:rPr lang="zh-CN" altLang="en-US">
                    <a:noFill/>
                  </a:rPr>
                  <a:t> </a:t>
                </a:r>
              </a:p>
            </p:txBody>
          </p:sp>
        </mc:Fallback>
      </mc:AlternateContent>
      <p:pic>
        <p:nvPicPr>
          <p:cNvPr id="9" name="image2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24751" y="620649"/>
            <a:ext cx="5610860" cy="144462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202997789"/>
              </p:ext>
            </p:extLst>
          </p:nvPr>
        </p:nvGraphicFramePr>
        <p:xfrm>
          <a:off x="425550" y="620649"/>
          <a:ext cx="11502385" cy="5364480"/>
        </p:xfrm>
        <a:graphic>
          <a:graphicData uri="http://schemas.openxmlformats.org/drawingml/2006/table">
            <a:tbl>
              <a:tblPr firstRow="1" firstCol="1" bandRow="1"/>
              <a:tblGrid>
                <a:gridCol w="1840378"/>
                <a:gridCol w="3613251"/>
                <a:gridCol w="6048756"/>
              </a:tblGrid>
              <a:tr h="240349">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实验方案</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0989">
                <a:tc>
                  <a:txBody>
                    <a:bodyPr/>
                    <a:lstStyle/>
                    <a:p>
                      <a:pP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方案一</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利用斜槽末端小球的碰撞验证动量守恒定律</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78079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r>
                        <a:rPr lang="en-US" sz="2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测量小球的水平射程</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连接</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ON</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测量线段</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OP</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ON</a:t>
                      </a: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长度</a:t>
                      </a: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780790" algn="l"/>
                        </a:tabLst>
                      </a:pP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验证</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OP</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OM</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ON</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测质量</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用天平分别测出两半径相同的小球的质量</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且保证质量较大的小球为入射小球</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安装</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调整固定斜槽使斜槽末端水平</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铺纸</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白纸在下</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复写纸在上且在适当位置铺放好</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记下重垂线所指的位置</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找平均位置点</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不放被碰小球</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每次让入射小球从斜槽上某固定高度处自由滚下</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小球滚下</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次</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用圆规画尽量小的圆把所有的小球落点圈在里面</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找出圆心</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再将被碰小球放在斜槽末端</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每次让入射小球从斜槽同一高度自由滚下</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入射小球的起始位置始终不变</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经过</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10</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次碰撞后</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用同样的方法分别找出入射小球和被碰小球落点所在最小圆的圆心</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测距离</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用刻度尺分别量出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到所找出的三个圆心的距离</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OP</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ON</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的长度</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验证</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将测量数据代入</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OP</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OM</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ON</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计算并判断在误差允许的范围内等式是否成立</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6" name="image283.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1052703"/>
            <a:ext cx="2449003" cy="2017205"/>
          </a:xfrm>
          <a:prstGeom prst="rect">
            <a:avLst/>
          </a:prstGeom>
          <a:solidFill>
            <a:srgbClr val="000000">
              <a:alpha val="0"/>
            </a:srgbClr>
          </a:solidFill>
        </p:spPr>
      </p:pic>
      <p:pic>
        <p:nvPicPr>
          <p:cNvPr id="1025" name="image284.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77889" y="4293108"/>
            <a:ext cx="2925915" cy="786259"/>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2200929"/>
                <a:ext cx="11658044" cy="3532481"/>
              </a:xfrm>
              <a:prstGeom prst="rect">
                <a:avLst/>
              </a:prstGeom>
            </p:spPr>
            <p:txBody>
              <a:bodyPr wrap="square" lIns="121898" tIns="60948" rIns="121898" bIns="60948">
                <a:spAutoFit/>
              </a:bodyPr>
              <a:lstStyle/>
              <a:p>
                <a:pPr>
                  <a:lnSpc>
                    <a:spcPct val="12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碰前初速度为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用题目所给字母表示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实验要验证的动量守恒表达式为</a:t>
                </a:r>
                <a:r>
                  <a:rPr lang="zh-CN" altLang="zh-CN" sz="2600">
                    <a:latin typeface="Calibri" panose="020F0502020204030204" pitchFamily="34" charset="0"/>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200929"/>
                <a:ext cx="11658044" cy="3532481"/>
              </a:xfrm>
              <a:prstGeom prst="rect">
                <a:avLst/>
              </a:prstGeom>
              <a:blipFill rotWithShape="0">
                <a:blip r:embed="rId2"/>
                <a:stretch>
                  <a:fillRect l="-680" b="-2759"/>
                </a:stretch>
              </a:blipFill>
            </p:spPr>
            <p:txBody>
              <a:bodyPr/>
              <a:lstStyle/>
              <a:p>
                <a:r>
                  <a:rPr lang="zh-CN" altLang="en-US">
                    <a:noFill/>
                  </a:rPr>
                  <a:t> </a:t>
                </a:r>
              </a:p>
            </p:txBody>
          </p:sp>
        </mc:Fallback>
      </mc:AlternateContent>
      <p:pic>
        <p:nvPicPr>
          <p:cNvPr id="9" name="image2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24751" y="620649"/>
            <a:ext cx="5610860" cy="1444625"/>
          </a:xfrm>
          <a:prstGeom prst="rect">
            <a:avLst/>
          </a:prstGeom>
          <a:solidFill>
            <a:scrgbClr r="0" g="0" b="0">
              <a:alpha val="0"/>
            </a:scrgbClr>
          </a:solidFill>
          <a:ln>
            <a:noFill/>
          </a:ln>
        </p:spPr>
      </p:pic>
    </p:spTree>
    <p:extLst>
      <p:ext uri="{BB962C8B-B14F-4D97-AF65-F5344CB8AC3E}">
        <p14:creationId xmlns:p14="http://schemas.microsoft.com/office/powerpoint/2010/main" val="9756349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2078097"/>
                <a:ext cx="11658044" cy="4391434"/>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(3)D</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不需要测量弹簧原长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在使用之前将压力传感器调零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为后续实验和测量工作打下基础</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在气垫导轨上做匀速运动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不需要测出初始时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到左右两侧压力传感器的距离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压缩弹簧所需时间对实验没有影响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不需要测量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释放滑块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弹簧的弹性势能</a:t>
                </a:r>
                <a:r>
                  <a:rPr lang="zh-CN" altLang="zh-CN" sz="2600" b="1" smtClean="0">
                    <a:latin typeface="Times New Roman" panose="02020603050405020304" pitchFamily="18" charset="0"/>
                    <a:cs typeface="Times New Roman" panose="02020603050405020304" pitchFamily="18" charset="0"/>
                  </a:rPr>
                  <a:t>为</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smtClean="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弹性势能转化为动能</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latin typeface="Times New Roman" panose="02020603050405020304" pitchFamily="18" charset="0"/>
                    <a:cs typeface="Times New Roman" panose="02020603050405020304" pitchFamily="18" charset="0"/>
                  </a:rPr>
                  <a:t>解得滑块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碰前初速度为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078097"/>
                <a:ext cx="11658044" cy="4391434"/>
              </a:xfrm>
              <a:prstGeom prst="rect">
                <a:avLst/>
              </a:prstGeom>
              <a:blipFill rotWithShape="0">
                <a:blip r:embed="rId2"/>
                <a:stretch>
                  <a:fillRect l="-680" r="-628"/>
                </a:stretch>
              </a:blipFill>
            </p:spPr>
            <p:txBody>
              <a:bodyPr/>
              <a:lstStyle/>
              <a:p>
                <a:r>
                  <a:rPr lang="zh-CN" altLang="en-US">
                    <a:noFill/>
                  </a:rPr>
                  <a:t> </a:t>
                </a:r>
              </a:p>
            </p:txBody>
          </p:sp>
        </mc:Fallback>
      </mc:AlternateContent>
      <p:pic>
        <p:nvPicPr>
          <p:cNvPr id="9" name="image2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24751" y="620649"/>
            <a:ext cx="5610860" cy="1444625"/>
          </a:xfrm>
          <a:prstGeom prst="rect">
            <a:avLst/>
          </a:prstGeom>
          <a:solidFill>
            <a:scrgbClr r="0" g="0" b="0">
              <a:alpha val="0"/>
            </a:scrgbClr>
          </a:solidFill>
          <a:ln>
            <a:noFill/>
          </a:ln>
        </p:spPr>
      </p:pic>
    </p:spTree>
    <p:extLst>
      <p:ext uri="{BB962C8B-B14F-4D97-AF65-F5344CB8AC3E}">
        <p14:creationId xmlns:p14="http://schemas.microsoft.com/office/powerpoint/2010/main" val="33716054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blinds(horizontal)">
                                      <p:cBhvr>
                                        <p:cTn id="22"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247140" y="2132689"/>
                <a:ext cx="11658044" cy="330857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同理可求出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碰撞后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两滑块速度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根据动量守恒定律得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需要验证的表达式为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247140" y="2132689"/>
                <a:ext cx="11658044" cy="3308574"/>
              </a:xfrm>
              <a:prstGeom prst="rect">
                <a:avLst/>
              </a:prstGeom>
              <a:blipFill rotWithShape="0">
                <a:blip r:embed="rId2"/>
                <a:stretch>
                  <a:fillRect l="-680" r="-3452"/>
                </a:stretch>
              </a:blipFill>
            </p:spPr>
            <p:txBody>
              <a:bodyPr/>
              <a:lstStyle/>
              <a:p>
                <a:r>
                  <a:rPr lang="zh-CN" altLang="en-US">
                    <a:noFill/>
                  </a:rPr>
                  <a:t> </a:t>
                </a:r>
              </a:p>
            </p:txBody>
          </p:sp>
        </mc:Fallback>
      </mc:AlternateContent>
      <p:pic>
        <p:nvPicPr>
          <p:cNvPr id="3" name="image27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24751" y="620649"/>
            <a:ext cx="5610860" cy="1444625"/>
          </a:xfrm>
          <a:prstGeom prst="rect">
            <a:avLst/>
          </a:prstGeom>
          <a:solidFill>
            <a:scrgbClr r="0" g="0" b="0">
              <a:alpha val="0"/>
            </a:scrgbClr>
          </a:solidFill>
          <a:ln>
            <a:noFill/>
          </a:ln>
        </p:spPr>
      </p:pic>
    </p:spTree>
    <p:extLst>
      <p:ext uri="{BB962C8B-B14F-4D97-AF65-F5344CB8AC3E}">
        <p14:creationId xmlns:p14="http://schemas.microsoft.com/office/powerpoint/2010/main" val="40631287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blinds(horizontal)">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3055364"/>
          </a:xfrm>
          <a:prstGeom prst="rect">
            <a:avLst/>
          </a:prstGeom>
        </p:spPr>
        <p:txBody>
          <a:bodyPr wrap="square" lIns="121898" tIns="60948" rIns="121898" bIns="60948">
            <a:spAutoFit/>
          </a:bodyPr>
          <a:lstStyle/>
          <a:p>
            <a:pPr marL="355600" indent="-355600">
              <a:lnSpc>
                <a:spcPct val="150000"/>
              </a:lnSpc>
              <a:spcAft>
                <a:spcPts val="0"/>
              </a:spcAft>
              <a:tabLst>
                <a:tab pos="378079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海南海口高三阶段检测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实验小组用如图甲所示装置来验证两个小球在斜槽末端碰撞时的动量守恒</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为两个直径相同的小球</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质量分别为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接球板水平放置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让入射球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多次从斜轨上</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点静止释放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平均落点为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再把被碰小球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静放在水平轨道末端</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再将入射小球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从斜轨上某一位置静止释放</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与小球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相撞</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并多次重复</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分别记录两个小球碰后的平均落点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7" name="image2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90056" y="3645027"/>
            <a:ext cx="6210300" cy="269557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943" y="620649"/>
            <a:ext cx="5873236" cy="5164466"/>
          </a:xfrm>
          <a:prstGeom prst="rect">
            <a:avLst/>
          </a:prstGeom>
        </p:spPr>
        <p:txBody>
          <a:bodyPr wrap="square" lIns="121898" tIns="60948" rIns="121898" bIns="60948">
            <a:spAutoFit/>
          </a:bodyPr>
          <a:lstStyle/>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小球质量的关系应满足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关于该实验的要求</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斜槽末端必须是水平的</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斜槽轨道必须是光滑的</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必须测出斜槽末端的高度</a:t>
            </a:r>
            <a:endParaRPr lang="zh-CN" altLang="zh-CN" sz="1000">
              <a:latin typeface="Calibri" panose="020F0502020204030204" pitchFamily="34" charset="0"/>
              <a:cs typeface="Times New Roman" panose="02020603050405020304" pitchFamily="18" charset="0"/>
            </a:endParaRPr>
          </a:p>
          <a:p>
            <a:pPr>
              <a:lnSpc>
                <a:spcPct val="14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放上小球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球必须仍从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点释放</a:t>
            </a:r>
            <a:endParaRPr lang="zh-CN" altLang="zh-CN" sz="1000">
              <a:latin typeface="Calibri" panose="020F0502020204030204" pitchFamily="34" charset="0"/>
              <a:cs typeface="Times New Roman" panose="02020603050405020304" pitchFamily="18" charset="0"/>
            </a:endParaRPr>
          </a:p>
        </p:txBody>
      </p:sp>
      <p:pic>
        <p:nvPicPr>
          <p:cNvPr id="3" name="image2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733425"/>
            <a:ext cx="6210300" cy="2695575"/>
          </a:xfrm>
          <a:prstGeom prst="rect">
            <a:avLst/>
          </a:prstGeom>
          <a:solidFill>
            <a:scrgbClr r="0" g="0" b="0">
              <a:alpha val="0"/>
            </a:scrgbClr>
          </a:solidFill>
          <a:ln>
            <a:noFill/>
          </a:ln>
        </p:spPr>
      </p:pic>
    </p:spTree>
    <p:extLst>
      <p:ext uri="{BB962C8B-B14F-4D97-AF65-F5344CB8AC3E}">
        <p14:creationId xmlns:p14="http://schemas.microsoft.com/office/powerpoint/2010/main" val="18133598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943" y="620649"/>
            <a:ext cx="5873236" cy="3724072"/>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点为斜槽末端在接球板上的投影点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实验中测出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ON</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若两球碰撞时动量守恒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则满足的表达式为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仅改变接球板的放置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把接球板竖放在斜槽末端的右侧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点为碰前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球球心在接球板上的投影点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小</a:t>
            </a:r>
            <a:endParaRPr lang="zh-CN" altLang="zh-CN" sz="1000">
              <a:latin typeface="Calibri" panose="020F0502020204030204" pitchFamily="34" charset="0"/>
              <a:cs typeface="Times New Roman" panose="02020603050405020304" pitchFamily="18" charset="0"/>
            </a:endParaRPr>
          </a:p>
        </p:txBody>
      </p:sp>
      <p:pic>
        <p:nvPicPr>
          <p:cNvPr id="3" name="image27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733425"/>
            <a:ext cx="6210300" cy="2695575"/>
          </a:xfrm>
          <a:prstGeom prst="rect">
            <a:avLst/>
          </a:prstGeom>
          <a:solidFill>
            <a:scrgbClr r="0" g="0" b="0">
              <a:alpha val="0"/>
            </a:scrgbClr>
          </a:solidFill>
          <a:ln>
            <a:noFill/>
          </a:ln>
        </p:spPr>
      </p:pic>
      <p:sp>
        <p:nvSpPr>
          <p:cNvPr id="5" name="矩形 4"/>
          <p:cNvSpPr/>
          <p:nvPr/>
        </p:nvSpPr>
        <p:spPr>
          <a:xfrm>
            <a:off x="46450" y="4334052"/>
            <a:ext cx="11658044" cy="1323415"/>
          </a:xfrm>
          <a:prstGeom prst="rect">
            <a:avLst/>
          </a:prstGeom>
        </p:spPr>
        <p:txBody>
          <a:bodyPr wrap="square" lIns="121898" tIns="60948" rIns="121898" bIns="60948">
            <a:spAutoFit/>
          </a:bodyPr>
          <a:lstStyle/>
          <a:p>
            <a:pPr lvl="0">
              <a:tabLst>
                <a:tab pos="3780790" algn="l"/>
              </a:tabLst>
            </a:pP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球</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仍从斜槽上</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点由静止释放</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重复上述操作</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在接球板上得到三个落点</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测出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OP</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ON</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长度分别为</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若两球碰撞时动量守恒</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则满足的表达式为</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______________(</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solidFill>
                <a:prstClr val="black"/>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67797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5943" y="620649"/>
                <a:ext cx="5873236" cy="3353907"/>
              </a:xfrm>
              <a:prstGeom prst="rect">
                <a:avLst/>
              </a:prstGeom>
            </p:spPr>
            <p:txBody>
              <a:bodyPr wrap="square" lIns="121898" tIns="60948" rIns="121898" bIns="60948">
                <a:spAutoFit/>
              </a:bodyPr>
              <a:lstStyle/>
              <a:p>
                <a:pPr>
                  <a:lnSpc>
                    <a:spcPct val="150000"/>
                  </a:lnSpc>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大于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e>
                        </m:ra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rad>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为了保证实验过程中入射球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碰撞后不反弹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小球质量的关系应满足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大于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5943" y="620649"/>
                <a:ext cx="5873236" cy="3353907"/>
              </a:xfrm>
              <a:prstGeom prst="rect">
                <a:avLst/>
              </a:prstGeom>
              <a:blipFill rotWithShape="0">
                <a:blip r:embed="rId2"/>
                <a:stretch>
                  <a:fillRect l="-1350" r="-1038" b="-3273"/>
                </a:stretch>
              </a:blipFill>
            </p:spPr>
            <p:txBody>
              <a:bodyPr/>
              <a:lstStyle/>
              <a:p>
                <a:r>
                  <a:rPr lang="zh-CN" altLang="en-US">
                    <a:noFill/>
                  </a:rPr>
                  <a:t> </a:t>
                </a:r>
              </a:p>
            </p:txBody>
          </p:sp>
        </mc:Fallback>
      </mc:AlternateContent>
      <p:pic>
        <p:nvPicPr>
          <p:cNvPr id="3" name="image27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733425"/>
            <a:ext cx="6210300" cy="2695575"/>
          </a:xfrm>
          <a:prstGeom prst="rect">
            <a:avLst/>
          </a:prstGeom>
          <a:solidFill>
            <a:scrgbClr r="0" g="0" b="0">
              <a:alpha val="0"/>
            </a:scrgbClr>
          </a:solidFill>
          <a:ln>
            <a:noFill/>
          </a:ln>
        </p:spPr>
      </p:pic>
      <p:sp>
        <p:nvSpPr>
          <p:cNvPr id="5" name="矩形 4"/>
          <p:cNvSpPr/>
          <p:nvPr/>
        </p:nvSpPr>
        <p:spPr>
          <a:xfrm>
            <a:off x="46450" y="3915646"/>
            <a:ext cx="11658044" cy="2504123"/>
          </a:xfrm>
          <a:prstGeom prst="rect">
            <a:avLst/>
          </a:prstGeom>
        </p:spPr>
        <p:txBody>
          <a:bodyPr wrap="square" lIns="121898" tIns="60948" rIns="121898" bIns="60948">
            <a:spAutoFit/>
          </a:bodyPr>
          <a:lstStyle/>
          <a:p>
            <a:pPr>
              <a:lnSpc>
                <a:spcPct val="121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为了保证小球抛出的初速度处于水平方向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斜槽末端必须是水平的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为了保证每次碰撞前瞬间入射小球的速度相同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每次入射小球必须从同一位置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点静止释放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但斜槽轨道不需要光滑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两小球做平抛运动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下落高度相同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所用时间相同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可以用平抛运动的水平位移代替抛出时的初速度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所以不需要测出斜槽末端的高度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50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5943" y="620649"/>
                <a:ext cx="5873236" cy="5324895"/>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小球从斜槽末端飞出后</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做平抛运动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竖直方向上</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小球下落的高度相等</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780790" algn="l"/>
                  </a:tabLst>
                </a:pPr>
                <a:r>
                  <a:rPr lang="zh-CN" altLang="zh-CN" sz="2600" b="1" smtClean="0">
                    <a:latin typeface="Times New Roman" panose="02020603050405020304" pitchFamily="18" charset="0"/>
                    <a:cs typeface="Times New Roman" panose="02020603050405020304" pitchFamily="18" charset="0"/>
                  </a:rPr>
                  <a:t>则</a:t>
                </a:r>
                <a:r>
                  <a:rPr lang="zh-CN" altLang="zh-CN" sz="2600" b="1">
                    <a:latin typeface="Times New Roman" panose="02020603050405020304" pitchFamily="18" charset="0"/>
                    <a:cs typeface="Times New Roman" panose="02020603050405020304" pitchFamily="18" charset="0"/>
                  </a:rPr>
                  <a:t>小球在空中运动的时间相等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碰撞前小球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碰撞后小球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、小球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的速度分别为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zh-CN" altLang="zh-CN" sz="2600" b="1">
                    <a:latin typeface="Times New Roman" panose="02020603050405020304" pitchFamily="18" charset="0"/>
                    <a:cs typeface="Times New Roman" panose="02020603050405020304" pitchFamily="18" charset="0"/>
                  </a:rPr>
                  <a:t>两球碰撞前后的动量守恒</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5943" y="620649"/>
                <a:ext cx="5873236" cy="5324895"/>
              </a:xfrm>
              <a:prstGeom prst="rect">
                <a:avLst/>
              </a:prstGeom>
              <a:blipFill rotWithShape="0">
                <a:blip r:embed="rId2"/>
                <a:stretch>
                  <a:fillRect l="-1350" r="-2492" b="-458"/>
                </a:stretch>
              </a:blipFill>
            </p:spPr>
            <p:txBody>
              <a:bodyPr/>
              <a:lstStyle/>
              <a:p>
                <a:r>
                  <a:rPr lang="zh-CN" altLang="en-US">
                    <a:noFill/>
                  </a:rPr>
                  <a:t> </a:t>
                </a:r>
              </a:p>
            </p:txBody>
          </p:sp>
        </mc:Fallback>
      </mc:AlternateContent>
      <p:pic>
        <p:nvPicPr>
          <p:cNvPr id="3" name="image27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733425"/>
            <a:ext cx="6210300" cy="2695575"/>
          </a:xfrm>
          <a:prstGeom prst="rect">
            <a:avLst/>
          </a:prstGeom>
          <a:solidFill>
            <a:scrgbClr r="0" g="0" b="0">
              <a:alpha val="0"/>
            </a:scrgbClr>
          </a:solidFill>
          <a:ln>
            <a:noFill/>
          </a:ln>
        </p:spPr>
      </p:pic>
    </p:spTree>
    <p:extLst>
      <p:ext uri="{BB962C8B-B14F-4D97-AF65-F5344CB8AC3E}">
        <p14:creationId xmlns:p14="http://schemas.microsoft.com/office/powerpoint/2010/main" val="311169184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5943" y="620649"/>
                <a:ext cx="5873236" cy="3153018"/>
              </a:xfrm>
              <a:prstGeom prst="rect">
                <a:avLst/>
              </a:prstGeom>
            </p:spPr>
            <p:txBody>
              <a:bodyPr wrap="square" lIns="121898" tIns="60948" rIns="121898" bIns="60948">
                <a:spAutoFit/>
              </a:bodyPr>
              <a:lstStyle/>
              <a:p>
                <a:pPr>
                  <a:spcAft>
                    <a:spcPts val="0"/>
                  </a:spcAft>
                  <a:tabLst>
                    <a:tab pos="3780790" algn="l"/>
                  </a:tabLst>
                </a:pPr>
                <a:r>
                  <a:rPr lang="en-US" altLang="zh-CN" sz="22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200" b="1">
                    <a:latin typeface="Times New Roman" panose="02020603050405020304" pitchFamily="18" charset="0"/>
                    <a:cs typeface="Times New Roman" panose="02020603050405020304" pitchFamily="18" charset="0"/>
                  </a:rPr>
                  <a:t>设</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OB</a:t>
                </a:r>
                <a:r>
                  <a:rPr lang="zh-CN" altLang="zh-CN" sz="2200" b="1">
                    <a:latin typeface="Times New Roman" panose="02020603050405020304" pitchFamily="18" charset="0"/>
                    <a:cs typeface="Times New Roman" panose="02020603050405020304" pitchFamily="18" charset="0"/>
                  </a:rPr>
                  <a:t>的距离为</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小球做平抛运动</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碰撞前小球</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b="1">
                    <a:latin typeface="Times New Roman" panose="02020603050405020304" pitchFamily="18" charset="0"/>
                    <a:cs typeface="Times New Roman" panose="02020603050405020304" pitchFamily="18" charset="0"/>
                  </a:rPr>
                  <a:t>落在接球板上</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b="1">
                    <a:latin typeface="Times New Roman" panose="02020603050405020304" pitchFamily="18" charset="0"/>
                    <a:cs typeface="Times New Roman" panose="02020603050405020304" pitchFamily="18" charset="0"/>
                  </a:rPr>
                  <a:t>点</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有</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b="1">
                    <a:latin typeface="Times New Roman" panose="02020603050405020304" pitchFamily="18" charset="0"/>
                    <a:cs typeface="Times New Roman" panose="02020603050405020304" pitchFamily="18" charset="0"/>
                  </a:rPr>
                  <a:t>联立解得</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e>
                    </m:rad>
                  </m:oMath>
                </a14:m>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b="1">
                    <a:latin typeface="Times New Roman" panose="02020603050405020304" pitchFamily="18" charset="0"/>
                    <a:cs typeface="Times New Roman" panose="02020603050405020304" pitchFamily="18" charset="0"/>
                  </a:rPr>
                  <a:t>碰撞后小球</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200" b="1">
                    <a:latin typeface="Times New Roman" panose="02020603050405020304" pitchFamily="18" charset="0"/>
                    <a:cs typeface="Times New Roman" panose="02020603050405020304" pitchFamily="18" charset="0"/>
                  </a:rPr>
                  <a:t>落在接球板上的</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b="1">
                    <a:latin typeface="Times New Roman" panose="02020603050405020304" pitchFamily="18" charset="0"/>
                    <a:cs typeface="Times New Roman" panose="02020603050405020304" pitchFamily="18" charset="0"/>
                  </a:rPr>
                  <a:t>点</a:t>
                </a:r>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latin typeface="Times New Roman" panose="02020603050405020304" pitchFamily="18" charset="0"/>
                    <a:cs typeface="Times New Roman" panose="02020603050405020304" pitchFamily="18" charset="0"/>
                  </a:rPr>
                  <a:t>有</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e>
                      <m:sup>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2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3</a:t>
                </a:r>
                <a:endParaRPr lang="zh-CN" altLang="zh-CN" sz="22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200" b="1">
                    <a:latin typeface="Times New Roman" panose="02020603050405020304" pitchFamily="18" charset="0"/>
                    <a:cs typeface="Times New Roman" panose="02020603050405020304" pitchFamily="18" charset="0"/>
                  </a:rPr>
                  <a:t>联立解得</a:t>
                </a:r>
                <a:r>
                  <a:rPr lang="en-US" altLang="zh-CN"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effectLst/>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2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den>
                        </m:f>
                      </m:e>
                    </m:rad>
                  </m:oMath>
                </a14:m>
                <a:endParaRPr lang="zh-CN" altLang="zh-CN" sz="2200">
                  <a:latin typeface="Calibri" panose="020F0502020204030204" pitchFamily="34" charset="0"/>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5943" y="620649"/>
                <a:ext cx="5873236" cy="3153018"/>
              </a:xfrm>
              <a:prstGeom prst="rect">
                <a:avLst/>
              </a:prstGeom>
              <a:blipFill rotWithShape="0">
                <a:blip r:embed="rId2"/>
                <a:stretch>
                  <a:fillRect l="-831" t="-1354" r="-623"/>
                </a:stretch>
              </a:blipFill>
            </p:spPr>
            <p:txBody>
              <a:bodyPr/>
              <a:lstStyle/>
              <a:p>
                <a:r>
                  <a:rPr lang="zh-CN" altLang="en-US">
                    <a:noFill/>
                  </a:rPr>
                  <a:t> </a:t>
                </a:r>
              </a:p>
            </p:txBody>
          </p:sp>
        </mc:Fallback>
      </mc:AlternateContent>
      <p:pic>
        <p:nvPicPr>
          <p:cNvPr id="3" name="image27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79179" y="733425"/>
            <a:ext cx="6210300" cy="2695575"/>
          </a:xfrm>
          <a:prstGeom prst="rect">
            <a:avLst/>
          </a:prstGeom>
          <a:solidFill>
            <a:scrgbClr r="0" g="0" b="0">
              <a:alpha val="0"/>
            </a:scrgbClr>
          </a:solidFill>
          <a:ln>
            <a:noFill/>
          </a:ln>
        </p:spPr>
      </p:pic>
      <mc:AlternateContent xmlns:mc="http://schemas.openxmlformats.org/markup-compatibility/2006">
        <mc:Choice xmlns:a14="http://schemas.microsoft.com/office/drawing/2010/main" Requires="a14">
          <p:sp>
            <p:nvSpPr>
              <p:cNvPr id="5" name="矩形 4"/>
              <p:cNvSpPr/>
              <p:nvPr/>
            </p:nvSpPr>
            <p:spPr>
              <a:xfrm>
                <a:off x="-8142" y="3810375"/>
                <a:ext cx="11658044" cy="2145050"/>
              </a:xfrm>
              <a:prstGeom prst="rect">
                <a:avLst/>
              </a:prstGeom>
            </p:spPr>
            <p:txBody>
              <a:bodyPr wrap="square" lIns="121898" tIns="60948" rIns="121898" bIns="60948">
                <a:spAutoFit/>
              </a:bodyPr>
              <a:lstStyle/>
              <a:p>
                <a:pPr lvl="0">
                  <a:tabLst>
                    <a:tab pos="3780790" algn="l"/>
                  </a:tabLst>
                </a:pPr>
                <a:r>
                  <a:rPr lang="zh-CN" altLang="zh-CN" sz="2200" b="1">
                    <a:solidFill>
                      <a:prstClr val="black"/>
                    </a:solidFill>
                    <a:latin typeface="Times New Roman" panose="02020603050405020304" pitchFamily="18" charset="0"/>
                    <a:cs typeface="Times New Roman" panose="02020603050405020304" pitchFamily="18" charset="0"/>
                  </a:rPr>
                  <a:t>碰撞后小球</a:t>
                </a:r>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200" b="1">
                    <a:solidFill>
                      <a:prstClr val="black"/>
                    </a:solidFill>
                    <a:latin typeface="Times New Roman" panose="02020603050405020304" pitchFamily="18" charset="0"/>
                    <a:cs typeface="Times New Roman" panose="02020603050405020304" pitchFamily="18" charset="0"/>
                  </a:rPr>
                  <a:t>落在接球板上的</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200" b="1">
                    <a:solidFill>
                      <a:prstClr val="black"/>
                    </a:solidFill>
                    <a:latin typeface="Times New Roman" panose="02020603050405020304" pitchFamily="18" charset="0"/>
                    <a:cs typeface="Times New Roman" panose="02020603050405020304" pitchFamily="18" charset="0"/>
                  </a:rPr>
                  <a:t>点</a:t>
                </a:r>
                <a:r>
                  <a:rPr lang="en-US" altLang="zh-CN" sz="22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smtClean="0">
                    <a:solidFill>
                      <a:prstClr val="black"/>
                    </a:solidFill>
                    <a:latin typeface="Times New Roman" panose="02020603050405020304" pitchFamily="18" charset="0"/>
                    <a:cs typeface="Times New Roman" panose="02020603050405020304" pitchFamily="18" charset="0"/>
                  </a:rPr>
                  <a:t>有</a:t>
                </a:r>
                <a:r>
                  <a:rPr lang="en-US" altLang="zh-CN" sz="2200" i="1"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y</a:t>
                </a:r>
                <a:r>
                  <a:rPr lang="en-US" altLang="zh-CN" sz="2200" baseline="-25000" smtClean="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g</a:t>
                </a:r>
                <a14:m>
                  <m:oMath xmlns:m="http://schemas.openxmlformats.org/officeDocument/2006/math">
                    <m:sSup>
                      <m:sSup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2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2200">
                  <a:solidFill>
                    <a:prstClr val="black"/>
                  </a:solidFill>
                  <a:latin typeface="Calibri" panose="020F0502020204030204" pitchFamily="34" charset="0"/>
                  <a:cs typeface="Times New Roman" panose="02020603050405020304" pitchFamily="18" charset="0"/>
                </a:endParaRPr>
              </a:p>
              <a:p>
                <a:pPr lvl="0">
                  <a:tabLst>
                    <a:tab pos="3780790" algn="l"/>
                  </a:tabLst>
                </a:pPr>
                <a:r>
                  <a:rPr lang="zh-CN" altLang="zh-CN" sz="2200" b="1">
                    <a:solidFill>
                      <a:prstClr val="black"/>
                    </a:solidFill>
                    <a:latin typeface="Times New Roman" panose="02020603050405020304" pitchFamily="18" charset="0"/>
                    <a:cs typeface="Times New Roman" panose="02020603050405020304" pitchFamily="18" charset="0"/>
                  </a:rPr>
                  <a:t>联立解得</a:t>
                </a:r>
                <a:r>
                  <a:rPr lang="en-US" altLang="zh-CN" sz="22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x</a:t>
                </a:r>
                <a14:m>
                  <m:oMath xmlns:m="http://schemas.openxmlformats.org/officeDocument/2006/math">
                    <m:rad>
                      <m:radPr>
                        <m:degHide m:val="on"/>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den>
                        </m:f>
                      </m:e>
                    </m:rad>
                  </m:oMath>
                </a14:m>
                <a:endParaRPr lang="zh-CN" altLang="zh-CN" sz="2200">
                  <a:solidFill>
                    <a:prstClr val="black"/>
                  </a:solidFill>
                  <a:latin typeface="Calibri" panose="020F0502020204030204" pitchFamily="34" charset="0"/>
                  <a:cs typeface="Times New Roman" panose="02020603050405020304" pitchFamily="18" charset="0"/>
                </a:endParaRPr>
              </a:p>
              <a:p>
                <a:pPr lvl="0">
                  <a:tabLst>
                    <a:tab pos="3780790" algn="l"/>
                  </a:tabLst>
                </a:pPr>
                <a:r>
                  <a:rPr lang="zh-CN" altLang="zh-CN" sz="2200" b="1">
                    <a:solidFill>
                      <a:prstClr val="black"/>
                    </a:solidFill>
                    <a:latin typeface="Times New Roman" panose="02020603050405020304" pitchFamily="18" charset="0"/>
                    <a:cs typeface="Times New Roman" panose="02020603050405020304" pitchFamily="18" charset="0"/>
                  </a:rPr>
                  <a:t>若两球碰撞前后动量守恒</a:t>
                </a:r>
                <a:r>
                  <a:rPr lang="en-US" altLang="zh-CN" sz="22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200" b="1">
                    <a:solidFill>
                      <a:prstClr val="black"/>
                    </a:solidFill>
                    <a:latin typeface="Times New Roman" panose="02020603050405020304" pitchFamily="18" charset="0"/>
                    <a:cs typeface="Times New Roman" panose="02020603050405020304" pitchFamily="18" charset="0"/>
                  </a:rPr>
                  <a:t>有</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i="1">
                    <a:solidFill>
                      <a:prstClr val="black"/>
                    </a:solidFill>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2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2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2200">
                  <a:solidFill>
                    <a:prstClr val="black"/>
                  </a:solidFill>
                  <a:latin typeface="Calibri" panose="020F0502020204030204" pitchFamily="34" charset="0"/>
                  <a:cs typeface="Times New Roman" panose="02020603050405020304" pitchFamily="18" charset="0"/>
                </a:endParaRPr>
              </a:p>
              <a:p>
                <a:pPr lvl="0">
                  <a:tabLst>
                    <a:tab pos="3780790" algn="l"/>
                  </a:tabLst>
                </a:pPr>
                <a:r>
                  <a:rPr lang="zh-CN" altLang="zh-CN" sz="2200" b="1">
                    <a:solidFill>
                      <a:prstClr val="black"/>
                    </a:solidFill>
                    <a:latin typeface="Times New Roman" panose="02020603050405020304" pitchFamily="18" charset="0"/>
                    <a:cs typeface="Times New Roman" panose="02020603050405020304" pitchFamily="18" charset="0"/>
                  </a:rPr>
                  <a:t>整理可得</a:t>
                </a:r>
                <a14:m>
                  <m:oMath xmlns:m="http://schemas.openxmlformats.org/officeDocument/2006/math">
                    <m:f>
                      <m:f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num>
                      <m:den>
                        <m:rad>
                          <m:radPr>
                            <m:degHide m:val="on"/>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e>
                        </m:rad>
                      </m:den>
                    </m:f>
                  </m:oMath>
                </a14:m>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num>
                      <m:den>
                        <m:rad>
                          <m:radPr>
                            <m:degHide m:val="on"/>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sub>
                            </m:sSub>
                          </m:e>
                        </m:rad>
                      </m:den>
                    </m:f>
                  </m:oMath>
                </a14:m>
                <a:r>
                  <a:rPr lang="en-US" altLang="zh-CN" sz="22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num>
                      <m:den>
                        <m:rad>
                          <m:radPr>
                            <m:degHide m:val="on"/>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sSub>
                              <m:sSubPr>
                                <m:ctrlPr>
                                  <a:rPr lang="zh-CN" altLang="zh-CN" sz="22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𝒚</m:t>
                                </m:r>
                              </m:e>
                              <m:sub>
                                <m:r>
                                  <a:rPr lang="en-US" altLang="zh-CN" sz="22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sub>
                            </m:sSub>
                          </m:e>
                        </m:rad>
                      </m:den>
                    </m:f>
                  </m:oMath>
                </a14:m>
                <a:r>
                  <a:rPr lang="zh-CN" altLang="zh-CN" sz="22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2200">
                  <a:solidFill>
                    <a:prstClr val="black"/>
                  </a:solidFill>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8142" y="3810375"/>
                <a:ext cx="11658044" cy="2145050"/>
              </a:xfrm>
              <a:prstGeom prst="rect">
                <a:avLst/>
              </a:prstGeom>
              <a:blipFill rotWithShape="0">
                <a:blip r:embed="rId4"/>
                <a:stretch>
                  <a:fillRect l="-41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8167355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linds(horizont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blinds(horizontal)">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blinds(horizontal)">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blinds(horizontal)">
                                      <p:cBhvr>
                                        <p:cTn id="42" dur="5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blinds(horizontal)">
                                      <p:cBhvr>
                                        <p:cTn id="4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2512167055"/>
                  </p:ext>
                </p:extLst>
              </p:nvPr>
            </p:nvGraphicFramePr>
            <p:xfrm>
              <a:off x="1065093" y="1203518"/>
              <a:ext cx="10646815" cy="4518413"/>
            </p:xfrm>
            <a:graphic>
              <a:graphicData uri="http://schemas.openxmlformats.org/drawingml/2006/table">
                <a:tbl>
                  <a:tblPr firstRow="1" firstCol="1" bandRow="1"/>
                  <a:tblGrid>
                    <a:gridCol w="2437789"/>
                    <a:gridCol w="4684931"/>
                    <a:gridCol w="3524095"/>
                  </a:tblGrid>
                  <a:tr h="882974">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实验方案</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原理装置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68364">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方案二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利用气垫导轨完成碰撞实验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endParaRPr lang="en-US" sz="2400" i="1" smtClean="0">
                            <a:effectLst/>
                            <a:latin typeface="Book Antiqua" panose="0204060205030503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endParaRPr lang="en-US" sz="2400" i="1" smtClean="0">
                            <a:effectLst/>
                            <a:latin typeface="Book Antiqua" panose="0204060205030503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en-US" sz="2400" i="1" smtClean="0">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4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为滑块上挡光片的宽度</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为遮光时间</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验证</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4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400" i="1">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测质量</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用天平分别测出两滑块的质量</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安装</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正确安装好气垫导轨</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并调整导轨水平</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测速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计算出两滑块碰撞前、后的速度</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2512167055"/>
                  </p:ext>
                </p:extLst>
              </p:nvPr>
            </p:nvGraphicFramePr>
            <p:xfrm>
              <a:off x="1065093" y="1203518"/>
              <a:ext cx="10646815" cy="4463358"/>
            </p:xfrm>
            <a:graphic>
              <a:graphicData uri="http://schemas.openxmlformats.org/drawingml/2006/table">
                <a:tbl>
                  <a:tblPr firstRow="1" firstCol="1" bandRow="1"/>
                  <a:tblGrid>
                    <a:gridCol w="2437789"/>
                    <a:gridCol w="4684931"/>
                    <a:gridCol w="3524095"/>
                  </a:tblGrid>
                  <a:tr h="882974">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实验方案</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原理装置</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0384">
                    <a:tc>
                      <a:txBody>
                        <a:bodyPr/>
                        <a:lstStyle/>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方案二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利用气垫导轨完成碰撞实验</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52146" t="-24830" r="-75553" b="-3912"/>
                          </a:stretch>
                        </a:blipFill>
                      </a:tcPr>
                    </a:tc>
                    <a:tc>
                      <a:txBody>
                        <a:bodyPr/>
                        <a:lstStyle/>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测质量</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用天平分别测出两滑块的质量</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安装</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正确安装好气垫导轨</a:t>
                          </a:r>
                          <a:r>
                            <a:rPr lang="en-US" sz="2400">
                              <a:effectLst/>
                              <a:latin typeface="宋体" panose="02010600030101010101" pitchFamily="2" charset="-122"/>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并调整导轨水平</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测速</a:t>
                          </a:r>
                          <a:r>
                            <a:rPr lang="en-US"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计算出两滑块碰撞前、后的速度</a:t>
                          </a:r>
                          <a:r>
                            <a:rPr 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pic>
        <p:nvPicPr>
          <p:cNvPr id="2049" name="image285.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2564892"/>
            <a:ext cx="3565201" cy="1080135"/>
          </a:xfrm>
          <a:prstGeom prst="rect">
            <a:avLst/>
          </a:prstGeom>
          <a:solidFill>
            <a:srgbClr val="000000">
              <a:alpha val="0"/>
            </a:srgbClr>
          </a:solidFill>
        </p:spPr>
      </p:pic>
    </p:spTree>
    <p:extLst>
      <p:ext uri="{BB962C8B-B14F-4D97-AF65-F5344CB8AC3E}">
        <p14:creationId xmlns:p14="http://schemas.microsoft.com/office/powerpoint/2010/main" val="35297367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4052676412"/>
                  </p:ext>
                </p:extLst>
              </p:nvPr>
            </p:nvGraphicFramePr>
            <p:xfrm>
              <a:off x="46450" y="620649"/>
              <a:ext cx="11449430" cy="4893143"/>
            </p:xfrm>
            <a:graphic>
              <a:graphicData uri="http://schemas.openxmlformats.org/drawingml/2006/table">
                <a:tbl>
                  <a:tblPr firstRow="1" firstCol="1" bandRow="1"/>
                  <a:tblGrid>
                    <a:gridCol w="1512189"/>
                    <a:gridCol w="4320540"/>
                    <a:gridCol w="5616701"/>
                  </a:tblGrid>
                  <a:tr h="408091">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实验方案</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4503">
                    <a:tc>
                      <a:txBody>
                        <a:bodyPr/>
                        <a:lstStyle/>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方案三</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利用两辆小车在光滑长木板上的运动完成碰撞实验</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780790" algn="l"/>
                            </a:tabLst>
                          </a:pP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为纸带上两计数点的距离</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为对应的时间</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验证</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2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测质量</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用天平分别测出两小车的质量</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安装</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将打点计时器固定在光滑长木板的一端</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把纸带穿过打点计时器</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连在小车</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的后面</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在两小车的碰撞端分别装上撞针和橡皮泥</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并调整长木板水平</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接通电源</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让小车</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运动</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小车</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静止</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两车碰撞时撞针插入橡皮泥中</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两车连接成整体</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随后两车一起运动</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ts val="0"/>
                            </a:spcAft>
                            <a:tabLst>
                              <a:tab pos="378079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测速</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通过纸带上合适的两计数点间的距离及打下两计数点的时间间隔</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0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0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sz="20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算出碰撞前</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车与碰撞后两车共同的速度</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4052676412"/>
                  </p:ext>
                </p:extLst>
              </p:nvPr>
            </p:nvGraphicFramePr>
            <p:xfrm>
              <a:off x="46450" y="620649"/>
              <a:ext cx="11449430" cy="4844502"/>
            </p:xfrm>
            <a:graphic>
              <a:graphicData uri="http://schemas.openxmlformats.org/drawingml/2006/table">
                <a:tbl>
                  <a:tblPr firstRow="1" firstCol="1" bandRow="1"/>
                  <a:tblGrid>
                    <a:gridCol w="1512189"/>
                    <a:gridCol w="4320540"/>
                    <a:gridCol w="5616701"/>
                  </a:tblGrid>
                  <a:tr h="499999">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实验方案</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实验步骤</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44503">
                    <a:tc>
                      <a:txBody>
                        <a:bodyPr/>
                        <a:lstStyle/>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方案三</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78079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利用两辆小车在光滑长木板上的运动完成碰撞实验</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5120" t="-11625" r="-130324" b="-1401"/>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03905" t="-11625" r="-217" b="-1401"/>
                          </a:stretch>
                        </a:blipFill>
                      </a:tcPr>
                    </a:tc>
                  </a:tr>
                </a:tbl>
              </a:graphicData>
            </a:graphic>
          </p:graphicFrame>
        </mc:Fallback>
      </mc:AlternateContent>
      <p:pic>
        <p:nvPicPr>
          <p:cNvPr id="3073" name="image286.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58639" y="2564892"/>
            <a:ext cx="4313456" cy="864108"/>
          </a:xfrm>
          <a:prstGeom prst="rect">
            <a:avLst/>
          </a:prstGeom>
          <a:solidFill>
            <a:srgbClr val="000000">
              <a:alpha val="0"/>
            </a:srgbClr>
          </a:solidFill>
        </p:spPr>
      </p:pic>
    </p:spTree>
    <p:extLst>
      <p:ext uri="{BB962C8B-B14F-4D97-AF65-F5344CB8AC3E}">
        <p14:creationId xmlns:p14="http://schemas.microsoft.com/office/powerpoint/2010/main" val="3472983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78079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考点一　教材原型实验</a:t>
            </a:r>
            <a:endParaRPr lang="zh-CN" altLang="zh-CN" sz="2800" b="1" kern="1400">
              <a:latin typeface="Calibri Light" panose="020F0302020204030204" pitchFamily="34" charset="0"/>
              <a:cs typeface="Times New Roman" panose="02020603050405020304" pitchFamily="18" charset="0"/>
            </a:endParaRPr>
          </a:p>
        </p:txBody>
      </p:sp>
      <p:sp>
        <p:nvSpPr>
          <p:cNvPr id="4" name="矩形 3"/>
          <p:cNvSpPr/>
          <p:nvPr/>
        </p:nvSpPr>
        <p:spPr>
          <a:xfrm>
            <a:off x="46450" y="1268730"/>
            <a:ext cx="7333356" cy="923305"/>
          </a:xfrm>
          <a:prstGeom prst="rect">
            <a:avLst/>
          </a:prstGeom>
        </p:spPr>
        <p:txBody>
          <a:bodyPr wrap="square" lIns="121898" tIns="60948" rIns="121898" bIns="60948">
            <a:spAutoFit/>
          </a:bodyPr>
          <a:lstStyle/>
          <a:p>
            <a:pPr marL="355600" indent="-355600">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北京卷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让两个小球在斜槽末端碰撞来验证动量守恒定律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2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3785" y="1367222"/>
            <a:ext cx="3891915" cy="2889250"/>
          </a:xfrm>
          <a:prstGeom prst="rect">
            <a:avLst/>
          </a:prstGeom>
          <a:solidFill>
            <a:scrgbClr r="0" g="0" b="0">
              <a:alpha val="0"/>
            </a:scrgbClr>
          </a:solidFill>
          <a:ln>
            <a:noFill/>
          </a:ln>
        </p:spPr>
      </p:pic>
      <p:sp>
        <p:nvSpPr>
          <p:cNvPr id="6" name="矩形 5"/>
          <p:cNvSpPr/>
          <p:nvPr/>
        </p:nvSpPr>
        <p:spPr>
          <a:xfrm>
            <a:off x="383223" y="2132838"/>
            <a:ext cx="7333356" cy="2123634"/>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关于本实验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下列做法正确的是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选填选项前的字母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调节装置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使斜槽末端水平</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选用两个半径不同的小球进行实验</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用质量大的小球碰撞质量小的小球</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353585" y="4182872"/>
            <a:ext cx="8049677" cy="2523744"/>
          </a:xfrm>
          <a:prstGeom prst="rect">
            <a:avLst/>
          </a:prstGeom>
        </p:spPr>
        <p:txBody>
          <a:bodyPr wrap="square" lIns="121898" tIns="60948" rIns="121898" bIns="60948">
            <a:spAutoFit/>
          </a:bodyPr>
          <a:lstStyle/>
          <a:p>
            <a:pPr>
              <a:spcAft>
                <a:spcPts val="0"/>
              </a:spcAft>
              <a:tabLst>
                <a:tab pos="378079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实验要求小球从斜槽末端离开后做平抛运动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因此斜槽末端需要水平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实验时需要选择半径相同的小球发生一维对心碰撞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为使碰撞后质量为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的小球不反弹而从斜槽末端水平离开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需要用质量大的小球碰撞质量小的小球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78079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AC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7333356" cy="2923853"/>
          </a:xfrm>
          <a:prstGeom prst="rect">
            <a:avLst/>
          </a:prstGeom>
        </p:spPr>
        <p:txBody>
          <a:bodyPr wrap="square" lIns="121898" tIns="60948" rIns="121898" bIns="60948">
            <a:spAutoFit/>
          </a:bodyPr>
          <a:lstStyle/>
          <a:p>
            <a:pPr>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点是小球抛出点在地面上的垂直投影</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首先</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的小球从斜槽上的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小球落到复写纸上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重复多次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的被碰小球置于斜槽末端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再将质量为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位置由静止释放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两球相碰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重复多次</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分别确定平均落点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的小球单独滑落时的平均落点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5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1680" y="1052703"/>
            <a:ext cx="4326255" cy="1077595"/>
          </a:xfrm>
          <a:prstGeom prst="rect">
            <a:avLst/>
          </a:prstGeom>
          <a:solidFill>
            <a:scrgbClr r="0" g="0" b="0">
              <a:alpha val="0"/>
            </a:scrgbClr>
          </a:solidFill>
          <a:ln>
            <a:noFill/>
          </a:ln>
        </p:spPr>
      </p:pic>
      <p:sp>
        <p:nvSpPr>
          <p:cNvPr id="5" name="矩形 4"/>
          <p:cNvSpPr/>
          <p:nvPr/>
        </p:nvSpPr>
        <p:spPr>
          <a:xfrm>
            <a:off x="117491" y="3483592"/>
            <a:ext cx="11810444" cy="2523744"/>
          </a:xfrm>
          <a:prstGeom prst="rect">
            <a:avLst/>
          </a:prstGeom>
        </p:spPr>
        <p:txBody>
          <a:bodyPr wrap="square" lIns="121898" tIns="60948" rIns="121898" bIns="60948">
            <a:spAutoFit/>
          </a:bodyPr>
          <a:lstStyle/>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图乙为实验的落点记录</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简要说明如何确定平均</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落点</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a:t>
            </a:r>
          </a:p>
          <a:p>
            <a:pPr>
              <a:lnSpc>
                <a:spcPct val="150000"/>
              </a:lnSpc>
              <a:spcAft>
                <a:spcPts val="0"/>
              </a:spcAft>
              <a:tabLst>
                <a:tab pos="378079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_____________________________________________________________________;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78079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分别测出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点到平均落点的距离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记为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ON</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在误差允许范围内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若关系式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成立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即可验证碰撞前后动量守恒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TotalTime>
  <Words>2963</Words>
  <Application>Microsoft Office PowerPoint</Application>
  <PresentationFormat>自定义</PresentationFormat>
  <Paragraphs>237</Paragraphs>
  <Slides>49</Slides>
  <Notes>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49</vt:i4>
      </vt:variant>
    </vt:vector>
  </HeadingPairs>
  <TitlesOfParts>
    <vt:vector size="61" baseType="lpstr">
      <vt:lpstr>等线</vt:lpstr>
      <vt:lpstr>黑体</vt:lpstr>
      <vt:lpstr>宋体</vt:lpstr>
      <vt:lpstr>微软雅黑</vt:lpstr>
      <vt:lpstr>Arial</vt:lpstr>
      <vt:lpstr>Book Antiqua</vt:lpstr>
      <vt:lpstr>Calibri</vt:lpstr>
      <vt:lpstr>Calibri Light</vt:lpstr>
      <vt:lpstr>Cambria Math</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70</cp:revision>
  <dcterms:created xsi:type="dcterms:W3CDTF">2024-01-15T03:14:15Z</dcterms:created>
  <dcterms:modified xsi:type="dcterms:W3CDTF">2026-03-20T06:46:55Z</dcterms:modified>
</cp:coreProperties>
</file>