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40" r:id="rId2"/>
    <p:sldId id="257" r:id="rId3"/>
    <p:sldId id="341" r:id="rId4"/>
    <p:sldId id="342" r:id="rId5"/>
    <p:sldId id="343" r:id="rId6"/>
    <p:sldId id="344" r:id="rId7"/>
    <p:sldId id="351" r:id="rId8"/>
    <p:sldId id="352" r:id="rId9"/>
    <p:sldId id="355" r:id="rId10"/>
    <p:sldId id="356" r:id="rId11"/>
    <p:sldId id="357" r:id="rId12"/>
    <p:sldId id="359" r:id="rId13"/>
    <p:sldId id="493" r:id="rId14"/>
    <p:sldId id="367" r:id="rId15"/>
    <p:sldId id="501" r:id="rId16"/>
    <p:sldId id="504" r:id="rId17"/>
    <p:sldId id="505" r:id="rId18"/>
    <p:sldId id="508" r:id="rId19"/>
    <p:sldId id="509" r:id="rId20"/>
    <p:sldId id="378" r:id="rId21"/>
    <p:sldId id="571" r:id="rId22"/>
    <p:sldId id="522" r:id="rId23"/>
    <p:sldId id="574" r:id="rId24"/>
    <p:sldId id="526" r:id="rId25"/>
    <p:sldId id="527" r:id="rId26"/>
    <p:sldId id="577" r:id="rId27"/>
    <p:sldId id="530" r:id="rId28"/>
    <p:sldId id="531" r:id="rId29"/>
    <p:sldId id="532" r:id="rId30"/>
    <p:sldId id="560" r:id="rId31"/>
    <p:sldId id="561" r:id="rId32"/>
    <p:sldId id="400" r:id="rId33"/>
    <p:sldId id="402" r:id="rId34"/>
    <p:sldId id="403" r:id="rId35"/>
    <p:sldId id="404" r:id="rId36"/>
    <p:sldId id="405" r:id="rId37"/>
    <p:sldId id="406" r:id="rId38"/>
    <p:sldId id="407" r:id="rId39"/>
    <p:sldId id="408" r:id="rId40"/>
    <p:sldId id="410" r:id="rId41"/>
    <p:sldId id="411" r:id="rId42"/>
    <p:sldId id="412" r:id="rId43"/>
    <p:sldId id="413" r:id="rId44"/>
    <p:sldId id="414" r:id="rId45"/>
    <p:sldId id="416" r:id="rId46"/>
    <p:sldId id="417" r:id="rId47"/>
    <p:sldId id="418" r:id="rId48"/>
    <p:sldId id="419" r:id="rId49"/>
    <p:sldId id="420" r:id="rId50"/>
    <p:sldId id="421" r:id="rId51"/>
    <p:sldId id="422" r:id="rId52"/>
    <p:sldId id="423" r:id="rId53"/>
    <p:sldId id="578" r:id="rId54"/>
    <p:sldId id="428" r:id="rId55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9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0.xml"/><Relationship Id="rId13" Type="http://schemas.openxmlformats.org/officeDocument/2006/relationships/slide" Target="../slides/slide49.xml"/><Relationship Id="rId3" Type="http://schemas.openxmlformats.org/officeDocument/2006/relationships/slide" Target="../slides/slide44.xml"/><Relationship Id="rId7" Type="http://schemas.openxmlformats.org/officeDocument/2006/relationships/slide" Target="../slides/slide39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7.xml"/><Relationship Id="rId11" Type="http://schemas.openxmlformats.org/officeDocument/2006/relationships/slide" Target="../slides/slide47.xml"/><Relationship Id="rId5" Type="http://schemas.openxmlformats.org/officeDocument/2006/relationships/slide" Target="../slides/slide35.xml"/><Relationship Id="rId10" Type="http://schemas.openxmlformats.org/officeDocument/2006/relationships/slide" Target="../slides/slide45.xml"/><Relationship Id="rId4" Type="http://schemas.openxmlformats.org/officeDocument/2006/relationships/slide" Target="../slides/slide33.xml"/><Relationship Id="rId9" Type="http://schemas.openxmlformats.org/officeDocument/2006/relationships/slide" Target="../slides/slide42.xml"/><Relationship Id="rId14" Type="http://schemas.openxmlformats.org/officeDocument/2006/relationships/slide" Target="../slides/slide5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20" name="圆角矩形 19">
            <a:hlinkClick r:id="rId14" action="ppaction://hlinksldjump"/>
          </p:cNvPr>
          <p:cNvSpPr/>
          <p:nvPr userDrawn="1"/>
        </p:nvSpPr>
        <p:spPr>
          <a:xfrm>
            <a:off x="8112716" y="6461895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tags" Target="../tags/tag11.xml"/><Relationship Id="rId7" Type="http://schemas.openxmlformats.org/officeDocument/2006/relationships/slide" Target="slide14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Relationship Id="rId9" Type="http://schemas.openxmlformats.org/officeDocument/2006/relationships/slide" Target="slide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2627690" y="5157216"/>
            <a:ext cx="6707921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动量守恒定律及其应用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78079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考点一　动量守恒定律的理解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适用条件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2126212"/>
            <a:ext cx="11810444" cy="245981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理想守恒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不受外力或所受外力的合力为零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近似守恒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系统内各物体间相互作用的内力远大于它所受到的外力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某一方向守恒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如果系统在某一方向上所受外力的合力为零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则系统在这一方向上动量守恒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动量守恒定律的五个特性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556987"/>
              </p:ext>
            </p:extLst>
          </p:nvPr>
        </p:nvGraphicFramePr>
        <p:xfrm>
          <a:off x="478504" y="1268730"/>
          <a:ext cx="10753156" cy="4919732"/>
        </p:xfrm>
        <a:graphic>
          <a:graphicData uri="http://schemas.openxmlformats.org/drawingml/2006/table">
            <a:tbl>
              <a:tblPr firstRow="1" firstCol="1" bandRow="1"/>
              <a:tblGrid>
                <a:gridCol w="1731258"/>
                <a:gridCol w="9021898"/>
              </a:tblGrid>
              <a:tr h="870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矢量性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436" marR="10436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动量守恒定律的表达式为矢量方程</a:t>
                      </a:r>
                      <a:r>
                        <a:rPr lang="en-US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解题时应选取统一的正方向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9057" marR="19057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相对性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436" marR="10436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各物体的速度必须是相对同一参考系的速度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一般是相对于地面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9057" marR="19057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49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同时性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436" marR="10436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动量是一个瞬时量</a:t>
                      </a:r>
                      <a:r>
                        <a:rPr lang="en-US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表达式中的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4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4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必须是系统中各物体在相互作用前同一时刻的动量</a:t>
                      </a:r>
                      <a:r>
                        <a:rPr lang="en-US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4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'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4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'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必须是系统中各物体在相互作用后同一时刻的动量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9057" marR="19057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5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系统性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436" marR="10436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研究的对象是相互作用的两个或多个物体组成的系统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9057" marR="19057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普适性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436" marR="10436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动量守恒定律不仅适用于低速宏观物体组成的系统</a:t>
                      </a:r>
                      <a:r>
                        <a:rPr lang="en-US" sz="24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还适用于接近光速运动的微观粒子组成的系统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9057" marR="19057" marT="10436" marB="1043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的小车中挂着一摆球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摆球质量为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小车和摆球以恒定的速度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沿光滑水平地面运动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与位于正前方的质量为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的静止的木块发生碰撞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碰撞时间极短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在此碰撞过程中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下列情况可能发生的是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 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0252305" y="2043697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8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43" y="2564892"/>
            <a:ext cx="3021965" cy="13589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52598" y="2564892"/>
            <a:ext cx="8066692" cy="332396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小车、木块、摆球的速度都发生变化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分别变为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满足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摆球的速度不变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小车和木块的速度变为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满足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摆球的速度不变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小车和木块的速度都变为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满足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小车和摆球的速度都变为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木块的速度变为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满足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2564743"/>
            <a:ext cx="11810444" cy="24589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碰撞的瞬间小车和木块组成的系统动量守恒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这一瞬间摆球的速度不变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若碰后小车和木块的速度变为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根据动量守恒定律有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若碰后小车和木块速度相同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都为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根据动量守恒定律有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8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71" y="1052703"/>
            <a:ext cx="3021965" cy="13589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动量守恒定律的基本应用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河南卷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两小车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将它们分别与小车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沿直线做碰撞实验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碰撞前后的速度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的变化分别如图甲和图乙所示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碰撞时间极短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8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422" y="3109722"/>
            <a:ext cx="647954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736417" y="3212973"/>
            <a:ext cx="4494681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5824587" y="2658975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3644878"/>
            <a:ext cx="11810444" cy="24852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对小车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的碰撞过程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由动量守恒定律有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整理得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由题图甲可知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对小车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的碰撞过程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由动量守恒定律有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整理得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由题图乙可知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综上可得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8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836676"/>
            <a:ext cx="647954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636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广东潮州期末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两辆完全相同的小车都静止在光滑水平面上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车上各站着一人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人与车总质量均为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甲、乙中的一人手持一质量为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的篮球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从某时刻起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持球人将篮球以水平速度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抛给另一人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另一人接到球后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又把球抛给对方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……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直到最终球被甲、乙两人中的一人接住而不再抛出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这时甲、乙的速率分别为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下列判断正确的是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789604" y="3104677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8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70" y="4036949"/>
            <a:ext cx="39744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78504" y="3645027"/>
                <a:ext cx="7333356" cy="306363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第一次抛接球的过程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抛球人获得的速率为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第一次抛接球的过程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接球人获得的速率为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说明甲是最终的持球人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说明乙是开始的持球人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3645027"/>
                <a:ext cx="7333356" cy="3063635"/>
              </a:xfrm>
              <a:prstGeom prst="rect">
                <a:avLst/>
              </a:prstGeom>
              <a:blipFill rotWithShape="0">
                <a:blip r:embed="rId3"/>
                <a:stretch>
                  <a:fillRect l="-1081" b="-11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3051389"/>
                <a:ext cx="11810444" cy="27888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第一次抛接球的过程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对人、车和球组成系统由动量守恒定律得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可得抛球人获得的速率为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第一次抛接球的过程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对人、车和球组成的系统由动量守恒定律得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接球人获得的速率为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从开始抛球到最终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说明甲是最终的持球人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说明乙是最终的持球人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但是不能确定开始的持球人是谁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3051389"/>
                <a:ext cx="11810444" cy="2788881"/>
              </a:xfrm>
              <a:prstGeom prst="rect">
                <a:avLst/>
              </a:prstGeom>
              <a:blipFill rotWithShape="0">
                <a:blip r:embed="rId2"/>
                <a:stretch>
                  <a:fillRect l="-671" t="-2407" r="-464" b="-4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8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836676"/>
            <a:ext cx="39744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313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22995" y="620649"/>
            <a:ext cx="9760697" cy="3176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 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广东汕头金山中学月考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=90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的物块从距离地面高度为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处自由下落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在下落到距离地面高度为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的子弹以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的水平速度瞬间击中物块并留在其中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</a:p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3372272" y="2998260"/>
            <a:ext cx="737747" cy="4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8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990" y="1268730"/>
            <a:ext cx="1718945" cy="32353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0863" y="3469944"/>
                <a:ext cx="9760697" cy="281260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子弹击中物块后瞬间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物块水平方向的速度大小变为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子弹击中物块后瞬间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物块竖直方向的速度大小变为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物块下落的总时间为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物块下落的总时间为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𝟗𝟓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63" y="3469944"/>
                <a:ext cx="9760697" cy="2812605"/>
              </a:xfrm>
              <a:prstGeom prst="rect">
                <a:avLst/>
              </a:prstGeom>
              <a:blipFill rotWithShape="0">
                <a:blip r:embed="rId3"/>
                <a:stretch>
                  <a:fillRect l="-812" b="-6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97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78504" y="661593"/>
                <a:ext cx="8873361" cy="52151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子弹击中物块后瞬间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解得物块水平方向的速度大小变为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子弹击中物块之前物块的竖直速度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子弹击中物块后瞬间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解得物块竖直方向的速度大小变为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子弹击中物块之前物块下落的时间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被子弹击中后物块下落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另一值舍掉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则总时间为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661593"/>
                <a:ext cx="8873361" cy="5215121"/>
              </a:xfrm>
              <a:prstGeom prst="rect">
                <a:avLst/>
              </a:prstGeom>
              <a:blipFill rotWithShape="0">
                <a:blip r:embed="rId2"/>
                <a:stretch>
                  <a:fillRect l="-893" t="-351" r="-2060" b="-1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8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990" y="836676"/>
            <a:ext cx="1718945" cy="32353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07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9714865" cy="2999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理解动量守恒的条件并会应用动量守恒定律解决基本问题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能熟练运用动量守恒定律定量分析一维碰撞问题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会用动量守恒的观点分析爆炸、反冲及人船模型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考点三　爆炸、反冲和人船模型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107756"/>
              </p:ext>
            </p:extLst>
          </p:nvPr>
        </p:nvGraphicFramePr>
        <p:xfrm>
          <a:off x="478504" y="2799588"/>
          <a:ext cx="10514013" cy="3653790"/>
        </p:xfrm>
        <a:graphic>
          <a:graphicData uri="http://schemas.openxmlformats.org/drawingml/2006/table">
            <a:tbl>
              <a:tblPr firstRow="1" firstCol="1" bandRow="1"/>
              <a:tblGrid>
                <a:gridCol w="1692756"/>
                <a:gridCol w="8821257"/>
              </a:tblGrid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动量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守恒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爆炸物体间的相互作用力远远大于受到的外力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所以在爆炸过程中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系统的总动量守恒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机械能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增加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在爆炸过程中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有其他形式的能量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如化学能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转化为机械能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所以系统的机械能增加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位置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不变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爆炸的时间极短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因而作用过程中物体产生的位移很小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可以认为爆炸后各部分仍然从爆炸前的位置以新的动量开始运动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259015" y="1916811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爆炸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现象应遵循的三个规律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03563" y="1229509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tabLst>
                <a:tab pos="378079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爆炸问题</a:t>
            </a:r>
            <a:endParaRPr lang="zh-CN" altLang="zh-CN" sz="100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1606" y="1224314"/>
            <a:ext cx="1446306" cy="692497"/>
            <a:chOff x="91606" y="556839"/>
            <a:chExt cx="1446306" cy="692497"/>
          </a:xfrm>
        </p:grpSpPr>
        <p:sp>
          <p:nvSpPr>
            <p:cNvPr id="9" name="矩形 8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10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06615" y="620649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广东广州模拟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光滑水平面上甲、乙两球间粘少许炸药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一起以速度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向右做匀速直线运动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已知甲、乙两球质量分别为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某时刻炸药突然爆炸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分开后两球仍沿原直线运动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从爆炸开始计时经过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两球之间的距离为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=2.7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9403851" y="2586441"/>
            <a:ext cx="1080135" cy="626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8" name="image18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916" y="3366262"/>
            <a:ext cx="3021965" cy="13589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262477" y="2965960"/>
            <a:ext cx="8066692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刚分离时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甲、乙两球的速度方向相同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刚分离时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甲球的速度大小为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方向水平向左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爆炸过程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乙球的动量变化量大小为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N·s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方向水平向右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爆炸过程中释放的能量为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0.027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01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2132838"/>
                <a:ext cx="11810444" cy="41162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设甲、乙两球质量分别为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刚分离时两球的速度分别为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取向右为正方向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可知刚分离时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甲球的速度方向水平向左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乙球的速度方向水平向右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爆炸过程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乙球的动量变化量大小为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方向水平向右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爆炸过程中释放的能量为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=0.027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2132838"/>
                <a:ext cx="11810444" cy="4116231"/>
              </a:xfrm>
              <a:prstGeom prst="rect">
                <a:avLst/>
              </a:prstGeom>
              <a:blipFill rotWithShape="0">
                <a:blip r:embed="rId2"/>
                <a:stretch>
                  <a:fillRect l="-671" r="-464" b="-2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8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620649"/>
            <a:ext cx="3021965" cy="13589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0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反冲问题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615" y="1256411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反冲运动的三点说明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042991"/>
              </p:ext>
            </p:extLst>
          </p:nvPr>
        </p:nvGraphicFramePr>
        <p:xfrm>
          <a:off x="478504" y="2174399"/>
          <a:ext cx="10514013" cy="3653790"/>
        </p:xfrm>
        <a:graphic>
          <a:graphicData uri="http://schemas.openxmlformats.org/drawingml/2006/table">
            <a:tbl>
              <a:tblPr firstRow="1" firstCol="1" bandRow="1"/>
              <a:tblGrid>
                <a:gridCol w="1480373"/>
                <a:gridCol w="9033640"/>
              </a:tblGrid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作用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原理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反冲运动是系统内物体之间的作用力和反作用力产生的效果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动量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守恒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反冲运动中系统不受外力或内力远大于外力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所以反冲运动遵循动量守恒定律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机械能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增加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反冲运动中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由于有其他形式的能转化为机械能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所以系统的总机械能增加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36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安徽合肥一中月考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一架质量为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的喷气式飞机飞行的速率为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某时刻它向后喷出的气体相对飞机的速度大小为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喷出气体的质量为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以地面为参考系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848286" y="2010894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5" name="image1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2718435"/>
            <a:ext cx="258762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404811" y="2654100"/>
                <a:ext cx="8066692" cy="358294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则喷出气体的速度方向与飞机飞行方向相同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喷气后飞机速度不会增加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只有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喷气后飞机速度才会增加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喷气后飞机速率为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喷气后飞机增加的速度为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1" y="2654100"/>
                <a:ext cx="8066692" cy="3582944"/>
              </a:xfrm>
              <a:prstGeom prst="rect">
                <a:avLst/>
              </a:prstGeom>
              <a:blipFill rotWithShape="0">
                <a:blip r:embed="rId3"/>
                <a:stretch>
                  <a:fillRect l="-982" b="-5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6450" y="704496"/>
                <a:ext cx="8873361" cy="272450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设喷出气体后飞机的速度为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对飞机和气体组成的系统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即喷气后飞机增加的速度为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可知无论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的大小关系如何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均大于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704496"/>
                <a:ext cx="8873361" cy="2724504"/>
              </a:xfrm>
              <a:prstGeom prst="rect">
                <a:avLst/>
              </a:prstGeom>
              <a:blipFill rotWithShape="0">
                <a:blip r:embed="rId2"/>
                <a:stretch>
                  <a:fillRect l="-893" b="-44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8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052703"/>
            <a:ext cx="258762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90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683978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人船模型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04" y="860327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678783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615" y="1378355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模型图示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8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666" y="2547366"/>
            <a:ext cx="302196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307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模型特点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355649"/>
                <a:ext cx="11810444" cy="250540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两物体满足动量守恒定律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两物体的位移大小满足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人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船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为船的长度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355649"/>
                <a:ext cx="11810444" cy="2505405"/>
              </a:xfrm>
              <a:prstGeom prst="rect">
                <a:avLst/>
              </a:prstGeom>
              <a:blipFill rotWithShape="0">
                <a:blip r:embed="rId2"/>
                <a:stretch>
                  <a:fillRect l="-671" b="-9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6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运动特点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262104"/>
                <a:ext cx="11810444" cy="270244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人动船动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人静船静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人快船快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人慢船慢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人左船右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人、船位移比等于它们质量的反比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人船平均速度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瞬时速度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比等于它们质量的反比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人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船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人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船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262104"/>
                <a:ext cx="11810444" cy="2702447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345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836676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人船模型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的拓展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某一方向动量守恒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18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266" y="1916811"/>
            <a:ext cx="6913880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7" name="image18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266" y="4556633"/>
            <a:ext cx="691388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07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6223" y="620649"/>
                <a:ext cx="8873361" cy="350176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的小木船静止在湖边附近的水面上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船身垂直于湖岸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船的上表面可看作水平面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并且比湖岸高出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在船尾处有一质量为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的铁块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将弹簧压缩后再用细线将铁块拴住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此时铁块到船头的距离为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船头到湖岸的水平距离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弹簧原长远小于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将细线烧断后该铁块恰好能落到湖岸上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忽略船在水中运动时受到的水的阻力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忽略空气阻力以及其他一切摩擦力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下列判断正确的有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23" y="620649"/>
                <a:ext cx="8873361" cy="3501768"/>
              </a:xfrm>
              <a:prstGeom prst="rect">
                <a:avLst/>
              </a:prstGeom>
              <a:blipFill rotWithShape="0">
                <a:blip r:embed="rId2"/>
                <a:stretch>
                  <a:fillRect l="-893" t="-1568" r="-343" b="-29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1"/>
          <p:cNvSpPr txBox="1"/>
          <p:nvPr/>
        </p:nvSpPr>
        <p:spPr>
          <a:xfrm>
            <a:off x="4237416" y="3555886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6" name="image18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462" y="1052703"/>
            <a:ext cx="2857500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678277" y="4134324"/>
                <a:ext cx="8873361" cy="252977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2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铁块脱离木船后在空中运动的水平距离为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22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铁块脱离木船时的瞬时速度大小为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ad>
                      <m:rad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　</m:t>
                        </m:r>
                      </m:deg>
                      <m:e>
                        <m:f>
                          <m:f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22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小木船最终的速度大小为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ad>
                      <m:rad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　</m:t>
                        </m:r>
                      </m:deg>
                      <m:e>
                        <m:f>
                          <m:f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22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弹簧释放的弹性势能为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sSup>
                          <m:sSup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</m:oMath>
                </a14:m>
                <a:endParaRPr lang="zh-CN" altLang="zh-CN" sz="22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77" y="4134324"/>
                <a:ext cx="8873361" cy="2529771"/>
              </a:xfrm>
              <a:prstGeom prst="rect">
                <a:avLst/>
              </a:prstGeom>
              <a:blipFill rotWithShape="0">
                <a:blip r:embed="rId4"/>
                <a:stretch>
                  <a:fillRect l="-549" b="-4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602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6450" y="716541"/>
                <a:ext cx="8873361" cy="577655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对船与铁块组成的系统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由于铁块到船头的距离为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铁块脱离木船后在空中运动的水平距离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铁块脱离木船后做平抛运动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ad>
                      <m:ra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　</m:t>
                        </m:r>
                      </m:deg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结合上述分析得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  <m:rad>
                      <m:ra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　</m:t>
                        </m:r>
                      </m:deg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弹簧释放的弹性势能为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716541"/>
                <a:ext cx="8873361" cy="5776557"/>
              </a:xfrm>
              <a:prstGeom prst="rect">
                <a:avLst/>
              </a:prstGeom>
              <a:blipFill rotWithShape="0">
                <a:blip r:embed="rId2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8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462" y="620649"/>
            <a:ext cx="2857500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87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8344" y="3307056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2685" y="1293310"/>
            <a:ext cx="8873361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动量守恒定律的理解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广东揭阳期中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小车静止在光滑的水平面上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绳子一端固定在小车立柱上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另一端与小球相连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将小球缓慢向右拉开一定角度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然后同时放开小球和小车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则在小球、小车运动过程中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9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623" y="2132838"/>
            <a:ext cx="2153285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678277" y="3810950"/>
            <a:ext cx="8873361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小球的机械能守恒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小车的机械能一直在增加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小球和小车组成的系统动量守恒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小球和小车组成的系统水平方向上动量守恒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62477" y="653489"/>
            <a:ext cx="8758861" cy="48558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小球在摆动过程中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系统机械能守恒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小球摆到最低点的过程中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绳子拉力对小车做正功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小车的机械能增加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小球的机械能减少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小球从最低点摆到最高点的过程中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绳子拉力对小车做负功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小车的机械能减少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小球的机械能增加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小球摆动过程中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小球和小车系统只受重力和支持力作用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水平方向合力为零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所以系统水平方向动量守恒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在竖直方向上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受力不平衡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所以竖直方向动量不守恒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那么系统动量也不守恒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9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650" y="836676"/>
            <a:ext cx="2153285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923511" y="1916811"/>
            <a:ext cx="737747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广东深圳宝安区调研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小车在地面上静止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车与地面间摩擦忽略不计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两人站在车的两头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两人同时开始相向行走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发现小车向左运动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小车运动的原因可能是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19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993" y="2780919"/>
            <a:ext cx="3891915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478504" y="2564892"/>
            <a:ext cx="6666687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的速率比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的速率比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速率相等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速率相等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7140" y="2564743"/>
            <a:ext cx="116580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两人与车组成的系统动量守恒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开始时系统动量为零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两人相向运动时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车向左运动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车的动量向左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由于系统总动量为零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由动量守恒定律知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两人的动量之和向右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的动量大于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的动量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两人的质量相等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的速率大于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的速率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两人速率相等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的质量大于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的质量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9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44" y="836676"/>
            <a:ext cx="3891915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4925405" y="3148884"/>
            <a:ext cx="737747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477" y="667243"/>
            <a:ext cx="8066692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河南周口联考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装有一定质量沙子的小车静止在光滑的水平面上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将一个小球从某一高度处以大小为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的初速度水平抛出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小球落入车内并陷入沙中最终与车一起向右匀速运动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255" y="1052703"/>
            <a:ext cx="2773680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78712" y="3766796"/>
            <a:ext cx="9760697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小球陷入沙中越深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小车最终的速度越大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小球抛出时的高度越高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小车最终的速度越大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小球陷入沙中过程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小球和沙、车组成的系统动量不守恒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机械能不守恒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若小车匀速运动后车上有一缝隙漏沙子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车上沙子越来越少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车子的速度保持不变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62477" y="653489"/>
            <a:ext cx="7962601" cy="545602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小球与车、沙组成的系统在水平方向动量守恒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小球最终速度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与陷入沙中深浅、抛出时的高度无关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小球陷入沙中过程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在竖直方向做变速运动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系统在竖直方向所受合力不为零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因此系统动量不守恒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由于小球与沙的摩擦损失机械能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因此系统机械能不守恒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若小车匀速运动后车上有一缝隙漏沙子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漏出的沙子做平抛运动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水平方向速度不变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根据水平方向动量守恒可知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车的速度保持不变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9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255" y="620649"/>
            <a:ext cx="2773680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8687530" y="3191237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425569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动量守恒定律的基本应用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在动画电影《哪吒》中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哪吒与敖丙在冰封的海面上对决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哪吒脚踩风火轮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水平向右疾行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敖丙手持冰锤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水平向左冲来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两人迎面相撞后紧紧抓住对方共同运动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假设冰面光滑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则相撞后两人的共同速度为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A.7.5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水平向右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水平向右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C.7.5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水平向左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水平向左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7140" y="4866027"/>
            <a:ext cx="11810444" cy="125859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取向右为正方向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根据动量守恒定律有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代入数据解得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方向水平向右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3249277" y="256489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450" y="629665"/>
            <a:ext cx="8066692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广东阳江调研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天宫课堂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第四课中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航天员演示小球碰撞实验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分析实验视频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每隔相等的时间截取一张照片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小球和大球的质量分别为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可估算出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19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360" y="647700"/>
            <a:ext cx="3457575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404811" y="3254264"/>
            <a:ext cx="8066692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78504" y="653489"/>
                <a:ext cx="7238728" cy="534656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设题图中每个格子的宽度为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时间间隔为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由第一张与第二张照片可知小球的初速度大小为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由第二张与第三张照片可知碰撞后小球的速度大小为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碰撞后大球的速度大小为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取水平向左为正方向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653489"/>
                <a:ext cx="7238728" cy="5346568"/>
              </a:xfrm>
              <a:prstGeom prst="rect">
                <a:avLst/>
              </a:prstGeom>
              <a:blipFill rotWithShape="0">
                <a:blip r:embed="rId2"/>
                <a:stretch>
                  <a:fillRect l="-1094" r="-1010" b="-15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9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360" y="647700"/>
            <a:ext cx="3457575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2829749" y="3125291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7491" y="629665"/>
            <a:ext cx="11810444" cy="30636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山西太原联考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甲和他的冰车总质量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甲推着质量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的小木箱一起以速度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向右滑行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乙和他的冰车总质量也为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以同样大小的速度向左行驶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为了避免相撞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甲将小木箱以速度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沿冰面推出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木箱滑到乙处时乙迅速把它抓住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若不计冰面的摩擦力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则小木箱的速度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841" y="4057650"/>
            <a:ext cx="3622040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21180" y="3668255"/>
            <a:ext cx="6666687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	B.5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	D.7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7140" y="2348716"/>
            <a:ext cx="116580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取水平向右为正方向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对于甲和他的冰车及小木箱组成的系统动量守恒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根据动量守恒定律得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对于乙和他的冰车及小木箱组成的系统动量守恒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根据动量守恒定律得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若甲、乙恰好不相碰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联立解得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若要避免碰撞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则需要满足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017" y="620649"/>
            <a:ext cx="3622040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6374658" y="3091029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477" y="620649"/>
            <a:ext cx="8873361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爆炸、反冲和人船模型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有一质量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、棱长为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的正方体木块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静止于光滑水平面上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木块内部有一从顶面贯通至底面的通道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的小球由静止开始从通道的左端运动到右端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在该过程中木块的位移为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680" y="1268730"/>
            <a:ext cx="2421255" cy="13589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96484" y="3697348"/>
                <a:ext cx="10736767" cy="248520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A.0.05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	B.0.10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C.0.15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	D.0.50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小球由静止开始从题图所示通道的左端运动到右端过程中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小球与木块组成的系统水平方向动量守恒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84" y="3697348"/>
                <a:ext cx="10736767" cy="2485208"/>
              </a:xfrm>
              <a:prstGeom prst="rect">
                <a:avLst/>
              </a:prstGeom>
              <a:blipFill rotWithShape="0">
                <a:blip r:embed="rId3"/>
                <a:stretch>
                  <a:fillRect l="-738" r="-454" b="-49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8165810" y="2539840"/>
            <a:ext cx="737747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湖北恩施高三月考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水火箭是利用反冲原理制作的趣味玩具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瓶内有高压气体和一定量的水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的水火箭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由静止沿竖直方向发射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在极短的时间内将内部质量为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的水以速度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向下喷出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箭体上升的最大高度为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56" y="3388868"/>
            <a:ext cx="258762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20838" y="3084628"/>
                <a:ext cx="8066692" cy="30867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瓶内高压气体对箭体做正功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喷水后瞬间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箭体的速度大小为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箭体上升的最大高度为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整个过程中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箭体与水组成的系统机械能守恒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838" y="3084628"/>
                <a:ext cx="8066692" cy="3086718"/>
              </a:xfrm>
              <a:prstGeom prst="rect">
                <a:avLst/>
              </a:prstGeom>
              <a:blipFill rotWithShape="0">
                <a:blip r:embed="rId3"/>
                <a:stretch>
                  <a:fillRect l="-983" b="-3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78504" y="653489"/>
                <a:ext cx="7962601" cy="428993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高压气体对火箭箭体做正功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喷水时间极短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可以认为喷水过程中动量近似守恒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可得喷水后火箭速度大小为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喷水后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火箭做竖直上抛运动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箭体上升的最大高度为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瓶内气体内能转化为水、火箭的机械能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机械能不守恒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653489"/>
                <a:ext cx="7962601" cy="4289933"/>
              </a:xfrm>
              <a:prstGeom prst="rect">
                <a:avLst/>
              </a:prstGeom>
              <a:blipFill rotWithShape="0">
                <a:blip r:embed="rId2"/>
                <a:stretch>
                  <a:fillRect l="-995" r="-5050" b="-2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9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836676"/>
            <a:ext cx="258762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/>
          <p:nvPr/>
        </p:nvSpPr>
        <p:spPr>
          <a:xfrm>
            <a:off x="9194740" y="3122206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740" y="629665"/>
            <a:ext cx="118104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 algn="ctr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广东深圳实验中学月考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的半圆槽形物体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放在光滑水平面上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半圆槽半径为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从半圆槽的最左端与圆心等高位置无初速度释放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然后滑上半圆槽右端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接触面均光滑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从释放到滑至半圆槽右端最高点的过程中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43" y="3973882"/>
            <a:ext cx="3021965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65978" y="3651619"/>
                <a:ext cx="7333356" cy="238761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组成的系统动量守恒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的水平位移大小之比为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滑到半圆槽最低点时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半圆槽的速率为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运动到半圆槽右端最高点时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半圆槽由于惯性还会继续运动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78" y="3651619"/>
                <a:ext cx="7333356" cy="2387617"/>
              </a:xfrm>
              <a:prstGeom prst="rect">
                <a:avLst/>
              </a:prstGeom>
              <a:blipFill rotWithShape="0">
                <a:blip r:embed="rId3"/>
                <a:stretch>
                  <a:fillRect l="-1081" t="-2041" b="-45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6" y="559350"/>
                <a:ext cx="7992999" cy="576443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组成的系统在水平方向所受合力为零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在竖直方向所受合力不为零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系统在水平方向动量守恒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在竖直方向动量不守恒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的水平位移大小为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的水平位移大小为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组成的系统在水平方向动量守恒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以向右为正方向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的水平位移大小之比为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到达半圆槽最低点的速度大小为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以向右为正方向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在水平方向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系统机械能守恒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组成的系统在水平方向动量守恒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运动到半圆槽右端最高点时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的水平速度均为零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6" y="559350"/>
                <a:ext cx="7992999" cy="5764439"/>
              </a:xfrm>
              <a:prstGeom prst="rect">
                <a:avLst/>
              </a:prstGeom>
              <a:blipFill rotWithShape="0">
                <a:blip r:embed="rId2"/>
                <a:stretch>
                  <a:fillRect l="-992" t="-952" r="-992" b="-14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9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861822"/>
            <a:ext cx="3021965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5306254" y="3148884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7491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山东德州统考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的实心球静止在足够长的光滑地面上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人站在小车上向左推实心球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最初人、车静止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实心球运动一段时间后和墙壁碰撞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碰后实心球的速度方向反向、大小不变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每次推球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球出手后的对地速度大小都为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已知人和车的总质量为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人与车始终保持相对静止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916" y="3861054"/>
            <a:ext cx="3021965" cy="11652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5978" y="3634733"/>
            <a:ext cx="7333356" cy="24852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每一次推球都比前一次推球推力的冲量更大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次推球后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人和车的速度为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运动的全过程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人、小车和实心球组成的系统动量不守恒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人最多可以推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最终人、小车和实心球的速度大小都是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00673" y="2050950"/>
            <a:ext cx="1210560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0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保持不变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2388" y="825690"/>
            <a:ext cx="897229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5" y="1700784"/>
            <a:ext cx="8847513" cy="357111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756935" y="2596853"/>
            <a:ext cx="1377272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0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</a:t>
            </a:r>
            <a:r>
              <a:rPr lang="en-US" altLang="zh-CN" sz="20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r>
              <a:rPr lang="en-US" altLang="zh-CN" sz="20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v</a:t>
            </a:r>
            <a:r>
              <a:rPr lang="en-US" altLang="zh-CN" sz="20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r>
              <a:rPr lang="en-US" altLang="zh-CN" sz="20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'</a:t>
            </a:r>
            <a:r>
              <a:rPr lang="en-US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0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</a:t>
            </a:r>
            <a:r>
              <a:rPr lang="en-US" altLang="zh-CN" sz="20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2</a:t>
            </a:r>
            <a:r>
              <a:rPr lang="en-US" altLang="zh-CN" sz="20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v</a:t>
            </a:r>
            <a:r>
              <a:rPr lang="en-US" altLang="zh-CN" sz="20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2</a:t>
            </a:r>
            <a:r>
              <a:rPr lang="en-US" altLang="zh-CN" sz="20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'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391368" y="4541096"/>
            <a:ext cx="441118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零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2157741"/>
            <a:ext cx="11658044" cy="402229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3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取水平向左为正方向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人第一次推球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根据动量定理有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以后每次推球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根据动量定理有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)=30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则第二次推球的冲量大于第一次推球的冲量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之后每一次推球的冲量都相等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要使实心球不能追上小车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需使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推球过程人、小车和实心球组成的系统动量守恒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第一次推球使人和小车获得的动量大小为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以后每次推球使人和小车获得的动量都为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故连续推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次后实心球将不能追上人和小车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+2Δ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次推球后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人和车的速度为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时小车的速度为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90" y="620649"/>
            <a:ext cx="3021965" cy="11652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94740" y="629665"/>
            <a:ext cx="11810444" cy="26752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3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.(2024·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黑吉辽卷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=0.8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的水平桌面上放置两个相同物块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间夹一压缩量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的轻弹簧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不拴接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同时由静止释放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弹簧恢复原长时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恰好从桌面左端沿水平方向飞出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水平射程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=0.4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m;B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脱离弹簧后沿桌面滑行一段距离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后停止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均视为质点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60" y="3212973"/>
            <a:ext cx="4410075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33498" y="3220164"/>
            <a:ext cx="6666687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脱离弹簧时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的速度大小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物块与桌面间的动摩擦因数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整个过程中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弹簧释放的弹性势能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75567" y="620649"/>
                <a:ext cx="6580662" cy="51007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(2)0.2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(3)0.12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弹簧恢复原长时两物块脱离弹簧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做平抛运动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水平方向有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竖直方向有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弹簧恢复原长的过程中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所受摩擦力大小相等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方向相反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与弹簧组成的系统动量守恒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则对系统有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67" y="620649"/>
                <a:ext cx="6580662" cy="5100731"/>
              </a:xfrm>
              <a:prstGeom prst="rect">
                <a:avLst/>
              </a:prstGeom>
              <a:blipFill rotWithShape="0">
                <a:blip r:embed="rId2"/>
                <a:stretch>
                  <a:fillRect l="-1205" t="-358" r="-463" b="-19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60" y="646176"/>
            <a:ext cx="4410075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84235" y="620649"/>
                <a:ext cx="6991105" cy="487618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物块与弹簧分离后做匀减速直线运动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从系统初始状态到弹簧与物块分离的过程中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弹簧释放的弹性势能转化为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的动能与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同桌面摩擦产生的热量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该过程中对系统有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为弹簧恢复原长过程中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两物块相对桌面的路程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35" y="620649"/>
                <a:ext cx="6991105" cy="4876182"/>
              </a:xfrm>
              <a:prstGeom prst="rect">
                <a:avLst/>
              </a:prstGeom>
              <a:blipFill rotWithShape="0">
                <a:blip r:embed="rId2"/>
                <a:stretch>
                  <a:fillRect l="-1133" t="-1250" r="-2616" b="-18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60" y="646176"/>
            <a:ext cx="4410075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870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1442" y="1041717"/>
            <a:ext cx="815663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22" y="620649"/>
            <a:ext cx="10783413" cy="173056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612" y="2672847"/>
            <a:ext cx="10783413" cy="303935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10922" y="3850068"/>
            <a:ext cx="815663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613634" y="1255082"/>
            <a:ext cx="95407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远大于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718909" y="1780331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守恒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391368" y="3947607"/>
            <a:ext cx="95407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远大于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64733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1.</a:t>
            </a:r>
            <a:r>
              <a:rPr lang="zh-CN" altLang="zh-CN" sz="2600" b="1" kern="100" dirty="0">
                <a:latin typeface="Times New Roman"/>
                <a:ea typeface="黑体"/>
                <a:cs typeface="Times New Roman"/>
              </a:rPr>
              <a:t>思考</a:t>
            </a:r>
            <a:r>
              <a:rPr lang="zh-CN" altLang="zh-CN" sz="2600" b="1" kern="100" dirty="0" smtClean="0">
                <a:latin typeface="Times New Roman"/>
                <a:ea typeface="黑体"/>
                <a:cs typeface="Times New Roman"/>
              </a:rPr>
              <a:t>判断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39449" y="126351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687530" y="1857006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1701" y="1269479"/>
            <a:ext cx="11658044" cy="425569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只要系统所受合外力做功为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系统动量就守恒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系统的动量不变是指系统的动量大小和方向都不变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动量守恒定律的表达式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一定是矢量式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应用时要规定正方向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且其中的速度必须相对同一个参考系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发射炮弹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炮身后退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园林喷灌装置一边喷水一边旋转均属于反冲现象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爆炸过程中机械能增加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反冲过程中机械能减少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391368" y="315316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9939" y="429310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300462" y="4913893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6" grpId="0" autoUpdateAnimBg="0"/>
      <p:bldP spid="7" grpId="0" autoUpdateAnimBg="0"/>
      <p:bldP spid="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29341" y="2132838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871076" y="836676"/>
                <a:ext cx="9760697" cy="358531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甲、乙两个物体沿同一直线相向运动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甲物体的速度是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乙物体的速度是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碰撞后两物体都沿各自原方向的反方向运动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速度都是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则甲、乙两物体的质量之比为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76" y="836676"/>
                <a:ext cx="9760697" cy="3585316"/>
              </a:xfrm>
              <a:prstGeom prst="rect">
                <a:avLst/>
              </a:prstGeom>
              <a:blipFill rotWithShape="0">
                <a:blip r:embed="rId2"/>
                <a:stretch>
                  <a:fillRect l="-812" b="-5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动量守恒定律的基本应用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动量守恒定律的理解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爆炸、反冲和人船模型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2612</Words>
  <Application>Microsoft Office PowerPoint</Application>
  <PresentationFormat>自定义</PresentationFormat>
  <Paragraphs>239</Paragraphs>
  <Slides>54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9" baseType="lpstr">
      <vt:lpstr>等线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Calibri Light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72</cp:revision>
  <dcterms:created xsi:type="dcterms:W3CDTF">2024-01-15T03:14:15Z</dcterms:created>
  <dcterms:modified xsi:type="dcterms:W3CDTF">2026-03-20T06:35:45Z</dcterms:modified>
</cp:coreProperties>
</file>