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handoutMasterIdLst>
    <p:handoutMasterId r:id="rId47"/>
  </p:handoutMasterIdLst>
  <p:sldIdLst>
    <p:sldId id="340" r:id="rId2"/>
    <p:sldId id="257" r:id="rId3"/>
    <p:sldId id="341" r:id="rId4"/>
    <p:sldId id="355" r:id="rId5"/>
    <p:sldId id="356" r:id="rId6"/>
    <p:sldId id="357" r:id="rId7"/>
    <p:sldId id="429" r:id="rId8"/>
    <p:sldId id="430" r:id="rId9"/>
    <p:sldId id="431" r:id="rId10"/>
    <p:sldId id="364" r:id="rId11"/>
    <p:sldId id="365" r:id="rId12"/>
    <p:sldId id="366" r:id="rId13"/>
    <p:sldId id="367" r:id="rId14"/>
    <p:sldId id="368" r:id="rId15"/>
    <p:sldId id="370" r:id="rId16"/>
    <p:sldId id="375" r:id="rId17"/>
    <p:sldId id="378" r:id="rId18"/>
    <p:sldId id="432" r:id="rId19"/>
    <p:sldId id="433" r:id="rId20"/>
    <p:sldId id="434" r:id="rId21"/>
    <p:sldId id="442" r:id="rId22"/>
    <p:sldId id="443" r:id="rId23"/>
    <p:sldId id="400" r:id="rId24"/>
    <p:sldId id="402" r:id="rId25"/>
    <p:sldId id="404" r:id="rId26"/>
    <p:sldId id="405" r:id="rId27"/>
    <p:sldId id="406" r:id="rId28"/>
    <p:sldId id="407" r:id="rId29"/>
    <p:sldId id="408" r:id="rId30"/>
    <p:sldId id="409" r:id="rId31"/>
    <p:sldId id="410" r:id="rId32"/>
    <p:sldId id="411" r:id="rId33"/>
    <p:sldId id="412" r:id="rId34"/>
    <p:sldId id="413" r:id="rId35"/>
    <p:sldId id="416" r:id="rId36"/>
    <p:sldId id="417" r:id="rId37"/>
    <p:sldId id="420" r:id="rId38"/>
    <p:sldId id="421" r:id="rId39"/>
    <p:sldId id="422" r:id="rId40"/>
    <p:sldId id="423" r:id="rId41"/>
    <p:sldId id="424" r:id="rId42"/>
    <p:sldId id="425" r:id="rId43"/>
    <p:sldId id="459" r:id="rId44"/>
    <p:sldId id="428" r:id="rId45"/>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702"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2674414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28190292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slide" Target="../slides/slide31.xml"/><Relationship Id="rId13" Type="http://schemas.openxmlformats.org/officeDocument/2006/relationships/slide" Target="../slides/slide41.xml"/><Relationship Id="rId3" Type="http://schemas.openxmlformats.org/officeDocument/2006/relationships/slide" Target="../slides/slide35.xml"/><Relationship Id="rId7" Type="http://schemas.openxmlformats.org/officeDocument/2006/relationships/slide" Target="../slides/slide29.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27.xml"/><Relationship Id="rId11" Type="http://schemas.openxmlformats.org/officeDocument/2006/relationships/slide" Target="../slides/slide39.xml"/><Relationship Id="rId5" Type="http://schemas.openxmlformats.org/officeDocument/2006/relationships/slide" Target="../slides/slide25.xml"/><Relationship Id="rId10" Type="http://schemas.openxmlformats.org/officeDocument/2006/relationships/slide" Target="../slides/slide37.xml"/><Relationship Id="rId4" Type="http://schemas.openxmlformats.org/officeDocument/2006/relationships/slide" Target="../slides/slide24.xml"/><Relationship Id="rId9" Type="http://schemas.openxmlformats.org/officeDocument/2006/relationships/slide" Target="../slides/slide3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800219" cy="461665"/>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187217"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3" r:id="rId5"/>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5.emf"/><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package" Target="../embeddings/Microsoft_Word___1.docx"/><Relationship Id="rId5" Type="http://schemas.openxmlformats.org/officeDocument/2006/relationships/oleObject" Target="../embeddings/oleObject1.bin"/><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slideLayout" Target="../slideLayouts/slideLayout2.xml"/><Relationship Id="rId4" Type="http://schemas.openxmlformats.org/officeDocument/2006/relationships/tags" Target="../tags/tag13.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23.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8.xml"/><Relationship Id="rId7" Type="http://schemas.openxmlformats.org/officeDocument/2006/relationships/slide" Target="slide13.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slide" Target="slide17.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0.jpeg"/><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2" name="矩形 11"/>
          <p:cNvSpPr/>
          <p:nvPr>
            <p:custDataLst>
              <p:tags r:id="rId1"/>
            </p:custDataLst>
          </p:nvPr>
        </p:nvSpPr>
        <p:spPr>
          <a:xfrm>
            <a:off x="1" y="4371534"/>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46626"/>
            <a:ext cx="10210481"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专题强化二十一　电磁感应中的电路及图像问题</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TextBox 2"/>
          <p:cNvSpPr txBox="1"/>
          <p:nvPr>
            <p:custDataLst>
              <p:tags r:id="rId3"/>
            </p:custDataLst>
          </p:nvPr>
        </p:nvSpPr>
        <p:spPr>
          <a:xfrm>
            <a:off x="1054736" y="5050195"/>
            <a:ext cx="3892412"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第十一章　电磁感应</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1357608"/>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人教版选择性必修第二册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P46T3</a:t>
            </a:r>
            <a:r>
              <a:rPr lang="zh-CN" altLang="zh-CN" sz="2600" b="1">
                <a:latin typeface="Times New Roman" panose="02020603050405020304" pitchFamily="18" charset="0"/>
                <a:cs typeface="Times New Roman" panose="02020603050405020304" pitchFamily="18" charset="0"/>
              </a:rPr>
              <a:t>改编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由某种粗细均匀的总电阻为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的金属条制成的矩形线框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abcd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宽</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固定在水平面内且处于方向竖直向下的磁感应强度为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的匀强磁场中。有一接入电路电阻为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的导体棒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在水平拉力作用下沿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匀速滑动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滑动过程中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始终与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垂直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且与线框接触良好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不计摩擦。在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从靠近</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处向</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8" name="矩形 7"/>
          <p:cNvSpPr/>
          <p:nvPr/>
        </p:nvSpPr>
        <p:spPr>
          <a:xfrm>
            <a:off x="322515" y="4339855"/>
            <a:ext cx="11658044" cy="185939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切割磁感线产生的电动势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滑到中间位置时</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两端的电压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线框消耗的最大电功率。</a:t>
            </a:r>
            <a:endParaRPr lang="zh-CN" altLang="zh-CN" sz="1150">
              <a:latin typeface="Calibri" panose="020F0502020204030204" pitchFamily="34" charset="0"/>
              <a:cs typeface="Times New Roman" panose="02020603050405020304" pitchFamily="18" charset="0"/>
            </a:endParaRPr>
          </a:p>
        </p:txBody>
      </p:sp>
      <p:pic>
        <p:nvPicPr>
          <p:cNvPr id="10" name="image1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4144431"/>
            <a:ext cx="2592324" cy="1671152"/>
          </a:xfrm>
          <a:prstGeom prst="rect">
            <a:avLst/>
          </a:prstGeom>
        </p:spPr>
      </p:pic>
    </p:spTree>
    <p:extLst>
      <p:ext uri="{BB962C8B-B14F-4D97-AF65-F5344CB8AC3E}">
        <p14:creationId xmlns:p14="http://schemas.microsoft.com/office/powerpoint/2010/main" val="32015381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576074"/>
                <a:ext cx="11810444" cy="575706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b="1" dirty="0">
                    <a:latin typeface="Times New Roman" panose="02020603050405020304" pitchFamily="18" charset="0"/>
                    <a:cs typeface="Times New Roman" panose="02020603050405020304" pitchFamily="18" charset="0"/>
                  </a:rPr>
                  <a:t>切割磁感线产生的电动势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b="1" dirty="0">
                    <a:latin typeface="Times New Roman" panose="02020603050405020304" pitchFamily="18" charset="0"/>
                    <a:cs typeface="Times New Roman" panose="02020603050405020304" pitchFamily="18" charset="0"/>
                  </a:rPr>
                  <a:t>滑到中间位置时外电阻</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dirty="0">
                    <a:latin typeface="Times New Roman" panose="02020603050405020304" pitchFamily="18" charset="0"/>
                    <a:cs typeface="Times New Roman" panose="02020603050405020304" pitchFamily="18" charset="0"/>
                  </a:rPr>
                  <a:t>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0.75</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根据闭合电路的欧姆定律得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外</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𝑩𝑳𝒗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𝑩𝑳𝒗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b="1" dirty="0">
                    <a:latin typeface="Times New Roman" panose="02020603050405020304" pitchFamily="18" charset="0"/>
                    <a:cs typeface="Times New Roman" panose="02020603050405020304" pitchFamily="18" charset="0"/>
                  </a:rPr>
                  <a:t>两端的电压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IR</a:t>
                </a:r>
                <a:r>
                  <a:rPr lang="zh-CN" altLang="zh-CN" sz="2600" b="1" baseline="-25000" dirty="0">
                    <a:latin typeface="Times New Roman" panose="02020603050405020304" pitchFamily="18" charset="0"/>
                    <a:cs typeface="Times New Roman" panose="02020603050405020304" pitchFamily="18" charset="0"/>
                  </a:rPr>
                  <a:t>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576074"/>
                <a:ext cx="11810444" cy="5757065"/>
              </a:xfrm>
              <a:prstGeom prst="rect">
                <a:avLst/>
              </a:prstGeom>
              <a:blipFill rotWithShape="0">
                <a:blip r:embed="rId2"/>
                <a:stretch>
                  <a:fillRect l="-671" b="-106"/>
                </a:stretch>
              </a:blipFill>
            </p:spPr>
            <p:txBody>
              <a:bodyPr/>
              <a:lstStyle/>
              <a:p>
                <a:r>
                  <a:rPr lang="zh-CN" altLang="en-US">
                    <a:noFill/>
                  </a:rPr>
                  <a:t> </a:t>
                </a:r>
              </a:p>
            </p:txBody>
          </p:sp>
        </mc:Fallback>
      </mc:AlternateContent>
      <p:pic>
        <p:nvPicPr>
          <p:cNvPr id="4" name="image12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1268730"/>
            <a:ext cx="2592324" cy="1671152"/>
          </a:xfrm>
          <a:prstGeom prst="rect">
            <a:avLst/>
          </a:prstGeom>
        </p:spPr>
      </p:pic>
    </p:spTree>
    <p:extLst>
      <p:ext uri="{BB962C8B-B14F-4D97-AF65-F5344CB8AC3E}">
        <p14:creationId xmlns:p14="http://schemas.microsoft.com/office/powerpoint/2010/main" val="7708970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52274"/>
                <a:ext cx="11810444" cy="262447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因当外电阻等于电源内阻时电源输出功率最大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b="1" dirty="0">
                    <a:latin typeface="Times New Roman" panose="02020603050405020304" pitchFamily="18" charset="0"/>
                    <a:cs typeface="Times New Roman" panose="02020603050405020304" pitchFamily="18" charset="0"/>
                  </a:rPr>
                  <a:t>在中间位置时外电阻最大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最大值为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0.75</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与电源内阻最接近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可知此时线框消耗的电功率最大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最大电功率为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外</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𝑩𝑳𝒗</m:t>
                                </m:r>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52274"/>
                <a:ext cx="11810444" cy="2624477"/>
              </a:xfrm>
              <a:prstGeom prst="rect">
                <a:avLst/>
              </a:prstGeom>
              <a:blipFill rotWithShape="0">
                <a:blip r:embed="rId2"/>
                <a:stretch>
                  <a:fillRect l="-671" r="-413"/>
                </a:stretch>
              </a:blipFill>
            </p:spPr>
            <p:txBody>
              <a:bodyPr/>
              <a:lstStyle/>
              <a:p>
                <a:r>
                  <a:rPr lang="zh-CN" altLang="en-US">
                    <a:noFill/>
                  </a:rPr>
                  <a:t> </a:t>
                </a:r>
              </a:p>
            </p:txBody>
          </p:sp>
        </mc:Fallback>
      </mc:AlternateContent>
      <p:pic>
        <p:nvPicPr>
          <p:cNvPr id="3" name="image12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2189902"/>
            <a:ext cx="2592324" cy="1671152"/>
          </a:xfrm>
          <a:prstGeom prst="rect">
            <a:avLst/>
          </a:prstGeom>
        </p:spPr>
      </p:pic>
    </p:spTree>
    <p:extLst>
      <p:ext uri="{BB962C8B-B14F-4D97-AF65-F5344CB8AC3E}">
        <p14:creationId xmlns:p14="http://schemas.microsoft.com/office/powerpoint/2010/main" val="23698914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1302448"/>
                <a:ext cx="11810444" cy="4896381"/>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电磁感应中电荷量的计算公式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endParaRPr lang="zh-CN" altLang="zh-CN" sz="115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推导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根据法拉第电磁感应定律</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电路中的平均电流为</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ba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结论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电磁感应过程中产生的感应电荷量由线圈的匝数、磁通量的变化量及电路的总电阻共同决定</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无关。</a:t>
                </a:r>
                <a:endParaRPr lang="zh-CN" altLang="zh-CN" sz="115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注意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bar>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表示电动势的平均值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表示电流的平均值。电流变化时计算通过导体横截面的电荷量时要用电流的平均值。</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1302448"/>
                <a:ext cx="11810444" cy="4896381"/>
              </a:xfrm>
              <a:prstGeom prst="rect">
                <a:avLst/>
              </a:prstGeom>
              <a:blipFill rotWithShape="0">
                <a:blip r:embed="rId2"/>
                <a:stretch>
                  <a:fillRect l="-671" b="-1743"/>
                </a:stretch>
              </a:blipFill>
            </p:spPr>
            <p:txBody>
              <a:bodyPr/>
              <a:lstStyle/>
              <a:p>
                <a:r>
                  <a:rPr lang="zh-CN" altLang="en-US">
                    <a:noFill/>
                  </a:rPr>
                  <a:t> </a:t>
                </a:r>
              </a:p>
            </p:txBody>
          </p:sp>
        </mc:Fallback>
      </mc:AlternateContent>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电磁感应中电荷量的计算</a:t>
            </a:r>
            <a:endParaRPr lang="zh-CN" altLang="zh-CN" sz="1800" b="1" kern="1400" dirty="0">
              <a:effectLst/>
              <a:latin typeface="Cambria"/>
              <a:ea typeface="宋体"/>
              <a:cs typeface="Times New Roman"/>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在光滑水平面上</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右侧区域存在磁感应强度大小为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、方向垂直于纸面向里的匀强磁场。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的正三角形金属线框以速度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从边界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处进入磁场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最终线框恰好完全进入。在线框运动过程中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3" name="image1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2780919"/>
            <a:ext cx="3148266" cy="2547740"/>
          </a:xfrm>
          <a:prstGeom prst="rect">
            <a:avLst/>
          </a:prstGeom>
        </p:spPr>
      </p:pic>
      <p:sp>
        <p:nvSpPr>
          <p:cNvPr id="4" name="TextBox 1"/>
          <p:cNvSpPr txBox="1"/>
          <p:nvPr/>
        </p:nvSpPr>
        <p:spPr>
          <a:xfrm>
            <a:off x="4303490" y="25573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376904" y="3140614"/>
                <a:ext cx="6092825" cy="3122137"/>
              </a:xfrm>
              <a:prstGeom prst="rect">
                <a:avLst/>
              </a:prstGeom>
            </p:spPr>
            <p:txBody>
              <a:bodyPr>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线框中的电流始终为顺时针方向</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线框的感应电动势大小为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通过导线横截面的电荷量为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线框中感应电流产生的焦耳热为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76904" y="3140614"/>
                <a:ext cx="6092825" cy="3122137"/>
              </a:xfrm>
              <a:prstGeom prst="rect">
                <a:avLst/>
              </a:prstGeom>
              <a:blipFill rotWithShape="0">
                <a:blip r:embed="rId3"/>
                <a:stretch>
                  <a:fillRect l="-180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3833037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94740" y="590413"/>
                <a:ext cx="11810444" cy="5686084"/>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根据右手定则可知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线框中的电流始终为逆时针方向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正三角形高为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由几何关系可知其边长为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根据法拉第电磁感应定律可知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线框的感应电动势大小为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感应电动势的平均值</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bar>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感应电流的平均值</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ba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根据电流的定义式有</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a:t>
                </a:r>
                <a:r>
                  <a:rPr lang="zh-CN" altLang="zh-CN" sz="2600" b="1" dirty="0" smtClean="0">
                    <a:latin typeface="Times New Roman" panose="02020603050405020304" pitchFamily="18" charset="0"/>
                    <a:cs typeface="Times New Roman" panose="02020603050405020304" pitchFamily="18" charset="0"/>
                  </a:rPr>
                  <a:t>得</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最终线框恰好完全进入磁场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根据</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能量守恒定律</a:t>
                </a:r>
                <a:r>
                  <a:rPr lang="zh-CN" altLang="zh-CN" sz="2600" b="1" dirty="0">
                    <a:latin typeface="Times New Roman" panose="02020603050405020304" pitchFamily="18" charset="0"/>
                    <a:cs typeface="Times New Roman" panose="02020603050405020304" pitchFamily="18" charset="0"/>
                  </a:rPr>
                  <a:t>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94740" y="590413"/>
                <a:ext cx="11810444" cy="5686084"/>
              </a:xfrm>
              <a:prstGeom prst="rect">
                <a:avLst/>
              </a:prstGeom>
              <a:blipFill rotWithShape="0">
                <a:blip r:embed="rId2"/>
                <a:stretch>
                  <a:fillRect l="-671" r="-620" b="-214"/>
                </a:stretch>
              </a:blipFill>
            </p:spPr>
            <p:txBody>
              <a:bodyPr/>
              <a:lstStyle/>
              <a:p>
                <a:r>
                  <a:rPr lang="zh-CN" altLang="en-US">
                    <a:noFill/>
                  </a:rPr>
                  <a:t> </a:t>
                </a:r>
              </a:p>
            </p:txBody>
          </p:sp>
        </mc:Fallback>
      </mc:AlternateContent>
      <p:pic>
        <p:nvPicPr>
          <p:cNvPr id="3" name="image13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3473584"/>
            <a:ext cx="3148266" cy="2547740"/>
          </a:xfrm>
          <a:prstGeom prst="rect">
            <a:avLst/>
          </a:prstGeom>
        </p:spPr>
      </p:pic>
    </p:spTree>
    <p:extLst>
      <p:ext uri="{BB962C8B-B14F-4D97-AF65-F5344CB8AC3E}">
        <p14:creationId xmlns:p14="http://schemas.microsoft.com/office/powerpoint/2010/main" val="35178665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1230608"/>
            <a:ext cx="11810444" cy="2523744"/>
          </a:xfrm>
          <a:prstGeom prst="rect">
            <a:avLst/>
          </a:prstGeom>
        </p:spPr>
        <p:txBody>
          <a:bodyPr wrap="square" lIns="121898" tIns="60948" rIns="121898" bIns="60948">
            <a:spAutoFit/>
          </a:bodyPr>
          <a:lstStyle/>
          <a:p>
            <a:pPr marL="252000" indent="-457200">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dirty="0">
                <a:latin typeface="Times New Roman" panose="02020603050405020304" pitchFamily="18" charset="0"/>
                <a:cs typeface="Times New Roman" panose="02020603050405020304" pitchFamily="18" charset="0"/>
              </a:rPr>
              <a:t>湖北卷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相距</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的两足够长平行金属导轨放在同一水平面内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两长度均为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的金属棒</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垂直跨放在两导轨上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金属棒与导轨接触良好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导轨电阻忽略不计。导轨间存在与导轨平面垂直的磁场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其磁感应强度大小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变化的图像如图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两棒相距</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棒速度为零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棒速度方向水平向右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并与棒垂直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时间内流过回路的电荷量为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97250" y="5444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84318" y="3683127"/>
                <a:ext cx="11658044" cy="1273273"/>
              </a:xfrm>
              <a:prstGeom prst="rect">
                <a:avLst/>
              </a:prstGeom>
            </p:spPr>
            <p:txBody>
              <a:bodyPr wrap="square" lIns="121898" tIns="60948" rIns="121898" bIns="60948">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84318" y="3683127"/>
                <a:ext cx="11658044" cy="1273273"/>
              </a:xfrm>
              <a:prstGeom prst="rect">
                <a:avLst/>
              </a:prstGeom>
              <a:blipFill rotWithShape="0">
                <a:blip r:embed="rId3"/>
                <a:stretch>
                  <a:fillRect l="-680" b="-3349"/>
                </a:stretch>
              </a:blipFill>
            </p:spPr>
            <p:txBody>
              <a:bodyPr/>
              <a:lstStyle/>
              <a:p>
                <a:r>
                  <a:rPr lang="zh-CN" altLang="en-US">
                    <a:noFill/>
                  </a:rPr>
                  <a:t> </a:t>
                </a:r>
              </a:p>
            </p:txBody>
          </p:sp>
        </mc:Fallback>
      </mc:AlternateContent>
      <p:sp>
        <p:nvSpPr>
          <p:cNvPr id="9" name="TextBox 1"/>
          <p:cNvSpPr txBox="1"/>
          <p:nvPr/>
        </p:nvSpPr>
        <p:spPr>
          <a:xfrm>
            <a:off x="1012158" y="322567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10" name="image131.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52123" y="3456661"/>
            <a:ext cx="4764936" cy="1709547"/>
          </a:xfrm>
          <a:prstGeom prst="rect">
            <a:avLst/>
          </a:prstGeom>
        </p:spPr>
      </p:pic>
      <p:graphicFrame>
        <p:nvGraphicFramePr>
          <p:cNvPr id="3" name="对象 2"/>
          <p:cNvGraphicFramePr>
            <a:graphicFrameLocks noChangeAspect="1"/>
          </p:cNvGraphicFramePr>
          <p:nvPr>
            <p:extLst>
              <p:ext uri="{D42A27DB-BD31-4B8C-83A1-F6EECF244321}">
                <p14:modId xmlns:p14="http://schemas.microsoft.com/office/powerpoint/2010/main" val="687641704"/>
              </p:ext>
            </p:extLst>
          </p:nvPr>
        </p:nvGraphicFramePr>
        <p:xfrm>
          <a:off x="431800" y="4826000"/>
          <a:ext cx="11315700" cy="1460500"/>
        </p:xfrm>
        <a:graphic>
          <a:graphicData uri="http://schemas.openxmlformats.org/presentationml/2006/ole">
            <mc:AlternateContent xmlns:mc="http://schemas.openxmlformats.org/markup-compatibility/2006">
              <mc:Choice xmlns:v="urn:schemas-microsoft-com:vml" Requires="v">
                <p:oleObj spid="_x0000_s1031" name="文档" r:id="rId6" imgW="11325824" imgH="1472224" progId="Word.Document.12">
                  <p:embed/>
                </p:oleObj>
              </mc:Choice>
              <mc:Fallback>
                <p:oleObj name="文档" r:id="rId6" imgW="11325824" imgH="1472224" progId="Word.Document.12">
                  <p:embed/>
                  <p:pic>
                    <p:nvPicPr>
                      <p:cNvPr id="0" name=""/>
                      <p:cNvPicPr/>
                      <p:nvPr/>
                    </p:nvPicPr>
                    <p:blipFill>
                      <a:blip r:embed="rId7"/>
                      <a:stretch>
                        <a:fillRect/>
                      </a:stretch>
                    </p:blipFill>
                    <p:spPr>
                      <a:xfrm>
                        <a:off x="431800" y="4826000"/>
                        <a:ext cx="11315700" cy="1460500"/>
                      </a:xfrm>
                      <a:prstGeom prst="rect">
                        <a:avLst/>
                      </a:prstGeom>
                    </p:spPr>
                  </p:pic>
                </p:oleObj>
              </mc:Fallback>
            </mc:AlternateContent>
          </a:graphicData>
        </a:graphic>
      </p:graphicFrame>
    </p:spTree>
    <p:extLst>
      <p:ext uri="{BB962C8B-B14F-4D97-AF65-F5344CB8AC3E}">
        <p14:creationId xmlns:p14="http://schemas.microsoft.com/office/powerpoint/2010/main" val="2484405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4760190"/>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解题策略</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明确图像的种类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即是</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图像还是</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或者</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对切割磁感线产生感应电动势和感应电流的情况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还常涉及</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图像和</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分析电磁感应的具体过程。</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用右手定则或楞次定律确定电流方向与时间的对应关系。</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结合法拉第电磁感应定律、闭合电路欧姆定律、牛顿运动定律等知识写出相应的函数关系式。</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根据函数关系式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进行数学分析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如分析斜率的变化、截距等。</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画图像或判断图像。</a:t>
            </a:r>
            <a:endParaRPr lang="zh-CN" altLang="zh-CN" sz="1150" dirty="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电磁感应中的图像问题</a:t>
            </a:r>
            <a:endParaRPr lang="zh-CN" altLang="zh-CN" sz="1800" b="1" kern="1400" dirty="0">
              <a:effectLst/>
              <a:latin typeface="Cambria"/>
              <a:ea typeface="宋体"/>
              <a:cs typeface="Times New Roman"/>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365988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解题方法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先定性排除</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再定量解析</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定性排除法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用右手定则或楞次定律确定物理量的方向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定性地分析物理量的变化趋势、变化快慢、是否均匀变化等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特别注意物理量的正负和磁场边界处物理量的变化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通过定性分析排除错误选项。</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定量解析法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根据题目所给条件推导出物理量之间的函数关系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然后由函数关系对图像作出分析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由图像的斜率、截距等作出判断。</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48028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3114" y="618407"/>
            <a:ext cx="12072686"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广东肇庆期末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在如图甲所示的虚线框内有匀强磁场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一固定的金属线圈</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abcd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有部分处在磁场中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磁场方向垂直于线圈平面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磁感应强度随时间的变化规律如图乙所示。线圈中产生的电动势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、焦耳热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规定顺时针方向为正</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、线框受到的安培力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规定向左为正</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的关系图像可能正确的是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4" name="image13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79179" y="3212973"/>
            <a:ext cx="5578487" cy="2214626"/>
          </a:xfrm>
          <a:prstGeom prst="rect">
            <a:avLst/>
          </a:prstGeom>
        </p:spPr>
      </p:pic>
      <p:pic>
        <p:nvPicPr>
          <p:cNvPr id="5" name="image13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4704" y="3142151"/>
            <a:ext cx="4752594" cy="3256492"/>
          </a:xfrm>
          <a:prstGeom prst="rect">
            <a:avLst/>
          </a:prstGeom>
        </p:spPr>
      </p:pic>
      <p:sp>
        <p:nvSpPr>
          <p:cNvPr id="6" name="TextBox 1"/>
          <p:cNvSpPr txBox="1"/>
          <p:nvPr/>
        </p:nvSpPr>
        <p:spPr>
          <a:xfrm>
            <a:off x="11022561" y="2531975"/>
            <a:ext cx="892674"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3583299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580084"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dirty="0">
                <a:latin typeface="Times New Roman" panose="02020603050405020304" pitchFamily="18" charset="0"/>
                <a:ea typeface="微软雅黑" panose="020B0503020204020204" pitchFamily="34" charset="-122"/>
                <a:cs typeface="Times New Roman" panose="02020603050405020304" pitchFamily="18" charset="0"/>
              </a:rPr>
              <a:t>掌握电磁感应中电路问题的分析方法。</a:t>
            </a:r>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dirty="0">
                <a:latin typeface="Times New Roman" panose="02020603050405020304" pitchFamily="18" charset="0"/>
                <a:ea typeface="微软雅黑" panose="020B0503020204020204" pitchFamily="34" charset="-122"/>
                <a:cs typeface="Times New Roman" panose="02020603050405020304" pitchFamily="18" charset="0"/>
              </a:rPr>
              <a:t>掌握感应电流、电荷量、路端电压、电功率的计算方法。</a:t>
            </a:r>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dirty="0">
                <a:latin typeface="Times New Roman" panose="02020603050405020304" pitchFamily="18" charset="0"/>
                <a:ea typeface="微软雅黑" panose="020B0503020204020204" pitchFamily="34" charset="-122"/>
                <a:cs typeface="Times New Roman" panose="02020603050405020304" pitchFamily="18" charset="0"/>
              </a:rPr>
              <a:t>会根据电磁感应规律分析图像问题。</a:t>
            </a:r>
            <a:endParaRPr lang="zh-CN" altLang="zh-CN" sz="1400" dirty="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67607"/>
                <a:ext cx="11810444" cy="4854318"/>
              </a:xfrm>
              <a:prstGeom prst="rect">
                <a:avLst/>
              </a:prstGeom>
            </p:spPr>
            <p:txBody>
              <a:bodyPr wrap="square" lIns="121898" tIns="60948" rIns="121898" bIns="60948">
                <a:spAutoFit/>
              </a:bodyPr>
              <a:lstStyle/>
              <a:p>
                <a:pPr>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设线圈处于磁场中的面积为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根据法拉第电磁感应定律有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图像中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感应电动势大小相等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但方向相反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感应电动势为零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根据闭合电路欧姆定律有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感应电流大小相等且为恒定值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方向相反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根据焦耳定律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焦耳热随时间均匀变化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根据安培力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ILB</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内安培力随时间均匀增大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内安培力随时间先均匀减小后均匀增大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安培力为零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由左手定则判断可知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内线圈受到的安培力</a:t>
                </a:r>
                <a:r>
                  <a:rPr lang="zh-CN" altLang="zh-CN" sz="2600" b="1" dirty="0" smtClean="0">
                    <a:latin typeface="Times New Roman" panose="02020603050405020304" pitchFamily="18" charset="0"/>
                    <a:cs typeface="Times New Roman" panose="02020603050405020304" pitchFamily="18" charset="0"/>
                  </a:rPr>
                  <a:t>方</a:t>
                </a:r>
                <a:endParaRPr lang="en-US" altLang="zh-CN" sz="2600" b="1" dirty="0" smtClean="0">
                  <a:latin typeface="Times New Roman" panose="02020603050405020304" pitchFamily="18" charset="0"/>
                  <a:cs typeface="Times New Roman" panose="02020603050405020304" pitchFamily="18" charset="0"/>
                </a:endParaRPr>
              </a:p>
              <a:p>
                <a:pPr>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向</a:t>
                </a:r>
                <a:r>
                  <a:rPr lang="zh-CN" altLang="zh-CN" sz="2600" b="1" dirty="0">
                    <a:latin typeface="Times New Roman" panose="02020603050405020304" pitchFamily="18" charset="0"/>
                    <a:cs typeface="Times New Roman" panose="02020603050405020304" pitchFamily="18" charset="0"/>
                  </a:rPr>
                  <a:t>向右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内线圈受到的</a:t>
                </a:r>
                <a:r>
                  <a:rPr lang="zh-CN" altLang="zh-CN" sz="2600" b="1" dirty="0" smtClean="0">
                    <a:latin typeface="Times New Roman" panose="02020603050405020304" pitchFamily="18" charset="0"/>
                    <a:cs typeface="Times New Roman" panose="02020603050405020304" pitchFamily="18" charset="0"/>
                  </a:rPr>
                  <a:t>安培力</a:t>
                </a:r>
                <a:endParaRPr lang="en-US" altLang="zh-CN" sz="2600" b="1" dirty="0" smtClean="0">
                  <a:latin typeface="Times New Roman" panose="02020603050405020304" pitchFamily="18" charset="0"/>
                  <a:cs typeface="Times New Roman" panose="02020603050405020304" pitchFamily="18" charset="0"/>
                </a:endParaRPr>
              </a:p>
              <a:p>
                <a:pPr>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方向</a:t>
                </a:r>
                <a:r>
                  <a:rPr lang="zh-CN" altLang="zh-CN" sz="2600" b="1" dirty="0">
                    <a:latin typeface="Times New Roman" panose="02020603050405020304" pitchFamily="18" charset="0"/>
                    <a:cs typeface="Times New Roman" panose="02020603050405020304" pitchFamily="18" charset="0"/>
                  </a:rPr>
                  <a:t>向左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为正</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67607"/>
                <a:ext cx="11810444" cy="4854318"/>
              </a:xfrm>
              <a:prstGeom prst="rect">
                <a:avLst/>
              </a:prstGeom>
              <a:blipFill rotWithShape="0">
                <a:blip r:embed="rId2"/>
                <a:stretch>
                  <a:fillRect l="-671" r="-619" b="-1884"/>
                </a:stretch>
              </a:blipFill>
            </p:spPr>
            <p:txBody>
              <a:bodyPr/>
              <a:lstStyle/>
              <a:p>
                <a:r>
                  <a:rPr lang="zh-CN" altLang="en-US">
                    <a:noFill/>
                  </a:rPr>
                  <a:t> </a:t>
                </a:r>
              </a:p>
            </p:txBody>
          </p:sp>
        </mc:Fallback>
      </mc:AlternateContent>
      <p:pic>
        <p:nvPicPr>
          <p:cNvPr id="3" name="image13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36748" y="4048125"/>
            <a:ext cx="5578487" cy="2214626"/>
          </a:xfrm>
          <a:prstGeom prst="rect">
            <a:avLst/>
          </a:prstGeom>
        </p:spPr>
      </p:pic>
    </p:spTree>
    <p:extLst>
      <p:ext uri="{BB962C8B-B14F-4D97-AF65-F5344CB8AC3E}">
        <p14:creationId xmlns:p14="http://schemas.microsoft.com/office/powerpoint/2010/main" val="4113662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1154408"/>
            <a:ext cx="8122985" cy="3724072"/>
          </a:xfrm>
          <a:prstGeom prst="rect">
            <a:avLst/>
          </a:prstGeom>
        </p:spPr>
        <p:txBody>
          <a:bodyPr wrap="square" lIns="121898" tIns="60948" rIns="121898" bIns="60948">
            <a:spAutoFit/>
          </a:bodyPr>
          <a:lstStyle/>
          <a:p>
            <a:pPr marL="252000" indent="-457200">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dirty="0">
                <a:latin typeface="Times New Roman" panose="02020603050405020304" pitchFamily="18" charset="0"/>
                <a:cs typeface="Times New Roman" panose="02020603050405020304" pitchFamily="18" charset="0"/>
              </a:rPr>
              <a:t>黑龙江大庆高三期末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将一均匀导线围成一闭合的环状扇形线框</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MNPQ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圆弧</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的圆心均为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点为直角坐标系的原点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其中第二和第四象限存在垂直于纸面向里的匀强磁场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其磁感应强度大小为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第三象限存在垂直于纸面向外的匀强磁场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磁感应强度大小为</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时刻开始让导线框以</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点为圆心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以恒定的角速度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沿逆时针方向做匀速圆周运动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规定沿</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QMNP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方向的电流为正</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则对导线框中电流随时间的变化规律的描绘正确的是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97250" y="493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9" name="TextBox 1"/>
          <p:cNvSpPr txBox="1"/>
          <p:nvPr/>
        </p:nvSpPr>
        <p:spPr>
          <a:xfrm>
            <a:off x="6933914" y="431099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10" name="image13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4878480"/>
            <a:ext cx="1870519" cy="1762982"/>
          </a:xfrm>
          <a:prstGeom prst="rect">
            <a:avLst/>
          </a:prstGeom>
        </p:spPr>
      </p:pic>
      <p:pic>
        <p:nvPicPr>
          <p:cNvPr id="11" name="image1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38965" y="1020711"/>
            <a:ext cx="3672459" cy="4294983"/>
          </a:xfrm>
          <a:prstGeom prst="rect">
            <a:avLst/>
          </a:prstGeom>
        </p:spPr>
      </p:pic>
    </p:spTree>
    <p:extLst>
      <p:ext uri="{BB962C8B-B14F-4D97-AF65-F5344CB8AC3E}">
        <p14:creationId xmlns:p14="http://schemas.microsoft.com/office/powerpoint/2010/main" val="27659039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6874"/>
                <a:ext cx="11810444" cy="5672554"/>
              </a:xfrm>
              <a:prstGeom prst="rect">
                <a:avLst/>
              </a:prstGeom>
            </p:spPr>
            <p:txBody>
              <a:bodyPr wrap="square" lIns="121898" tIns="60948" rIns="121898" bIns="60948">
                <a:spAutoFit/>
              </a:bodyPr>
              <a:lstStyle/>
              <a:p>
                <a:pPr>
                  <a:spcAft>
                    <a:spcPts val="60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在</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时间内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线框从图示位置开始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转过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b="1" dirty="0">
                    <a:latin typeface="Times New Roman" panose="02020603050405020304" pitchFamily="18" charset="0"/>
                    <a:cs typeface="Times New Roman" panose="02020603050405020304" pitchFamily="18" charset="0"/>
                  </a:rPr>
                  <a:t>的过程中产生的感应电动势为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BωR</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BωR</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设线框</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MNPQ</a:t>
                </a:r>
                <a:r>
                  <a:rPr lang="zh-CN" altLang="zh-CN" sz="2600" b="1" dirty="0">
                    <a:latin typeface="Times New Roman" panose="02020603050405020304" pitchFamily="18" charset="0"/>
                    <a:cs typeface="Times New Roman" panose="02020603050405020304" pitchFamily="18" charset="0"/>
                  </a:rPr>
                  <a:t>的电阻为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由闭合电路欧姆定律知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回路中的电流为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根据楞次定律判断可知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线框中感应电流方向为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QPNM</a:t>
                </a:r>
                <a:r>
                  <a:rPr lang="zh-CN" altLang="zh-CN" sz="2600" b="1" dirty="0">
                    <a:latin typeface="Times New Roman" panose="02020603050405020304" pitchFamily="18" charset="0"/>
                    <a:cs typeface="Times New Roman" panose="02020603050405020304" pitchFamily="18" charset="0"/>
                  </a:rPr>
                  <a:t>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为负方向。在</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时间内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线框进入第三象限的过程中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回路中的电流方向为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QMNP</a:t>
                </a:r>
                <a:r>
                  <a:rPr lang="zh-CN" altLang="zh-CN" sz="2600" b="1" dirty="0">
                    <a:latin typeface="Times New Roman" panose="02020603050405020304" pitchFamily="18" charset="0"/>
                    <a:cs typeface="Times New Roman" panose="02020603050405020304" pitchFamily="18" charset="0"/>
                  </a:rPr>
                  <a:t>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为正方向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回路中产生的感应电动势为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BωR</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60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b="1" dirty="0">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b="1" dirty="0">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BωR</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BωR</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。在</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时间内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线框进入第四象限的过程中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回路中的电流方向为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QPNM</a:t>
                </a:r>
                <a:r>
                  <a:rPr lang="zh-CN" altLang="zh-CN" sz="2600" b="1" dirty="0">
                    <a:latin typeface="Times New Roman" panose="02020603050405020304" pitchFamily="18" charset="0"/>
                    <a:cs typeface="Times New Roman" panose="02020603050405020304" pitchFamily="18" charset="0"/>
                  </a:rPr>
                  <a:t>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为负</a:t>
                </a:r>
                <a:r>
                  <a:rPr lang="zh-CN" altLang="zh-CN" sz="2600" b="1" dirty="0" smtClean="0">
                    <a:latin typeface="Times New Roman" panose="02020603050405020304" pitchFamily="18" charset="0"/>
                    <a:cs typeface="Times New Roman" panose="02020603050405020304" pitchFamily="18" charset="0"/>
                  </a:rPr>
                  <a:t>方</a:t>
                </a:r>
                <a:endParaRPr lang="en-US" altLang="zh-CN" sz="2600" b="1" dirty="0" smtClean="0">
                  <a:latin typeface="Times New Roman" panose="02020603050405020304" pitchFamily="18" charset="0"/>
                  <a:cs typeface="Times New Roman" panose="02020603050405020304" pitchFamily="18" charset="0"/>
                </a:endParaRPr>
              </a:p>
              <a:p>
                <a:pPr>
                  <a:spcAft>
                    <a:spcPts val="600"/>
                  </a:spcAft>
                  <a:tabLst>
                    <a:tab pos="2970530" algn="l"/>
                  </a:tabLst>
                </a:pPr>
                <a:r>
                  <a:rPr lang="zh-CN" altLang="zh-CN" sz="2600" b="1" dirty="0" smtClean="0">
                    <a:latin typeface="Times New Roman" panose="02020603050405020304" pitchFamily="18" charset="0"/>
                    <a:cs typeface="Times New Roman" panose="02020603050405020304" pitchFamily="18" charset="0"/>
                  </a:rPr>
                  <a:t>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回路中产生的感应电动势</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在</a:t>
                </a:r>
                <a:endParaRPr lang="en-US" altLang="zh-CN" sz="2600" b="1" dirty="0" smtClean="0">
                  <a:latin typeface="Times New Roman" panose="02020603050405020304" pitchFamily="18" charset="0"/>
                  <a:cs typeface="Times New Roman" panose="02020603050405020304" pitchFamily="18" charset="0"/>
                </a:endParaRPr>
              </a:p>
              <a:p>
                <a:pPr>
                  <a:spcAft>
                    <a:spcPts val="600"/>
                  </a:spcAft>
                  <a:tabLst>
                    <a:tab pos="2970530" algn="l"/>
                  </a:tabLst>
                </a:pP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时间内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线框出第四象限的过程中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回路中的电流</a:t>
                </a:r>
                <a:r>
                  <a:rPr lang="zh-CN" altLang="zh-CN" sz="2600" b="1" dirty="0" smtClean="0">
                    <a:latin typeface="Times New Roman" panose="02020603050405020304" pitchFamily="18" charset="0"/>
                    <a:cs typeface="Times New Roman" panose="02020603050405020304" pitchFamily="18" charset="0"/>
                  </a:rPr>
                  <a:t>方向</a:t>
                </a:r>
                <a:endParaRPr lang="en-US" altLang="zh-CN" sz="2600" b="1" dirty="0" smtClean="0">
                  <a:latin typeface="Times New Roman" panose="02020603050405020304" pitchFamily="18" charset="0"/>
                  <a:cs typeface="Times New Roman" panose="02020603050405020304" pitchFamily="18" charset="0"/>
                </a:endParaRPr>
              </a:p>
              <a:p>
                <a:pPr>
                  <a:spcAft>
                    <a:spcPts val="600"/>
                  </a:spcAft>
                  <a:tabLst>
                    <a:tab pos="2970530" algn="l"/>
                  </a:tabLst>
                </a:pPr>
                <a:r>
                  <a:rPr lang="zh-CN" altLang="zh-CN" sz="2600" b="1" dirty="0" smtClean="0">
                    <a:latin typeface="Times New Roman" panose="02020603050405020304" pitchFamily="18" charset="0"/>
                    <a:cs typeface="Times New Roman" panose="02020603050405020304" pitchFamily="18" charset="0"/>
                  </a:rPr>
                  <a:t>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QMNP</a:t>
                </a:r>
                <a:r>
                  <a:rPr lang="zh-CN" altLang="zh-CN" sz="2600" b="1" dirty="0">
                    <a:latin typeface="Times New Roman" panose="02020603050405020304" pitchFamily="18" charset="0"/>
                    <a:cs typeface="Times New Roman" panose="02020603050405020304" pitchFamily="18" charset="0"/>
                  </a:rPr>
                  <a:t>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为正方向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回路中产生的感应电动势</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回</a:t>
                </a:r>
                <a:endParaRPr lang="en-US" altLang="zh-CN" sz="2600" b="1" dirty="0" smtClean="0">
                  <a:latin typeface="Times New Roman" panose="02020603050405020304" pitchFamily="18" charset="0"/>
                  <a:cs typeface="Times New Roman" panose="02020603050405020304" pitchFamily="18" charset="0"/>
                </a:endParaRPr>
              </a:p>
              <a:p>
                <a:pPr>
                  <a:spcAft>
                    <a:spcPts val="600"/>
                  </a:spcAft>
                  <a:tabLst>
                    <a:tab pos="2970530" algn="l"/>
                  </a:tabLst>
                </a:pPr>
                <a:r>
                  <a:rPr lang="zh-CN" altLang="zh-CN" sz="2600" b="1" dirty="0" smtClean="0">
                    <a:latin typeface="Times New Roman" panose="02020603050405020304" pitchFamily="18" charset="0"/>
                    <a:cs typeface="Times New Roman" panose="02020603050405020304" pitchFamily="18" charset="0"/>
                  </a:rPr>
                  <a:t>路</a:t>
                </a:r>
                <a:r>
                  <a:rPr lang="zh-CN" altLang="zh-CN" sz="2600" b="1" dirty="0">
                    <a:latin typeface="Times New Roman" panose="02020603050405020304" pitchFamily="18" charset="0"/>
                    <a:cs typeface="Times New Roman" panose="02020603050405020304" pitchFamily="18" charset="0"/>
                  </a:rPr>
                  <a:t>电流为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6874"/>
                <a:ext cx="11810444" cy="5672554"/>
              </a:xfrm>
              <a:prstGeom prst="rect">
                <a:avLst/>
              </a:prstGeom>
              <a:blipFill rotWithShape="0">
                <a:blip r:embed="rId2"/>
                <a:stretch>
                  <a:fillRect l="-671" t="-968" r="-619" b="-1505"/>
                </a:stretch>
              </a:blipFill>
            </p:spPr>
            <p:txBody>
              <a:bodyPr/>
              <a:lstStyle/>
              <a:p>
                <a:r>
                  <a:rPr lang="zh-CN" altLang="en-US">
                    <a:noFill/>
                  </a:rPr>
                  <a:t> </a:t>
                </a:r>
              </a:p>
            </p:txBody>
          </p:sp>
        </mc:Fallback>
      </mc:AlternateContent>
      <p:pic>
        <p:nvPicPr>
          <p:cNvPr id="4" name="image13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3959568"/>
            <a:ext cx="2376297" cy="2239683"/>
          </a:xfrm>
          <a:prstGeom prst="rect">
            <a:avLst/>
          </a:prstGeom>
        </p:spPr>
      </p:pic>
    </p:spTree>
    <p:extLst>
      <p:ext uri="{BB962C8B-B14F-4D97-AF65-F5344CB8AC3E}">
        <p14:creationId xmlns:p14="http://schemas.microsoft.com/office/powerpoint/2010/main" val="21709453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7" name="TextBox 4"/>
          <p:cNvSpPr txBox="1"/>
          <p:nvPr/>
        </p:nvSpPr>
        <p:spPr>
          <a:xfrm>
            <a:off x="8255476" y="32562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4740" y="1349755"/>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电磁感应中的电路问题</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如图所示是两个相互连接的金属圆环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小金属环的电阻是大金属环电阻的二分之一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匀强磁场垂直穿过大金属环所在区域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当磁感应强度随时间均匀变化时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在大环内产生的感应电动势为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两点间的电势差为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297940" y="3690148"/>
                <a:ext cx="11658044" cy="1481279"/>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altLang="zh-CN" sz="1150" dirty="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297940" y="3690148"/>
                <a:ext cx="11658044" cy="1481279"/>
              </a:xfrm>
              <a:prstGeom prst="rect">
                <a:avLst/>
              </a:prstGeom>
              <a:blipFill rotWithShape="0">
                <a:blip r:embed="rId2"/>
                <a:stretch>
                  <a:fillRect l="-680" b="-246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矩形 9"/>
              <p:cNvSpPr/>
              <p:nvPr/>
            </p:nvSpPr>
            <p:spPr>
              <a:xfrm>
                <a:off x="314402" y="5081016"/>
                <a:ext cx="11654282" cy="1248162"/>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间的电势差等于路端电压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而小环电阻占电路总电阻的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两点间电势差为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10" name="矩形 9"/>
              <p:cNvSpPr>
                <a:spLocks noRot="1" noChangeAspect="1" noMove="1" noResize="1" noEditPoints="1" noAdjustHandles="1" noChangeArrowheads="1" noChangeShapeType="1" noTextEdit="1"/>
              </p:cNvSpPr>
              <p:nvPr/>
            </p:nvSpPr>
            <p:spPr>
              <a:xfrm>
                <a:off x="314402" y="5081016"/>
                <a:ext cx="11654282" cy="1248162"/>
              </a:xfrm>
              <a:prstGeom prst="rect">
                <a:avLst/>
              </a:prstGeom>
              <a:blipFill rotWithShape="0">
                <a:blip r:embed="rId3"/>
                <a:stretch>
                  <a:fillRect l="-942" b="-4412"/>
                </a:stretch>
              </a:blipFill>
            </p:spPr>
            <p:txBody>
              <a:bodyPr/>
              <a:lstStyle/>
              <a:p>
                <a:r>
                  <a:rPr lang="zh-CN" altLang="en-US">
                    <a:noFill/>
                  </a:rPr>
                  <a:t> </a:t>
                </a:r>
              </a:p>
            </p:txBody>
          </p:sp>
        </mc:Fallback>
      </mc:AlternateContent>
      <p:pic>
        <p:nvPicPr>
          <p:cNvPr id="11" name="image137.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87550" y="3454527"/>
            <a:ext cx="2917634" cy="1457961"/>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870034" y="2544548"/>
            <a:ext cx="892674"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970260"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分布于全空间的匀强磁场垂直于纸面向里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其磁感应强度大小为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。宽度为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=0.8 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的两导轨间接一阻值为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的金属棒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并垂直于导轨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导轨电阻不计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放置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端刚好位于导轨上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与另一导轨接触。当金属棒以速度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 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向左匀速运动时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259840" y="3117010"/>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流过电阻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的电流为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A</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两点间的电势差为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 V</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两点间的电势差为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=-1.6 V</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两点间的电势差为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 V</a:t>
            </a:r>
            <a:endParaRPr lang="zh-CN" altLang="zh-CN" sz="1150">
              <a:latin typeface="Calibri" panose="020F0502020204030204" pitchFamily="34" charset="0"/>
              <a:cs typeface="Times New Roman" panose="02020603050405020304" pitchFamily="18" charset="0"/>
            </a:endParaRPr>
          </a:p>
        </p:txBody>
      </p:sp>
      <p:pic>
        <p:nvPicPr>
          <p:cNvPr id="9" name="image13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3277338"/>
            <a:ext cx="2592324" cy="2507041"/>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8008685" cy="399081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金属棒</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b="1">
                    <a:latin typeface="Times New Roman" panose="02020603050405020304" pitchFamily="18" charset="0"/>
                    <a:cs typeface="Times New Roman" panose="02020603050405020304" pitchFamily="18" charset="0"/>
                  </a:rPr>
                  <a:t>段切割磁感线产生的感应电动势为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V=0.8</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流过电阻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的电流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A=2</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根据右手定则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端的电势低于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端的电势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两点间的电势差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V,A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两点间的电势差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DC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V,C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8008685" cy="3990812"/>
              </a:xfrm>
              <a:prstGeom prst="rect">
                <a:avLst/>
              </a:prstGeom>
              <a:blipFill rotWithShape="0">
                <a:blip r:embed="rId2"/>
                <a:stretch>
                  <a:fillRect l="-989" b="-763"/>
                </a:stretch>
              </a:blipFill>
            </p:spPr>
            <p:txBody>
              <a:bodyPr/>
              <a:lstStyle/>
              <a:p>
                <a:r>
                  <a:rPr lang="zh-CN" altLang="en-US">
                    <a:noFill/>
                  </a:rPr>
                  <a:t> </a:t>
                </a:r>
              </a:p>
            </p:txBody>
          </p:sp>
        </mc:Fallback>
      </mc:AlternateContent>
      <p:pic>
        <p:nvPicPr>
          <p:cNvPr id="3" name="image13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769290"/>
            <a:ext cx="2592324" cy="2507041"/>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67404" y="311630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江西南昌模拟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一实验小组利用传感器测量通电螺线管的磁场随时间变化的实验规律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测得螺线管的匝数为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匝、横截面积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 cm</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螺线管电阻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与螺线管串联的外电阻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。穿过螺线管的磁场方向如图甲所示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磁感应强度按图乙所示的规律变化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以磁场方向向左为正方向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 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297940" y="3522980"/>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的电流方向为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1">
                <a:latin typeface="宋体" panose="02010600030101010101" pitchFamily="2"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的电流为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 mA</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消耗的电功率为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W</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螺线管两端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间的电势差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mV</a:t>
            </a:r>
            <a:endParaRPr lang="zh-CN" altLang="zh-CN" sz="1150">
              <a:latin typeface="Calibri" panose="020F0502020204030204" pitchFamily="34" charset="0"/>
              <a:cs typeface="Times New Roman" panose="02020603050405020304" pitchFamily="18" charset="0"/>
            </a:endParaRPr>
          </a:p>
        </p:txBody>
      </p:sp>
      <p:pic>
        <p:nvPicPr>
          <p:cNvPr id="9" name="image1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52837" y="3212973"/>
            <a:ext cx="4502150" cy="224427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54777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由题图乙可知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通过螺线管的磁通量增加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由楞次定律可知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感应电流产生的磁场方向与原磁场方向相反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结合安培定则可知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通过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的电流方向为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1" dirty="0" err="1">
                    <a:latin typeface="宋体" panose="02010600030101010101" pitchFamily="2"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根据法拉第电磁感应定律可知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电路中的感应电动势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smtClean="0">
                    <a:latin typeface="宋体" panose="02010600030101010101" pitchFamily="2" charset="-122"/>
                    <a:cs typeface="Times New Roman" panose="02020603050405020304" pitchFamily="18" charset="0"/>
                  </a:rPr>
                  <a:t>×</a:t>
                </a: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smtClean="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V=1.2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结合闭合电路的欧姆定律可得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A=2</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代入数据解得定值电阻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的电功率</a:t>
                </a:r>
                <a:r>
                  <a:rPr lang="zh-CN" altLang="zh-CN" sz="2600" b="1" dirty="0" smtClean="0">
                    <a:latin typeface="Times New Roman" panose="02020603050405020304" pitchFamily="18" charset="0"/>
                    <a:cs typeface="Times New Roman" panose="02020603050405020304" pitchFamily="18" charset="0"/>
                  </a:rPr>
                  <a:t>为</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smtClean="0">
                    <a:latin typeface="宋体" panose="02010600030101010101" pitchFamily="2" charset="-122"/>
                    <a:cs typeface="Times New Roman" panose="02020603050405020304" pitchFamily="18" charset="0"/>
                  </a:rPr>
                  <a:t>×</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smtClean="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smtClean="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W,C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根据楞次定律判断螺线管</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N</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端</a:t>
                </a:r>
                <a:r>
                  <a:rPr lang="zh-CN" altLang="zh-CN" sz="2600" b="1" dirty="0">
                    <a:latin typeface="Times New Roman" panose="02020603050405020304" pitchFamily="18" charset="0"/>
                    <a:cs typeface="Times New Roman" panose="02020603050405020304" pitchFamily="18" charset="0"/>
                  </a:rPr>
                  <a:t>等效于电源正极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由欧姆定律可得螺线管</a:t>
                </a:r>
                <a:r>
                  <a:rPr lang="zh-CN" altLang="zh-CN" sz="2600" b="1" dirty="0" smtClean="0">
                    <a:latin typeface="Times New Roman" panose="02020603050405020304" pitchFamily="18" charset="0"/>
                    <a:cs typeface="Times New Roman" panose="02020603050405020304" pitchFamily="18" charset="0"/>
                  </a:rPr>
                  <a:t>两端</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间的电势差</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mV=-10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mV,D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547777"/>
              </a:xfrm>
              <a:prstGeom prst="rect">
                <a:avLst/>
              </a:prstGeom>
              <a:blipFill rotWithShape="0">
                <a:blip r:embed="rId2"/>
                <a:stretch>
                  <a:fillRect l="-671" r="-619" b="-330"/>
                </a:stretch>
              </a:blipFill>
            </p:spPr>
            <p:txBody>
              <a:bodyPr/>
              <a:lstStyle/>
              <a:p>
                <a:r>
                  <a:rPr lang="zh-CN" altLang="en-US">
                    <a:noFill/>
                  </a:rPr>
                  <a:t> </a:t>
                </a:r>
              </a:p>
            </p:txBody>
          </p:sp>
        </mc:Fallback>
      </mc:AlternateContent>
      <p:pic>
        <p:nvPicPr>
          <p:cNvPr id="3" name="image1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25785" y="3619627"/>
            <a:ext cx="4502150" cy="224427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276046" y="31291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电磁感应中电荷量的计算</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云南玉溪</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边长为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的正方形导线框</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放在纸面内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边左侧有范围足够大的匀强磁场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方向垂直纸面向里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导线框的总电阻为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。现使导线框绕</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点在纸面内沿顺时针方向匀速转动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经时间</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第一次转到图中虚线位置。则在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内通过导线框截面的电荷量为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297940" y="3638183"/>
                <a:ext cx="11658044" cy="195108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97940" y="3638183"/>
                <a:ext cx="11658044" cy="1951087"/>
              </a:xfrm>
              <a:prstGeom prst="rect">
                <a:avLst/>
              </a:prstGeom>
              <a:blipFill rotWithShape="0">
                <a:blip r:embed="rId2"/>
                <a:stretch>
                  <a:fillRect l="-680" b="-1875"/>
                </a:stretch>
              </a:blipFill>
            </p:spPr>
            <p:txBody>
              <a:bodyPr/>
              <a:lstStyle/>
              <a:p>
                <a:r>
                  <a:rPr lang="zh-CN" altLang="en-US">
                    <a:noFill/>
                  </a:rPr>
                  <a:t> </a:t>
                </a:r>
              </a:p>
            </p:txBody>
          </p:sp>
        </mc:Fallback>
      </mc:AlternateContent>
      <p:pic>
        <p:nvPicPr>
          <p:cNvPr id="9" name="image1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3749818"/>
            <a:ext cx="2592324" cy="2417475"/>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4785395" y="2132838"/>
            <a:ext cx="1995409" cy="907941"/>
            <a:chOff x="4784744" y="2133099"/>
            <a:chExt cx="1995564" cy="908344"/>
          </a:xfrm>
        </p:grpSpPr>
        <p:sp>
          <p:nvSpPr>
            <p:cNvPr id="23562" name="TextBox 15">
              <a:hlinkClick r:id="rId3" action="ppaction://hlinksldjump"/>
            </p:cNvPr>
            <p:cNvSpPr txBox="1">
              <a:spLocks noChangeArrowheads="1"/>
            </p:cNvSpPr>
            <p:nvPr/>
          </p:nvSpPr>
          <p:spPr bwMode="auto">
            <a:xfrm>
              <a:off x="5672226" y="2294802"/>
              <a:ext cx="1108082" cy="646618"/>
            </a:xfrm>
            <a:prstGeom prst="rect">
              <a:avLst/>
            </a:prstGeom>
            <a:noFill/>
            <a:ln w="9525">
              <a:noFill/>
              <a:miter lim="800000"/>
            </a:ln>
          </p:spPr>
          <p:txBody>
            <a:bodyPr wrap="none">
              <a:spAutoFit/>
            </a:bodyPr>
            <a:lstStyle/>
            <a:p>
              <a:r>
                <a:rPr lang="zh-CN" altLang="en-US" sz="3600" b="1" dirty="0" smtClean="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784744" y="2133099"/>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731392" y="3631379"/>
            <a:ext cx="3743321" cy="899904"/>
            <a:chOff x="5731636" y="3632053"/>
            <a:chExt cx="3743834" cy="900304"/>
          </a:xfrm>
        </p:grpSpPr>
        <p:sp>
          <p:nvSpPr>
            <p:cNvPr id="23560" name="TextBox 18">
              <a:hlinkClick r:id="rId4" action="ppaction://hlinksldjump"/>
            </p:cNvPr>
            <p:cNvSpPr txBox="1">
              <a:spLocks noChangeArrowheads="1"/>
            </p:cNvSpPr>
            <p:nvPr/>
          </p:nvSpPr>
          <p:spPr bwMode="auto">
            <a:xfrm>
              <a:off x="6538193" y="3728911"/>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31636" y="3632053"/>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247539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时间内穿过线框的磁通量变化量为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由法拉第电磁感应定律得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平均感应电流</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通过导线框截面的电荷量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2475397"/>
              </a:xfrm>
              <a:prstGeom prst="rect">
                <a:avLst/>
              </a:prstGeom>
              <a:blipFill rotWithShape="0">
                <a:blip r:embed="rId2"/>
                <a:stretch>
                  <a:fillRect l="-671" b="-4680"/>
                </a:stretch>
              </a:blipFill>
            </p:spPr>
            <p:txBody>
              <a:bodyPr/>
              <a:lstStyle/>
              <a:p>
                <a:r>
                  <a:rPr lang="zh-CN" altLang="en-US">
                    <a:noFill/>
                  </a:rPr>
                  <a:t> </a:t>
                </a:r>
              </a:p>
            </p:txBody>
          </p:sp>
        </mc:Fallback>
      </mc:AlternateContent>
      <p:pic>
        <p:nvPicPr>
          <p:cNvPr id="3" name="image1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2564892"/>
            <a:ext cx="2592324" cy="2417475"/>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087463" y="2544675"/>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5.(2025·</a:t>
            </a:r>
            <a:r>
              <a:rPr lang="zh-CN" altLang="zh-CN" sz="2600" b="1">
                <a:latin typeface="Times New Roman" panose="02020603050405020304" pitchFamily="18" charset="0"/>
                <a:cs typeface="Times New Roman" panose="02020603050405020304" pitchFamily="18" charset="0"/>
              </a:rPr>
              <a:t>安徽合肥模拟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、粗细均匀的单匝圆形金属线圈内有一半径为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的圆形区域存在匀强磁场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磁感应强度方向垂直于线圈平面向外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磁感应强度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的变化关系为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为正的常量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线圈电阻为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则磁感应强度从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323340" y="3031891"/>
                <a:ext cx="11658044" cy="32308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线圈中电子沿顺时针方向定向移动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线圈面积有缩小的趋势</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线圈中产生的焦耳热为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通过线圈横截面的电荷量为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23340" y="3031891"/>
                <a:ext cx="11658044" cy="3230860"/>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9" name="image14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88857" y="2679319"/>
            <a:ext cx="2683192" cy="277768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57868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根据楞次定律和安培定则可知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线圈中感应电流</a:t>
                </a:r>
                <a:r>
                  <a:rPr lang="zh-CN" altLang="zh-CN" sz="2600" b="1" dirty="0" smtClean="0">
                    <a:latin typeface="Times New Roman" panose="02020603050405020304" pitchFamily="18" charset="0"/>
                    <a:cs typeface="Times New Roman" panose="02020603050405020304" pitchFamily="18" charset="0"/>
                  </a:rPr>
                  <a:t>为</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顺时针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因此电子运动方向为逆时针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线圈不在</a:t>
                </a:r>
                <a:r>
                  <a:rPr lang="zh-CN" altLang="zh-CN" sz="2600" b="1" dirty="0" smtClean="0">
                    <a:latin typeface="Times New Roman" panose="02020603050405020304" pitchFamily="18" charset="0"/>
                    <a:cs typeface="Times New Roman" panose="02020603050405020304" pitchFamily="18" charset="0"/>
                  </a:rPr>
                  <a:t>磁</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场</a:t>
                </a:r>
                <a:r>
                  <a:rPr lang="zh-CN" altLang="zh-CN" sz="2600" b="1" dirty="0">
                    <a:latin typeface="Times New Roman" panose="02020603050405020304" pitchFamily="18" charset="0"/>
                    <a:cs typeface="Times New Roman" panose="02020603050405020304" pitchFamily="18" charset="0"/>
                  </a:rPr>
                  <a:t>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不受安培力作用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无收缩扩张的趋势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线圈</a:t>
                </a:r>
                <a:r>
                  <a:rPr lang="zh-CN" altLang="zh-CN" sz="2600" b="1" dirty="0" smtClean="0">
                    <a:latin typeface="Times New Roman" panose="02020603050405020304" pitchFamily="18" charset="0"/>
                    <a:cs typeface="Times New Roman" panose="02020603050405020304" pitchFamily="18" charset="0"/>
                  </a:rPr>
                  <a:t>中</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磁通量</a:t>
                </a:r>
                <a:r>
                  <a:rPr lang="zh-CN" altLang="zh-CN" sz="2600" b="1" dirty="0">
                    <a:latin typeface="Times New Roman" panose="02020603050405020304" pitchFamily="18" charset="0"/>
                    <a:cs typeface="Times New Roman" panose="02020603050405020304" pitchFamily="18" charset="0"/>
                  </a:rPr>
                  <a:t>的变化率为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π</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由法拉第电磁感应定律可知</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线圈</a:t>
                </a:r>
                <a:r>
                  <a:rPr lang="zh-CN" altLang="zh-CN" sz="2600" b="1" dirty="0">
                    <a:latin typeface="Times New Roman" panose="02020603050405020304" pitchFamily="18" charset="0"/>
                    <a:cs typeface="Times New Roman" panose="02020603050405020304" pitchFamily="18" charset="0"/>
                  </a:rPr>
                  <a:t>中的感应电动势为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π</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线圈中产生的</a:t>
                </a:r>
                <a:r>
                  <a:rPr lang="zh-CN" altLang="zh-CN" sz="2600" b="1" dirty="0" smtClean="0">
                    <a:latin typeface="Times New Roman" panose="02020603050405020304" pitchFamily="18" charset="0"/>
                    <a:cs typeface="Times New Roman" panose="02020603050405020304" pitchFamily="18" charset="0"/>
                  </a:rPr>
                  <a:t>焦耳热</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通过线圈横截面的电荷量为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bar>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ba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578682"/>
              </a:xfrm>
              <a:prstGeom prst="rect">
                <a:avLst/>
              </a:prstGeom>
              <a:blipFill rotWithShape="0">
                <a:blip r:embed="rId2"/>
                <a:stretch>
                  <a:fillRect l="-671"/>
                </a:stretch>
              </a:blipFill>
            </p:spPr>
            <p:txBody>
              <a:bodyPr/>
              <a:lstStyle/>
              <a:p>
                <a:r>
                  <a:rPr lang="zh-CN" altLang="en-US">
                    <a:noFill/>
                  </a:rPr>
                  <a:t> </a:t>
                </a:r>
              </a:p>
            </p:txBody>
          </p:sp>
        </mc:Fallback>
      </mc:AlternateContent>
      <p:pic>
        <p:nvPicPr>
          <p:cNvPr id="3" name="image14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88857" y="836676"/>
            <a:ext cx="2683192" cy="2777682"/>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988649" y="318757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94740" y="629665"/>
                <a:ext cx="11810444" cy="3186233"/>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电磁感应中的图像问题</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在水平光滑绝缘桌面上有一边长为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的正方形线框</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abcd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被限制在沿</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方向的水平直轨道上自由滑动。</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边右侧有一直角三角形匀强磁场区域</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efg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直角边</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ef</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的长也等于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磁场方向竖直向下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其俯视图如图所示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线框在水平拉力作用下向右以速度</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匀速穿过磁场区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若图示位置为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设逆时针方向为电流的正方向。则以下感应电流</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图像正确的是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时间单位为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94740" y="629665"/>
                <a:ext cx="11810444" cy="3186233"/>
              </a:xfrm>
              <a:prstGeom prst="rect">
                <a:avLst/>
              </a:prstGeom>
              <a:blipFill rotWithShape="0">
                <a:blip r:embed="rId2"/>
                <a:stretch>
                  <a:fillRect l="-671" t="-382" b="-574"/>
                </a:stretch>
              </a:blipFill>
            </p:spPr>
            <p:txBody>
              <a:bodyPr/>
              <a:lstStyle/>
              <a:p>
                <a:r>
                  <a:rPr lang="zh-CN" altLang="en-US">
                    <a:noFill/>
                  </a:rPr>
                  <a:t> </a:t>
                </a:r>
              </a:p>
            </p:txBody>
          </p:sp>
        </mc:Fallback>
      </mc:AlternateContent>
      <p:pic>
        <p:nvPicPr>
          <p:cNvPr id="9" name="image14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58868" y="3212973"/>
            <a:ext cx="2509708" cy="1576479"/>
          </a:xfrm>
          <a:prstGeom prst="rect">
            <a:avLst/>
          </a:prstGeom>
        </p:spPr>
      </p:pic>
      <p:pic>
        <p:nvPicPr>
          <p:cNvPr id="10" name="image143.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3815898"/>
            <a:ext cx="3456432" cy="2495270"/>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8884985" cy="458527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a:latin typeface="Times New Roman" panose="02020603050405020304" pitchFamily="18" charset="0"/>
                    <a:cs typeface="Times New Roman" panose="02020603050405020304" pitchFamily="18" charset="0"/>
                  </a:rPr>
                  <a:t>边的位置坐标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的过程中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根据楞次定律可知线框中感应电流方向沿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为正值。线框</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a:latin typeface="Times New Roman" panose="02020603050405020304" pitchFamily="18" charset="0"/>
                    <a:cs typeface="Times New Roman" panose="02020603050405020304" pitchFamily="18" charset="0"/>
                  </a:rPr>
                  <a:t>边有效切割长度为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感应电动势为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随着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均匀增加</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均匀减小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感应电流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可知感应电流均匀减小。同理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的过程中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根据楞次定律判断出感应电流方向沿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为负值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感应电流仍均匀减小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8884985" cy="4585270"/>
              </a:xfrm>
              <a:prstGeom prst="rect">
                <a:avLst/>
              </a:prstGeom>
              <a:blipFill rotWithShape="0">
                <a:blip r:embed="rId2"/>
                <a:stretch>
                  <a:fillRect l="-892" r="-206" b="-531"/>
                </a:stretch>
              </a:blipFill>
            </p:spPr>
            <p:txBody>
              <a:bodyPr/>
              <a:lstStyle/>
              <a:p>
                <a:r>
                  <a:rPr lang="zh-CN" altLang="en-US">
                    <a:noFill/>
                  </a:rPr>
                  <a:t> </a:t>
                </a:r>
              </a:p>
            </p:txBody>
          </p:sp>
        </mc:Fallback>
      </mc:AlternateContent>
      <p:pic>
        <p:nvPicPr>
          <p:cNvPr id="3" name="image14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58868" y="836676"/>
            <a:ext cx="2509708" cy="1576479"/>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760559" y="3091029"/>
            <a:ext cx="811522"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56640" y="1183119"/>
            <a:ext cx="12046460"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福建厦门高</a:t>
            </a:r>
            <a:r>
              <a:rPr lang="zh-CN" altLang="zh-CN" sz="2600" b="1" dirty="0" smtClean="0">
                <a:latin typeface="Times New Roman" panose="02020603050405020304" pitchFamily="18" charset="0"/>
                <a:cs typeface="Times New Roman" panose="02020603050405020304" pitchFamily="18" charset="0"/>
              </a:rPr>
              <a:t>三</a:t>
            </a:r>
            <a:r>
              <a:rPr lang="zh-CN" altLang="en-US" sz="2600" b="1" dirty="0" smtClean="0">
                <a:latin typeface="Times New Roman" panose="02020603050405020304" pitchFamily="18" charset="0"/>
                <a:cs typeface="Times New Roman" panose="02020603050405020304" pitchFamily="18" charset="0"/>
              </a:rPr>
              <a:t>月考</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置于水平导轨上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PQMN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所围的面积为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之间有阻值为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不计导轨和导体棒的电阻。导轨所在区域内存在沿竖直方向的匀强磁场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规定磁场方向竖直向上为正</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时间内磁感应强度的变化情况如图乙所示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始终处于静止状态。下列说法正确的是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297940" y="3566472"/>
                <a:ext cx="11658044" cy="2767015"/>
              </a:xfrm>
              <a:prstGeom prst="rect">
                <a:avLst/>
              </a:prstGeom>
            </p:spPr>
            <p:txBody>
              <a:bodyPr wrap="square" lIns="121898" tIns="60948" rIns="121898" bIns="60948">
                <a:spAutoFit/>
              </a:bodyPr>
              <a:lstStyle/>
              <a:p>
                <a:pPr>
                  <a:lnSpc>
                    <a:spcPct val="11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导体棒受到的导轨的摩擦力</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方</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10000"/>
                  </a:lnSpc>
                  <a:spcAft>
                    <a:spcPts val="0"/>
                  </a:spcAft>
                  <a:tabLst>
                    <a:tab pos="2970530" algn="l"/>
                  </a:tabLst>
                </a:pP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向</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向左</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通过导体棒的电流方向为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通过电阻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的电流大小为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通过电阻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的电荷量为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97940" y="3566472"/>
                <a:ext cx="11658044" cy="2767015"/>
              </a:xfrm>
              <a:prstGeom prst="rect">
                <a:avLst/>
              </a:prstGeom>
              <a:blipFill rotWithShape="0">
                <a:blip r:embed="rId2"/>
                <a:stretch>
                  <a:fillRect l="-680" t="-1101" b="-881"/>
                </a:stretch>
              </a:blipFill>
            </p:spPr>
            <p:txBody>
              <a:bodyPr/>
              <a:lstStyle/>
              <a:p>
                <a:r>
                  <a:rPr lang="zh-CN" altLang="en-US">
                    <a:noFill/>
                  </a:rPr>
                  <a:t> </a:t>
                </a:r>
              </a:p>
            </p:txBody>
          </p:sp>
        </mc:Fallback>
      </mc:AlternateContent>
      <p:sp>
        <p:nvSpPr>
          <p:cNvPr id="9" name="矩形 8"/>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610485" algn="l"/>
              </a:tabLst>
            </a:pPr>
            <a:r>
              <a:rPr lang="en-US" altLang="zh-CN" sz="2600" kern="100" dirty="0">
                <a:latin typeface="Times New Roman"/>
                <a:ea typeface="微软雅黑"/>
                <a:cs typeface="Courier New"/>
              </a:rPr>
              <a:t>B</a:t>
            </a:r>
            <a:r>
              <a:rPr lang="zh-CN" altLang="zh-CN" sz="2600" kern="100" dirty="0">
                <a:latin typeface="Times New Roman"/>
                <a:ea typeface="微软雅黑"/>
                <a:cs typeface="Times New Roman"/>
              </a:rPr>
              <a:t>级　综合提升练</a:t>
            </a:r>
            <a:endParaRPr lang="zh-CN" altLang="zh-CN" sz="1050" kern="100" dirty="0">
              <a:effectLst/>
              <a:latin typeface="宋体"/>
              <a:cs typeface="Courier New"/>
            </a:endParaRPr>
          </a:p>
        </p:txBody>
      </p:sp>
      <p:pic>
        <p:nvPicPr>
          <p:cNvPr id="10" name="image1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14118" y="3762220"/>
            <a:ext cx="4437431" cy="224640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26789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由题图乙可知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穿过回路的磁通量增加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由楞次定律可知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为阻碍磁通量的增加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导体棒有向左的运动趋势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导体棒受到向右的摩擦力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由题图乙可知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内磁感应强度减小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穿过闭合回路的磁通量减少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由楞次定律可知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感应电流沿逆时针方向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通过导体棒的电流方向为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由法拉第电磁感应定律得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则感应电流为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感应电动势</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a:t>
                </a:r>
                <a:r>
                  <a:rPr lang="zh-CN" altLang="zh-CN" sz="2600" b="1" dirty="0" smtClean="0">
                    <a:latin typeface="Times New Roman" panose="02020603050405020304" pitchFamily="18" charset="0"/>
                    <a:cs typeface="Times New Roman" panose="02020603050405020304" pitchFamily="18" charset="0"/>
                  </a:rPr>
                  <a:t>为</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267893"/>
              </a:xfrm>
              <a:prstGeom prst="rect">
                <a:avLst/>
              </a:prstGeom>
              <a:blipFill rotWithShape="0">
                <a:blip r:embed="rId2"/>
                <a:stretch>
                  <a:fillRect l="-671" r="-464"/>
                </a:stretch>
              </a:blipFill>
            </p:spPr>
            <p:txBody>
              <a:bodyPr/>
              <a:lstStyle/>
              <a:p>
                <a:r>
                  <a:rPr lang="zh-CN" altLang="en-US">
                    <a:noFill/>
                  </a:rPr>
                  <a:t> </a:t>
                </a:r>
              </a:p>
            </p:txBody>
          </p:sp>
        </mc:Fallback>
      </mc:AlternateContent>
      <p:pic>
        <p:nvPicPr>
          <p:cNvPr id="3" name="image1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79628" y="3899154"/>
            <a:ext cx="4437431" cy="2246404"/>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63730" y="31418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云南昆明一中检测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一个总电阻为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36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的均匀导电圆环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其半径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长为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。导电圆环内存在垂直纸面向里的匀强磁场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图中未画出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。一长为</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、总电阻为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的均匀金属棒置于圆环上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为接触点。金属棒绕</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点沿顺时针方向匀速转动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角速度为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在转动过程中金属棒与圆环始终保持良好接触。当金属棒转到与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夹角为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310640" y="3653798"/>
                <a:ext cx="11658044" cy="2431026"/>
              </a:xfrm>
              <a:prstGeom prst="rect">
                <a:avLst/>
              </a:prstGeom>
            </p:spPr>
            <p:txBody>
              <a:bodyPr wrap="square" lIns="121898" tIns="60948" rIns="121898" bIns="60948">
                <a:spAutoFit/>
              </a:bodyPr>
              <a:lstStyle/>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金属棒产生的感应电动势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BωR</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两点间的电压为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PA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BωR</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流过金属棒的电流为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BωR</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金属棒受到的安培力为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ωR</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15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10640" y="3653798"/>
                <a:ext cx="11658044" cy="2431026"/>
              </a:xfrm>
              <a:prstGeom prst="rect">
                <a:avLst/>
              </a:prstGeom>
              <a:blipFill rotWithShape="0">
                <a:blip r:embed="rId2"/>
                <a:stretch>
                  <a:fillRect l="-680" b="-1003"/>
                </a:stretch>
              </a:blipFill>
            </p:spPr>
            <p:txBody>
              <a:bodyPr/>
              <a:lstStyle/>
              <a:p>
                <a:r>
                  <a:rPr lang="zh-CN" altLang="en-US">
                    <a:noFill/>
                  </a:rPr>
                  <a:t> </a:t>
                </a:r>
              </a:p>
            </p:txBody>
          </p:sp>
        </mc:Fallback>
      </mc:AlternateContent>
      <p:pic>
        <p:nvPicPr>
          <p:cNvPr id="9" name="image14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3784854"/>
            <a:ext cx="2592324" cy="2066257"/>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542199"/>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当金属棒转到与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b="1" dirty="0">
                    <a:latin typeface="Times New Roman" panose="02020603050405020304" pitchFamily="18" charset="0"/>
                    <a:cs typeface="Times New Roman" panose="02020603050405020304" pitchFamily="18" charset="0"/>
                  </a:rPr>
                  <a:t>夹角为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根据几何关系</a:t>
                </a:r>
                <a:r>
                  <a:rPr lang="zh-CN" altLang="zh-CN" sz="2600" b="1" dirty="0" smtClean="0">
                    <a:latin typeface="Times New Roman" panose="02020603050405020304" pitchFamily="18" charset="0"/>
                    <a:cs typeface="Times New Roman" panose="02020603050405020304" pitchFamily="18" charset="0"/>
                  </a:rPr>
                  <a:t>可</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AP</a:t>
                </a:r>
                <a:r>
                  <a:rPr lang="zh-CN" altLang="zh-CN" sz="2600" b="1" dirty="0">
                    <a:latin typeface="Times New Roman" panose="02020603050405020304" pitchFamily="18" charset="0"/>
                    <a:cs typeface="Times New Roman" panose="02020603050405020304" pitchFamily="18" charset="0"/>
                  </a:rPr>
                  <a:t>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则金属棒产生的感应电动势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BR</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BR·</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i="1" dirty="0" smtClean="0">
                  <a:effectLst/>
                  <a:latin typeface="Cambria Math" panose="02040503050406030204" pitchFamily="18" charset="0"/>
                  <a:ea typeface="Cambria Math" panose="02040503050406030204" pitchFamily="18" charset="0"/>
                  <a:cs typeface="Times New Roman" panose="02020603050405020304" pitchFamily="18" charset="0"/>
                </a:endParaRPr>
              </a:p>
              <a:p>
                <a:pPr>
                  <a:lnSpc>
                    <a:spcPct val="140000"/>
                  </a:lnSpc>
                  <a:spcAft>
                    <a:spcPts val="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BωR</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导电圆环的长度被分为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的两部分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zh-CN" altLang="zh-CN" sz="2600" b="1" dirty="0" smtClean="0">
                    <a:latin typeface="Times New Roman" panose="02020603050405020304" pitchFamily="18" charset="0"/>
                    <a:cs typeface="Times New Roman" panose="02020603050405020304" pitchFamily="18" charset="0"/>
                  </a:rPr>
                  <a:t>这</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两</a:t>
                </a:r>
                <a:r>
                  <a:rPr lang="zh-CN" altLang="zh-CN" sz="2600" b="1" dirty="0">
                    <a:latin typeface="Times New Roman" panose="02020603050405020304" pitchFamily="18" charset="0"/>
                    <a:cs typeface="Times New Roman" panose="02020603050405020304" pitchFamily="18" charset="0"/>
                  </a:rPr>
                  <a:t>部分电阻分别为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这两部分并联后的阻值</a:t>
                </a:r>
                <a:r>
                  <a:rPr lang="zh-CN" altLang="zh-CN" sz="2600" b="1" dirty="0" smtClean="0">
                    <a:latin typeface="Times New Roman" panose="02020603050405020304" pitchFamily="18" charset="0"/>
                    <a:cs typeface="Times New Roman" panose="02020603050405020304" pitchFamily="18" charset="0"/>
                  </a:rPr>
                  <a:t>为</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dirty="0">
                    <a:latin typeface="Times New Roman" panose="02020603050405020304" pitchFamily="18" charset="0"/>
                    <a:cs typeface="Times New Roman" panose="02020603050405020304" pitchFamily="18" charset="0"/>
                  </a:rPr>
                  <a:t>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金属棒</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两点间的电阻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流过金属棒的电流为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600" baseline="-25000">
                                <a:effectLst/>
                                <a:latin typeface="Cambria Math" panose="02040503050406030204" pitchFamily="18" charset="0"/>
                                <a:ea typeface="微软雅黑" panose="020B0503020204020204" pitchFamily="34" charset="-122"/>
                                <a:cs typeface="Times New Roman" panose="02020603050405020304" pitchFamily="18" charset="0"/>
                              </a:rPr>
                              <m:t>外</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𝑷𝑨</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𝛀</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𝛀</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BωR</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两点间的电压</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IR</a:t>
                </a:r>
                <a:r>
                  <a:rPr lang="zh-CN" altLang="zh-CN" sz="2600" b="1" baseline="-25000" dirty="0">
                    <a:latin typeface="Times New Roman" panose="02020603050405020304" pitchFamily="18" charset="0"/>
                    <a:cs typeface="Times New Roman" panose="02020603050405020304" pitchFamily="18" charset="0"/>
                  </a:rPr>
                  <a:t>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BωR</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金属棒受到的安培力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IRB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ωR</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542199"/>
              </a:xfrm>
              <a:prstGeom prst="rect">
                <a:avLst/>
              </a:prstGeom>
              <a:blipFill rotWithShape="0">
                <a:blip r:embed="rId2"/>
                <a:stretch>
                  <a:fillRect l="-671" r="-619"/>
                </a:stretch>
              </a:blipFill>
            </p:spPr>
            <p:txBody>
              <a:bodyPr/>
              <a:lstStyle/>
              <a:p>
                <a:r>
                  <a:rPr lang="zh-CN" altLang="en-US">
                    <a:noFill/>
                  </a:rPr>
                  <a:t> </a:t>
                </a:r>
              </a:p>
            </p:txBody>
          </p:sp>
        </mc:Fallback>
      </mc:AlternateContent>
      <p:pic>
        <p:nvPicPr>
          <p:cNvPr id="3" name="image14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836676"/>
            <a:ext cx="2592324" cy="2066257"/>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036663" y="32689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6" name="矩形 5"/>
              <p:cNvSpPr/>
              <p:nvPr/>
            </p:nvSpPr>
            <p:spPr>
              <a:xfrm>
                <a:off x="94740" y="629665"/>
                <a:ext cx="11810444" cy="3215023"/>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湖北高中名校联盟期末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金属导轨</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abc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deO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水平放置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段是以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为圆心的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圆弧。</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之间连接电阻为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的灯泡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abed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构成边长为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的正方形</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marL="252000" indent="-457200">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bOe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导体棒</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绕</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沿圆弧由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向</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匀速转动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角速度为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转动时间为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。已知在扇形</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Obc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区域内分布着方向垂直纸面向外、磁感应强度大小恒为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的匀强磁场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abed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区域内磁感应强度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随时间变化如图乙所示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其方向垂直纸面向里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不计其他电阻。则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p:sp>
            <p:nvSpPr>
              <p:cNvPr id="6" name="矩形 5"/>
              <p:cNvSpPr>
                <a:spLocks noRot="1" noChangeAspect="1" noMove="1" noResize="1" noEditPoints="1" noAdjustHandles="1" noChangeArrowheads="1" noChangeShapeType="1" noTextEdit="1"/>
              </p:cNvSpPr>
              <p:nvPr/>
            </p:nvSpPr>
            <p:spPr>
              <a:xfrm>
                <a:off x="94740" y="629665"/>
                <a:ext cx="11810444" cy="3215023"/>
              </a:xfrm>
              <a:prstGeom prst="rect">
                <a:avLst/>
              </a:prstGeom>
              <a:blipFill rotWithShape="0">
                <a:blip r:embed="rId2"/>
                <a:stretch>
                  <a:fillRect l="-671" t="-379" b="-208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323340" y="3822827"/>
                <a:ext cx="11658044" cy="2292270"/>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时间内灯泡中电流方向为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dirty="0" err="1">
                    <a:latin typeface="宋体" panose="02010600030101010101" pitchFamily="2"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时间内灯泡两端电压为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abed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区域中的磁通量均匀减小</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时间内灯泡中无电流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则图乙中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的变化率为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23340" y="3822827"/>
                <a:ext cx="11658044" cy="2292270"/>
              </a:xfrm>
              <a:prstGeom prst="rect">
                <a:avLst/>
              </a:prstGeom>
              <a:blipFill rotWithShape="0">
                <a:blip r:embed="rId3"/>
                <a:stretch>
                  <a:fillRect l="-680" t="-798" b="-4787"/>
                </a:stretch>
              </a:blipFill>
            </p:spPr>
            <p:txBody>
              <a:bodyPr/>
              <a:lstStyle/>
              <a:p>
                <a:r>
                  <a:rPr lang="zh-CN" altLang="en-US">
                    <a:noFill/>
                  </a:rPr>
                  <a:t> </a:t>
                </a:r>
              </a:p>
            </p:txBody>
          </p:sp>
        </mc:Fallback>
      </mc:AlternateContent>
      <p:pic>
        <p:nvPicPr>
          <p:cNvPr id="9" name="image149.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84644" y="3429000"/>
            <a:ext cx="4320540" cy="1853679"/>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电磁感应中电荷量的计算</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电磁感应中的电路问题</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电磁感应中的图像问题</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12573"/>
                <a:ext cx="11810444" cy="5868762"/>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根据几何关系得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Ob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时间内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abed</a:t>
                </a:r>
                <a:r>
                  <a:rPr lang="zh-CN" altLang="zh-CN" sz="2600" b="1" dirty="0">
                    <a:latin typeface="Times New Roman" panose="02020603050405020304" pitchFamily="18" charset="0"/>
                    <a:cs typeface="Times New Roman" panose="02020603050405020304" pitchFamily="18" charset="0"/>
                  </a:rPr>
                  <a:t>区域内磁通量不发生变化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不产生感应电动势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灯泡两端电压等于扇形</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Obc</a:t>
                </a:r>
                <a:r>
                  <a:rPr lang="zh-CN" altLang="zh-CN" sz="2600" b="1" dirty="0">
                    <a:latin typeface="Times New Roman" panose="02020603050405020304" pitchFamily="18" charset="0"/>
                    <a:cs typeface="Times New Roman" panose="02020603050405020304" pitchFamily="18" charset="0"/>
                  </a:rPr>
                  <a:t>区域产生的感应电动势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Ob</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Ob</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𝑶𝒃</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𝑶𝒃</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根据右手定则知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时间内灯泡中电流方向为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dirty="0" err="1">
                    <a:latin typeface="宋体" panose="02010600030101010101" pitchFamily="2"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由题图乙知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时间内</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abed</a:t>
                </a:r>
                <a:r>
                  <a:rPr lang="zh-CN" altLang="zh-CN" sz="2600" b="1" dirty="0">
                    <a:latin typeface="Times New Roman" panose="02020603050405020304" pitchFamily="18" charset="0"/>
                    <a:cs typeface="Times New Roman" panose="02020603050405020304" pitchFamily="18" charset="0"/>
                  </a:rPr>
                  <a:t>区域中磁感应强度均匀增大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则磁通量均匀增大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时间内灯泡中无电流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则可知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abed</a:t>
                </a:r>
                <a:r>
                  <a:rPr lang="zh-CN" altLang="zh-CN" sz="2600" b="1" dirty="0">
                    <a:latin typeface="Times New Roman" panose="02020603050405020304" pitchFamily="18" charset="0"/>
                    <a:cs typeface="Times New Roman" panose="02020603050405020304" pitchFamily="18" charset="0"/>
                  </a:rPr>
                  <a:t>区域内产生的感应电动势等于扇形</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Obc</a:t>
                </a:r>
                <a:r>
                  <a:rPr lang="zh-CN" altLang="zh-CN" sz="2600" b="1" dirty="0" smtClean="0">
                    <a:latin typeface="Times New Roman" panose="02020603050405020304" pitchFamily="18" charset="0"/>
                    <a:cs typeface="Times New Roman" panose="02020603050405020304" pitchFamily="18" charset="0"/>
                  </a:rPr>
                  <a:t>区</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域</a:t>
                </a:r>
                <a:r>
                  <a:rPr lang="zh-CN" altLang="zh-CN" sz="2600" b="1" dirty="0">
                    <a:latin typeface="Times New Roman" panose="02020603050405020304" pitchFamily="18" charset="0"/>
                    <a:cs typeface="Times New Roman" panose="02020603050405020304" pitchFamily="18" charset="0"/>
                  </a:rPr>
                  <a:t>产生的感应电动势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且方向相反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565"/>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则题图乙中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的变化率为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12573"/>
                <a:ext cx="11810444" cy="5868762"/>
              </a:xfrm>
              <a:prstGeom prst="rect">
                <a:avLst/>
              </a:prstGeom>
              <a:blipFill rotWithShape="0">
                <a:blip r:embed="rId2"/>
                <a:stretch>
                  <a:fillRect l="-671" r="-258"/>
                </a:stretch>
              </a:blipFill>
            </p:spPr>
            <p:txBody>
              <a:bodyPr/>
              <a:lstStyle/>
              <a:p>
                <a:r>
                  <a:rPr lang="zh-CN" altLang="en-US">
                    <a:noFill/>
                  </a:rPr>
                  <a:t> </a:t>
                </a:r>
              </a:p>
            </p:txBody>
          </p:sp>
        </mc:Fallback>
      </mc:AlternateContent>
      <p:pic>
        <p:nvPicPr>
          <p:cNvPr id="3" name="image14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96519" y="4051808"/>
            <a:ext cx="4320540" cy="1853679"/>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0649"/>
            <a:ext cx="11810444" cy="366014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黑、吉、辽、内蒙古卷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,14(1)(2)]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固定在光滑绝缘水平面上的单匝正方形导体框</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abcd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置于始终竖直向下的匀强磁场中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边与磁场边界平行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边中点位于磁场边界。导体框的质量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连续变化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所示。导体框中的感应电流</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与时间</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关系图像如图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内的图像未画出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规定顺时针方向为电流正方向。</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323340" y="4250423"/>
            <a:ext cx="11658044" cy="1529305"/>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边受到的安培力大小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中画出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无需</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写出</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计算</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10" name="image15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3799747"/>
            <a:ext cx="4968621" cy="1740495"/>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38247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(1)0.015 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见解析图</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b="1" dirty="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内导体框中产生的感应电动势为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𝜱</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根据闭合电路欧姆定律可得通过导体框的电流为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根据题图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可知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时的磁感应强度</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=0.15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此时</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b="1" dirty="0">
                    <a:latin typeface="Times New Roman" panose="02020603050405020304" pitchFamily="18" charset="0"/>
                    <a:cs typeface="Times New Roman" panose="02020603050405020304" pitchFamily="18" charset="0"/>
                  </a:rPr>
                  <a:t>边受到的安培力大小为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=0.015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382475"/>
              </a:xfrm>
              <a:prstGeom prst="rect">
                <a:avLst/>
              </a:prstGeom>
              <a:blipFill rotWithShape="0">
                <a:blip r:embed="rId2"/>
                <a:stretch>
                  <a:fillRect l="-671" b="-158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5301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规定顺时针方向为电流正方向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则由题图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内电流为逆时针方向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根据闭合电路欧姆定律可知感应电动势</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根据法拉第电磁感应定律得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T/s</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根据楞次定律和安培定则可知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导体框中磁感应强度增大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变化率为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时磁感应强度大小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方向垂直纸面向里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对应的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图像如图所示。</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530144"/>
              </a:xfrm>
              <a:prstGeom prst="rect">
                <a:avLst/>
              </a:prstGeom>
              <a:blipFill rotWithShape="0">
                <a:blip r:embed="rId2"/>
                <a:stretch>
                  <a:fillRect l="-671" b="-1432"/>
                </a:stretch>
              </a:blipFill>
            </p:spPr>
            <p:txBody>
              <a:bodyPr/>
              <a:lstStyle/>
              <a:p>
                <a:r>
                  <a:rPr lang="zh-CN" altLang="en-US">
                    <a:noFill/>
                  </a:rPr>
                  <a:t> </a:t>
                </a:r>
              </a:p>
            </p:txBody>
          </p:sp>
        </mc:Fallback>
      </mc:AlternateContent>
      <p:pic>
        <p:nvPicPr>
          <p:cNvPr id="3" name="image15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2083450"/>
            <a:ext cx="3445556" cy="2464590"/>
          </a:xfrm>
          <a:prstGeom prst="rect">
            <a:avLst/>
          </a:prstGeom>
        </p:spPr>
      </p:pic>
    </p:spTree>
    <p:extLst>
      <p:ext uri="{BB962C8B-B14F-4D97-AF65-F5344CB8AC3E}">
        <p14:creationId xmlns:p14="http://schemas.microsoft.com/office/powerpoint/2010/main" val="22240568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linds(horizontal)">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电磁感应电路中的五个等效问题</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电磁感应中的电路问题</a:t>
            </a:r>
            <a:endParaRPr lang="zh-CN" altLang="zh-CN" sz="1800" b="1" kern="1400" dirty="0">
              <a:effectLst/>
              <a:latin typeface="Cambria"/>
              <a:ea typeface="宋体"/>
              <a:cs typeface="Times New Roman"/>
            </a:endParaRPr>
          </a:p>
        </p:txBody>
      </p:sp>
      <p:pic>
        <p:nvPicPr>
          <p:cNvPr id="4" name="image1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773" y="2323465"/>
            <a:ext cx="6696837" cy="3726121"/>
          </a:xfrm>
          <a:prstGeom prst="rect">
            <a:avLst/>
          </a:prstGeom>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电磁感应中电路知识的关系图</a:t>
            </a:r>
            <a:endParaRPr lang="zh-CN" altLang="zh-CN" sz="1150">
              <a:latin typeface="Calibri" panose="020F0502020204030204" pitchFamily="34" charset="0"/>
              <a:cs typeface="Times New Roman" panose="02020603050405020304" pitchFamily="18" charset="0"/>
            </a:endParaRPr>
          </a:p>
        </p:txBody>
      </p:sp>
      <p:pic>
        <p:nvPicPr>
          <p:cNvPr id="3" name="image1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0828" y="1700784"/>
            <a:ext cx="6048756" cy="4488621"/>
          </a:xfrm>
          <a:prstGeom prst="rect">
            <a:avLst/>
          </a:prstGeom>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安徽阜阳模拟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由绝缘导线绕成的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匝正方形线圈</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ABDE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边长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 cm,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其内阻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将线圈的首尾两端接入如图甲所示的电路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三个定值电阻的阻值分别为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电容器的电容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 μF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。线圈所在区域存在垂直纸面向里的匀强磁场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磁感应强度随时间变化的规律如图乙所示。下列说法正确的是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3" name="image12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11837" y="3200273"/>
            <a:ext cx="5758004" cy="2017014"/>
          </a:xfrm>
          <a:prstGeom prst="rect">
            <a:avLst/>
          </a:prstGeom>
        </p:spPr>
      </p:pic>
      <p:sp>
        <p:nvSpPr>
          <p:cNvPr id="4" name="矩形 3"/>
          <p:cNvSpPr/>
          <p:nvPr/>
        </p:nvSpPr>
        <p:spPr>
          <a:xfrm>
            <a:off x="402304" y="3654039"/>
            <a:ext cx="6702108" cy="2556325"/>
          </a:xfrm>
          <a:prstGeom prst="rect">
            <a:avLst/>
          </a:prstGeom>
        </p:spPr>
        <p:txBody>
          <a:bodyPr>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的电流为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0.6 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两端的电压为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2.4 V</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电容器所带的电荷量为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C</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的电荷量为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2.56</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C</a:t>
            </a:r>
            <a:endParaRPr lang="zh-CN" altLang="zh-CN" sz="1150" dirty="0">
              <a:latin typeface="Calibri" panose="020F0502020204030204" pitchFamily="34" charset="0"/>
              <a:cs typeface="Times New Roman" panose="02020603050405020304" pitchFamily="18" charset="0"/>
            </a:endParaRPr>
          </a:p>
        </p:txBody>
      </p:sp>
      <p:sp>
        <p:nvSpPr>
          <p:cNvPr id="5" name="TextBox 1"/>
          <p:cNvSpPr txBox="1"/>
          <p:nvPr/>
        </p:nvSpPr>
        <p:spPr>
          <a:xfrm>
            <a:off x="1177385" y="31164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1475178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18407"/>
                <a:ext cx="11810444" cy="5568551"/>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感应电动势</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V=4.8</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通过</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的电流为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感应电动势</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V=8</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两端的电压为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电容器所带的电荷量为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CU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565"/>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b="1" dirty="0" smtClean="0">
                    <a:latin typeface="宋体" panose="02010600030101010101" pitchFamily="2" charset="-122"/>
                    <a:cs typeface="Times New Roman" panose="02020603050405020304" pitchFamily="18" charset="0"/>
                  </a:rPr>
                  <a:t>×</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smtClean="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a:t>
                </a:r>
                <a:r>
                  <a:rPr lang="zh-CN" altLang="zh-CN" sz="2600" b="1" dirty="0" smtClean="0">
                    <a:latin typeface="Times New Roman" panose="02020603050405020304" pitchFamily="18" charset="0"/>
                    <a:cs typeface="Times New Roman" panose="02020603050405020304" pitchFamily="18" charset="0"/>
                  </a:rPr>
                  <a:t>下</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极板</a:t>
                </a:r>
                <a:r>
                  <a:rPr lang="zh-CN" altLang="zh-CN" sz="2600" b="1" dirty="0">
                    <a:latin typeface="Times New Roman" panose="02020603050405020304" pitchFamily="18" charset="0"/>
                    <a:cs typeface="Times New Roman" panose="02020603050405020304" pitchFamily="18" charset="0"/>
                  </a:rPr>
                  <a:t>带正电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上极板带负电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所带的</a:t>
                </a:r>
                <a:r>
                  <a:rPr lang="zh-CN" altLang="zh-CN" sz="2600" b="1" dirty="0" smtClean="0">
                    <a:latin typeface="Times New Roman" panose="02020603050405020304" pitchFamily="18" charset="0"/>
                    <a:cs typeface="Times New Roman" panose="02020603050405020304" pitchFamily="18" charset="0"/>
                  </a:rPr>
                  <a:t>电荷</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CI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=0.96</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后极板电</a:t>
                </a:r>
                <a:r>
                  <a:rPr lang="zh-CN" altLang="zh-CN" sz="2600" b="1" dirty="0" smtClean="0">
                    <a:latin typeface="Times New Roman" panose="02020603050405020304" pitchFamily="18" charset="0"/>
                    <a:cs typeface="Times New Roman" panose="02020603050405020304" pitchFamily="18" charset="0"/>
                  </a:rPr>
                  <a:t>性</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改变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通过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的电荷量为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dirty="0">
                    <a:latin typeface="Times New Roman" panose="02020603050405020304" pitchFamily="18" charset="0"/>
                    <a:cs typeface="Times New Roman" panose="02020603050405020304" pitchFamily="18" charset="0"/>
                  </a:rPr>
                  <a:t>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=2.56</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18407"/>
                <a:ext cx="11810444" cy="5568551"/>
              </a:xfrm>
              <a:prstGeom prst="rect">
                <a:avLst/>
              </a:prstGeom>
              <a:blipFill rotWithShape="0">
                <a:blip r:embed="rId2"/>
                <a:stretch>
                  <a:fillRect l="-671" b="-219"/>
                </a:stretch>
              </a:blipFill>
            </p:spPr>
            <p:txBody>
              <a:bodyPr/>
              <a:lstStyle/>
              <a:p>
                <a:r>
                  <a:rPr lang="zh-CN" altLang="en-US">
                    <a:noFill/>
                  </a:rPr>
                  <a:t> </a:t>
                </a:r>
              </a:p>
            </p:txBody>
          </p:sp>
        </mc:Fallback>
      </mc:AlternateContent>
      <p:pic>
        <p:nvPicPr>
          <p:cNvPr id="3" name="image12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69931" y="3416300"/>
            <a:ext cx="5758004" cy="2017014"/>
          </a:xfrm>
          <a:prstGeom prst="rect">
            <a:avLst/>
          </a:prstGeom>
        </p:spPr>
      </p:pic>
    </p:spTree>
    <p:extLst>
      <p:ext uri="{BB962C8B-B14F-4D97-AF65-F5344CB8AC3E}">
        <p14:creationId xmlns:p14="http://schemas.microsoft.com/office/powerpoint/2010/main" val="38224850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分析电磁感应电路问题的基本思路</a:t>
            </a:r>
            <a:endParaRPr lang="zh-CN" altLang="zh-CN" sz="1150">
              <a:latin typeface="Calibri" panose="020F0502020204030204" pitchFamily="34" charset="0"/>
              <a:cs typeface="Times New Roman" panose="02020603050405020304" pitchFamily="18" charset="0"/>
            </a:endParaRPr>
          </a:p>
        </p:txBody>
      </p:sp>
      <p:pic>
        <p:nvPicPr>
          <p:cNvPr id="3" name="image12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1726184"/>
            <a:ext cx="6912864" cy="3235054"/>
          </a:xfrm>
          <a:prstGeom prst="rect">
            <a:avLst/>
          </a:prstGeom>
        </p:spPr>
      </p:pic>
    </p:spTree>
    <p:extLst>
      <p:ext uri="{BB962C8B-B14F-4D97-AF65-F5344CB8AC3E}">
        <p14:creationId xmlns:p14="http://schemas.microsoft.com/office/powerpoint/2010/main" val="11590749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1958</Words>
  <Application>Microsoft Office PowerPoint</Application>
  <PresentationFormat>自定义</PresentationFormat>
  <Paragraphs>189</Paragraphs>
  <Slides>44</Slides>
  <Notes>2</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1</vt:i4>
      </vt:variant>
      <vt:variant>
        <vt:lpstr>幻灯片标题</vt:lpstr>
      </vt:variant>
      <vt:variant>
        <vt:i4>44</vt:i4>
      </vt:variant>
    </vt:vector>
  </HeadingPairs>
  <TitlesOfParts>
    <vt:vector size="60"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58</cp:revision>
  <dcterms:created xsi:type="dcterms:W3CDTF">2024-01-15T03:14:15Z</dcterms:created>
  <dcterms:modified xsi:type="dcterms:W3CDTF">2026-03-11T00:50:40Z</dcterms:modified>
</cp:coreProperties>
</file>