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handoutMasterIdLst>
    <p:handoutMasterId r:id="rId39"/>
  </p:handoutMasterIdLst>
  <p:sldIdLst>
    <p:sldId id="340" r:id="rId2"/>
    <p:sldId id="257" r:id="rId3"/>
    <p:sldId id="341" r:id="rId4"/>
    <p:sldId id="355" r:id="rId5"/>
    <p:sldId id="356" r:id="rId6"/>
    <p:sldId id="357" r:id="rId7"/>
    <p:sldId id="429" r:id="rId8"/>
    <p:sldId id="430" r:id="rId9"/>
    <p:sldId id="364" r:id="rId10"/>
    <p:sldId id="365" r:id="rId11"/>
    <p:sldId id="367" r:id="rId12"/>
    <p:sldId id="368" r:id="rId13"/>
    <p:sldId id="459" r:id="rId14"/>
    <p:sldId id="369" r:id="rId15"/>
    <p:sldId id="370" r:id="rId16"/>
    <p:sldId id="462" r:id="rId17"/>
    <p:sldId id="460" r:id="rId18"/>
    <p:sldId id="375" r:id="rId19"/>
    <p:sldId id="376" r:id="rId20"/>
    <p:sldId id="400" r:id="rId21"/>
    <p:sldId id="402" r:id="rId22"/>
    <p:sldId id="403" r:id="rId23"/>
    <p:sldId id="404" r:id="rId24"/>
    <p:sldId id="405" r:id="rId25"/>
    <p:sldId id="406" r:id="rId26"/>
    <p:sldId id="407" r:id="rId27"/>
    <p:sldId id="408" r:id="rId28"/>
    <p:sldId id="409" r:id="rId29"/>
    <p:sldId id="410" r:id="rId30"/>
    <p:sldId id="411" r:id="rId31"/>
    <p:sldId id="416" r:id="rId32"/>
    <p:sldId id="417" r:id="rId33"/>
    <p:sldId id="418" r:id="rId34"/>
    <p:sldId id="419" r:id="rId35"/>
    <p:sldId id="463" r:id="rId36"/>
    <p:sldId id="428" r:id="rId37"/>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222"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2026/3/23</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2026/3/23</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2674414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28190292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slide" Target="../slides/slide29.xml"/><Relationship Id="rId3" Type="http://schemas.openxmlformats.org/officeDocument/2006/relationships/slide" Target="../slides/slide33.xml"/><Relationship Id="rId7" Type="http://schemas.openxmlformats.org/officeDocument/2006/relationships/slide" Target="../slides/slide27.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25.xml"/><Relationship Id="rId5" Type="http://schemas.openxmlformats.org/officeDocument/2006/relationships/slide" Target="../slides/slide23.xml"/><Relationship Id="rId10" Type="http://schemas.openxmlformats.org/officeDocument/2006/relationships/slide" Target="../slides/slide3.xml"/><Relationship Id="rId4" Type="http://schemas.openxmlformats.org/officeDocument/2006/relationships/slide" Target="../slides/slide21.xml"/><Relationship Id="rId9" Type="http://schemas.openxmlformats.org/officeDocument/2006/relationships/slide" Target="../slides/slide3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800219" cy="461665"/>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0"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3" r:id="rId5"/>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slideLayout" Target="../slideLayouts/slideLayout2.xml"/><Relationship Id="rId4" Type="http://schemas.openxmlformats.org/officeDocument/2006/relationships/tags" Target="../tags/tag13.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20.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0.jpeg"/><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8.xml"/><Relationship Id="rId7" Type="http://schemas.openxmlformats.org/officeDocument/2006/relationships/slide" Target="slide11.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2" name="矩形 11"/>
          <p:cNvSpPr/>
          <p:nvPr>
            <p:custDataLst>
              <p:tags r:id="rId1"/>
            </p:custDataLst>
          </p:nvPr>
        </p:nvSpPr>
        <p:spPr>
          <a:xfrm>
            <a:off x="1" y="4371534"/>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46626"/>
            <a:ext cx="10210481"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专题强化二十三　动量观点在电磁感应中的应用</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TextBox 2"/>
          <p:cNvSpPr txBox="1"/>
          <p:nvPr>
            <p:custDataLst>
              <p:tags r:id="rId3"/>
            </p:custDataLst>
          </p:nvPr>
        </p:nvSpPr>
        <p:spPr>
          <a:xfrm>
            <a:off x="1054736" y="5050195"/>
            <a:ext cx="3892412"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第十一章　电磁感应</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6874"/>
                <a:ext cx="11810444" cy="495594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导体棒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向右运动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产生感应电动势和感应电流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安培力</a:t>
                </a:r>
                <a:r>
                  <a:rPr lang="zh-CN" altLang="zh-CN" sz="2600" b="1" dirty="0">
                    <a:latin typeface="Times New Roman" panose="02020603050405020304" pitchFamily="18" charset="0"/>
                    <a:cs typeface="Times New Roman" panose="02020603050405020304" pitchFamily="18" charset="0"/>
                  </a:rPr>
                  <a:t>使导体棒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向右减速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向右加速运动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最终两棒均做</a:t>
                </a:r>
                <a:r>
                  <a:rPr lang="zh-CN" altLang="zh-CN" sz="2600" b="1" dirty="0" smtClean="0">
                    <a:latin typeface="Times New Roman" panose="02020603050405020304" pitchFamily="18" charset="0"/>
                    <a:cs typeface="Times New Roman" panose="02020603050405020304" pitchFamily="18" charset="0"/>
                  </a:rPr>
                  <a:t>匀速直线运动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当两棒做匀速直线运动时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此时</a:t>
                </a:r>
                <a:r>
                  <a:rPr lang="zh-CN" altLang="zh-CN" sz="2600" b="1" dirty="0">
                    <a:latin typeface="Times New Roman" panose="02020603050405020304" pitchFamily="18" charset="0"/>
                    <a:cs typeface="Times New Roman" panose="02020603050405020304" pitchFamily="18" charset="0"/>
                  </a:rPr>
                  <a:t>回路中无电流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此即为两棒最终稳定状态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此时</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应用动量定理得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应用动量定理得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由牛顿第二定律有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由牛顿第二定律有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因为两棒串联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由能量守恒定律有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6874"/>
                <a:ext cx="11810444" cy="4955948"/>
              </a:xfrm>
              <a:prstGeom prst="rect">
                <a:avLst/>
              </a:prstGeom>
              <a:blipFill rotWithShape="0">
                <a:blip r:embed="rId2"/>
                <a:stretch>
                  <a:fillRect l="-671" r="-1032"/>
                </a:stretch>
              </a:blipFill>
            </p:spPr>
            <p:txBody>
              <a:bodyPr/>
              <a:lstStyle/>
              <a:p>
                <a:r>
                  <a:rPr lang="zh-CN" altLang="en-US">
                    <a:noFill/>
                  </a:rPr>
                  <a:t> </a:t>
                </a:r>
              </a:p>
            </p:txBody>
          </p:sp>
        </mc:Fallback>
      </mc:AlternateContent>
      <p:pic>
        <p:nvPicPr>
          <p:cNvPr id="4" name="image17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4712462"/>
            <a:ext cx="2735826" cy="1493520"/>
          </a:xfrm>
          <a:prstGeom prst="rect">
            <a:avLst/>
          </a:prstGeom>
        </p:spPr>
      </p:pic>
    </p:spTree>
    <p:extLst>
      <p:ext uri="{BB962C8B-B14F-4D97-AF65-F5344CB8AC3E}">
        <p14:creationId xmlns:p14="http://schemas.microsoft.com/office/powerpoint/2010/main" val="7708970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185965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在双金属棒切割磁感线的系统中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双金属棒和导轨构成闭合回路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安培力是系统内力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如果它们不受摩擦力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且受到的安培力的合力为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满足动量守恒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运用动量守恒定律解题比较方便。</a:t>
            </a:r>
            <a:endParaRPr lang="zh-CN" altLang="zh-CN" sz="115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动量守恒定律在电磁感应中的应用</a:t>
            </a:r>
            <a:endParaRPr lang="zh-CN" altLang="zh-CN" sz="1800" b="1" kern="1400" dirty="0">
              <a:effectLst/>
              <a:latin typeface="Cambria"/>
              <a:ea typeface="宋体"/>
              <a:cs typeface="Times New Roman"/>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618407"/>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双棒模型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不计摩擦力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3" name="表格 2"/>
              <p:cNvGraphicFramePr>
                <a:graphicFrameLocks noGrp="1"/>
              </p:cNvGraphicFramePr>
              <p:nvPr>
                <p:extLst>
                  <p:ext uri="{D42A27DB-BD31-4B8C-83A1-F6EECF244321}">
                    <p14:modId xmlns:p14="http://schemas.microsoft.com/office/powerpoint/2010/main" val="2436675643"/>
                  </p:ext>
                </p:extLst>
              </p:nvPr>
            </p:nvGraphicFramePr>
            <p:xfrm>
              <a:off x="580816" y="1472057"/>
              <a:ext cx="10711738" cy="4420256"/>
            </p:xfrm>
            <a:graphic>
              <a:graphicData uri="http://schemas.openxmlformats.org/drawingml/2006/table">
                <a:tbl>
                  <a:tblPr firstRow="1" firstCol="1" bandRow="1"/>
                  <a:tblGrid>
                    <a:gridCol w="1422577"/>
                    <a:gridCol w="9289161"/>
                  </a:tblGrid>
                  <a:tr h="1037208">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模型示意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图及条件</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水平面</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内的光滑等距导轨</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两棒的质量分别为</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电阻</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分别为</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4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4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给棒</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一个初速度</a:t>
                          </a:r>
                          <a:r>
                            <a:rPr lang="en-US" sz="2400" i="1" dirty="0" err="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endParaRPr lang="en-US" sz="2400" baseline="-250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6997">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电路特点</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棒</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相当于电源</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棒</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受安培力而加速运动</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运动后产生反电动势</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31600">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电流及速度变化</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开始运动时</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棒</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做变减速运动</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棒</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做变加速运动</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随着两棒相对速度的减小</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回路中的电流减小</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BL</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安培力减小</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加速度减小</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稳定时</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两棒的加速度均为零</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以相等的速度匀速运动</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3" name="表格 2"/>
              <p:cNvGraphicFramePr>
                <a:graphicFrameLocks noGrp="1"/>
              </p:cNvGraphicFramePr>
              <p:nvPr>
                <p:extLst>
                  <p:ext uri="{D42A27DB-BD31-4B8C-83A1-F6EECF244321}">
                    <p14:modId xmlns:p14="http://schemas.microsoft.com/office/powerpoint/2010/main" val="2436675643"/>
                  </p:ext>
                </p:extLst>
              </p:nvPr>
            </p:nvGraphicFramePr>
            <p:xfrm>
              <a:off x="580816" y="1472057"/>
              <a:ext cx="10711738" cy="4363551"/>
            </p:xfrm>
            <a:graphic>
              <a:graphicData uri="http://schemas.openxmlformats.org/drawingml/2006/table">
                <a:tbl>
                  <a:tblPr firstRow="1" firstCol="1" bandRow="1"/>
                  <a:tblGrid>
                    <a:gridCol w="1422577"/>
                    <a:gridCol w="9289161"/>
                  </a:tblGrid>
                  <a:tr h="1680655">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模型示意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图及条件</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水平面</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内的光滑等距导轨</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两棒的质量分别为</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电阻</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分别为</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4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4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给棒</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一个初速度</a:t>
                          </a:r>
                          <a:r>
                            <a:rPr lang="en-US" sz="2400" i="1" dirty="0" err="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endParaRPr lang="en-US" sz="2400" baseline="-250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6997">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电路特点</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棒</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相当于电源</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棒</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受安培力而加速运动</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运动后产生反电动势</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85899">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电流及速度变化</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5344" t="-120245" r="-131" b="-3681"/>
                          </a:stretch>
                        </a:blipFill>
                      </a:tcPr>
                    </a:tc>
                  </a:tr>
                </a:tbl>
              </a:graphicData>
            </a:graphic>
          </p:graphicFrame>
        </mc:Fallback>
      </mc:AlternateContent>
      <p:pic>
        <p:nvPicPr>
          <p:cNvPr id="1025" name="image303.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08484" y="1713484"/>
            <a:ext cx="1864136" cy="1280191"/>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33037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 name="表格 2"/>
              <p:cNvGraphicFramePr>
                <a:graphicFrameLocks noGrp="1"/>
              </p:cNvGraphicFramePr>
              <p:nvPr>
                <p:extLst>
                  <p:ext uri="{D42A27DB-BD31-4B8C-83A1-F6EECF244321}">
                    <p14:modId xmlns:p14="http://schemas.microsoft.com/office/powerpoint/2010/main" val="211685294"/>
                  </p:ext>
                </p:extLst>
              </p:nvPr>
            </p:nvGraphicFramePr>
            <p:xfrm>
              <a:off x="364077" y="989203"/>
              <a:ext cx="10514013" cy="3156776"/>
            </p:xfrm>
            <a:graphic>
              <a:graphicData uri="http://schemas.openxmlformats.org/drawingml/2006/table">
                <a:tbl>
                  <a:tblPr firstRow="1" firstCol="1" bandRow="1"/>
                  <a:tblGrid>
                    <a:gridCol w="2186915"/>
                    <a:gridCol w="8327098"/>
                  </a:tblGrid>
                  <a:tr h="32512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最终状态</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408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系统</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规律</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动量守恒</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能量守恒</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sSup>
                                <m:sSup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两棒产生焦耳热之比</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𝑸</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𝑸</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3" name="表格 2"/>
              <p:cNvGraphicFramePr>
                <a:graphicFrameLocks noGrp="1"/>
              </p:cNvGraphicFramePr>
              <p:nvPr>
                <p:extLst>
                  <p:ext uri="{D42A27DB-BD31-4B8C-83A1-F6EECF244321}">
                    <p14:modId xmlns:p14="http://schemas.microsoft.com/office/powerpoint/2010/main" val="211685294"/>
                  </p:ext>
                </p:extLst>
              </p:nvPr>
            </p:nvGraphicFramePr>
            <p:xfrm>
              <a:off x="364077" y="989203"/>
              <a:ext cx="10514013" cy="3156776"/>
            </p:xfrm>
            <a:graphic>
              <a:graphicData uri="http://schemas.openxmlformats.org/drawingml/2006/table">
                <a:tbl>
                  <a:tblPr firstRow="1" firstCol="1" bandRow="1"/>
                  <a:tblGrid>
                    <a:gridCol w="2186915"/>
                    <a:gridCol w="8327098"/>
                  </a:tblGrid>
                  <a:tr h="68580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最终状态</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976">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系统</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规律</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6335" t="-28079" r="-146" b="-493"/>
                          </a:stretch>
                        </a:blipFill>
                      </a:tcPr>
                    </a:tc>
                  </a:tr>
                </a:tbl>
              </a:graphicData>
            </a:graphic>
          </p:graphicFrame>
        </mc:Fallback>
      </mc:AlternateContent>
    </p:spTree>
    <p:extLst>
      <p:ext uri="{BB962C8B-B14F-4D97-AF65-F5344CB8AC3E}">
        <p14:creationId xmlns:p14="http://schemas.microsoft.com/office/powerpoint/2010/main" val="38929839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06615" y="582549"/>
            <a:ext cx="11810444" cy="5164466"/>
          </a:xfrm>
          <a:prstGeom prst="rect">
            <a:avLst/>
          </a:prstGeom>
        </p:spPr>
        <p:txBody>
          <a:bodyPr wrap="square" lIns="121898" tIns="60948" rIns="121898" bIns="60948">
            <a:spAutoFit/>
          </a:bodyPr>
          <a:lstStyle/>
          <a:p>
            <a:pPr marL="252000" indent="-457200">
              <a:lnSpc>
                <a:spcPct val="14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云南昆明</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两平行光滑的金属导轨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间距</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其中左侧</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O'A</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段为半径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的四分之一圆弧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中间</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A'D</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段水平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右侧</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D'C</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段与水平面夹角为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37°,</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且足够长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水平导轨所在空间存在竖直向下的匀强磁场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磁感应强度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初始时刻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kg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、在轨道间的电阻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的导体棒</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从圆弧顶端</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OO</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位置由静止释放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磁场内的导体棒</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静置于导轨上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其质量</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 kg,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在轨道间的电阻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=0.5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棒始终不发生碰撞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导体棒</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位置离开磁场时速度</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m/s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。两导体棒与导轨接触良好且运动过程中始终与导轨垂直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不计导体棒在连接处的能量损失、感应电流</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产</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生</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的磁场以及导轨的电阻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m/</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7" name="image17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14593" y="4632341"/>
            <a:ext cx="3626266" cy="1512189"/>
          </a:xfrm>
          <a:prstGeom prst="rect">
            <a:avLst/>
          </a:prstGeom>
        </p:spPr>
      </p:pic>
    </p:spTree>
    <p:extLst>
      <p:ext uri="{BB962C8B-B14F-4D97-AF65-F5344CB8AC3E}">
        <p14:creationId xmlns:p14="http://schemas.microsoft.com/office/powerpoint/2010/main" val="40012480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54451"/>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导体棒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刚进入磁场时的加速度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160877" y="1210094"/>
                <a:ext cx="11675523" cy="4083939"/>
              </a:xfrm>
              <a:prstGeom prst="rect">
                <a:avLst/>
              </a:prstGeom>
            </p:spPr>
            <p:txBody>
              <a:bodyPr wrap="square">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根据题意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导体棒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由圆弧顶端</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OO</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处由静止释放到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b="1" dirty="0">
                    <a:latin typeface="Times New Roman" panose="02020603050405020304" pitchFamily="18" charset="0"/>
                    <a:cs typeface="Times New Roman" panose="02020603050405020304" pitchFamily="18" charset="0"/>
                  </a:rPr>
                  <a:t>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由机械能守恒定律有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gR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导体棒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刚进入磁场时产生的电动势为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60877" y="1210094"/>
                <a:ext cx="11675523" cy="4083939"/>
              </a:xfrm>
              <a:prstGeom prst="rect">
                <a:avLst/>
              </a:prstGeom>
              <a:blipFill rotWithShape="0">
                <a:blip r:embed="rId2"/>
                <a:stretch>
                  <a:fillRect l="-939" b="-1495"/>
                </a:stretch>
              </a:blipFill>
            </p:spPr>
            <p:txBody>
              <a:bodyPr/>
              <a:lstStyle/>
              <a:p>
                <a:r>
                  <a:rPr lang="zh-CN" altLang="en-US">
                    <a:noFill/>
                  </a:rPr>
                  <a:t> </a:t>
                </a:r>
              </a:p>
            </p:txBody>
          </p:sp>
        </mc:Fallback>
      </mc:AlternateContent>
      <p:pic>
        <p:nvPicPr>
          <p:cNvPr id="6" name="image17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9449" y="2564892"/>
            <a:ext cx="3626266" cy="1512189"/>
          </a:xfrm>
          <a:prstGeom prst="rect">
            <a:avLst/>
          </a:prstGeom>
        </p:spPr>
      </p:pic>
    </p:spTree>
    <p:extLst>
      <p:ext uri="{BB962C8B-B14F-4D97-AF65-F5344CB8AC3E}">
        <p14:creationId xmlns:p14="http://schemas.microsoft.com/office/powerpoint/2010/main" val="35178665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94740" y="541626"/>
                <a:ext cx="11810444" cy="312615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感应电流为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导体棒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受到的安培力大小为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由牛顿第二定律可得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导体棒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刚进入磁场时的加速度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由左手定则可知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安培力水平向左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则加速度水平向左。</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94740" y="541626"/>
                <a:ext cx="11810444" cy="3126153"/>
              </a:xfrm>
              <a:prstGeom prst="rect">
                <a:avLst/>
              </a:prstGeom>
              <a:blipFill rotWithShape="0">
                <a:blip r:embed="rId2"/>
                <a:stretch>
                  <a:fillRect l="-671" b="-3509"/>
                </a:stretch>
              </a:blipFill>
            </p:spPr>
            <p:txBody>
              <a:bodyPr/>
              <a:lstStyle/>
              <a:p>
                <a:r>
                  <a:rPr lang="zh-CN" altLang="en-US">
                    <a:noFill/>
                  </a:rPr>
                  <a:t> </a:t>
                </a:r>
              </a:p>
            </p:txBody>
          </p:sp>
        </mc:Fallback>
      </mc:AlternateContent>
      <p:pic>
        <p:nvPicPr>
          <p:cNvPr id="3" name="image17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9449" y="658749"/>
            <a:ext cx="3626266" cy="1512189"/>
          </a:xfrm>
          <a:prstGeom prst="rect">
            <a:avLst/>
          </a:prstGeom>
        </p:spPr>
      </p:pic>
      <p:sp>
        <p:nvSpPr>
          <p:cNvPr id="4" name="矩形 3"/>
          <p:cNvSpPr/>
          <p:nvPr/>
        </p:nvSpPr>
        <p:spPr>
          <a:xfrm>
            <a:off x="173577" y="3835654"/>
            <a:ext cx="4116833"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5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方向水平</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向左</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92404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41626"/>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开始运动到出磁场过程中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导体棒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中产生的焦耳热。</a:t>
            </a:r>
            <a:endParaRPr lang="zh-CN" altLang="zh-CN" sz="1150">
              <a:latin typeface="Calibri" panose="020F0502020204030204" pitchFamily="34" charset="0"/>
              <a:cs typeface="Times New Roman" panose="02020603050405020304" pitchFamily="18" charset="0"/>
            </a:endParaRPr>
          </a:p>
        </p:txBody>
      </p:sp>
      <p:pic>
        <p:nvPicPr>
          <p:cNvPr id="3" name="image17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9449" y="1268730"/>
            <a:ext cx="3626266" cy="1512189"/>
          </a:xfrm>
          <a:prstGeom prst="rect">
            <a:avLst/>
          </a:prstGeom>
        </p:spPr>
      </p:pic>
      <p:sp>
        <p:nvSpPr>
          <p:cNvPr id="4" name="矩形 3"/>
          <p:cNvSpPr/>
          <p:nvPr/>
        </p:nvSpPr>
        <p:spPr>
          <a:xfrm>
            <a:off x="237077" y="5894197"/>
            <a:ext cx="1986441"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8.25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160877" y="1176363"/>
                <a:ext cx="7890923" cy="4892878"/>
              </a:xfrm>
              <a:prstGeom prst="rect">
                <a:avLst/>
              </a:prstGeom>
            </p:spPr>
            <p:txBody>
              <a:bodyPr wrap="square">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开始运动到出磁场过程中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组成的系统动量守恒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由动量守恒定律有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由能量守恒定律有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𝐚</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𝐛</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150" dirty="0">
                  <a:latin typeface="Calibri" panose="020F0502020204030204" pitchFamily="34" charset="0"/>
                  <a:cs typeface="Times New Roman" panose="02020603050405020304" pitchFamily="18" charset="0"/>
                </a:endParaRPr>
              </a:p>
              <a:p>
                <a:pPr>
                  <a:lnSpc>
                    <a:spcPct val="150000"/>
                  </a:lnSpc>
                  <a:spcAft>
                    <a:spcPts val="565"/>
                  </a:spcAft>
                  <a:tabLst>
                    <a:tab pos="2970530" algn="l"/>
                  </a:tabLst>
                </a:pPr>
                <a:r>
                  <a:rPr lang="zh-CN" altLang="zh-CN" sz="2600" b="1" dirty="0">
                    <a:latin typeface="Times New Roman" panose="02020603050405020304" pitchFamily="18" charset="0"/>
                    <a:cs typeface="Times New Roman" panose="02020603050405020304" pitchFamily="18" charset="0"/>
                  </a:rPr>
                  <a:t>导体棒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中产生的焦耳热</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=8.25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60877" y="1176363"/>
                <a:ext cx="7890923" cy="4892878"/>
              </a:xfrm>
              <a:prstGeom prst="rect">
                <a:avLst/>
              </a:prstGeom>
              <a:blipFill rotWithShape="0">
                <a:blip r:embed="rId3"/>
                <a:stretch>
                  <a:fillRect l="-139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3074022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linds(horizontal)">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81215" y="1116308"/>
                <a:ext cx="11810444" cy="3105826"/>
              </a:xfrm>
              <a:prstGeom prst="rect">
                <a:avLst/>
              </a:prstGeom>
            </p:spPr>
            <p:txBody>
              <a:bodyPr wrap="square" lIns="121898" tIns="60948" rIns="121898" bIns="60948">
                <a:spAutoFit/>
              </a:bodyPr>
              <a:lstStyle/>
              <a:p>
                <a:pPr marL="252000" indent="-457200">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多选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江西南昌阶段测试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足够长的两平行金属导轨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固定在绝缘水平面上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导轨间距为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导体棒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垂直于导轨放置并与导轨接触良好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导体棒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接入电路的电阻为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导体棒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接入电路的电阻为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导体棒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之间距离为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整个装置处于竖直向上、磁感应强度大小为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的匀强磁场中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两导体棒与导轨间的摩擦力均为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。现给导体棒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一个平行于导轨向右的初速度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同时给导体棒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向左的初速度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经过一段时间后两导体棒均停止运动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此时两导体棒之间的距离为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。则对整个过程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81215" y="1116308"/>
                <a:ext cx="11810444" cy="3105826"/>
              </a:xfrm>
              <a:prstGeom prst="rect">
                <a:avLst/>
              </a:prstGeom>
              <a:blipFill rotWithShape="0">
                <a:blip r:embed="rId2"/>
                <a:stretch>
                  <a:fillRect l="-671" t="-1765" r="-1032" b="-588"/>
                </a:stretch>
              </a:blipFill>
            </p:spPr>
            <p:txBody>
              <a:bodyPr/>
              <a:lstStyle/>
              <a:p>
                <a:r>
                  <a:rPr lang="zh-CN" altLang="en-US">
                    <a:noFill/>
                  </a:rPr>
                  <a:t> </a:t>
                </a:r>
              </a:p>
            </p:txBody>
          </p:sp>
        </mc:Fallback>
      </mc:AlternateContent>
      <p:sp>
        <p:nvSpPr>
          <p:cNvPr id="7" name="矩形 6"/>
          <p:cNvSpPr/>
          <p:nvPr/>
        </p:nvSpPr>
        <p:spPr>
          <a:xfrm>
            <a:off x="97250" y="592983"/>
            <a:ext cx="1627369" cy="523220"/>
          </a:xfrm>
          <a:prstGeom prst="rect">
            <a:avLst/>
          </a:prstGeom>
        </p:spPr>
        <p:txBody>
          <a:bodyPr wrap="none">
            <a:spAutoFit/>
          </a:bodyPr>
          <a:lstStyle/>
          <a:p>
            <a:pPr>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20818" y="4166108"/>
                <a:ext cx="11658044" cy="2138638"/>
              </a:xfrm>
              <a:prstGeom prst="rect">
                <a:avLst/>
              </a:prstGeom>
            </p:spPr>
            <p:txBody>
              <a:bodyPr wrap="square" lIns="121898" tIns="60948" rIns="121898" bIns="60948">
                <a:spAutoFit/>
              </a:bodyPr>
              <a:lstStyle/>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流过导体棒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的电荷量为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𝑩𝑳𝒅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导体棒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与导体棒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运动的时间相等</a:t>
                </a:r>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导体棒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的运动时间为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导体棒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运动的距离是导体棒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运动距离的两倍</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20818" y="4166108"/>
                <a:ext cx="11658044" cy="2138638"/>
              </a:xfrm>
              <a:prstGeom prst="rect">
                <a:avLst/>
              </a:prstGeom>
              <a:blipFill rotWithShape="0">
                <a:blip r:embed="rId3"/>
                <a:stretch>
                  <a:fillRect l="-680" b="-5128"/>
                </a:stretch>
              </a:blipFill>
            </p:spPr>
            <p:txBody>
              <a:bodyPr/>
              <a:lstStyle/>
              <a:p>
                <a:r>
                  <a:rPr lang="zh-CN" altLang="en-US">
                    <a:noFill/>
                  </a:rPr>
                  <a:t> </a:t>
                </a:r>
              </a:p>
            </p:txBody>
          </p:sp>
        </mc:Fallback>
      </mc:AlternateContent>
      <p:sp>
        <p:nvSpPr>
          <p:cNvPr id="9" name="TextBox 1"/>
          <p:cNvSpPr txBox="1"/>
          <p:nvPr/>
        </p:nvSpPr>
        <p:spPr>
          <a:xfrm>
            <a:off x="9742265" y="359928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10" name="image178.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32795" y="4337831"/>
            <a:ext cx="4251247" cy="1537589"/>
          </a:xfrm>
          <a:prstGeom prst="rect">
            <a:avLst/>
          </a:prstGeom>
        </p:spPr>
      </p:pic>
    </p:spTree>
    <p:extLst>
      <p:ext uri="{BB962C8B-B14F-4D97-AF65-F5344CB8AC3E}">
        <p14:creationId xmlns:p14="http://schemas.microsoft.com/office/powerpoint/2010/main" val="2484405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525274"/>
                <a:ext cx="11810444" cy="581541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由题意可知两棒所受摩擦力等大反向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所受安培力等大反向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对两棒组成的系统所受合力为零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动量守恒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设向右为正方向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系统初动量为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则末动量为零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两棒同时停止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即两棒运动时间相等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流过导体棒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的电荷量为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ba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𝑩𝑳</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𝑩𝑳𝒅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由系统动量守恒定律有</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可知</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𝐚</m:t>
                        </m:r>
                      </m:sub>
                    </m:sSub>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𝐛</m:t>
                        </m:r>
                      </m:sub>
                    </m:sSub>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即</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即</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又</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解</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做加速度减小的减速运动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则平均</a:t>
                </a:r>
                <a:r>
                  <a:rPr lang="zh-CN" altLang="zh-CN" sz="2600" b="1" dirty="0" smtClean="0">
                    <a:latin typeface="Times New Roman" panose="02020603050405020304" pitchFamily="18" charset="0"/>
                    <a:cs typeface="Times New Roman" panose="02020603050405020304" pitchFamily="18" charset="0"/>
                  </a:rPr>
                  <a:t>速</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度</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𝐛</m:t>
                        </m:r>
                      </m:sub>
                    </m:sSub>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则运动时间</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𝐛</m:t>
                            </m:r>
                          </m:sub>
                        </m:sSub>
                      </m:num>
                      <m:den>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525274"/>
                <a:ext cx="11810444" cy="5815414"/>
              </a:xfrm>
              <a:prstGeom prst="rect">
                <a:avLst/>
              </a:prstGeom>
              <a:blipFill rotWithShape="0">
                <a:blip r:embed="rId2"/>
                <a:stretch>
                  <a:fillRect l="-671" r="-413"/>
                </a:stretch>
              </a:blipFill>
            </p:spPr>
            <p:txBody>
              <a:bodyPr/>
              <a:lstStyle/>
              <a:p>
                <a:r>
                  <a:rPr lang="zh-CN" altLang="en-US">
                    <a:noFill/>
                  </a:rPr>
                  <a:t> </a:t>
                </a:r>
              </a:p>
            </p:txBody>
          </p:sp>
        </mc:Fallback>
      </mc:AlternateContent>
      <p:pic>
        <p:nvPicPr>
          <p:cNvPr id="4" name="image17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7395" y="3861054"/>
            <a:ext cx="4251247" cy="1537589"/>
          </a:xfrm>
          <a:prstGeom prst="rect">
            <a:avLst/>
          </a:prstGeom>
        </p:spPr>
      </p:pic>
    </p:spTree>
    <p:extLst>
      <p:ext uri="{BB962C8B-B14F-4D97-AF65-F5344CB8AC3E}">
        <p14:creationId xmlns:p14="http://schemas.microsoft.com/office/powerpoint/2010/main" val="20032060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1012138" cy="233905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掌握应用动量定理处理电磁感应问题的方法技巧</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会用动量定理解决导体棒、线框在磁场中运动的问题。</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会用动量守恒定律分析双金属棒在磁场中的运动问题。</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7" name="TextBox 4"/>
          <p:cNvSpPr txBox="1"/>
          <p:nvPr/>
        </p:nvSpPr>
        <p:spPr>
          <a:xfrm>
            <a:off x="4379690" y="447103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94740" y="1298955"/>
            <a:ext cx="11810444" cy="3764083"/>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动量定理在电磁感应中的应用</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在光滑的水平面上有一方向竖直向下的有界匀强磁场。磁场区域的左侧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一正方形线框由位置</a:t>
            </a:r>
            <a:r>
              <a:rPr lang="zh-CN" altLang="zh-CN" sz="2600" dirty="0">
                <a:latin typeface="Calibri" panose="020F0502020204030204" pitchFamily="34" charset="0"/>
                <a:cs typeface="宋体" panose="02010600030101010101" pitchFamily="2" charset="-122"/>
              </a:rPr>
              <a:t>Ⅰ</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4.5 m/s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的初速度垂直于磁场边界水平向右运动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线框经过位置</a:t>
            </a:r>
            <a:r>
              <a:rPr lang="zh-CN" altLang="zh-CN" sz="2600" dirty="0">
                <a:latin typeface="宋体" panose="02010600030101010101" pitchFamily="2" charset="-122"/>
                <a:ea typeface="微软雅黑" panose="020B0503020204020204" pitchFamily="34" charset="-122"/>
                <a:cs typeface="宋体" panose="02010600030101010101" pitchFamily="2" charset="-122"/>
              </a:rPr>
              <a:t>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当运动到位置</a:t>
            </a:r>
            <a:r>
              <a:rPr lang="zh-CN" altLang="zh-CN" sz="2600" dirty="0">
                <a:latin typeface="Calibri" panose="020F0502020204030204" pitchFamily="34" charset="0"/>
                <a:cs typeface="宋体" panose="02010600030101010101" pitchFamily="2" charset="-122"/>
              </a:rPr>
              <a:t>Ⅲ</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时速度恰为零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此时线框刚好有一半离开磁场区域。线框的边长小于磁场区域的宽度。若线框进、出磁场的过程中通过线框横截面的电荷量分别为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线框经过位置</a:t>
            </a:r>
            <a:r>
              <a:rPr lang="zh-CN" altLang="zh-CN" sz="2600" dirty="0">
                <a:latin typeface="宋体" panose="02010600030101010101" pitchFamily="2" charset="-122"/>
                <a:ea typeface="微软雅黑" panose="020B0503020204020204" pitchFamily="34" charset="-122"/>
                <a:cs typeface="宋体" panose="02010600030101010101" pitchFamily="2" charset="-122"/>
              </a:rPr>
              <a:t>Ⅱ</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速度</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9" name="矩形 8"/>
          <p:cNvSpPr/>
          <p:nvPr/>
        </p:nvSpPr>
        <p:spPr>
          <a:xfrm>
            <a:off x="307991" y="5068189"/>
            <a:ext cx="11658044" cy="1123104"/>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 m/s	D.</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 m/s</a:t>
            </a:r>
            <a:endParaRPr lang="zh-CN" altLang="zh-CN" sz="1150">
              <a:latin typeface="Calibri" panose="020F0502020204030204" pitchFamily="34" charset="0"/>
              <a:cs typeface="Times New Roman" panose="02020603050405020304" pitchFamily="18" charset="0"/>
            </a:endParaRPr>
          </a:p>
        </p:txBody>
      </p:sp>
      <p:pic>
        <p:nvPicPr>
          <p:cNvPr id="11" name="image18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39383" y="3952799"/>
            <a:ext cx="2752725" cy="2260008"/>
          </a:xfrm>
          <a:prstGeom prst="rect">
            <a:avLst/>
          </a:prstGeom>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4" y="550673"/>
                <a:ext cx="8884985" cy="378832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线框进、出磁场的过程中通过线框横截面的电荷量</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线框从开始进入磁场到位置</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由动量定理得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BLq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同理线框从位置</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b="1" dirty="0">
                    <a:latin typeface="Times New Roman" panose="02020603050405020304" pitchFamily="18" charset="0"/>
                    <a:cs typeface="Times New Roman" panose="02020603050405020304" pitchFamily="18" charset="0"/>
                  </a:rPr>
                  <a:t>到位置</a:t>
                </a:r>
                <a:r>
                  <a:rPr lang="zh-CN" altLang="zh-CN" sz="2600" dirty="0">
                    <a:latin typeface="Calibri" panose="020F0502020204030204" pitchFamily="34" charset="0"/>
                    <a:cs typeface="宋体" panose="02010600030101010101" pitchFamily="2" charset="-122"/>
                  </a:rPr>
                  <a:t>Ⅲ</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由动量定理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即</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BLq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联立解得</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4" y="550673"/>
                <a:ext cx="8884985" cy="3788321"/>
              </a:xfrm>
              <a:prstGeom prst="rect">
                <a:avLst/>
              </a:prstGeom>
              <a:blipFill rotWithShape="0">
                <a:blip r:embed="rId2"/>
                <a:stretch>
                  <a:fillRect l="-892" r="-823"/>
                </a:stretch>
              </a:blipFill>
            </p:spPr>
            <p:txBody>
              <a:bodyPr/>
              <a:lstStyle/>
              <a:p>
                <a:r>
                  <a:rPr lang="zh-CN" altLang="en-US">
                    <a:noFill/>
                  </a:rPr>
                  <a:t> </a:t>
                </a:r>
              </a:p>
            </p:txBody>
          </p:sp>
        </mc:Fallback>
      </mc:AlternateContent>
      <p:pic>
        <p:nvPicPr>
          <p:cNvPr id="3" name="image18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52083" y="1052703"/>
            <a:ext cx="2752725" cy="2260008"/>
          </a:xfrm>
          <a:prstGeom prst="rect">
            <a:avLst/>
          </a:prstGeom>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663152" y="31291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除导体棒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可动外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其余部分均固定不动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图中的电容器带电荷量为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上板带正电荷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电容为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。设导体棒、导轨的电阻均可忽略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导体棒和导轨间的摩擦也不计。图中装置均在水平面内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且都处于方向垂直水平面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即纸面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向下的匀强磁场中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导轨间距为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且足够长。导体棒质量为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匀强磁场的磁感应强度大小为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闭合开关后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297940" y="3738184"/>
                <a:ext cx="11658044" cy="2510471"/>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导体棒先向右做加速运动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再向右做减速直到静止</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导体棒先向右做加速运动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最后以</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𝑩𝑳𝑸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做匀速直线运动</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通过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的电荷量为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通过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的电荷量为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97940" y="3738184"/>
                <a:ext cx="11658044" cy="2510471"/>
              </a:xfrm>
              <a:prstGeom prst="rect">
                <a:avLst/>
              </a:prstGeom>
              <a:blipFill rotWithShape="0">
                <a:blip r:embed="rId2"/>
                <a:stretch>
                  <a:fillRect l="-680" b="-971"/>
                </a:stretch>
              </a:blipFill>
            </p:spPr>
            <p:txBody>
              <a:bodyPr/>
              <a:lstStyle/>
              <a:p>
                <a:r>
                  <a:rPr lang="zh-CN" altLang="en-US">
                    <a:noFill/>
                  </a:rPr>
                  <a:t> </a:t>
                </a:r>
              </a:p>
            </p:txBody>
          </p:sp>
        </mc:Fallback>
      </mc:AlternateContent>
      <p:pic>
        <p:nvPicPr>
          <p:cNvPr id="9" name="image18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72822" y="3192813"/>
            <a:ext cx="2555113" cy="1729084"/>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338545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闭合开关后电容器放电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a:latin typeface="Times New Roman" panose="02020603050405020304" pitchFamily="18" charset="0"/>
                    <a:cs typeface="Times New Roman" panose="02020603050405020304" pitchFamily="18" charset="0"/>
                  </a:rPr>
                  <a:t>中电流从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由左手定则知导体棒向右做加速运动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a:latin typeface="Times New Roman" panose="02020603050405020304" pitchFamily="18" charset="0"/>
                    <a:cs typeface="Times New Roman" panose="02020603050405020304" pitchFamily="18" charset="0"/>
                  </a:rPr>
                  <a:t>向右运动过程中切割磁感线产生感应电动势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当感应电动势与电容器两极板间的电压相等时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感应电流变为零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此后导体棒做匀速直线运动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a:latin typeface="Times New Roman" panose="02020603050405020304" pitchFamily="18" charset="0"/>
                    <a:cs typeface="Times New Roman" panose="02020603050405020304" pitchFamily="18" charset="0"/>
                  </a:rPr>
                  <a:t>最后以</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做匀速运动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通过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a:latin typeface="Times New Roman" panose="02020603050405020304" pitchFamily="18" charset="0"/>
                    <a:cs typeface="Times New Roman" panose="02020603050405020304" pitchFamily="18" charset="0"/>
                  </a:rPr>
                  <a:t>的电荷量为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a:latin typeface="Times New Roman" panose="02020603050405020304" pitchFamily="18" charset="0"/>
                    <a:cs typeface="Times New Roman" panose="02020603050405020304" pitchFamily="18" charset="0"/>
                  </a:rPr>
                  <a:t>由动量定理</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BL</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CBL</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𝑩𝑳𝑸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3385454"/>
              </a:xfrm>
              <a:prstGeom prst="rect">
                <a:avLst/>
              </a:prstGeom>
              <a:blipFill rotWithShape="0">
                <a:blip r:embed="rId2"/>
                <a:stretch>
                  <a:fillRect l="-671" r="-464" b="-719"/>
                </a:stretch>
              </a:blipFill>
            </p:spPr>
            <p:txBody>
              <a:bodyPr/>
              <a:lstStyle/>
              <a:p>
                <a:r>
                  <a:rPr lang="zh-CN" altLang="en-US">
                    <a:noFill/>
                  </a:rPr>
                  <a:t> </a:t>
                </a:r>
              </a:p>
            </p:txBody>
          </p:sp>
        </mc:Fallback>
      </mc:AlternateContent>
      <p:pic>
        <p:nvPicPr>
          <p:cNvPr id="3" name="image18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72822" y="3192813"/>
            <a:ext cx="2555113" cy="1729084"/>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49874" y="348498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3429825"/>
          </a:xfrm>
          <a:prstGeom prst="rect">
            <a:avLst/>
          </a:prstGeom>
        </p:spPr>
        <p:txBody>
          <a:bodyPr wrap="square" lIns="121898" tIns="60948" rIns="121898" bIns="60948">
            <a:spAutoFit/>
          </a:bodyPr>
          <a:lstStyle/>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多选</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 kg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、边长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=1.8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的单匝正方形导体框</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abcd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沿着倾角为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的光滑斜面由静止开始下滑</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=4.5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下边框</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进入匀强磁场区域时导体框开始减速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当上边框</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进入磁场时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导体框恰好开始做匀速直线运动。已知磁场的上、下边界与导体框的上、下边框平行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磁场的宽度也为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磁场方向垂直斜面向下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磁感应强度大小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T,sin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重力加速度大小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m/</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348740" y="4000881"/>
            <a:ext cx="11658044" cy="2309519"/>
          </a:xfrm>
          <a:prstGeom prst="rect">
            <a:avLst/>
          </a:prstGeom>
        </p:spPr>
        <p:txBody>
          <a:bodyPr wrap="square" lIns="121898" tIns="60948" rIns="121898" bIns="60948">
            <a:spAutoFit/>
          </a:bodyPr>
          <a:lstStyle/>
          <a:p>
            <a:pPr>
              <a:lnSpc>
                <a:spcPct val="14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下边框</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刚进入磁场时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导体框的速度大小为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 m/s</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上边框</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刚进入磁场时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导体框的速度大小为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m/s</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导体框从下边框</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进入磁场到上边框</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进入磁场所用的时间</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=0.75 s</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导体框在进入磁场的过程中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两端电压保持不变</a:t>
            </a:r>
            <a:endParaRPr lang="zh-CN" altLang="zh-CN" sz="1150" dirty="0">
              <a:latin typeface="Calibri" panose="020F0502020204030204" pitchFamily="34" charset="0"/>
              <a:cs typeface="Times New Roman" panose="02020603050405020304" pitchFamily="18" charset="0"/>
            </a:endParaRPr>
          </a:p>
        </p:txBody>
      </p:sp>
      <p:pic>
        <p:nvPicPr>
          <p:cNvPr id="9" name="image18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30643" y="3645027"/>
            <a:ext cx="3611136" cy="1438593"/>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26962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从开始到导体框下边框</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b="1" dirty="0">
                    <a:latin typeface="Times New Roman" panose="02020603050405020304" pitchFamily="18" charset="0"/>
                    <a:cs typeface="Times New Roman" panose="02020603050405020304" pitchFamily="18" charset="0"/>
                  </a:rPr>
                  <a:t>刚进入磁场上边界</a:t>
                </a:r>
                <a:r>
                  <a:rPr lang="zh-CN" altLang="zh-CN" sz="2600" b="1" dirty="0" smtClean="0">
                    <a:latin typeface="Times New Roman" panose="02020603050405020304" pitchFamily="18" charset="0"/>
                    <a:cs typeface="Times New Roman" panose="02020603050405020304" pitchFamily="18" charset="0"/>
                  </a:rPr>
                  <a:t>的</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s,A</a:t>
                </a:r>
                <a:r>
                  <a:rPr lang="zh-CN" altLang="zh-CN" sz="2600" b="1" dirty="0">
                    <a:latin typeface="Times New Roman" panose="02020603050405020304" pitchFamily="18" charset="0"/>
                    <a:cs typeface="Times New Roman" panose="02020603050405020304" pitchFamily="18" charset="0"/>
                  </a:rPr>
                  <a:t>错误</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当</a:t>
                </a:r>
                <a:r>
                  <a:rPr lang="zh-CN" altLang="zh-CN" sz="2600" b="1" dirty="0">
                    <a:latin typeface="Times New Roman" panose="02020603050405020304" pitchFamily="18" charset="0"/>
                    <a:cs typeface="Times New Roman" panose="02020603050405020304" pitchFamily="18" charset="0"/>
                  </a:rPr>
                  <a:t>上边框</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b="1" dirty="0">
                    <a:latin typeface="Times New Roman" panose="02020603050405020304" pitchFamily="18" charset="0"/>
                    <a:cs typeface="Times New Roman" panose="02020603050405020304" pitchFamily="18" charset="0"/>
                  </a:rPr>
                  <a:t>进入磁场时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导体框刚好开始做匀速直线</a:t>
                </a:r>
                <a:r>
                  <a:rPr lang="zh-CN" altLang="zh-CN" sz="2600" b="1" dirty="0" smtClean="0">
                    <a:latin typeface="Times New Roman" panose="02020603050405020304" pitchFamily="18" charset="0"/>
                    <a:cs typeface="Times New Roman" panose="02020603050405020304" pitchFamily="18" charset="0"/>
                  </a:rPr>
                  <a:t>运</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设匀速运动的速度为</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dirty="0">
                    <a:latin typeface="Times New Roman" panose="02020603050405020304" pitchFamily="18" charset="0"/>
                    <a:cs typeface="Times New Roman" panose="02020603050405020304" pitchFamily="18" charset="0"/>
                  </a:rPr>
                  <a:t>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ILB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根据平衡条件得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dirty="0">
                    <a:latin typeface="Times New Roman" panose="02020603050405020304" pitchFamily="18" charset="0"/>
                    <a:cs typeface="Times New Roman" panose="02020603050405020304" pitchFamily="18" charset="0"/>
                  </a:rPr>
                  <a:t>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导体框从下边框</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b="1" dirty="0">
                    <a:latin typeface="Times New Roman" panose="02020603050405020304" pitchFamily="18" charset="0"/>
                    <a:cs typeface="Times New Roman" panose="02020603050405020304" pitchFamily="18" charset="0"/>
                  </a:rPr>
                  <a:t>进入磁场到上边框</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b="1" dirty="0">
                    <a:latin typeface="Times New Roman" panose="02020603050405020304" pitchFamily="18" charset="0"/>
                    <a:cs typeface="Times New Roman" panose="02020603050405020304" pitchFamily="18" charset="0"/>
                  </a:rPr>
                  <a:t>进入磁场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根据动量定理得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又</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=0.75</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导体框在进入磁场的过程中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做减速运动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回路感应电动势发生变化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两端电压发生变化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269623"/>
              </a:xfrm>
              <a:prstGeom prst="rect">
                <a:avLst/>
              </a:prstGeom>
              <a:blipFill rotWithShape="0">
                <a:blip r:embed="rId2"/>
                <a:stretch>
                  <a:fillRect l="-671" r="-2890"/>
                </a:stretch>
              </a:blipFill>
            </p:spPr>
            <p:txBody>
              <a:bodyPr/>
              <a:lstStyle/>
              <a:p>
                <a:r>
                  <a:rPr lang="zh-CN" altLang="en-US">
                    <a:noFill/>
                  </a:rPr>
                  <a:t> </a:t>
                </a:r>
              </a:p>
            </p:txBody>
          </p:sp>
        </mc:Fallback>
      </mc:AlternateContent>
      <p:pic>
        <p:nvPicPr>
          <p:cNvPr id="3" name="image18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30643" y="836676"/>
            <a:ext cx="3611136" cy="1438593"/>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208484" y="276070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2683531"/>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动量守恒定律在电磁感应中的应用</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方向竖直向下的匀强磁场中有两根位于同一水平面内的足够长的平行金属导轨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两相同的光滑导体棒</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静止在导轨上。</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棒</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以初速度</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向右滑动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运动过程中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始终与导轨垂直并接触良好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两者速度分别用</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回路中的电流用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表示。下列图像中可能正确的是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9" name="image18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66938" y="3413635"/>
            <a:ext cx="3537884" cy="1566672"/>
          </a:xfrm>
          <a:prstGeom prst="rect">
            <a:avLst/>
          </a:prstGeom>
        </p:spPr>
      </p:pic>
      <p:pic>
        <p:nvPicPr>
          <p:cNvPr id="10" name="image18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96227" y="3351296"/>
            <a:ext cx="3240405" cy="2757872"/>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12176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导体棒</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dirty="0">
                    <a:latin typeface="Times New Roman" panose="02020603050405020304" pitchFamily="18" charset="0"/>
                    <a:cs typeface="Times New Roman" panose="02020603050405020304" pitchFamily="18" charset="0"/>
                  </a:rPr>
                  <a:t>运动切割磁感线产生感应</a:t>
                </a:r>
                <a:r>
                  <a:rPr lang="zh-CN" altLang="zh-CN" sz="2600" b="1" dirty="0" smtClean="0">
                    <a:latin typeface="Times New Roman" panose="02020603050405020304" pitchFamily="18" charset="0"/>
                    <a:cs typeface="Times New Roman" panose="02020603050405020304" pitchFamily="18" charset="0"/>
                  </a:rPr>
                  <a:t>电</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动</a:t>
                </a:r>
                <a:r>
                  <a:rPr lang="zh-CN" altLang="zh-CN" sz="2600" b="1" dirty="0">
                    <a:latin typeface="Times New Roman" panose="02020603050405020304" pitchFamily="18" charset="0"/>
                    <a:cs typeface="Times New Roman" panose="02020603050405020304" pitchFamily="18" charset="0"/>
                  </a:rPr>
                  <a:t>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使整个回路中产生感应电流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逆时针方向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导体</a:t>
                </a:r>
                <a:r>
                  <a:rPr lang="zh-CN" altLang="zh-CN" sz="2600" b="1" dirty="0" smtClean="0">
                    <a:latin typeface="Times New Roman" panose="02020603050405020304" pitchFamily="18" charset="0"/>
                    <a:cs typeface="Times New Roman" panose="02020603050405020304" pitchFamily="18" charset="0"/>
                  </a:rPr>
                  <a:t>棒</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dirty="0">
                    <a:latin typeface="Times New Roman" panose="02020603050405020304" pitchFamily="18" charset="0"/>
                    <a:cs typeface="Times New Roman" panose="02020603050405020304" pitchFamily="18" charset="0"/>
                  </a:rPr>
                  <a:t>受到安培力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作用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速度减小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导体棒</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b="1" dirty="0">
                    <a:latin typeface="Times New Roman" panose="02020603050405020304" pitchFamily="18" charset="0"/>
                    <a:cs typeface="Times New Roman" panose="02020603050405020304" pitchFamily="18" charset="0"/>
                  </a:rPr>
                  <a:t>受安培力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smtClean="0">
                    <a:latin typeface="Times New Roman" panose="02020603050405020304" pitchFamily="18" charset="0"/>
                    <a:cs typeface="Times New Roman" panose="02020603050405020304" pitchFamily="18" charset="0"/>
                  </a:rPr>
                  <a:t>作</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速度增大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最终两棒速度相等。由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回路中感应电动势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baseline="-25000" dirty="0">
                    <a:latin typeface="Times New Roman" panose="02020603050405020304" pitchFamily="18" charset="0"/>
                    <a:cs typeface="Times New Roman" panose="02020603050405020304" pitchFamily="18" charset="0"/>
                  </a:rPr>
                  <a:t>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逐渐减小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整个回路中的感应电动势逐渐减小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感应电流逐渐减小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感应电流非均匀变化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当两棒的速度相等时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回路中感应电流为零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两棒在导轨上以共同速度做匀速运动。由动量守恒定律得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dirty="0">
                    <a:latin typeface="Times New Roman" panose="02020603050405020304" pitchFamily="18" charset="0"/>
                    <a:cs typeface="Times New Roman" panose="02020603050405020304" pitchFamily="18" charset="0"/>
                  </a:rPr>
                  <a:t>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dirty="0">
                    <a:latin typeface="Times New Roman" panose="02020603050405020304" pitchFamily="18" charset="0"/>
                    <a:cs typeface="Times New Roman" panose="02020603050405020304" pitchFamily="18" charset="0"/>
                  </a:rPr>
                  <a:t>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导体棒</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b="1" dirty="0">
                    <a:latin typeface="Times New Roman" panose="02020603050405020304" pitchFamily="18" charset="0"/>
                    <a:cs typeface="Times New Roman" panose="02020603050405020304" pitchFamily="18" charset="0"/>
                  </a:rPr>
                  <a:t>受变力作用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加速度逐渐减小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图像应该是曲线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121762"/>
              </a:xfrm>
              <a:prstGeom prst="rect">
                <a:avLst/>
              </a:prstGeom>
              <a:blipFill rotWithShape="0">
                <a:blip r:embed="rId2"/>
                <a:stretch>
                  <a:fillRect l="-671" r="-464" b="-595"/>
                </a:stretch>
              </a:blipFill>
            </p:spPr>
            <p:txBody>
              <a:bodyPr/>
              <a:lstStyle/>
              <a:p>
                <a:r>
                  <a:rPr lang="zh-CN" altLang="en-US">
                    <a:noFill/>
                  </a:rPr>
                  <a:t> </a:t>
                </a:r>
              </a:p>
            </p:txBody>
          </p:sp>
        </mc:Fallback>
      </mc:AlternateContent>
      <p:pic>
        <p:nvPicPr>
          <p:cNvPr id="3" name="image18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823976"/>
            <a:ext cx="3291919" cy="1512189"/>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758773" y="3541161"/>
            <a:ext cx="1080135" cy="523220"/>
          </a:xfrm>
          <a:prstGeom prst="rect">
            <a:avLst/>
          </a:prstGeom>
          <a:noFill/>
        </p:spPr>
        <p:txBody>
          <a:bodyPr wrap="square" rtlCol="0">
            <a:spAutoFit/>
          </a:bodyPr>
          <a:lstStyle/>
          <a:p>
            <a:r>
              <a:rPr lang="en-US" altLang="zh-CN" sz="2800" b="1">
                <a:solidFill>
                  <a:srgbClr val="C00000"/>
                </a:solidFill>
                <a:latin typeface="Times New Roman" pitchFamily="18" charset="0"/>
                <a:ea typeface="华文细黑" pitchFamily="2" charset="-122"/>
                <a:cs typeface="Times New Roman" pitchFamily="18" charset="0"/>
              </a:rPr>
              <a:t>BCD</a:t>
            </a:r>
            <a:endParaRPr lang="zh-CN" altLang="en-US" sz="28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919460" cy="3484006"/>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广东七校联合体联考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两平行光滑水平导轨分别与半径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=0.5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的相同的竖直半圆导轨在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端平滑连接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端连接定值电阻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。导轨上有一涂黏性材料的绝缘杆</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kg,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现垂直且静止在水平导轨上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在其右侧虚线处至</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第二条虚线处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的区域内充满竖直向上的匀强磁场。现有质量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 kg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的金属杆</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以初速度</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 m/s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水平向右运动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绝缘杆发生正碰后粘在一起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两杆恰好通过半圆导轨最高点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金属杆及导轨电阻不计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运动过程中一切摩擦不计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两杆始终与导轨垂直且接触良好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m/</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310640" y="4069334"/>
            <a:ext cx="11658044" cy="2009437"/>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两杆通过半圆导轨最高点时的速度为零</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碰后瞬间的速度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 m/s</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两杆因为碰撞而损失的能量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=27 J</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产生的焦耳热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=16.5 J</a:t>
            </a:r>
            <a:endParaRPr lang="zh-CN" altLang="zh-CN" sz="1150">
              <a:latin typeface="Calibri" panose="020F0502020204030204" pitchFamily="34" charset="0"/>
              <a:cs typeface="Times New Roman" panose="02020603050405020304" pitchFamily="18" charset="0"/>
            </a:endParaRPr>
          </a:p>
        </p:txBody>
      </p:sp>
      <p:pic>
        <p:nvPicPr>
          <p:cNvPr id="9" name="image18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4145038"/>
            <a:ext cx="3026730" cy="1781556"/>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7" name="组合 14"/>
          <p:cNvGrpSpPr/>
          <p:nvPr/>
        </p:nvGrpSpPr>
        <p:grpSpPr bwMode="auto">
          <a:xfrm>
            <a:off x="4785395" y="2132838"/>
            <a:ext cx="1995409" cy="907941"/>
            <a:chOff x="4784744" y="2133099"/>
            <a:chExt cx="1995564" cy="908344"/>
          </a:xfrm>
        </p:grpSpPr>
        <p:sp>
          <p:nvSpPr>
            <p:cNvPr id="23562" name="TextBox 15">
              <a:hlinkClick r:id="rId3" action="ppaction://hlinksldjump"/>
            </p:cNvPr>
            <p:cNvSpPr txBox="1">
              <a:spLocks noChangeArrowheads="1"/>
            </p:cNvSpPr>
            <p:nvPr/>
          </p:nvSpPr>
          <p:spPr bwMode="auto">
            <a:xfrm>
              <a:off x="5672226" y="2294802"/>
              <a:ext cx="1108082" cy="646618"/>
            </a:xfrm>
            <a:prstGeom prst="rect">
              <a:avLst/>
            </a:prstGeom>
            <a:noFill/>
            <a:ln w="9525">
              <a:noFill/>
              <a:miter lim="800000"/>
            </a:ln>
          </p:spPr>
          <p:txBody>
            <a:bodyPr wrap="none">
              <a:spAutoFit/>
            </a:bodyPr>
            <a:lstStyle/>
            <a:p>
              <a:r>
                <a:rPr lang="zh-CN" altLang="en-US" sz="3600" b="1" dirty="0" smtClean="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3" action="ppaction://hlinksldjump"/>
            </p:cNvPr>
            <p:cNvSpPr txBox="1"/>
            <p:nvPr/>
          </p:nvSpPr>
          <p:spPr>
            <a:xfrm>
              <a:off x="4784744" y="2133099"/>
              <a:ext cx="806694" cy="90834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smtClean="0">
                  <a:solidFill>
                    <a:srgbClr val="0070C0"/>
                  </a:solidFill>
                  <a:latin typeface="Impact" panose="020B0806030902050204" pitchFamily="34" charset="0"/>
                </a:rPr>
                <a:t>01</a:t>
              </a:r>
              <a:endParaRPr lang="en-US" altLang="zh-CN" sz="5300" dirty="0">
                <a:solidFill>
                  <a:srgbClr val="0070C0"/>
                </a:solidFill>
                <a:latin typeface="Impact" panose="020B0806030902050204" pitchFamily="34" charset="0"/>
              </a:endParaRPr>
            </a:p>
          </p:txBody>
        </p:sp>
      </p:grpSp>
      <p:grpSp>
        <p:nvGrpSpPr>
          <p:cNvPr id="23558" name="组合 17"/>
          <p:cNvGrpSpPr/>
          <p:nvPr/>
        </p:nvGrpSpPr>
        <p:grpSpPr bwMode="auto">
          <a:xfrm>
            <a:off x="5731392" y="3631379"/>
            <a:ext cx="3743321" cy="899904"/>
            <a:chOff x="5731636" y="3632053"/>
            <a:chExt cx="3743834" cy="900304"/>
          </a:xfrm>
        </p:grpSpPr>
        <p:sp>
          <p:nvSpPr>
            <p:cNvPr id="23560" name="TextBox 18">
              <a:hlinkClick r:id="rId4" action="ppaction://hlinksldjump"/>
            </p:cNvPr>
            <p:cNvSpPr txBox="1">
              <a:spLocks noChangeArrowheads="1"/>
            </p:cNvSpPr>
            <p:nvPr/>
          </p:nvSpPr>
          <p:spPr bwMode="auto">
            <a:xfrm>
              <a:off x="6538193" y="3728911"/>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4" action="ppaction://hlinksldjump"/>
            </p:cNvPr>
            <p:cNvSpPr txBox="1"/>
            <p:nvPr/>
          </p:nvSpPr>
          <p:spPr>
            <a:xfrm>
              <a:off x="5731636" y="3632053"/>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smtClean="0">
                  <a:solidFill>
                    <a:srgbClr val="0070C0"/>
                  </a:solidFill>
                  <a:latin typeface="Impact" panose="020B0806030902050204" pitchFamily="34" charset="0"/>
                </a:rPr>
                <a:t>02</a:t>
              </a:r>
              <a:endParaRPr lang="en-US" altLang="zh-CN" sz="5300" dirty="0">
                <a:solidFill>
                  <a:srgbClr val="0070C0"/>
                </a:solidFill>
                <a:latin typeface="Impact" panose="020B0806030902050204" pitchFamily="34" charset="0"/>
              </a:endParaRP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540595"/>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碰后两杆恰好通过半圆导轨最高点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由牛顿第二定律有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金属杆</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dirty="0">
                    <a:latin typeface="Times New Roman" panose="02020603050405020304" pitchFamily="18" charset="0"/>
                    <a:cs typeface="Times New Roman" panose="02020603050405020304" pitchFamily="18" charset="0"/>
                  </a:rPr>
                  <a:t>与绝缘杆</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b="1" dirty="0">
                    <a:latin typeface="Times New Roman" panose="02020603050405020304" pitchFamily="18" charset="0"/>
                    <a:cs typeface="Times New Roman" panose="02020603050405020304" pitchFamily="18" charset="0"/>
                  </a:rPr>
                  <a:t>发生正碰后粘在一起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是完全非弹性碰撞</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根据动量守恒定律得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dirty="0">
                    <a:latin typeface="Times New Roman" panose="02020603050405020304" pitchFamily="18" charset="0"/>
                    <a:cs typeface="Times New Roman" panose="02020603050405020304" pitchFamily="18" charset="0"/>
                  </a:rPr>
                  <a:t>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b="1" dirty="0">
                    <a:latin typeface="Times New Roman" panose="02020603050405020304" pitchFamily="18" charset="0"/>
                    <a:cs typeface="Times New Roman" panose="02020603050405020304" pitchFamily="18" charset="0"/>
                  </a:rPr>
                  <a:t>碰后瞬间的速度</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两杆因为碰撞而损失的能量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=27</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J,C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碰撞后两杆在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端以速度</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滑至最高点的过程中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两杆进入磁场后由能量守恒定律有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解</a:t>
                </a:r>
                <a:r>
                  <a:rPr lang="zh-CN" altLang="zh-CN" sz="2600" b="1" dirty="0">
                    <a:latin typeface="Times New Roman" panose="02020603050405020304" pitchFamily="18" charset="0"/>
                    <a:cs typeface="Times New Roman" panose="02020603050405020304" pitchFamily="18" charset="0"/>
                  </a:rPr>
                  <a:t>得电阻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dirty="0">
                    <a:latin typeface="Times New Roman" panose="02020603050405020304" pitchFamily="18" charset="0"/>
                    <a:cs typeface="Times New Roman" panose="02020603050405020304" pitchFamily="18" charset="0"/>
                  </a:rPr>
                  <a:t>产生的焦耳热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=16.5</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J,D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540595"/>
              </a:xfrm>
              <a:prstGeom prst="rect">
                <a:avLst/>
              </a:prstGeom>
              <a:blipFill rotWithShape="0">
                <a:blip r:embed="rId2"/>
                <a:stretch>
                  <a:fillRect l="-671" r="-1290" b="-1540"/>
                </a:stretch>
              </a:blipFill>
            </p:spPr>
            <p:txBody>
              <a:bodyPr/>
              <a:lstStyle/>
              <a:p>
                <a:r>
                  <a:rPr lang="zh-CN" altLang="en-US">
                    <a:noFill/>
                  </a:rPr>
                  <a:t> </a:t>
                </a:r>
              </a:p>
            </p:txBody>
          </p:sp>
        </mc:Fallback>
      </mc:AlternateContent>
      <p:pic>
        <p:nvPicPr>
          <p:cNvPr id="3" name="image18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90329" y="4509135"/>
            <a:ext cx="3026730" cy="178155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620937" y="354191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131355"/>
            <a:ext cx="11810444" cy="3003875"/>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dirty="0">
                <a:latin typeface="Times New Roman" panose="02020603050405020304" pitchFamily="18" charset="0"/>
                <a:cs typeface="Times New Roman" panose="02020603050405020304" pitchFamily="18" charset="0"/>
              </a:rPr>
              <a:t>多选</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两条足够长的平行光滑金属导轨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固定在绝缘水平桌面上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导轨间距为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磁感应强度为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的匀强磁场垂直于导轨平面向上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金属棒</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均垂直于导轨放置并静止。已知两金属棒的材料相同、长度均为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金属棒</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的横截面积为金属棒</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的两倍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电路中除两金属棒的电阻外均不计。现使质量为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的金属棒</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获得一个水平向右的瞬时速度</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两金属棒从开始运动到状态稳定的过程中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323340" y="4006890"/>
                <a:ext cx="11658044" cy="2390374"/>
              </a:xfrm>
              <a:prstGeom prst="rect">
                <a:avLst/>
              </a:prstGeom>
            </p:spPr>
            <p:txBody>
              <a:bodyPr wrap="square" lIns="121898" tIns="60948" rIns="121898" bIns="60948">
                <a:spAutoFit/>
              </a:bodyPr>
              <a:lstStyle/>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金属棒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的最大速度为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金属棒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的最小速度为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金属棒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上产生的焦耳热为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金属棒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上产生的焦耳热为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23340" y="4006890"/>
                <a:ext cx="11658044" cy="2390374"/>
              </a:xfrm>
              <a:prstGeom prst="rect">
                <a:avLst/>
              </a:prstGeom>
              <a:blipFill rotWithShape="0">
                <a:blip r:embed="rId2"/>
                <a:stretch>
                  <a:fillRect l="-680" b="-1276"/>
                </a:stretch>
              </a:blipFill>
            </p:spPr>
            <p:txBody>
              <a:bodyPr/>
              <a:lstStyle/>
              <a:p>
                <a:r>
                  <a:rPr lang="zh-CN" altLang="en-US">
                    <a:noFill/>
                  </a:rPr>
                  <a:t> </a:t>
                </a:r>
              </a:p>
            </p:txBody>
          </p:sp>
        </mc:Fallback>
      </mc:AlternateContent>
      <p:pic>
        <p:nvPicPr>
          <p:cNvPr id="9" name="image18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3829090"/>
            <a:ext cx="2972979" cy="1278636"/>
          </a:xfrm>
          <a:prstGeom prst="rect">
            <a:avLst/>
          </a:prstGeom>
        </p:spPr>
      </p:pic>
      <p:sp>
        <p:nvSpPr>
          <p:cNvPr id="8" name="矩形 7"/>
          <p:cNvSpPr/>
          <p:nvPr/>
        </p:nvSpPr>
        <p:spPr>
          <a:xfrm>
            <a:off x="213273" y="502115"/>
            <a:ext cx="11810444" cy="648230"/>
          </a:xfrm>
          <a:prstGeom prst="rect">
            <a:avLst/>
          </a:prstGeom>
        </p:spPr>
        <p:txBody>
          <a:bodyPr wrap="square" lIns="121898" tIns="60948" rIns="121898" bIns="60948">
            <a:spAutoFit/>
          </a:bodyPr>
          <a:lstStyle/>
          <a:p>
            <a:pPr algn="ctr">
              <a:lnSpc>
                <a:spcPct val="150000"/>
              </a:lnSpc>
              <a:spcAft>
                <a:spcPts val="0"/>
              </a:spcAft>
              <a:tabLst>
                <a:tab pos="2610485" algn="l"/>
              </a:tabLst>
            </a:pPr>
            <a:r>
              <a:rPr lang="en-US" altLang="zh-CN" sz="2600" kern="100" dirty="0">
                <a:latin typeface="Times New Roman"/>
                <a:ea typeface="微软雅黑"/>
                <a:cs typeface="Courier New"/>
              </a:rPr>
              <a:t>B</a:t>
            </a:r>
            <a:r>
              <a:rPr lang="zh-CN" altLang="zh-CN" sz="2600" kern="100" dirty="0">
                <a:latin typeface="Times New Roman"/>
                <a:ea typeface="微软雅黑"/>
                <a:cs typeface="Times New Roman"/>
              </a:rPr>
              <a:t>级　综合提升练</a:t>
            </a:r>
            <a:endParaRPr lang="zh-CN" altLang="zh-CN" sz="1050" kern="100" dirty="0">
              <a:effectLst/>
              <a:latin typeface="宋体"/>
              <a:cs typeface="Courier New"/>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76073"/>
                <a:ext cx="11810444" cy="5485965"/>
              </a:xfrm>
              <a:prstGeom prst="rect">
                <a:avLst/>
              </a:prstGeom>
            </p:spPr>
            <p:txBody>
              <a:bodyPr wrap="square" lIns="121898" tIns="60948" rIns="121898" bIns="60948">
                <a:spAutoFit/>
              </a:bodyPr>
              <a:lstStyle/>
              <a:p>
                <a:pPr>
                  <a:lnSpc>
                    <a:spcPct val="14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两金属棒的材料相同、长度均为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金属棒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的</a:t>
                </a:r>
                <a:r>
                  <a:rPr lang="zh-CN" altLang="zh-CN" sz="2600" b="1" dirty="0" smtClean="0">
                    <a:latin typeface="Times New Roman" panose="02020603050405020304" pitchFamily="18" charset="0"/>
                    <a:cs typeface="Times New Roman" panose="02020603050405020304" pitchFamily="18" charset="0"/>
                  </a:rPr>
                  <a:t>横截</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面积</a:t>
                </a:r>
                <a:r>
                  <a:rPr lang="zh-CN" altLang="zh-CN" sz="2600" b="1" dirty="0">
                    <a:latin typeface="Times New Roman" panose="02020603050405020304" pitchFamily="18" charset="0"/>
                    <a:cs typeface="Times New Roman" panose="02020603050405020304" pitchFamily="18" charset="0"/>
                  </a:rPr>
                  <a:t>为金属棒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的两倍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设金属棒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的横截面积为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40000"/>
                  </a:lnSpc>
                  <a:spcAft>
                    <a:spcPts val="0"/>
                  </a:spcAft>
                  <a:tabLst>
                    <a:tab pos="2970530" algn="l"/>
                  </a:tabLst>
                </a:pP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ρSd</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金属棒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在安培力</a:t>
                </a:r>
                <a:r>
                  <a:rPr lang="zh-CN" altLang="zh-CN" sz="2600" b="1" dirty="0" smtClean="0">
                    <a:latin typeface="Times New Roman" panose="02020603050405020304" pitchFamily="18" charset="0"/>
                    <a:cs typeface="Times New Roman" panose="02020603050405020304" pitchFamily="18" charset="0"/>
                  </a:rPr>
                  <a:t>作</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用</a:t>
                </a:r>
                <a:r>
                  <a:rPr lang="zh-CN" altLang="zh-CN" sz="2600" b="1" dirty="0">
                    <a:latin typeface="Times New Roman" panose="02020603050405020304" pitchFamily="18" charset="0"/>
                    <a:cs typeface="Times New Roman" panose="02020603050405020304" pitchFamily="18" charset="0"/>
                  </a:rPr>
                  <a:t>下先减速后匀速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金属棒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在安培力作用下先加速后匀速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状态稳定时两金属棒速度相同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一起做匀速运动。对整个系统由动量守恒定律得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则金属棒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的最大速度和金属棒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的最小速度均为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运动过程中系统损失的动能转化为焦耳热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则由能量守恒定律得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其中</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zh-CN" altLang="zh-CN" sz="2600" b="1" dirty="0">
                    <a:latin typeface="Times New Roman" panose="02020603050405020304" pitchFamily="18" charset="0"/>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76073"/>
                <a:ext cx="11810444" cy="5485965"/>
              </a:xfrm>
              <a:prstGeom prst="rect">
                <a:avLst/>
              </a:prstGeom>
              <a:blipFill rotWithShape="0">
                <a:blip r:embed="rId2"/>
                <a:stretch>
                  <a:fillRect l="-671" r="-413"/>
                </a:stretch>
              </a:blipFill>
            </p:spPr>
            <p:txBody>
              <a:bodyPr/>
              <a:lstStyle/>
              <a:p>
                <a:r>
                  <a:rPr lang="zh-CN" altLang="en-US">
                    <a:noFill/>
                  </a:rPr>
                  <a:t> </a:t>
                </a:r>
              </a:p>
            </p:txBody>
          </p:sp>
        </mc:Fallback>
      </mc:AlternateContent>
      <p:pic>
        <p:nvPicPr>
          <p:cNvPr id="3" name="image18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62729" y="836676"/>
            <a:ext cx="2972979" cy="127863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94740" y="582549"/>
            <a:ext cx="11810444" cy="3484006"/>
          </a:xfrm>
          <a:prstGeom prst="rect">
            <a:avLst/>
          </a:prstGeom>
        </p:spPr>
        <p:txBody>
          <a:bodyPr wrap="square" lIns="121898" tIns="60948" rIns="121898" bIns="60948">
            <a:spAutoFit/>
          </a:bodyPr>
          <a:lstStyle/>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两根足够长的光滑平行金属导轨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间距</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其电阻不计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两导轨及其构成的平面均与水平面成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角。杆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是两根用细线连接的金属杆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质量分别为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 kg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=0.4 kg,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两杆垂直于导轨放置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且两端始终与导轨接触良好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两杆的总电阻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两杆在沿导轨向上的外力</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作用下保持静止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作用在杆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。整个装置处在磁感应强度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的匀强磁场中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磁场方向与导轨所在平面垂直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时刻将细线烧断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保持</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m/</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8" name="矩形 7"/>
          <p:cNvSpPr/>
          <p:nvPr/>
        </p:nvSpPr>
        <p:spPr>
          <a:xfrm>
            <a:off x="333391" y="4077081"/>
            <a:ext cx="11658044" cy="1859396"/>
          </a:xfrm>
          <a:prstGeom prst="rect">
            <a:avLst/>
          </a:prstGeom>
        </p:spPr>
        <p:txBody>
          <a:bodyPr wrap="square" lIns="121898" tIns="60948" rIns="121898" bIns="60948">
            <a:spAutoFit/>
          </a:bodyPr>
          <a:lstStyle/>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外力</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的大小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达到最大速度时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流过该杆的电流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两杆从开始运动到刚达到最大速度经历的时间为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0.41 s</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1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此时</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相对于各自初始位置的距离。</a:t>
            </a:r>
            <a:endParaRPr lang="zh-CN" altLang="zh-CN" sz="1150" dirty="0">
              <a:latin typeface="Calibri" panose="020F0502020204030204" pitchFamily="34" charset="0"/>
              <a:cs typeface="Times New Roman" panose="02020603050405020304" pitchFamily="18" charset="0"/>
            </a:endParaRPr>
          </a:p>
        </p:txBody>
      </p:sp>
      <p:pic>
        <p:nvPicPr>
          <p:cNvPr id="10" name="image19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38368" y="4128008"/>
            <a:ext cx="2826067" cy="175466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550673"/>
            <a:ext cx="11810444" cy="546429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(1)2.5 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 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0.8m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0.2 m</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细线烧断前两金属杆在外力下的作用下处于静止状态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由平衡条件知外力</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的大小</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30°=2.5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当杆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达到最大速度时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IlB</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细线烧断后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dirty="0">
                <a:latin typeface="Times New Roman" panose="02020603050405020304" pitchFamily="18" charset="0"/>
                <a:cs typeface="Times New Roman" panose="02020603050405020304" pitchFamily="18" charset="0"/>
              </a:rPr>
              <a:t>安</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dirty="0">
                <a:latin typeface="Times New Roman" panose="02020603050405020304" pitchFamily="18" charset="0"/>
                <a:cs typeface="Times New Roman" panose="02020603050405020304" pitchFamily="18" charset="0"/>
              </a:rPr>
              <a:t>安</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方向相反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由系统动量守恒得</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p:txBody>
      </p:sp>
      <p:pic>
        <p:nvPicPr>
          <p:cNvPr id="3" name="image19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2132838"/>
            <a:ext cx="2826067" cy="1754668"/>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linds(horizontal)">
                                      <p:cBhvr>
                                        <p:cTn id="3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56541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两杆同时达到最大速度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之后做匀速直线运动</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又</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𝑩𝒍</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𝑩𝒍</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联立解得</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可得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对杆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由动量定理得</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又</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ba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𝑩𝒍</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𝑩𝒍</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565"/>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565410"/>
              </a:xfrm>
              <a:prstGeom prst="rect">
                <a:avLst/>
              </a:prstGeom>
              <a:blipFill rotWithShape="0">
                <a:blip r:embed="rId2"/>
                <a:stretch>
                  <a:fillRect l="-671" b="-1533"/>
                </a:stretch>
              </a:blipFill>
            </p:spPr>
            <p:txBody>
              <a:bodyPr/>
              <a:lstStyle/>
              <a:p>
                <a:r>
                  <a:rPr lang="zh-CN" altLang="en-US">
                    <a:noFill/>
                  </a:rPr>
                  <a:t> </a:t>
                </a:r>
              </a:p>
            </p:txBody>
          </p:sp>
        </mc:Fallback>
      </mc:AlternateContent>
      <p:pic>
        <p:nvPicPr>
          <p:cNvPr id="3" name="image19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1052703"/>
            <a:ext cx="2826067" cy="1754668"/>
          </a:xfrm>
          <a:prstGeom prst="rect">
            <a:avLst/>
          </a:prstGeom>
        </p:spPr>
      </p:pic>
    </p:spTree>
    <p:extLst>
      <p:ext uri="{BB962C8B-B14F-4D97-AF65-F5344CB8AC3E}">
        <p14:creationId xmlns:p14="http://schemas.microsoft.com/office/powerpoint/2010/main" val="292760841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linds(horizontal)">
                                      <p:cBhvr>
                                        <p:cTn id="3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圆角矩形 13">
            <a:hlinkClick r:id="rId7" action="ppaction://hlinksldjump"/>
          </p:cNvPr>
          <p:cNvSpPr/>
          <p:nvPr/>
        </p:nvSpPr>
        <p:spPr>
          <a:xfrm>
            <a:off x="4295613" y="355892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dirty="0">
                <a:solidFill>
                  <a:schemeClr val="bg1"/>
                </a:solidFill>
                <a:latin typeface="微软雅黑" panose="020B0503020204020204" pitchFamily="34" charset="-122"/>
                <a:ea typeface="微软雅黑" panose="020B0503020204020204" pitchFamily="34" charset="-122"/>
              </a:rPr>
              <a:t>考点二　动量守恒定律在电磁感应中的应用</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84587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动量定理在电磁感应中的应用</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1302448"/>
                <a:ext cx="11810444" cy="46584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导体棒在磁场中所受安培力是变力时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可用动量定理分析棒的速度变化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表达式为</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	I</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其他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其他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若</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其他力的冲量和为零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则有</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ea typeface="Cambria Math" panose="02040503050406030204" pitchFamily="18" charset="0"/>
                    <a:cs typeface="Times New Roman" panose="02020603050405020304" pitchFamily="18" charset="0"/>
                  </a:rPr>
                  <a:t>	</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求电荷量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𝑩𝒍</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1302448"/>
                <a:ext cx="11810444" cy="4658431"/>
              </a:xfrm>
              <a:prstGeom prst="rect">
                <a:avLst/>
              </a:prstGeom>
              <a:blipFill rotWithShape="0">
                <a:blip r:embed="rId2"/>
                <a:stretch>
                  <a:fillRect l="-671" b="-262"/>
                </a:stretch>
              </a:blipFill>
            </p:spPr>
            <p:txBody>
              <a:bodyPr/>
              <a:lstStyle/>
              <a:p>
                <a:r>
                  <a:rPr lang="zh-CN" altLang="en-US">
                    <a:noFill/>
                  </a:rPr>
                  <a:t> </a:t>
                </a:r>
              </a:p>
            </p:txBody>
          </p:sp>
        </mc:Fallback>
      </mc:AlternateContent>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动量定理在电磁感应中的应用</a:t>
            </a:r>
            <a:endParaRPr lang="zh-CN" altLang="zh-CN" sz="1800" b="1" kern="1400" dirty="0">
              <a:effectLst/>
              <a:latin typeface="Cambria"/>
              <a:ea typeface="宋体"/>
              <a:cs typeface="Times New Roman"/>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643807"/>
                <a:ext cx="11810444" cy="5415946"/>
              </a:xfrm>
              <a:prstGeom prst="rect">
                <a:avLst/>
              </a:prstGeom>
            </p:spPr>
            <p:txBody>
              <a:bodyPr wrap="square" lIns="121898" tIns="60948" rIns="121898" bIns="60948">
                <a:spAutoFit/>
              </a:bodyPr>
              <a:lstStyle/>
              <a:p>
                <a:pPr marL="252000" indent="-457200">
                  <a:lnSpc>
                    <a:spcPct val="120000"/>
                  </a:lnSpc>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求位移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zh-CN" altLang="zh-CN" sz="2600" baseline="-25000">
                                <a:effectLst/>
                                <a:latin typeface="Cambria Math" panose="02040503050406030204" pitchFamily="18" charset="0"/>
                                <a:ea typeface="微软雅黑" panose="020B0503020204020204" pitchFamily="34" charset="-122"/>
                                <a:cs typeface="Times New Roman" panose="02020603050405020304" pitchFamily="18" charset="0"/>
                              </a:rPr>
                              <m:t>总</m:t>
                            </m:r>
                          </m:sub>
                        </m:sSub>
                      </m:den>
                    </m:f>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有</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2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2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𝒎𝒗</m:t>
                        </m:r>
                        <m:r>
                          <a:rPr lang="en-US" altLang="zh-CN" sz="22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zh-CN" altLang="zh-CN" sz="2200">
                                <a:effectLst/>
                                <a:latin typeface="Cambria Math" panose="02040503050406030204" pitchFamily="18" charset="0"/>
                                <a:ea typeface="微软雅黑" panose="020B0503020204020204" pitchFamily="34" charset="-122"/>
                                <a:cs typeface="Times New Roman" panose="02020603050405020304" pitchFamily="18" charset="0"/>
                              </a:rPr>
                              <m:t>总</m:t>
                            </m:r>
                          </m:sub>
                        </m:sSub>
                      </m:num>
                      <m:den>
                        <m:sSup>
                          <m:sSup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𝒍</m:t>
                            </m:r>
                          </m:e>
                          <m:sup>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2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求时间</a:t>
                </a:r>
                <a:endParaRPr lang="zh-CN" altLang="zh-CN" sz="1150" dirty="0">
                  <a:latin typeface="Calibri" panose="020F0502020204030204" pitchFamily="34" charset="0"/>
                  <a:cs typeface="Times New Roman" panose="02020603050405020304" pitchFamily="18" charset="0"/>
                </a:endParaRPr>
              </a:p>
              <a:p>
                <a:pPr marL="252000" indent="-457200">
                  <a:lnSpc>
                    <a:spcPct val="120000"/>
                  </a:lnSpc>
                  <a:tabLst>
                    <a:tab pos="2970530" algn="l"/>
                  </a:tabLst>
                </a:pPr>
                <a:r>
                  <a:rPr lang="en-US" altLang="zh-CN" sz="2600" dirty="0" smtClean="0">
                    <a:effectLst/>
                    <a:latin typeface="宋体" panose="02010600030101010101" pitchFamily="2" charset="-122"/>
                    <a:ea typeface="微软雅黑" panose="020B0503020204020204" pitchFamily="34" charset="-122"/>
                    <a:cs typeface="宋体" panose="02010600030101010101" pitchFamily="2" charset="-122"/>
                  </a:rPr>
                  <a:t>	</a:t>
                </a:r>
                <a:r>
                  <a:rPr lang="zh-CN" altLang="zh-CN" sz="2600" dirty="0" smtClean="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已知电荷量</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其他</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为恒力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可求出非匀变速运动的时间。</a:t>
                </a:r>
                <a:endParaRPr lang="zh-CN" altLang="zh-CN" sz="1150" dirty="0">
                  <a:latin typeface="Calibri" panose="020F0502020204030204" pitchFamily="34" charset="0"/>
                  <a:cs typeface="Times New Roman" panose="02020603050405020304" pitchFamily="18" charset="0"/>
                </a:endParaRPr>
              </a:p>
              <a:p>
                <a:pPr marL="252000" indent="-457200">
                  <a:lnSpc>
                    <a:spcPct val="120000"/>
                  </a:lnSpc>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其他</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marL="252000" indent="-457200">
                  <a:lnSpc>
                    <a:spcPct val="120000"/>
                  </a:lnSpc>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BLq</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其他</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20000"/>
                  </a:lnSpc>
                  <a:tabLst>
                    <a:tab pos="2970530" algn="l"/>
                  </a:tabLst>
                </a:pPr>
                <a:r>
                  <a:rPr lang="en-US" altLang="zh-CN" sz="2600" dirty="0" smtClean="0">
                    <a:effectLst/>
                    <a:latin typeface="宋体" panose="02010600030101010101" pitchFamily="2" charset="-122"/>
                    <a:ea typeface="微软雅黑" panose="020B0503020204020204" pitchFamily="34" charset="-122"/>
                    <a:cs typeface="宋体" panose="02010600030101010101" pitchFamily="2" charset="-122"/>
                  </a:rPr>
                  <a:t>	</a:t>
                </a:r>
                <a:r>
                  <a:rPr lang="zh-CN" altLang="zh-CN" sz="2600" dirty="0" smtClean="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若已知位移</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其他</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为恒力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也可求出非匀变速运动的时间。</a:t>
                </a:r>
                <a:endParaRPr lang="zh-CN" altLang="zh-CN" sz="1150" dirty="0">
                  <a:latin typeface="Calibri" panose="020F0502020204030204" pitchFamily="34" charset="0"/>
                  <a:cs typeface="Times New Roman" panose="02020603050405020304" pitchFamily="18" charset="0"/>
                </a:endParaRPr>
              </a:p>
              <a:p>
                <a:pPr marL="252000" indent="-457200">
                  <a:lnSpc>
                    <a:spcPct val="120000"/>
                  </a:lnSpc>
                  <a:tabLst>
                    <a:tab pos="2970530" algn="l"/>
                  </a:tabLst>
                </a:pPr>
                <a:r>
                  <a:rPr lang="en-US" altLang="zh-CN" sz="2600" dirty="0" smtClean="0">
                    <a:effectLst/>
                    <a:ea typeface="Cambria Math" panose="02040503050406030204" pitchFamily="18" charset="0"/>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zh-CN" altLang="zh-CN" sz="2600" baseline="-25000">
                                <a:effectLst/>
                                <a:latin typeface="Cambria Math" panose="02040503050406030204" pitchFamily="18" charset="0"/>
                                <a:ea typeface="微软雅黑" panose="020B0503020204020204" pitchFamily="34" charset="-122"/>
                                <a:cs typeface="Times New Roman" panose="02020603050405020304" pitchFamily="18" charset="0"/>
                              </a:rPr>
                              <m:t>总</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其他</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endParaRPr lang="zh-CN" altLang="zh-CN" sz="1150" dirty="0">
                  <a:latin typeface="Calibri" panose="020F0502020204030204" pitchFamily="34" charset="0"/>
                  <a:cs typeface="Times New Roman" panose="02020603050405020304" pitchFamily="18" charset="0"/>
                </a:endParaRPr>
              </a:p>
              <a:p>
                <a:pPr marL="252000" indent="-457200">
                  <a:lnSpc>
                    <a:spcPct val="120000"/>
                  </a:lnSpc>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zh-CN" altLang="zh-CN" sz="2600" baseline="-25000">
                                <a:effectLst/>
                                <a:latin typeface="Cambria Math" panose="02040503050406030204" pitchFamily="18" charset="0"/>
                                <a:ea typeface="微软雅黑" panose="020B0503020204020204" pitchFamily="34" charset="-122"/>
                                <a:cs typeface="Times New Roman" panose="02020603050405020304" pitchFamily="18" charset="0"/>
                              </a:rPr>
                              <m:t>总</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其他</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643807"/>
                <a:ext cx="11810444" cy="5415946"/>
              </a:xfrm>
              <a:prstGeom prst="rect">
                <a:avLst/>
              </a:prstGeom>
              <a:blipFill rotWithShape="0">
                <a:blip r:embed="rId2"/>
                <a:stretch>
                  <a:fillRect l="-6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593007"/>
            <a:ext cx="11810444" cy="3619877"/>
          </a:xfrm>
          <a:prstGeom prst="rect">
            <a:avLst/>
          </a:prstGeom>
        </p:spPr>
        <p:txBody>
          <a:bodyPr wrap="square" lIns="121898" tIns="60948" rIns="121898" bIns="60948">
            <a:spAutoFit/>
          </a:bodyPr>
          <a:lstStyle/>
          <a:p>
            <a:pPr marL="252000" indent="-457200">
              <a:lnSpc>
                <a:spcPct val="11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广东韶关综测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电磁制动是一种利用电磁感应产生的电磁力来制动的技术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广泛应用于各种机械设备中。为探究电磁制动的效果</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某同学设计了一款电磁阻尼器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其电磁制动系统核心部分简化原理图如图所示。该阻尼器由绝缘滑动杆及固定在杆上的多个相互紧靠且绝缘的相同矩形线圈组成。每个矩形线圈匝数均为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边长为</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ad</a:t>
            </a:r>
            <a:endParaRPr lang="en-US" altLang="zh-CN" sz="2600" i="1"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10000"/>
              </a:lnSpc>
              <a:spcAft>
                <a:spcPts val="0"/>
              </a:spcAft>
              <a:tabLst>
                <a:tab pos="2970530" algn="l"/>
              </a:tabLst>
            </a:pP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边长</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。该阻尼器在光滑水平面上以</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初速度</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10000"/>
              </a:lnSpc>
              <a:spcAft>
                <a:spcPts val="0"/>
              </a:spcAft>
              <a:tabLst>
                <a:tab pos="2970530" algn="l"/>
              </a:tabLst>
            </a:pP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dirty="0" err="1" smtClean="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向右进入磁感应强度大小为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、方向垂直</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于</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纸面</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向外的匀强磁场中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阻尼器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含线圈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3" name="image17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80989" y="2348738"/>
            <a:ext cx="4659646" cy="1405573"/>
          </a:xfrm>
          <a:prstGeom prst="rect">
            <a:avLst/>
          </a:prstGeom>
        </p:spPr>
      </p:pic>
      <mc:AlternateContent xmlns:mc="http://schemas.openxmlformats.org/markup-compatibility/2006" xmlns:a14="http://schemas.microsoft.com/office/drawing/2010/main">
        <mc:Choice Requires="a14">
          <p:sp>
            <p:nvSpPr>
              <p:cNvPr id="4" name="矩形 3"/>
              <p:cNvSpPr/>
              <p:nvPr/>
            </p:nvSpPr>
            <p:spPr>
              <a:xfrm>
                <a:off x="376904" y="4126732"/>
                <a:ext cx="9812557" cy="2377446"/>
              </a:xfrm>
              <a:prstGeom prst="rect">
                <a:avLst/>
              </a:prstGeom>
            </p:spPr>
            <p:txBody>
              <a:bodyPr>
                <a:spAutoFit/>
              </a:bodyPr>
              <a:lstStyle/>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个线圈右边框刚进入磁场时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线圈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中感应电流方向为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adcba</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个线圈右边框刚进入磁场时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阻尼器所受安培力大小为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个线圈进入磁场的过程中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通过线圈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的电荷量为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𝒏𝑩</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个线圈恰好完全进入磁场时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阻尼器的速度大小为</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𝒎𝑹</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76904" y="4126732"/>
                <a:ext cx="9812557" cy="2377446"/>
              </a:xfrm>
              <a:prstGeom prst="rect">
                <a:avLst/>
              </a:prstGeom>
              <a:blipFill rotWithShape="0">
                <a:blip r:embed="rId3"/>
                <a:stretch>
                  <a:fillRect l="-1119" t="-2564" b="-2308"/>
                </a:stretch>
              </a:blipFill>
            </p:spPr>
            <p:txBody>
              <a:bodyPr/>
              <a:lstStyle/>
              <a:p>
                <a:r>
                  <a:rPr lang="zh-CN" altLang="en-US">
                    <a:noFill/>
                  </a:rPr>
                  <a:t> </a:t>
                </a:r>
              </a:p>
            </p:txBody>
          </p:sp>
        </mc:Fallback>
      </mc:AlternateContent>
      <p:sp>
        <p:nvSpPr>
          <p:cNvPr id="5" name="TextBox 1"/>
          <p:cNvSpPr txBox="1"/>
          <p:nvPr/>
        </p:nvSpPr>
        <p:spPr>
          <a:xfrm>
            <a:off x="7759795" y="365008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1475178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618407"/>
                <a:ext cx="11810444" cy="5267700"/>
              </a:xfrm>
              <a:prstGeom prst="rect">
                <a:avLst/>
              </a:prstGeom>
            </p:spPr>
            <p:txBody>
              <a:bodyPr wrap="square" lIns="121898" tIns="60948" rIns="121898" bIns="60948">
                <a:spAutoFit/>
              </a:bodyPr>
              <a:lstStyle/>
              <a:p>
                <a:pPr>
                  <a:lnSpc>
                    <a:spcPct val="130000"/>
                  </a:lnSpc>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第</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个线圈右边框进入磁场时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由右手定则知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感应电流方向为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abcda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感应电动势</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nBL</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𝒏𝑩</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安培力</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第</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个线圈进入磁场的过程中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某时刻速度为</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在极短时间</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内通过线圈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的电荷量</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𝒏𝑩</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𝒏𝑩</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两边累加得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𝒏𝑩</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个线圈进入磁场的过程中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某时刻速度为</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在极短时间</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内对阻尼器由动量定理有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两边累加得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30000"/>
                  </a:lnSpc>
                  <a:tabLst>
                    <a:tab pos="2970530" algn="l"/>
                  </a:tabLst>
                </a:pPr>
                <a:r>
                  <a:rPr lang="en-US" altLang="zh-CN" sz="2600" i="1" dirty="0" err="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618407"/>
                <a:ext cx="11810444" cy="5267700"/>
              </a:xfrm>
              <a:prstGeom prst="rect">
                <a:avLst/>
              </a:prstGeom>
              <a:blipFill rotWithShape="0">
                <a:blip r:embed="rId2"/>
                <a:stretch>
                  <a:fillRect l="-671" r="-258" b="-116"/>
                </a:stretch>
              </a:blipFill>
            </p:spPr>
            <p:txBody>
              <a:bodyPr/>
              <a:lstStyle/>
              <a:p>
                <a:r>
                  <a:rPr lang="zh-CN" altLang="en-US">
                    <a:noFill/>
                  </a:rPr>
                  <a:t> </a:t>
                </a:r>
              </a:p>
            </p:txBody>
          </p:sp>
        </mc:Fallback>
      </mc:AlternateContent>
      <p:pic>
        <p:nvPicPr>
          <p:cNvPr id="3" name="image17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80989" y="4293108"/>
            <a:ext cx="4659646" cy="1405573"/>
          </a:xfrm>
          <a:prstGeom prst="rect">
            <a:avLst/>
          </a:prstGeom>
        </p:spPr>
      </p:pic>
    </p:spTree>
    <p:extLst>
      <p:ext uri="{BB962C8B-B14F-4D97-AF65-F5344CB8AC3E}">
        <p14:creationId xmlns:p14="http://schemas.microsoft.com/office/powerpoint/2010/main" val="382248501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6615" y="1319508"/>
            <a:ext cx="11810444" cy="2969699"/>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山东临沂高三月考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如图所示的光滑金属轨道由左、右两段足够长的轨道拼接而成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整个轨道固定在水平面内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左侧两平行导轨间距为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在上面放置导体棒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右侧两平行导轨间距为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在上面放置导体棒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导轨电阻不计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整个轨道所在的空间中有垂直于轨道平面的匀强磁场。现在给棒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一个初速度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安培力使棒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向右运动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运动过程中棒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均与导轨良好接触。下列说法正确的是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97250" y="5825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47915" y="4267708"/>
                <a:ext cx="11658044" cy="2079135"/>
              </a:xfrm>
              <a:prstGeom prst="rect">
                <a:avLst/>
              </a:prstGeom>
            </p:spPr>
            <p:txBody>
              <a:bodyPr wrap="square" lIns="121898" tIns="60948" rIns="121898" bIns="60948">
                <a:spAutoFit/>
              </a:bodyPr>
              <a:lstStyle/>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两棒一直做减速运动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最终速度为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的最终速度分别为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两棒在运动过程中的同一时刻加速度大小不相等</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整个过程中两棒上产生的焦耳热为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47915" y="4267708"/>
                <a:ext cx="11658044" cy="2079135"/>
              </a:xfrm>
              <a:prstGeom prst="rect">
                <a:avLst/>
              </a:prstGeom>
              <a:blipFill rotWithShape="0">
                <a:blip r:embed="rId2"/>
                <a:stretch>
                  <a:fillRect l="-680" t="-2346" b="-1466"/>
                </a:stretch>
              </a:blipFill>
            </p:spPr>
            <p:txBody>
              <a:bodyPr/>
              <a:lstStyle/>
              <a:p>
                <a:r>
                  <a:rPr lang="zh-CN" altLang="en-US">
                    <a:noFill/>
                  </a:rPr>
                  <a:t> </a:t>
                </a:r>
              </a:p>
            </p:txBody>
          </p:sp>
        </mc:Fallback>
      </mc:AlternateContent>
      <p:sp>
        <p:nvSpPr>
          <p:cNvPr id="9" name="TextBox 1"/>
          <p:cNvSpPr txBox="1"/>
          <p:nvPr/>
        </p:nvSpPr>
        <p:spPr>
          <a:xfrm>
            <a:off x="8852757" y="3726410"/>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10" name="image17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72723" y="4501906"/>
            <a:ext cx="2735826" cy="1493520"/>
          </a:xfrm>
          <a:prstGeom prst="rect">
            <a:avLst/>
          </a:prstGeom>
        </p:spPr>
      </p:pic>
    </p:spTree>
    <p:extLst>
      <p:ext uri="{BB962C8B-B14F-4D97-AF65-F5344CB8AC3E}">
        <p14:creationId xmlns:p14="http://schemas.microsoft.com/office/powerpoint/2010/main" val="32015381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TotalTime>
  <Words>1981</Words>
  <Application>Microsoft Office PowerPoint</Application>
  <PresentationFormat>自定义</PresentationFormat>
  <Paragraphs>179</Paragraphs>
  <Slides>36</Slides>
  <Notes>2</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36</vt:i4>
      </vt:variant>
    </vt:vector>
  </HeadingPairs>
  <TitlesOfParts>
    <vt:vector size="51" baseType="lpstr">
      <vt:lpstr>等线</vt:lpstr>
      <vt:lpstr>方正黑体_GBK</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58</cp:revision>
  <dcterms:created xsi:type="dcterms:W3CDTF">2024-01-15T03:14:15Z</dcterms:created>
  <dcterms:modified xsi:type="dcterms:W3CDTF">2026-03-23T02:56:35Z</dcterms:modified>
</cp:coreProperties>
</file>