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340" r:id="rId2"/>
    <p:sldId id="257" r:id="rId3"/>
    <p:sldId id="341" r:id="rId4"/>
    <p:sldId id="355" r:id="rId5"/>
    <p:sldId id="356" r:id="rId6"/>
    <p:sldId id="357" r:id="rId7"/>
    <p:sldId id="358" r:id="rId8"/>
    <p:sldId id="359" r:id="rId9"/>
    <p:sldId id="459" r:id="rId10"/>
    <p:sldId id="460" r:id="rId11"/>
    <p:sldId id="361" r:id="rId12"/>
    <p:sldId id="360" r:id="rId13"/>
    <p:sldId id="461" r:id="rId14"/>
    <p:sldId id="462" r:id="rId15"/>
    <p:sldId id="362" r:id="rId16"/>
    <p:sldId id="363" r:id="rId17"/>
    <p:sldId id="463" r:id="rId18"/>
    <p:sldId id="466" r:id="rId19"/>
    <p:sldId id="464" r:id="rId20"/>
    <p:sldId id="465" r:id="rId21"/>
    <p:sldId id="367" r:id="rId22"/>
    <p:sldId id="368" r:id="rId23"/>
    <p:sldId id="370" r:id="rId24"/>
    <p:sldId id="372" r:id="rId25"/>
    <p:sldId id="373" r:id="rId26"/>
    <p:sldId id="374" r:id="rId27"/>
    <p:sldId id="400" r:id="rId28"/>
    <p:sldId id="402" r:id="rId29"/>
    <p:sldId id="403" r:id="rId30"/>
    <p:sldId id="404" r:id="rId31"/>
    <p:sldId id="405" r:id="rId32"/>
    <p:sldId id="406" r:id="rId33"/>
    <p:sldId id="407" r:id="rId34"/>
    <p:sldId id="408" r:id="rId35"/>
    <p:sldId id="409" r:id="rId36"/>
    <p:sldId id="410" r:id="rId37"/>
    <p:sldId id="411" r:id="rId38"/>
    <p:sldId id="414" r:id="rId39"/>
    <p:sldId id="415" r:id="rId40"/>
    <p:sldId id="416" r:id="rId41"/>
    <p:sldId id="417" r:id="rId42"/>
    <p:sldId id="418" r:id="rId43"/>
    <p:sldId id="419" r:id="rId44"/>
    <p:sldId id="467" r:id="rId45"/>
    <p:sldId id="420" r:id="rId46"/>
    <p:sldId id="421" r:id="rId47"/>
    <p:sldId id="470" r:id="rId48"/>
    <p:sldId id="428" r:id="rId49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>
        <p:scale>
          <a:sx n="75" d="100"/>
          <a:sy n="75" d="100"/>
        </p:scale>
        <p:origin x="726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674414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19029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6.xml"/><Relationship Id="rId3" Type="http://schemas.openxmlformats.org/officeDocument/2006/relationships/slide" Target="../slides/slide40.xml"/><Relationship Id="rId7" Type="http://schemas.openxmlformats.org/officeDocument/2006/relationships/slide" Target="../slides/slide34.xml"/><Relationship Id="rId12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2.xml"/><Relationship Id="rId11" Type="http://schemas.openxmlformats.org/officeDocument/2006/relationships/slide" Target="../slides/slide45.xml"/><Relationship Id="rId5" Type="http://schemas.openxmlformats.org/officeDocument/2006/relationships/slide" Target="../slides/slide30.xml"/><Relationship Id="rId10" Type="http://schemas.openxmlformats.org/officeDocument/2006/relationships/slide" Target="../slides/slide42.xml"/><Relationship Id="rId4" Type="http://schemas.openxmlformats.org/officeDocument/2006/relationships/slide" Target="../slides/slide28.xml"/><Relationship Id="rId9" Type="http://schemas.openxmlformats.org/officeDocument/2006/relationships/slide" Target="../slides/slide3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364350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295928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5605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1618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476308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5963914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圆角矩形 57">
            <a:hlinkClick r:id="rId11" action="ppaction://hlinksldjump"/>
          </p:cNvPr>
          <p:cNvSpPr/>
          <p:nvPr userDrawn="1"/>
        </p:nvSpPr>
        <p:spPr>
          <a:xfrm>
            <a:off x="6565181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2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2" r:id="rId4"/>
    <p:sldLayoutId id="2147483663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emf"/><Relationship Id="rId4" Type="http://schemas.openxmlformats.org/officeDocument/2006/relationships/package" Target="../embeddings/Microsoft_Word___1.docx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1.emf"/><Relationship Id="rId4" Type="http://schemas.openxmlformats.org/officeDocument/2006/relationships/package" Target="../embeddings/Microsoft_Word___2.docx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tags" Target="../tags/tag8.xml"/><Relationship Id="rId7" Type="http://schemas.openxmlformats.org/officeDocument/2006/relationships/slide" Target="slide2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71534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46626"/>
            <a:ext cx="10684970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专题强化二十二　电磁感应中的动力学和能量问题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TextBox 2"/>
          <p:cNvSpPr txBox="1"/>
          <p:nvPr>
            <p:custDataLst>
              <p:tags r:id="rId3"/>
            </p:custDataLst>
          </p:nvPr>
        </p:nvSpPr>
        <p:spPr>
          <a:xfrm>
            <a:off x="1054736" y="5050195"/>
            <a:ext cx="389241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第十一章　电磁感应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8466588"/>
              </p:ext>
            </p:extLst>
          </p:nvPr>
        </p:nvGraphicFramePr>
        <p:xfrm>
          <a:off x="465677" y="698500"/>
          <a:ext cx="11315700" cy="544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文档" r:id="rId4" imgW="11325824" imgH="5468107" progId="Word.Document.12">
                  <p:embed/>
                </p:oleObj>
              </mc:Choice>
              <mc:Fallback>
                <p:oleObj name="文档" r:id="rId4" imgW="11325824" imgH="546810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5677" y="698500"/>
                        <a:ext cx="11315700" cy="544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7821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1852" y="530028"/>
            <a:ext cx="1177333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en-US" sz="2600" kern="100" dirty="0" smtClean="0">
                <a:latin typeface="Times New Roman"/>
                <a:ea typeface="微软雅黑"/>
                <a:cs typeface="Times New Roman"/>
              </a:rPr>
              <a:t>模型 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　　</a:t>
            </a:r>
            <a:r>
              <a:rPr lang="zh-CN" altLang="en-US" sz="2600" dirty="0">
                <a:latin typeface="Times New Roman"/>
                <a:ea typeface="微软雅黑"/>
                <a:cs typeface="Times New Roman"/>
              </a:rPr>
              <a:t>“单杆</a:t>
            </a:r>
            <a:r>
              <a:rPr lang="en-US" altLang="zh-CN" sz="2600" dirty="0">
                <a:latin typeface="Times New Roman"/>
                <a:ea typeface="微软雅黑"/>
                <a:cs typeface="Times New Roman"/>
              </a:rPr>
              <a:t>+</a:t>
            </a:r>
            <a:r>
              <a:rPr lang="zh-CN" altLang="en-US" sz="2600" dirty="0">
                <a:latin typeface="Times New Roman"/>
                <a:ea typeface="微软雅黑"/>
                <a:cs typeface="Times New Roman"/>
              </a:rPr>
              <a:t>电容器”模型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1026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38" y="75253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106615" y="1218311"/>
            <a:ext cx="11983785" cy="412418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两条足够长的光滑平行导轨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水平放置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导轨间距为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</a:p>
          <a:p>
            <a:pPr marL="252000" indent="-457200"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电阻不计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两导体棒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静置于导轨上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导体棒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的电阻不计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棒的阻值为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</a:p>
          <a:p>
            <a:pPr marL="252000" indent="-457200"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单刀双掷开关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接在电容为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 F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的电容器上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初始状态电容器不带电。电容器的右侧有垂直于纸面向里的匀强磁场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磁感应强度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T,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电容器左侧有垂直于纸面向外的匀强磁场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 T,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导体棒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通过细线跨过光滑定滑轮与竖直悬挂的重物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相连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已知重物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、两导体棒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三者的质量均为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kg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。现将开关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释放重物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同时开始计时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=0.25 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时断开开关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</a:p>
          <a:p>
            <a:pPr marL="252000" indent="-457200"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0.45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时将开关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导体棒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开始运动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52000" indent="-457200"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导体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棒的加速度大小相等。重力加速度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 m/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30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 marL="252000" indent="-457200"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371618" y="5246243"/>
                <a:ext cx="11658044" cy="110111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时刻导体棒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的速度为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 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		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时刻导体棒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的速度为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 m/s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时刻导体棒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的加速度为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		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时刻回路消耗的热功率为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25 W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618" y="5246243"/>
                <a:ext cx="11658044" cy="1101111"/>
              </a:xfrm>
              <a:prstGeom prst="rect">
                <a:avLst/>
              </a:prstGeom>
              <a:blipFill rotWithShape="0">
                <a:blip r:embed="rId3"/>
                <a:stretch>
                  <a:fillRect l="-680" t="-5000" b="-3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1"/>
          <p:cNvSpPr txBox="1"/>
          <p:nvPr/>
        </p:nvSpPr>
        <p:spPr>
          <a:xfrm>
            <a:off x="3528282" y="4768445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10" name="image157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908" y="3738438"/>
            <a:ext cx="3648276" cy="136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6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94740" y="603012"/>
                <a:ext cx="11810444" cy="524038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对导体棒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和重物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𝑸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𝑪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𝑩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时刻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导体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断开开关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导体棒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不受安培力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时刻导体棒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的速度为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en-US" altLang="zh-CN" sz="2600" i="1" dirty="0" err="1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)==2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开关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位置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时刻导体棒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的加速度大小为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对导体棒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和重物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对金属棒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时刻回路消耗的热功率为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03012"/>
                <a:ext cx="11810444" cy="5240385"/>
              </a:xfrm>
              <a:prstGeom prst="rect">
                <a:avLst/>
              </a:prstGeom>
              <a:blipFill rotWithShape="0">
                <a:blip r:embed="rId2"/>
                <a:stretch>
                  <a:fillRect l="-671" r="-671" b="-1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5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95" y="836676"/>
            <a:ext cx="3648276" cy="136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41626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总结提升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单杆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电容器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模型动力学特点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171813"/>
              </p:ext>
            </p:extLst>
          </p:nvPr>
        </p:nvGraphicFramePr>
        <p:xfrm>
          <a:off x="478504" y="1472057"/>
          <a:ext cx="10514013" cy="4292474"/>
        </p:xfrm>
        <a:graphic>
          <a:graphicData uri="http://schemas.openxmlformats.org/drawingml/2006/table">
            <a:tbl>
              <a:tblPr firstRow="1" firstCol="1" bandRow="1"/>
              <a:tblGrid>
                <a:gridCol w="1307943"/>
                <a:gridCol w="9206070"/>
              </a:tblGrid>
              <a:tr h="2178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>
                          <a:effectLst/>
                          <a:latin typeface="Book Antiqua" panose="0204060205030503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=0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　轨道光滑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94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示意图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66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>
                          <a:effectLst/>
                          <a:latin typeface="Book Antiqua" panose="0204060205030503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t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图像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4" name="image293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935" y="2289141"/>
            <a:ext cx="3054487" cy="15272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image294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064" y="4051681"/>
            <a:ext cx="1893277" cy="161485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87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927605"/>
              </p:ext>
            </p:extLst>
          </p:nvPr>
        </p:nvGraphicFramePr>
        <p:xfrm>
          <a:off x="381000" y="952500"/>
          <a:ext cx="11315700" cy="491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文档" r:id="rId4" imgW="11325824" imgH="4925804" progId="Word.Document.12">
                  <p:embed/>
                </p:oleObj>
              </mc:Choice>
              <mc:Fallback>
                <p:oleObj name="文档" r:id="rId4" imgW="11325824" imgH="492580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1000" y="952500"/>
                        <a:ext cx="11315700" cy="4914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2326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1852" y="568128"/>
            <a:ext cx="1177333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en-US" sz="2600" kern="100" smtClean="0">
                <a:latin typeface="Times New Roman"/>
                <a:ea typeface="微软雅黑"/>
                <a:cs typeface="Times New Roman"/>
              </a:rPr>
              <a:t>模型 </a:t>
            </a:r>
            <a:r>
              <a:rPr lang="zh-CN" altLang="zh-CN" sz="2600" kern="100" smtClean="0">
                <a:latin typeface="Times New Roman"/>
                <a:ea typeface="微软雅黑"/>
                <a:cs typeface="Times New Roman"/>
              </a:rPr>
              <a:t>　　</a:t>
            </a:r>
            <a:r>
              <a:rPr lang="zh-CN" altLang="en-US" sz="2600" smtClean="0">
                <a:latin typeface="Times New Roman"/>
                <a:ea typeface="微软雅黑"/>
                <a:cs typeface="Times New Roman"/>
              </a:rPr>
              <a:t>“双杆</a:t>
            </a:r>
            <a:r>
              <a:rPr lang="en-US" altLang="zh-CN" sz="2600" smtClean="0">
                <a:latin typeface="Times New Roman"/>
                <a:ea typeface="微软雅黑"/>
                <a:cs typeface="Times New Roman"/>
              </a:rPr>
              <a:t>+</a:t>
            </a:r>
            <a:r>
              <a:rPr lang="zh-CN" altLang="en-US" sz="2600" smtClean="0">
                <a:latin typeface="Times New Roman"/>
                <a:ea typeface="微软雅黑"/>
                <a:cs typeface="Times New Roman"/>
              </a:rPr>
              <a:t>导轨”模型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3074" name="Picture 2" descr="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27" y="779344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106614" y="1256411"/>
            <a:ext cx="11932985" cy="29238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空间存在竖直方向的匀强磁场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磁感应强度大小为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 T,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两根足够长水平金属直轨道平行放置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轨道间距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 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。将质量均为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 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、长度均为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、电阻均为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 Ω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的金属棒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垂直轨道放置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金属棒与直轨道间动摩擦因数均为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=0.4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。现用外力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使金属棒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保持静止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对金属棒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施加大小为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 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、方向水平向右的恒力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当金属棒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匀速运动时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撤去固定金属棒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的外力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在运动过程中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金属棒与导轨始终垂直且接触良好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导轨电阻不计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 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47915" y="4208899"/>
            <a:ext cx="11658044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匀速运动时的速度大小为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 m/s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匀速运动时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其两端的电势差为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 V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撤去外力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两金属棒的速度差不断增大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最终金属棒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的加速度运动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3236055" y="3637510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10" name="image15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847" y="3952187"/>
            <a:ext cx="2917634" cy="183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99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94740" y="541626"/>
                <a:ext cx="11810444" cy="543069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当加速度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金属棒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做匀速运动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𝑩𝑳𝒗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ILB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金属棒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匀速运动时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切割磁感线产生的感应电动势为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由于两金属棒阻值相等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则金属棒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两端的电势差大小为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撤去外力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由牛顿第二定律可得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最终两金属棒加速度相同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即最终两棒的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速度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差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保持不变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541626"/>
                <a:ext cx="11810444" cy="5430693"/>
              </a:xfrm>
              <a:prstGeom prst="rect">
                <a:avLst/>
              </a:prstGeom>
              <a:blipFill rotWithShape="0">
                <a:blip r:embed="rId2"/>
                <a:stretch>
                  <a:fillRect l="-671" b="-3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5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847" y="3861054"/>
            <a:ext cx="2917634" cy="183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0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52274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总结提升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双杆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导轨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模型动力学特点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初速度不为零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不受其他水平外力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453731"/>
              </p:ext>
            </p:extLst>
          </p:nvPr>
        </p:nvGraphicFramePr>
        <p:xfrm>
          <a:off x="605504" y="2028825"/>
          <a:ext cx="11106404" cy="4180650"/>
        </p:xfrm>
        <a:graphic>
          <a:graphicData uri="http://schemas.openxmlformats.org/drawingml/2006/table">
            <a:tbl>
              <a:tblPr firstRow="1" firstCol="1" bandRow="1"/>
              <a:tblGrid>
                <a:gridCol w="737108"/>
                <a:gridCol w="3672459"/>
                <a:gridCol w="6696837"/>
              </a:tblGrid>
              <a:tr h="213343"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光滑的平行导轨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光滑不等距导轨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0087"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示意图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质量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电阻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4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4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长度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4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4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杆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MN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PQ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间距足够长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质量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电阻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4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4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长度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4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4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杆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MN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PQ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间距足够长且只在各自的轨道上运动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124" name="image295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666" y="2780919"/>
            <a:ext cx="1893277" cy="126218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image296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251" y="2738203"/>
            <a:ext cx="1919262" cy="153132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462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402499"/>
              </p:ext>
            </p:extLst>
          </p:nvPr>
        </p:nvGraphicFramePr>
        <p:xfrm>
          <a:off x="802488" y="836676"/>
          <a:ext cx="10045312" cy="4958017"/>
        </p:xfrm>
        <a:graphic>
          <a:graphicData uri="http://schemas.openxmlformats.org/drawingml/2006/table">
            <a:tbl>
              <a:tblPr firstRow="1" firstCol="1" bandRow="1"/>
              <a:tblGrid>
                <a:gridCol w="1010558"/>
                <a:gridCol w="4606144"/>
                <a:gridCol w="4428610"/>
              </a:tblGrid>
              <a:tr h="21334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光滑的平行导轨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光滑不等距导轨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69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 dirty="0">
                          <a:effectLst/>
                          <a:latin typeface="Book Antiqua" panose="0204060205030503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t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图像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33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分析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杆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MN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做变减速运动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杆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PQ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做变加速运动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稳定时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两杆的加速度均为零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以相等的速度做匀速运动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杆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MN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做变减速运动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杆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PQ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做变加速运动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稳定时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两杆的加速度均为零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两杆的速度之比为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sz="2600" dirty="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∶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image297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113" y="1670768"/>
            <a:ext cx="1776339" cy="153132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298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305" y="1668946"/>
            <a:ext cx="1919262" cy="153132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99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52274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初速度为零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一杆受到恒定水平外力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707447"/>
              </p:ext>
            </p:extLst>
          </p:nvPr>
        </p:nvGraphicFramePr>
        <p:xfrm>
          <a:off x="479114" y="1446657"/>
          <a:ext cx="11232794" cy="4810888"/>
        </p:xfrm>
        <a:graphic>
          <a:graphicData uri="http://schemas.openxmlformats.org/drawingml/2006/table">
            <a:tbl>
              <a:tblPr firstRow="1" firstCol="1" bandRow="1"/>
              <a:tblGrid>
                <a:gridCol w="1130019"/>
                <a:gridCol w="3616959"/>
                <a:gridCol w="6485816"/>
              </a:tblGrid>
              <a:tr h="2576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光滑的平行导轨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不光滑平行导轨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9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示意图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质量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电阻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长度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摩擦力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f1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f2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质量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电阻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长度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148" name="image299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28" y="2564892"/>
            <a:ext cx="2290866" cy="159462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image300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772" y="2293552"/>
            <a:ext cx="2290866" cy="159462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05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10796111" cy="16003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学会用动力学知识分析导体棒在磁场中的运动问题。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会用功能关系和能量守恒定律分析电磁感应中的能量转化。</a:t>
            </a:r>
            <a:endParaRPr lang="zh-CN" altLang="zh-CN" sz="1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715539"/>
              </p:ext>
            </p:extLst>
          </p:nvPr>
        </p:nvGraphicFramePr>
        <p:xfrm>
          <a:off x="441014" y="823976"/>
          <a:ext cx="11232794" cy="4958017"/>
        </p:xfrm>
        <a:graphic>
          <a:graphicData uri="http://schemas.openxmlformats.org/drawingml/2006/table">
            <a:tbl>
              <a:tblPr firstRow="1" firstCol="1" bandRow="1"/>
              <a:tblGrid>
                <a:gridCol w="1130019"/>
                <a:gridCol w="3616959"/>
                <a:gridCol w="6485816"/>
              </a:tblGrid>
              <a:tr h="2576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光滑的平行导轨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不光滑平行导轨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1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 dirty="0">
                          <a:effectLst/>
                          <a:latin typeface="Book Antiqua" panose="0204060205030503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t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图像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9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分析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开始时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两杆做变加速运动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稳定时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两杆以相同的加速度做匀加速运动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且速度差恒定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开始时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若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 b="1" dirty="0" err="1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则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PQ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杆先变加速后匀速运动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MN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杆静止。若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PQ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杆先变加速后匀加速运动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MN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杆先静止后变加速运动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最后和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PQ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杆同时做匀加速运动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且加速度相同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image301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711" y="1597254"/>
            <a:ext cx="1614854" cy="161485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302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497" y="1620071"/>
            <a:ext cx="2717595" cy="159462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19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电磁感应中的能量转化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电磁感应中的能量问题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pic>
        <p:nvPicPr>
          <p:cNvPr id="4" name="图片 3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1560" y="2348864"/>
            <a:ext cx="7852132" cy="151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求解焦耳热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的三种方法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6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020" y="1662684"/>
            <a:ext cx="7992999" cy="348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33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34498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安徽皖东名校联盟联考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两足够长的光滑平行导轨固定在同一水平面上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虚线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与导轨垂直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其左、右两侧的导轨间距分别为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整个装置处在竖直向下的匀强磁场中。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左、右两侧的磁感应强度大小分别为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两侧导轨上分别垂直于导轨放置两根平行金属棒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接入电路的阻值分别为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系统静止。某时刻对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棒施加一个水平向右的恒力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两金属棒在向右的运动过程中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始终与导轨垂直且接触良好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棒始终未到达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则下列判断正确的是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6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3645027"/>
            <a:ext cx="3024378" cy="185810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89604" y="3937381"/>
            <a:ext cx="8069199" cy="245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最终两棒以不同的速度匀速运动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最终两棒以相同的速度匀速运动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安培力对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棒所做的功大于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棒的动能增加量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外力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做的功等于两棒的动能增加量和回路中产生的焦耳热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4557617" y="344688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86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94740" y="541626"/>
                <a:ext cx="11810444" cy="399350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棒在恒力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作用下向右加速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由于受到向左的安培力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所以做加速度减小的加速运动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棒在向右的安培力作用下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向右加速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两者达到稳定状态应该是有共同的加速度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𝒂𝒃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𝐜𝐝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所以最终两棒以相同的加速度一起向右做加速运动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棒受的合力为安培力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由动能定理知安培力对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棒所做的功等于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棒的动能增加量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由功能关系知恒力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做的功等于两棒的动能增加量和回路中产生的焦耳热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541626"/>
                <a:ext cx="11810444" cy="3993505"/>
              </a:xfrm>
              <a:prstGeom prst="rect">
                <a:avLst/>
              </a:prstGeom>
              <a:blipFill rotWithShape="0">
                <a:blip r:embed="rId2"/>
                <a:stretch>
                  <a:fillRect l="-671" r="-3459" b="-25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6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4163218"/>
            <a:ext cx="3024378" cy="185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85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06615" y="620649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广东深圳高三月考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水平粗糙导轨左侧接有定值电阻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 Ω,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导轨处于垂直纸面向外的匀强磁场中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磁感应强度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T,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导轨间距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。一质量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、阻值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Ω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的金属棒在水平向右拉力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作用下由静止开始从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处运动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金属棒与导轨间动摩擦因数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=0.25,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金属棒的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图像如图乙所示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 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09815" y="3650664"/>
            <a:ext cx="11658044" cy="267962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由图像可知金属棒做匀加速直线运动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拉动过程中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拉力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做的功等于金属棒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焦耳热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与克服摩擦力所做的功之和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安培力的大小为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 N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从起点运动到位移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的过程中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回路产生的焦耳热为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0.25 J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5447125" y="31037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10" name="image16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68" y="3244102"/>
            <a:ext cx="4419216" cy="221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34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94740" y="541626"/>
                <a:ext cx="11810444" cy="515157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由题图乙可知金属棒的速度随位移均匀变化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由匀变速直线运动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𝒂𝒙</m:t>
                        </m:r>
                      </m:e>
                    </m:rad>
                  </m:oMath>
                </a14:m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∝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其图像不是一条直线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则金属棒做变加速直线运动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运动过程中金属棒在水平方向受到拉力、安培力及摩擦力作用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金属棒做加速运动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动能增加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拉力做的功大于金属棒克服安培力和摩擦力所做的功之和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由题图乙可知当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金属棒的速度为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则金属棒产生的感应电动势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此时的电流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安培力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ILB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由功能关系可知金属棒从起点运动到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处的过程中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回路产生的焦耳热等于金属棒克服安培力所做的功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从题图乙中图像与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坐标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围成的面积的物理意义可知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/s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/s,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解得该过程回路产生的总焦耳热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总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0.25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541626"/>
                <a:ext cx="11810444" cy="5151579"/>
              </a:xfrm>
              <a:prstGeom prst="rect">
                <a:avLst/>
              </a:prstGeom>
              <a:blipFill rotWithShape="0">
                <a:blip r:embed="rId2"/>
                <a:stretch>
                  <a:fillRect l="-671" t="-1302" r="-568" b="-17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6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368" y="3759454"/>
            <a:ext cx="4419216" cy="221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9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endParaRPr kumimoji="1" lang="en-US" altLang="zh-CN" sz="8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8687530" y="3294356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4740" y="1349755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电磁感应中的动力学问题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在一匀强磁场中有一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形导线框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abcd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线框处于水平面内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磁场与线框平面垂直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为一电阻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为垂直于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的一根导体杆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它可在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上无摩擦地滑动。杆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及线框的电阻不计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开始时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一个向右的初速度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0691" y="3773184"/>
            <a:ext cx="116580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ef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将减速向右运动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但不是匀减速运动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ef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将匀减速向右运动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最后停止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ef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将匀速向右运动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ef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将往返运动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image16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057" y="3917070"/>
            <a:ext cx="2968752" cy="197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220859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向右运动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切割磁感线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产生感应电动势和感应电流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会受到向左的安培力而做减速运动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ILB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做的是加速度减小的减速运动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最终停止运动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2208594"/>
              </a:xfrm>
              <a:prstGeom prst="rect">
                <a:avLst/>
              </a:prstGeom>
              <a:blipFill rotWithShape="0">
                <a:blip r:embed="rId2"/>
                <a:stretch>
                  <a:fillRect l="-671" r="-103" b="-52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6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057" y="2348865"/>
            <a:ext cx="2968752" cy="197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7" name="组合 14"/>
          <p:cNvGrpSpPr/>
          <p:nvPr/>
        </p:nvGrpSpPr>
        <p:grpSpPr bwMode="auto">
          <a:xfrm>
            <a:off x="4785395" y="2132838"/>
            <a:ext cx="1995409" cy="907941"/>
            <a:chOff x="4784744" y="2133099"/>
            <a:chExt cx="1995564" cy="908344"/>
          </a:xfrm>
        </p:grpSpPr>
        <p:sp>
          <p:nvSpPr>
            <p:cNvPr id="23562" name="TextBox 15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672226" y="2294802"/>
              <a:ext cx="1108082" cy="64661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 smtClean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3" action="ppaction://hlinksldjump"/>
            </p:cNvPr>
            <p:cNvSpPr txBox="1"/>
            <p:nvPr/>
          </p:nvSpPr>
          <p:spPr>
            <a:xfrm>
              <a:off x="4784744" y="2133099"/>
              <a:ext cx="806694" cy="908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31392" y="3631379"/>
            <a:ext cx="3743321" cy="899904"/>
            <a:chOff x="5731636" y="3632053"/>
            <a:chExt cx="3743834" cy="900304"/>
          </a:xfrm>
        </p:grpSpPr>
        <p:sp>
          <p:nvSpPr>
            <p:cNvPr id="23560" name="TextBox 18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38193" y="3728911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4" action="ppaction://hlinksldjump"/>
            </p:cNvPr>
            <p:cNvSpPr txBox="1"/>
            <p:nvPr/>
          </p:nvSpPr>
          <p:spPr>
            <a:xfrm>
              <a:off x="5731636" y="3632053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560403" y="3789910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9665"/>
            <a:ext cx="11810444" cy="371990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云南大理模拟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足够长的平行光滑导轨水平放置在竖直向上的匀强磁场中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磁场的磁感应强度大小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 T,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导轨宽度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m,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左端通过导线连接了电源和开关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电源的电动势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。一质量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 kg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的导体棒垂直于导轨放置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并与导轨接触良好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其接入电路的阻值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 Ω,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导体棒的中部通过绕过光滑定滑轮的绝缘轻绳连接了一质量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=0.4 kg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的物块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用手托住物块保持静止且轻绳恰好处于伸直状态。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释放物块并闭合开关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重力加速度大小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 m/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30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最后物块做匀速直线运动。下列说法正确的是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97940" y="4298188"/>
            <a:ext cx="11658044" cy="200943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导体棒向左先加速后匀速运动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物块做匀速直线运动时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导体棒的速度大小为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 m/s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刚释放物块时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通过导体棒的电流为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A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刚释放物块时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导体棒的加速度大小为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 m/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30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16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473" y="4411980"/>
            <a:ext cx="2807652" cy="179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531457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释放物块且闭合开关后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以向左为正方向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设导体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棒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速度大小为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通过导体棒的电流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𝑩𝑳𝒗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对导体棒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块组成的系统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ILB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加速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度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𝑰𝑳𝑩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可知随着速度的增大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加速度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逐渐减小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当加速度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ILB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即导体棒向左先加速后匀速运动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刚释放物块时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通过导体棒的电流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对导体棒和物块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导体棒向左运动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物块上升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5314572"/>
              </a:xfrm>
              <a:prstGeom prst="rect">
                <a:avLst/>
              </a:prstGeom>
              <a:blipFill rotWithShape="0">
                <a:blip r:embed="rId2"/>
                <a:stretch>
                  <a:fillRect l="-671" b="-16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6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836676"/>
            <a:ext cx="2807652" cy="179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64174" y="4310991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9665"/>
            <a:ext cx="9252460" cy="432423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电磁感应中的能量问题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河南周口模拟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两个由不同导电材料做成质量相同、边长相同的线框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和线框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线框的电阻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大于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。现将两个线框从同一高度由静止释放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下落到某一高度时进入磁场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磁场一直延伸到地面位置。不计空气阻力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设两线框落地时的动能大小分别为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落地所用时间分别为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2540" y="4940020"/>
            <a:ext cx="116580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	</a:t>
            </a:r>
            <a:r>
              <a:rPr lang="en-US" altLang="zh-CN" sz="26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kA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	</a:t>
            </a:r>
            <a:r>
              <a:rPr lang="en-US" altLang="zh-CN" sz="26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kA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16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0026" y="1236448"/>
            <a:ext cx="1950958" cy="237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550673"/>
            <a:ext cx="11810444" cy="36555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不计空气阻力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质量相同的线框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和线框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在同一高度时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所具有的重力势能相等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线框自由下落然后进入磁场区域时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做切割磁感线运动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将机械能一部分转化为电能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即重力势能部分转化为动能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部分转化为电能。线框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电阻大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进入磁场后产生的感应电流小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克服安培力做功小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产生焦耳热小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由能量守恒定律知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mgh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所以落地时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进入磁场时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线框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所受向上的磁场力小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进入磁场时的速度比线框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所以落地所用时间小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6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638" y="3695827"/>
            <a:ext cx="1950958" cy="237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404068" y="30529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9665"/>
            <a:ext cx="11810444" cy="296969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是电阻不计的平行金属导轨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其间距为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导轨弯曲部分光滑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平直部分粗糙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二者平滑连接。右端接一个阻值为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的定值电阻。平直部分导轨左边区域有宽度为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、方向竖直向上、磁感应强度大小为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的匀强磁场。质量为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、电阻也为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的金属棒从高度为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处由静止释放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到达磁场右边界处恰好停止。已知金属棒与平直部分导轨间的动摩擦因数为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金属棒与导轨间接触良好。重力加速度为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则金属棒穿过磁场区域的过程中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297940" y="3645027"/>
                <a:ext cx="11658044" cy="244436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流过定值电阻的电流方向是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→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通过金属棒的电荷量为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𝑩𝒅𝑳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克服安培力做的功为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金属棒产生的焦耳热为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940" y="3645027"/>
                <a:ext cx="11658044" cy="2444363"/>
              </a:xfrm>
              <a:prstGeom prst="rect">
                <a:avLst/>
              </a:prstGeom>
              <a:blipFill rotWithShape="0">
                <a:blip r:embed="rId2"/>
                <a:stretch>
                  <a:fillRect l="-680" t="-748" b="-12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16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264" y="3848354"/>
            <a:ext cx="3822685" cy="172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358877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金属棒下滑到导轨底端时速度方向向右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磁场方向竖直向上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根据右手定则可知流过定值电阻的电流方向是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根据法拉第电磁感应定律可知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通过金属棒的电荷量为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𝜱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·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𝑩𝑳𝒅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克安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则克服安培力所做的功为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克安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电路中产生的焦耳热等于克服安培力做的功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所以金属棒产生的焦耳热为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选项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3588779"/>
              </a:xfrm>
              <a:prstGeom prst="rect">
                <a:avLst/>
              </a:prstGeom>
              <a:blipFill rotWithShape="0">
                <a:blip r:embed="rId2"/>
                <a:stretch>
                  <a:fillRect l="-671" r="-310" b="-5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6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791" y="4293679"/>
            <a:ext cx="3822685" cy="172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5206" y="313677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9665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平行金属导轨及所在平面与水平面成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角。不计金属导轨电阻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平行导轨间距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m,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定值电阻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 Ω,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虚线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OO'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下方有垂直于导轨平面的匀强磁场。将电阻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Ω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 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的金属棒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OO'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上方某处垂直导轨由静止释放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金属棒下滑过程中的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图像如图乙所示。已知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 37°=0.6,cos 37°=0.8,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 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6040" y="3746627"/>
            <a:ext cx="11658044" cy="24852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金属棒下滑过程中受到的摩擦力为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0.2 N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匀强磁场的磁感应强度大小为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T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金属棒在磁场中下滑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0.1 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过程中电阻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 A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金属棒在磁场中下滑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0.1 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过程中电阻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产生的热量为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1.875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J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16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873" y="3127172"/>
            <a:ext cx="5010862" cy="253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3318217"/>
                <a:ext cx="11810444" cy="284293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由图乙知金属棒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进磁场前的加速度为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=0.1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N,A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进磁场后做匀速运动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ILB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回路中电流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𝑩𝑳𝒗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T,B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金属棒在磁场中下滑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0.1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过程中电阻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中电流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𝑩𝑳𝒗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=0.25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金属棒在磁场中下滑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0.1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过程中电阻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产生的热量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=1.875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-2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J,D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3318217"/>
                <a:ext cx="11810444" cy="2842934"/>
              </a:xfrm>
              <a:prstGeom prst="rect">
                <a:avLst/>
              </a:prstGeom>
              <a:blipFill rotWithShape="0">
                <a:blip r:embed="rId2"/>
                <a:stretch>
                  <a:fillRect l="-671" r="-2528" b="-38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6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36" y="620649"/>
            <a:ext cx="5010862" cy="253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148919" y="3739110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矩形 5"/>
              <p:cNvSpPr/>
              <p:nvPr/>
            </p:nvSpPr>
            <p:spPr>
              <a:xfrm>
                <a:off x="94740" y="1183119"/>
                <a:ext cx="11810444" cy="310088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6.(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)(2026·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山东滨州高三月考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平行光滑金属导轨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ad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间距为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 marL="252000" indent="-457200"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1.5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与水平面间的夹角为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导轨上端接有电阻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=0.8 Ω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。一导体棒垂直导轨放置且与导轨接触良好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导体棒质量为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 kg,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连入电路的电阻为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0.2 Ω,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导体棒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上方导轨间有一矩形磁场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磁场面积为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磁场方向垂直导轨平面向下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矩形磁场的磁感应强度均匀增大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变化率为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=1.0 T/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棒下方包括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所处的导轨间充满垂直导轨平面向上的匀强磁场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磁感应强度大小为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 T,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导轨足够长且电阻不计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重力加速度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 m/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,sin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37°=0.6,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释放导体棒后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下列说法正确的是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1183119"/>
                <a:ext cx="11810444" cy="3100889"/>
              </a:xfrm>
              <a:prstGeom prst="rect">
                <a:avLst/>
              </a:prstGeom>
              <a:blipFill rotWithShape="0">
                <a:blip r:embed="rId2"/>
                <a:stretch>
                  <a:fillRect l="-671" t="-1768" r="-568" b="-33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297940" y="4310761"/>
            <a:ext cx="116580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刚释放时导体棒的加速度大小为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 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导体棒稳定下滑时速度大小为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m/s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若撤去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上方变化的磁场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导体棒稳定运行的速度变大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若撤去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上方变化的磁场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两端电压最大为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3.2 V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13273" y="552915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61048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B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综合提升练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10" name="image17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11" y="4377592"/>
            <a:ext cx="2364137" cy="176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88773"/>
                <a:ext cx="11810444" cy="545877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刚释放导体棒时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感应电动势为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根据楞次定律知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导体棒中感应电流的方向为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→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由左手定则可知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安培力方向沿导轨向下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ILB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=9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导体棒匀速运动时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根据平衡条件可知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𝑩𝑳𝒗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den>
                        </m:f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若撤去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上方变化的磁场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导体棒稳定时有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𝑩𝑳𝒗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m/s&lt;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若撤去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上方变化的磁场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两端电压最大为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i="1" dirty="0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=3.2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88773"/>
                <a:ext cx="11810444" cy="5458778"/>
              </a:xfrm>
              <a:prstGeom prst="rect">
                <a:avLst/>
              </a:prstGeom>
              <a:blipFill rotWithShape="0">
                <a:blip r:embed="rId2"/>
                <a:stretch>
                  <a:fillRect l="-671" r="-413" b="-16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7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918" y="3899153"/>
            <a:ext cx="2611217" cy="194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考点</a:t>
            </a:r>
            <a:endParaRPr lang="zh-CN" altLang="en-US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endParaRPr kumimoji="1" lang="en-US" altLang="zh-CN" sz="8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709996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电磁感应中的能量问题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996946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电磁感应中的动力学问题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58639" y="352308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9665"/>
            <a:ext cx="11810444" cy="34498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部分学校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联考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间距为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的固定平行双轨道由足够长的水平光滑段和倾角为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的粗糙段构成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所在空间均存在与导轨所在平面垂直、磁感应强度大小为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的匀强磁场。质量均为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、电阻均为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的金属棒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垂直放在水平、倾斜导轨上且与导轨接触良好。起初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棒恰好静止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棒在水平向右的恒力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作用下从静止开始向右加速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棒达到最大速度时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棒又恰好静止。导轨的电阻不计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最大静摩擦力等于滑动摩擦力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重力加速度大小为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36040" y="4099674"/>
                <a:ext cx="11658044" cy="213767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cd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棒与倾斜导轨间的动摩擦因数为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棒的最大加速度为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棒的最大速度为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𝒎𝒈𝑹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恒力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的最大功率为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𝐧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40" y="4099674"/>
                <a:ext cx="11658044" cy="2137677"/>
              </a:xfrm>
              <a:prstGeom prst="rect">
                <a:avLst/>
              </a:prstGeom>
              <a:blipFill rotWithShape="0">
                <a:blip r:embed="rId2"/>
                <a:stretch>
                  <a:fillRect l="-680" t="-2286" b="-17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17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422" y="3645027"/>
            <a:ext cx="3958736" cy="172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375158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起初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棒恰好静止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根据平衡条件得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=tan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棒达到最大速度时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棒受到的安培力大小为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棒所受恒力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开始运动时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棒的加速度最大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则最大加速度为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根据平衡条件得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𝒎𝒈𝑹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恒力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的最大功率为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𝐧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3751580"/>
              </a:xfrm>
              <a:prstGeom prst="rect">
                <a:avLst/>
              </a:prstGeom>
              <a:blipFill rotWithShape="0">
                <a:blip r:embed="rId2"/>
                <a:stretch>
                  <a:fillRect l="-671" r="-722" b="-6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7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422" y="3645027"/>
            <a:ext cx="3958736" cy="172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矩形 6"/>
              <p:cNvSpPr/>
              <p:nvPr/>
            </p:nvSpPr>
            <p:spPr>
              <a:xfrm>
                <a:off x="18540" y="544449"/>
                <a:ext cx="12033760" cy="408930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8.(</a:t>
                </a: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2026</a:t>
                </a:r>
                <a:r>
                  <a:rPr lang="en-US" altLang="zh-CN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zh-CN" altLang="en-US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云南曲靖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高三</a:t>
                </a:r>
                <a:r>
                  <a:rPr lang="zh-CN" altLang="en-US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阶段考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固定在地面上的足够长的粗糙绝缘斜面与水平面所成夹角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在斜面下方虚线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aa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bb'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围成的区域内有垂直斜面向上的</a:t>
                </a:r>
                <a:r>
                  <a:rPr lang="zh-CN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有界匀强磁场</a:t>
                </a:r>
                <a:r>
                  <a:rPr lang="en-US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虚线</a:t>
                </a:r>
                <a:r>
                  <a:rPr lang="en-US" altLang="zh-CN" sz="2600" i="1" spc="-6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aa</a:t>
                </a:r>
                <a:r>
                  <a:rPr lang="en-US" altLang="zh-CN" sz="2600" i="1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zh-CN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bb'</a:t>
                </a:r>
                <a:r>
                  <a:rPr lang="zh-CN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与斜面底边平行。斜面上方平行放置</a:t>
                </a:r>
                <a:r>
                  <a:rPr lang="en-US" altLang="zh-CN" sz="2600" i="1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=25</a:t>
                </a:r>
                <a:r>
                  <a:rPr lang="zh-CN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匝的正方形金属线框</a:t>
                </a:r>
                <a:r>
                  <a:rPr lang="en-US" altLang="zh-CN" sz="2600" i="1" spc="-6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MNPQ</a:t>
                </a:r>
                <a:r>
                  <a:rPr lang="en-US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使其</a:t>
                </a:r>
                <a:r>
                  <a:rPr lang="en-US" altLang="zh-CN" sz="2600" i="1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边与斜面底边平行</a:t>
                </a:r>
                <a:r>
                  <a:rPr lang="en-US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从静止释放</a:t>
                </a:r>
                <a:r>
                  <a:rPr lang="en-US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线框向下运动</a:t>
                </a:r>
                <a:r>
                  <a:rPr lang="en-US" altLang="zh-CN" sz="2600" i="1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 m</a:t>
                </a:r>
                <a:r>
                  <a:rPr lang="zh-CN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进入磁场区域</a:t>
                </a:r>
                <a:r>
                  <a:rPr lang="en-US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刚好能够匀速穿过整个磁场区域</a:t>
                </a:r>
                <a:r>
                  <a:rPr lang="en-US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已知线框的质量为</a:t>
                </a:r>
                <a:r>
                  <a:rPr lang="en-US" altLang="zh-CN" sz="2600" i="1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 kg</a:t>
                </a:r>
                <a:r>
                  <a:rPr lang="zh-CN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、边长</a:t>
                </a:r>
                <a:r>
                  <a:rPr lang="en-US" altLang="zh-CN" sz="2600" i="1" spc="-6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spc="-6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=0.1 </a:t>
                </a:r>
                <a:r>
                  <a:rPr lang="en-US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spc="-6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 Ω,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线框与斜面间的动摩擦因数为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重力加速度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 m/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40" y="544449"/>
                <a:ext cx="12033760" cy="4089300"/>
              </a:xfrm>
              <a:prstGeom prst="rect">
                <a:avLst/>
              </a:prstGeom>
              <a:blipFill rotWithShape="0">
                <a:blip r:embed="rId2"/>
                <a:stretch>
                  <a:fillRect l="-659" r="-4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矩形 7"/>
          <p:cNvSpPr/>
          <p:nvPr/>
        </p:nvSpPr>
        <p:spPr>
          <a:xfrm>
            <a:off x="247140" y="4441455"/>
            <a:ext cx="116580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线框进入磁场区域时的速度大小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有界匀强磁场的磁感应强度大小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整个线框穿过磁场的过程中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线框上产生的焦耳热。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17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4830" y="4571392"/>
            <a:ext cx="3240405" cy="172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559593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(1)5 m/s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(2)0.2 T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(3)0.5 J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对金属线框从静止释放到刚进入磁场区域的过程中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由动能定理得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mgx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θ·x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-0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解得线框进入磁场区域时的速度大小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线框匀速穿过整个磁场区域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nIdB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感应电动势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nBd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感应电流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联立解得有界匀强磁场的磁感应强度大小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5595931"/>
              </a:xfrm>
              <a:prstGeom prst="rect">
                <a:avLst/>
              </a:prstGeom>
              <a:blipFill rotWithShape="0">
                <a:blip r:embed="rId2"/>
                <a:stretch>
                  <a:fillRect l="-671" b="-15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7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2132838"/>
            <a:ext cx="3240405" cy="172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550673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因刚好能够匀速穿过整个磁场区域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则磁场宽度也为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位移为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由功能关系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有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nBId·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565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联立解得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7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2132838"/>
            <a:ext cx="3240405" cy="172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03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" y="620649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2024·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北京卷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,18)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如图甲所示为某种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电磁枪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的原理图。在竖直向下的匀强磁场中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两根相距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的平行长直金属导轨水平放置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左端接电容为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的电容器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一导体棒放置在导轨上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与导轨垂直且接触良好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不计导轨电阻及导体棒与导轨间的摩擦。已知磁场的磁感应强度大小为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导体棒的质量为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、接入电路的电阻为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。开关闭合前电容器的电荷量为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10640" y="3722548"/>
            <a:ext cx="11658044" cy="186330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求闭合开关瞬间通过导体棒的电流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求闭合开关瞬间导体棒的加速度大小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在图乙中定性画出闭合开关后导体棒的速度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的变化图线。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17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187" y="3082557"/>
            <a:ext cx="4752594" cy="191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558015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𝑸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𝑪𝑹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𝑩𝑸𝑳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𝑪𝑹𝒎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见解析图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开关闭合前电容器的电荷量为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则电容器两极板间电压为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𝑸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𝑪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闭合开关瞬间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通过导体棒的电流为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𝑸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𝑪𝑹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闭合开关瞬间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对导体棒由牛顿第二定律有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ILB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问解得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𝑩𝑸𝑳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𝑪𝑹𝒎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5580158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550673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中结论可知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随着电容器放电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电容器所带电荷量不断减少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导体棒的加速度不断减小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当电容器两极板间的电压与导体棒产生的感应电动势相等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即回路中电流减为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导体棒不受安培力作用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加速度为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此后导体棒做匀速运动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其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图线如图所示。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7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2564892"/>
            <a:ext cx="2808351" cy="271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65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导体的两种运动状态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电磁感应中的动力学问题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62008"/>
              </p:ext>
            </p:extLst>
          </p:nvPr>
        </p:nvGraphicFramePr>
        <p:xfrm>
          <a:off x="529431" y="2183638"/>
          <a:ext cx="10873708" cy="2057400"/>
        </p:xfrm>
        <a:graphic>
          <a:graphicData uri="http://schemas.openxmlformats.org/drawingml/2006/table">
            <a:tbl>
              <a:tblPr firstRow="1" firstCol="1" bandRow="1"/>
              <a:tblGrid>
                <a:gridCol w="1800574"/>
                <a:gridCol w="2376297"/>
                <a:gridCol w="6696837"/>
              </a:tblGrid>
              <a:tr h="2051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状态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特征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处理方法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1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平衡态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加速度为零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根据平衡条件列式分析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1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非平衡态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加速度不为零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根据牛顿第二定律结合运动学公式进行分析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用动力学观点解答电磁感应问题的一般步骤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5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01" y="1378013"/>
            <a:ext cx="7470101" cy="2392661"/>
          </a:xfrm>
          <a:prstGeom prst="rect">
            <a:avLst/>
          </a:prstGeom>
        </p:spPr>
      </p:pic>
      <p:pic>
        <p:nvPicPr>
          <p:cNvPr id="4" name="image15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01" y="3759454"/>
            <a:ext cx="7470103" cy="249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31852" y="568128"/>
            <a:ext cx="1177333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en-US" sz="2600" kern="100" dirty="0" smtClean="0">
                <a:latin typeface="Times New Roman"/>
                <a:ea typeface="微软雅黑"/>
                <a:cs typeface="Times New Roman"/>
              </a:rPr>
              <a:t>模型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　　</a:t>
            </a:r>
            <a:r>
              <a:rPr lang="zh-CN" altLang="en-US" sz="2600" dirty="0">
                <a:latin typeface="Times New Roman"/>
                <a:ea typeface="微软雅黑"/>
                <a:cs typeface="Times New Roman"/>
              </a:rPr>
              <a:t>“单杆</a:t>
            </a:r>
            <a:r>
              <a:rPr lang="en-US" altLang="zh-CN" sz="2600" dirty="0">
                <a:latin typeface="Times New Roman"/>
                <a:ea typeface="微软雅黑"/>
                <a:cs typeface="Times New Roman"/>
              </a:rPr>
              <a:t>+</a:t>
            </a:r>
            <a:r>
              <a:rPr lang="zh-CN" altLang="en-US" sz="2600" dirty="0">
                <a:latin typeface="Times New Roman"/>
                <a:ea typeface="微软雅黑"/>
                <a:cs typeface="Times New Roman"/>
              </a:rPr>
              <a:t>电阻”模型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2050" name="Picture 2" descr="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116" y="779344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>
          <a:xfrm>
            <a:off x="106615" y="1256411"/>
            <a:ext cx="11810444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云南玉溪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三调研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为间距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0.4 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的足够长光滑平行金属导轨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导轨平面与水平面夹角为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两导轨间接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 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的电阻。与导轨垂直的虚线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上方有垂直导轨平面向上的匀强磁场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磁感应强度大小为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 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。电阻不计、长为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0.4 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的金属杆在沿斜面向上的恒力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由静止开始沿斜面向上运动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 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到达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时的速度为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 m/s,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最终匀速运动的速度为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m/s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。重力加速度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 m/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30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则恒力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大小及金属杆的质量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09815" y="4876393"/>
            <a:ext cx="116580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A.1.3 N,0.1 kg	B.1.3 N,0.2 kg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C.2.6 N,0.2 kg	D.0.3 N,0.1 kg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7861522" y="437436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15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4302081"/>
            <a:ext cx="2808351" cy="189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94740" y="554451"/>
                <a:ext cx="8693660" cy="338494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金属杆沿斜面由静止运动到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过程中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设加速度为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由运动学公式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由牛顿第二定律可知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金属杆最终匀速运动的速度为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30°=0,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BIL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𝑩𝑳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1.3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kg,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554451"/>
                <a:ext cx="8693660" cy="3384941"/>
              </a:xfrm>
              <a:prstGeom prst="rect">
                <a:avLst/>
              </a:prstGeom>
              <a:blipFill rotWithShape="0">
                <a:blip r:embed="rId2"/>
                <a:stretch>
                  <a:fillRect l="-912" r="-1192" b="-12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5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963727"/>
            <a:ext cx="2808351" cy="189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75923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总结提升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单杆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电阻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模型动力学特点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846793"/>
              </p:ext>
            </p:extLst>
          </p:nvPr>
        </p:nvGraphicFramePr>
        <p:xfrm>
          <a:off x="694531" y="1345057"/>
          <a:ext cx="10514013" cy="5029200"/>
        </p:xfrm>
        <a:graphic>
          <a:graphicData uri="http://schemas.openxmlformats.org/drawingml/2006/table">
            <a:tbl>
              <a:tblPr firstRow="1" firstCol="1" bandRow="1"/>
              <a:tblGrid>
                <a:gridCol w="1307943"/>
                <a:gridCol w="4388549"/>
                <a:gridCol w="4817521"/>
              </a:tblGrid>
              <a:tr h="2178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>
                          <a:effectLst/>
                          <a:latin typeface="Book Antiqua" panose="0204060205030503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600" b="1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≠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轨道光滑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>
                          <a:effectLst/>
                          <a:latin typeface="Book Antiqua" panose="0204060205030503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=0,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有外力轨道光滑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26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示意图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50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>
                          <a:effectLst/>
                          <a:latin typeface="Book Antiqua" panose="0204060205030503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图像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40" name="image289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867" y="2168710"/>
            <a:ext cx="2380704" cy="15272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image290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286" y="2186304"/>
            <a:ext cx="3054487" cy="145986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image291.jp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378" y="3961285"/>
            <a:ext cx="2618774" cy="21493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image292.jpe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445" y="3973681"/>
            <a:ext cx="2618774" cy="21493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89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2526</Words>
  <Application>Microsoft Office PowerPoint</Application>
  <PresentationFormat>自定义</PresentationFormat>
  <Paragraphs>248</Paragraphs>
  <Slides>48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48</vt:i4>
      </vt:variant>
    </vt:vector>
  </HeadingPairs>
  <TitlesOfParts>
    <vt:vector size="64" baseType="lpstr">
      <vt:lpstr>等线</vt:lpstr>
      <vt:lpstr>方正黑体_GBK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Cambria</vt:lpstr>
      <vt:lpstr>Cambria Math</vt:lpstr>
      <vt:lpstr>Courier New</vt:lpstr>
      <vt:lpstr>Impact</vt:lpstr>
      <vt:lpstr>Times New Roman</vt:lpstr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62</cp:revision>
  <dcterms:created xsi:type="dcterms:W3CDTF">2024-01-15T03:14:15Z</dcterms:created>
  <dcterms:modified xsi:type="dcterms:W3CDTF">2026-03-11T00:53:01Z</dcterms:modified>
</cp:coreProperties>
</file>