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handoutMasterIdLst>
    <p:handoutMasterId r:id="rId66"/>
  </p:handoutMasterIdLst>
  <p:sldIdLst>
    <p:sldId id="340" r:id="rId2"/>
    <p:sldId id="257" r:id="rId3"/>
    <p:sldId id="341" r:id="rId4"/>
    <p:sldId id="342" r:id="rId5"/>
    <p:sldId id="343" r:id="rId6"/>
    <p:sldId id="344" r:id="rId7"/>
    <p:sldId id="345" r:id="rId8"/>
    <p:sldId id="351" r:id="rId9"/>
    <p:sldId id="352" r:id="rId10"/>
    <p:sldId id="355" r:id="rId11"/>
    <p:sldId id="356" r:id="rId12"/>
    <p:sldId id="357" r:id="rId13"/>
    <p:sldId id="490" r:id="rId14"/>
    <p:sldId id="491" r:id="rId15"/>
    <p:sldId id="492" r:id="rId16"/>
    <p:sldId id="493" r:id="rId17"/>
    <p:sldId id="494" r:id="rId18"/>
    <p:sldId id="495" r:id="rId19"/>
    <p:sldId id="496" r:id="rId20"/>
    <p:sldId id="497" r:id="rId21"/>
    <p:sldId id="498" r:id="rId22"/>
    <p:sldId id="430" r:id="rId23"/>
    <p:sldId id="431" r:id="rId24"/>
    <p:sldId id="432" r:id="rId25"/>
    <p:sldId id="367" r:id="rId26"/>
    <p:sldId id="437" r:id="rId27"/>
    <p:sldId id="499" r:id="rId28"/>
    <p:sldId id="500" r:id="rId29"/>
    <p:sldId id="501" r:id="rId30"/>
    <p:sldId id="438" r:id="rId31"/>
    <p:sldId id="439" r:id="rId32"/>
    <p:sldId id="378" r:id="rId33"/>
    <p:sldId id="454" r:id="rId34"/>
    <p:sldId id="502" r:id="rId35"/>
    <p:sldId id="503" r:id="rId36"/>
    <p:sldId id="455" r:id="rId37"/>
    <p:sldId id="456" r:id="rId38"/>
    <p:sldId id="389" r:id="rId39"/>
    <p:sldId id="471" r:id="rId40"/>
    <p:sldId id="504" r:id="rId41"/>
    <p:sldId id="505" r:id="rId42"/>
    <p:sldId id="472" r:id="rId43"/>
    <p:sldId id="473" r:id="rId44"/>
    <p:sldId id="400" r:id="rId45"/>
    <p:sldId id="402" r:id="rId46"/>
    <p:sldId id="403" r:id="rId47"/>
    <p:sldId id="404" r:id="rId48"/>
    <p:sldId id="405" r:id="rId49"/>
    <p:sldId id="406" r:id="rId50"/>
    <p:sldId id="407" r:id="rId51"/>
    <p:sldId id="408" r:id="rId52"/>
    <p:sldId id="409" r:id="rId53"/>
    <p:sldId id="410" r:id="rId54"/>
    <p:sldId id="411" r:id="rId55"/>
    <p:sldId id="412" r:id="rId56"/>
    <p:sldId id="413" r:id="rId57"/>
    <p:sldId id="414" r:id="rId58"/>
    <p:sldId id="415" r:id="rId59"/>
    <p:sldId id="416" r:id="rId60"/>
    <p:sldId id="417" r:id="rId61"/>
    <p:sldId id="418" r:id="rId62"/>
    <p:sldId id="419" r:id="rId63"/>
    <p:sldId id="428" r:id="rId6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10</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3.xml"/><Relationship Id="rId3" Type="http://schemas.openxmlformats.org/officeDocument/2006/relationships/slide" Target="../slides/slide57.xml"/><Relationship Id="rId7" Type="http://schemas.openxmlformats.org/officeDocument/2006/relationships/slide" Target="../slides/slide51.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9.xml"/><Relationship Id="rId11" Type="http://schemas.openxmlformats.org/officeDocument/2006/relationships/slide" Target="../slides/slide61.xml"/><Relationship Id="rId5" Type="http://schemas.openxmlformats.org/officeDocument/2006/relationships/slide" Target="../slides/slide47.xml"/><Relationship Id="rId10" Type="http://schemas.openxmlformats.org/officeDocument/2006/relationships/slide" Target="../slides/slide59.xml"/><Relationship Id="rId4" Type="http://schemas.openxmlformats.org/officeDocument/2006/relationships/slide" Target="../slides/slide45.xml"/><Relationship Id="rId9" Type="http://schemas.openxmlformats.org/officeDocument/2006/relationships/slide" Target="../slides/slide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tags" Target="../tags/tag12.xml"/><Relationship Id="rId7" Type="http://schemas.openxmlformats.org/officeDocument/2006/relationships/slide" Target="slide2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8.xml"/><Relationship Id="rId4" Type="http://schemas.openxmlformats.org/officeDocument/2006/relationships/tags" Target="../tags/tag13.xml"/><Relationship Id="rId9" Type="http://schemas.openxmlformats.org/officeDocument/2006/relationships/slide" Target="slide3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4.xml"/><Relationship Id="rId4" Type="http://schemas.openxmlformats.org/officeDocument/2006/relationships/slide" Target="slide10.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9.jpe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394297"/>
            <a:ext cx="9554854" cy="1332092"/>
          </a:xfrm>
          <a:prstGeom prst="rect">
            <a:avLst/>
          </a:prstGeom>
          <a:noFill/>
        </p:spPr>
        <p:txBody>
          <a:bodyPr wrap="none" lIns="121917" tIns="60958" rIns="121917" bIns="60958">
            <a:spAutoFit/>
          </a:bodyPr>
          <a:lstStyle/>
          <a:p>
            <a:pPr>
              <a:lnSpc>
                <a:spcPct val="110000"/>
              </a:lnSpc>
              <a:defRPr/>
            </a:pP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实验十五　探究影响感应电流方向</a:t>
            </a:r>
            <a:r>
              <a:rPr lang="zh-CN" altLang="en-US"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的</a:t>
            </a:r>
            <a:endParaRPr lang="en-US" altLang="zh-CN"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10000"/>
              </a:lnSpc>
              <a:defRPr/>
            </a:pPr>
            <a:r>
              <a:rPr lang="zh-CN" altLang="en-US"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因素  </a:t>
            </a: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电磁感应现象　楞次定律</a:t>
            </a:r>
          </a:p>
        </p:txBody>
      </p:sp>
      <p:sp>
        <p:nvSpPr>
          <p:cNvPr id="14" name="TextBox 2"/>
          <p:cNvSpPr txBox="1"/>
          <p:nvPr>
            <p:custDataLst>
              <p:tags r:id="rId3"/>
            </p:custDataLst>
          </p:nvPr>
        </p:nvSpPr>
        <p:spPr>
          <a:xfrm>
            <a:off x="1054736" y="4725162"/>
            <a:ext cx="3892412"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第十一章　电磁感应</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感应电流的产生及方向的判断</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实验</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探究影响感应电流方向的因素</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楞次定律的推论及应用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“三定则、一定律”的应用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实验</a:t>
            </a:r>
            <a:r>
              <a:rPr lang="en-US" altLang="zh-CN" sz="2800" kern="1400">
                <a:latin typeface="Cambria"/>
                <a:ea typeface="微软雅黑"/>
                <a:cs typeface="Times New Roman"/>
              </a:rPr>
              <a:t>:</a:t>
            </a:r>
            <a:r>
              <a:rPr lang="zh-CN" altLang="en-US" sz="2800" kern="1400">
                <a:latin typeface="Cambria"/>
                <a:ea typeface="微软雅黑"/>
                <a:cs typeface="Times New Roman"/>
              </a:rPr>
              <a:t>探究影响感应电流方向的因素</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实验思路</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412653" y="2170938"/>
            <a:ext cx="9138985"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通过将条形磁体插入或拔出线圈来改变穿过线圈的磁通量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根据电流表指针的偏转方向判断感应电流的方向。</a:t>
            </a:r>
            <a:endParaRPr lang="zh-CN" altLang="zh-CN" sz="1150">
              <a:latin typeface="Calibri" panose="020F0502020204030204" pitchFamily="34" charset="0"/>
              <a:cs typeface="Times New Roman" panose="02020603050405020304" pitchFamily="18" charset="0"/>
            </a:endParaRPr>
          </a:p>
        </p:txBody>
      </p:sp>
      <p:pic>
        <p:nvPicPr>
          <p:cNvPr id="7" name="image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27623" y="2354711"/>
            <a:ext cx="2068258" cy="2736435"/>
          </a:xfrm>
          <a:prstGeom prst="rect">
            <a:avLst/>
          </a:prstGeom>
        </p:spPr>
      </p:pic>
      <p:sp>
        <p:nvSpPr>
          <p:cNvPr id="2" name="矩形 1"/>
          <p:cNvSpPr/>
          <p:nvPr/>
        </p:nvSpPr>
        <p:spPr>
          <a:xfrm>
            <a:off x="262477" y="3480417"/>
            <a:ext cx="8209026" cy="1892826"/>
          </a:xfrm>
          <a:prstGeom prst="rect">
            <a:avLst/>
          </a:prstGeom>
        </p:spPr>
        <p:txBody>
          <a:bodyPr wrap="square">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实验器材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电流表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、条形磁体、线圈、电池、开关、导线、滑动变阻器等。</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实验操作</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探究电流表指针偏转方向与电流方向的关系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电路图如图甲所示。</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384318" y="1916811"/>
            <a:ext cx="7515082"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按如图乙所示连接线圈和电流表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将磁体插入或抽出线圈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观察电流方向。</a:t>
            </a:r>
            <a:endParaRPr lang="zh-CN" altLang="zh-CN" sz="1150">
              <a:latin typeface="Calibri" panose="020F0502020204030204" pitchFamily="34" charset="0"/>
              <a:cs typeface="Times New Roman" panose="02020603050405020304" pitchFamily="18" charset="0"/>
            </a:endParaRPr>
          </a:p>
        </p:txBody>
      </p:sp>
      <p:pic>
        <p:nvPicPr>
          <p:cNvPr id="6" name="image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9176" y="1966879"/>
            <a:ext cx="3096704" cy="2546694"/>
          </a:xfrm>
          <a:prstGeom prst="rect">
            <a:avLst/>
          </a:prstGeom>
        </p:spPr>
      </p:pic>
      <p:pic>
        <p:nvPicPr>
          <p:cNvPr id="7" name="image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1276" y="4179618"/>
            <a:ext cx="2736025" cy="2261060"/>
          </a:xfrm>
          <a:prstGeom prst="rect">
            <a:avLst/>
          </a:prstGeom>
        </p:spPr>
      </p:pic>
      <p:sp>
        <p:nvSpPr>
          <p:cNvPr id="2" name="矩形 1"/>
          <p:cNvSpPr/>
          <p:nvPr/>
        </p:nvSpPr>
        <p:spPr>
          <a:xfrm>
            <a:off x="427704" y="3160608"/>
            <a:ext cx="5960396" cy="2492990"/>
          </a:xfrm>
          <a:prstGeom prst="rect">
            <a:avLst/>
          </a:prstGeom>
        </p:spPr>
        <p:txBody>
          <a:bodyPr wrap="square">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极向下插入或向上拔出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观察并记录电流表指针偏转方向和电流方向。</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极向下插入或向上拔出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观察并记录电流表指针偏转方向和电流方向。</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实验记录与分析</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以下面四种情况为例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实验结果如下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23214" y="2564892"/>
            <a:ext cx="7460478" cy="2592324"/>
          </a:xfrm>
          <a:prstGeom prst="rect">
            <a:avLst/>
          </a:prstGeom>
        </p:spPr>
      </p:pic>
    </p:spTree>
    <p:extLst>
      <p:ext uri="{BB962C8B-B14F-4D97-AF65-F5344CB8AC3E}">
        <p14:creationId xmlns:p14="http://schemas.microsoft.com/office/powerpoint/2010/main" val="17183015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4318508"/>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实验结论</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当穿过线圈的磁通量增加时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感应电流的磁场方向跟磁体的磁场方向相反。</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当穿过线圈的磁通量减少时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感应电流的磁场方向跟磁体的磁场方向相同。</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75232235"/>
              </p:ext>
            </p:extLst>
          </p:nvPr>
        </p:nvGraphicFramePr>
        <p:xfrm>
          <a:off x="394588" y="658749"/>
          <a:ext cx="11101293" cy="3518601"/>
        </p:xfrm>
        <a:graphic>
          <a:graphicData uri="http://schemas.openxmlformats.org/drawingml/2006/table">
            <a:tbl>
              <a:tblPr firstRow="1" firstCol="1" bandRow="1"/>
              <a:tblGrid>
                <a:gridCol w="1116790"/>
                <a:gridCol w="4499912"/>
                <a:gridCol w="3024545"/>
                <a:gridCol w="2460046"/>
              </a:tblGrid>
              <a:tr h="459933">
                <a:tc>
                  <a:txBody>
                    <a:bodyPr/>
                    <a:lstStyle/>
                    <a:p>
                      <a:pPr algn="ctr">
                        <a:lnSpc>
                          <a:spcPct val="14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图号</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磁体的磁场方向及磁通量变化</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感应电流的方向</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从上往下看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感应电流的磁场方向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933">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甲</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磁场方向向下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磁通量增加</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逆时针</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向上</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933">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乙</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磁场方向向上</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磁通量增加</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顺时针</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向下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933">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丙</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磁场方向向下</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磁通量减少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顺时针</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向下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9933">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丁</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磁场方向向上</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磁通量减少</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逆时针</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向上</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849776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注意事项</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305998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灵敏电流表满偏电流很小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查明电流表指针的偏转方向和电流方向的关系时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应使用一节干电池。</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电流表选用零刻度在中间的灵敏电流表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实验前要弄清线圈导线的绕向。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为了使实验现象更加明显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磁体要快速插入或抽出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进行一种操作后等电流表指针回零后再进行下一步操作。</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84492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某小组探究感应电流的产生条件和影响感应电流方向的因素。</a:t>
            </a:r>
            <a:endParaRPr lang="zh-CN" altLang="zh-CN" sz="1150">
              <a:latin typeface="Calibri" panose="020F0502020204030204" pitchFamily="34" charset="0"/>
              <a:cs typeface="Times New Roman" panose="02020603050405020304" pitchFamily="18" charset="0"/>
            </a:endParaRPr>
          </a:p>
        </p:txBody>
      </p:sp>
      <p:pic>
        <p:nvPicPr>
          <p:cNvPr id="7"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21272" y="1339618"/>
            <a:ext cx="5366258" cy="4822071"/>
          </a:xfrm>
          <a:prstGeom prst="rect">
            <a:avLst/>
          </a:prstGeom>
        </p:spPr>
      </p:pic>
    </p:spTree>
    <p:extLst>
      <p:ext uri="{BB962C8B-B14F-4D97-AF65-F5344CB8AC3E}">
        <p14:creationId xmlns:p14="http://schemas.microsoft.com/office/powerpoint/2010/main" val="13975058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23634"/>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要想使电流表指针发生偏转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即有感应电流产生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以下三种操作可行的是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螺线管不动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磁体静止放在螺线管中</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螺线管不动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磁体插入或拔出螺线管</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磁体与螺线管保持相对静止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一起匀速向上运动</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122650" y="2704719"/>
            <a:ext cx="6074950" cy="3323963"/>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螺线管不动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磁体静止放在螺线管中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穿过螺线管的磁通量不变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不会产生感应电流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螺线管不动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磁体插入或拔出螺线管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穿过螺线管的磁通量发生变化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则会产生感应电流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磁体与螺线管保持相对静止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一起匀速向上运动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穿过螺线管的磁通量不变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不会产生感应电流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7"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1409587"/>
            <a:ext cx="5366258" cy="4822071"/>
          </a:xfrm>
          <a:prstGeom prst="rect">
            <a:avLst/>
          </a:prstGeom>
        </p:spPr>
      </p:pic>
      <p:sp>
        <p:nvSpPr>
          <p:cNvPr id="2" name="矩形 1"/>
          <p:cNvSpPr/>
          <p:nvPr/>
        </p:nvSpPr>
        <p:spPr>
          <a:xfrm>
            <a:off x="198977" y="5932297"/>
            <a:ext cx="1412566" cy="623953"/>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84504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研究中发现电流表指针偏转方向会有不同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也就是感应电流方向不同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中的操作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则感应电流方向与下列哪个因素有关</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螺线管的匝数</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磁体的磁性强弱</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磁体相对螺线管运动的方向</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122650" y="3648218"/>
            <a:ext cx="6113050"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感应电流方向与磁体相对螺线管运动的方向有关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而螺线管的匝数和磁体的磁性强弱只能影响感应电流的大小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1409587"/>
            <a:ext cx="5366258" cy="4822071"/>
          </a:xfrm>
          <a:prstGeom prst="rect">
            <a:avLst/>
          </a:prstGeom>
        </p:spPr>
      </p:pic>
      <p:sp>
        <p:nvSpPr>
          <p:cNvPr id="8" name="矩形 7"/>
          <p:cNvSpPr/>
          <p:nvPr/>
        </p:nvSpPr>
        <p:spPr>
          <a:xfrm>
            <a:off x="160877" y="5995924"/>
            <a:ext cx="1412566"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05729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739637"/>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将条形磁体从图示位置先向上后向下移动一小段距离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出现的现象是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均不发光</a:t>
            </a:r>
            <a:endParaRPr lang="zh-CN" altLang="zh-CN" sz="115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交替短暂发光</a:t>
            </a:r>
            <a:endParaRPr lang="zh-CN" altLang="zh-CN" sz="115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短暂发光、灯泡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不发光</a:t>
            </a:r>
            <a:endParaRPr lang="zh-CN" altLang="zh-CN" sz="115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不发光、灯泡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短暂发光</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46450" y="3327400"/>
            <a:ext cx="6252750" cy="2735276"/>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条形磁体向上移动一小段距离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穿过螺线管的磁通量减少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向下移动一小段距离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穿过螺线管的磁通量增加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移动方向不同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产生的感应电流方向不同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根据二极管具有单向导电性可知灯泡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交替短暂发光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1409587"/>
            <a:ext cx="5366258" cy="4822071"/>
          </a:xfrm>
          <a:prstGeom prst="rect">
            <a:avLst/>
          </a:prstGeom>
        </p:spPr>
      </p:pic>
      <p:sp>
        <p:nvSpPr>
          <p:cNvPr id="8" name="矩形 7"/>
          <p:cNvSpPr/>
          <p:nvPr/>
        </p:nvSpPr>
        <p:spPr>
          <a:xfrm>
            <a:off x="95273" y="5964208"/>
            <a:ext cx="1412566"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2738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知道电磁感应现象</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理解感应电流的产生条件。</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通过实验探究感应电流方向的判断方法</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会用楞次定律及推论判断感应电流的方向。</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能够综合应用安培定则、左手定则、右手定则和楞次定律解决问题。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通过实验得知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当电流从图乙中电流表的正接线柱流入时指针向右偏转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则当磁体</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向上</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电流表指针向右偏转。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109950" y="1863308"/>
            <a:ext cx="6722650"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当磁体向上运动时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穿过螺线管的磁场方向竖直向下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磁通量减少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根据楞次定律可知线圈中的感应电流产生的磁场方向竖直向下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由安培定则可知电流从电流表的负接线柱流入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指针向左偏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同理当磁体向下运动时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电流表指针向右偏转。</a:t>
            </a:r>
            <a:endParaRPr lang="zh-CN" altLang="zh-CN" sz="1150" dirty="0">
              <a:latin typeface="Calibri" panose="020F0502020204030204" pitchFamily="34" charset="0"/>
              <a:cs typeface="Times New Roman" panose="02020603050405020304" pitchFamily="18" charset="0"/>
            </a:endParaRPr>
          </a:p>
        </p:txBody>
      </p:sp>
      <p:pic>
        <p:nvPicPr>
          <p:cNvPr id="7"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96327" y="1854341"/>
            <a:ext cx="4891781" cy="4395710"/>
          </a:xfrm>
          <a:prstGeom prst="rect">
            <a:avLst/>
          </a:prstGeom>
        </p:spPr>
      </p:pic>
      <p:sp>
        <p:nvSpPr>
          <p:cNvPr id="8" name="矩形 7"/>
          <p:cNvSpPr/>
          <p:nvPr/>
        </p:nvSpPr>
        <p:spPr>
          <a:xfrm>
            <a:off x="159495" y="5474843"/>
            <a:ext cx="1856598"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向下</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31096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若图丙电路连接正确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在闭合开关前滑动变阻器的滑片应移至最</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20915" y="1916992"/>
            <a:ext cx="6065585"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闭合开关瞬间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电路中电流增大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穿过螺线管的磁通量增加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会产生感应电流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为了防止产生的感应电流过大烧坏电流表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闭合开关前需要将滑动变阻器的滑片移到最左端。</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76892" y="5087400"/>
            <a:ext cx="1523174"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左</a:t>
            </a:r>
            <a:endParaRPr lang="zh-CN" altLang="zh-CN" sz="1150" dirty="0">
              <a:latin typeface="Calibri" panose="020F0502020204030204" pitchFamily="34" charset="0"/>
              <a:cs typeface="Times New Roman" panose="02020603050405020304" pitchFamily="18" charset="0"/>
            </a:endParaRPr>
          </a:p>
        </p:txBody>
      </p:sp>
      <p:pic>
        <p:nvPicPr>
          <p:cNvPr id="8" name="image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1409587"/>
            <a:ext cx="5366258" cy="4822071"/>
          </a:xfrm>
          <a:prstGeom prst="rect">
            <a:avLst/>
          </a:prstGeom>
        </p:spPr>
      </p:pic>
    </p:spTree>
    <p:extLst>
      <p:ext uri="{BB962C8B-B14F-4D97-AF65-F5344CB8AC3E}">
        <p14:creationId xmlns:p14="http://schemas.microsoft.com/office/powerpoint/2010/main" val="10984454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月选考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a:latin typeface="宋体" panose="02010600030101010101" pitchFamily="2" charset="-122"/>
                <a:ea typeface="微软雅黑" panose="020B0503020204020204" pitchFamily="34" charset="-122"/>
                <a:cs typeface="宋体" panose="02010600030101010101" pitchFamily="2" charset="-122"/>
              </a:rPr>
              <a:t>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探究影响感应电流方向的因素</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当电流从</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接线柱流入灵敏电流表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指针左偏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接线柱流入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指针右偏。如图所示是某次实验中指针偏转角度最大的瞬间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09815" y="3330337"/>
            <a:ext cx="7449885"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此时磁体的运动状态是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向上拔出</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向下插入</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p:txBody>
      </p:sp>
      <p:pic>
        <p:nvPicPr>
          <p:cNvPr id="7" name="image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42886" y="2719654"/>
            <a:ext cx="3547173" cy="2687437"/>
          </a:xfrm>
          <a:prstGeom prst="rect">
            <a:avLst/>
          </a:prstGeom>
        </p:spPr>
      </p:pic>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只做以下改变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一定会增大图中电流表指针偏转角度的是</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磁体静止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向上移动线圈</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中磁体运动速度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将导线从接线柱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移接至接线柱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将一个未与电路相接的闭合线圈套在图中线圈外</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97250" y="3772335"/>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向上拔出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(2)BC</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由图可知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灵敏电流表指针左偏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可知感应电流从</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接线柱流入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螺线管中产生的感应电流为顺时针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俯视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可知把磁体向上拔出。</a:t>
            </a:r>
            <a:endParaRPr lang="zh-CN" altLang="zh-CN" sz="1150" dirty="0">
              <a:latin typeface="Calibri" panose="020F0502020204030204" pitchFamily="34" charset="0"/>
              <a:cs typeface="Times New Roman" panose="02020603050405020304" pitchFamily="18" charset="0"/>
            </a:endParaRPr>
          </a:p>
        </p:txBody>
      </p:sp>
      <p:pic>
        <p:nvPicPr>
          <p:cNvPr id="7" name="image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42886" y="1484757"/>
            <a:ext cx="3547173" cy="2687437"/>
          </a:xfrm>
          <a:prstGeom prst="rect">
            <a:avLst/>
          </a:prstGeom>
        </p:spPr>
      </p:pic>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3270887"/>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磁体静止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向上移动线圈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则产生的感应电流不一定增大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指针偏转角度不一定会增大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中磁体的运动速度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产生的感应电动势会增大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指针偏转角度会增大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减小电流表的量程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即将导线从接线柱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移接到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可知电流表指针偏转角度变大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将一个未与电路相接的闭合线圈套在线圈外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线圈中的感应电流不变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电流表指针偏转角度不变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620649"/>
            <a:ext cx="3547173" cy="2687437"/>
          </a:xfrm>
          <a:prstGeom prst="rect">
            <a:avLst/>
          </a:prstGeom>
        </p:spPr>
      </p:pic>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感应电流的产生及方向的判断</a:t>
            </a:r>
            <a:endParaRPr lang="zh-CN" altLang="zh-CN" sz="1800" b="1" kern="1400" dirty="0">
              <a:effectLst/>
              <a:latin typeface="Cambria"/>
              <a:ea typeface="宋体"/>
              <a:cs typeface="Times New Roman"/>
            </a:endParaRPr>
          </a:p>
        </p:txBody>
      </p:sp>
      <p:sp>
        <p:nvSpPr>
          <p:cNvPr id="4" name="矩形 3"/>
          <p:cNvSpPr/>
          <p:nvPr/>
        </p:nvSpPr>
        <p:spPr>
          <a:xfrm>
            <a:off x="106615" y="1305661"/>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判断感应电流方向的两种方法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用楞次定律判断</a:t>
            </a:r>
            <a:endParaRPr lang="zh-CN" altLang="zh-CN" sz="1150">
              <a:latin typeface="Calibri" panose="020F0502020204030204" pitchFamily="34" charset="0"/>
              <a:cs typeface="Times New Roman" panose="02020603050405020304" pitchFamily="18" charset="0"/>
            </a:endParaRPr>
          </a:p>
        </p:txBody>
      </p:sp>
      <p:pic>
        <p:nvPicPr>
          <p:cNvPr id="7" name="image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2564892"/>
            <a:ext cx="4973215" cy="3763074"/>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59015" y="836676"/>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用右手定则判断</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掌心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磁感线穿入。</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拇指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指向导体运动的方向。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四指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指向感应电流的方向。</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江西卷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托卡马克是一种磁约束核聚变装置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其中心柱上的密绕螺线管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可以驱动附近由电子和离子组成的磁约束等离子体旋转形成等离子体电流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线圈通以如图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所示的电流时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产生的等离子体电流方向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71618" y="309737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顺时针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逆时针</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先顺时针后逆时针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先逆时针后顺时针</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2206720"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6413" y="2633740"/>
            <a:ext cx="5695476" cy="2591626"/>
          </a:xfrm>
          <a:prstGeom prst="rect">
            <a:avLst/>
          </a:prstGeom>
        </p:spPr>
      </p:pic>
    </p:spTree>
    <p:extLst>
      <p:ext uri="{BB962C8B-B14F-4D97-AF65-F5344CB8AC3E}">
        <p14:creationId xmlns:p14="http://schemas.microsoft.com/office/powerpoint/2010/main" val="12811604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69891" y="62064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可知开始阶段流过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CS</a:t>
            </a:r>
            <a:r>
              <a:rPr lang="zh-CN" altLang="zh-CN" sz="2600" b="1">
                <a:latin typeface="Times New Roman" panose="02020603050405020304" pitchFamily="18" charset="0"/>
                <a:cs typeface="Times New Roman" panose="02020603050405020304" pitchFamily="18" charset="0"/>
              </a:rPr>
              <a:t>线圈的电流正向减小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,CS</a:t>
            </a:r>
            <a:r>
              <a:rPr lang="zh-CN" altLang="zh-CN" sz="2600" b="1">
                <a:latin typeface="Times New Roman" panose="02020603050405020304" pitchFamily="18" charset="0"/>
                <a:cs typeface="Times New Roman" panose="02020603050405020304" pitchFamily="18" charset="0"/>
              </a:rPr>
              <a:t>线圈产生的磁场下端为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上端为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穿过线圈某一截面的磁通量减小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由楞次定律可知产生的感应电流的磁场方向竖直向下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则产生的等离子体电流方向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为顺时针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CS</a:t>
            </a:r>
            <a:r>
              <a:rPr lang="zh-CN" altLang="zh-CN" sz="2600" b="1">
                <a:latin typeface="Times New Roman" panose="02020603050405020304" pitchFamily="18" charset="0"/>
                <a:cs typeface="Times New Roman" panose="02020603050405020304" pitchFamily="18" charset="0"/>
              </a:rPr>
              <a:t>线圈的电流反向增加时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产生的等离子体电流方向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仍为顺时针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6413" y="3213671"/>
            <a:ext cx="5695476" cy="2591626"/>
          </a:xfrm>
          <a:prstGeom prst="rect">
            <a:avLst/>
          </a:prstGeom>
        </p:spPr>
      </p:pic>
    </p:spTree>
    <p:extLst>
      <p:ext uri="{BB962C8B-B14F-4D97-AF65-F5344CB8AC3E}">
        <p14:creationId xmlns:p14="http://schemas.microsoft.com/office/powerpoint/2010/main" val="25071193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409587"/>
            <a:ext cx="11658044" cy="654707"/>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楞次定律中</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阻碍</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的含义</a:t>
            </a:r>
            <a:endParaRPr lang="zh-CN" altLang="zh-CN" sz="115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6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40982" y="2234438"/>
            <a:ext cx="5977699" cy="4035177"/>
          </a:xfrm>
          <a:prstGeom prst="rect">
            <a:avLst/>
          </a:prstGeom>
        </p:spPr>
      </p:pic>
    </p:spTree>
    <p:extLst>
      <p:ext uri="{BB962C8B-B14F-4D97-AF65-F5344CB8AC3E}">
        <p14:creationId xmlns:p14="http://schemas.microsoft.com/office/powerpoint/2010/main" val="4046482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汽车测速利用了电磁感应现象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汽车可简化为一个矩形线圈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埋在地下的线圈分别为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通上顺时针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当汽车经过线圈时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335215" y="2755519"/>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产生的磁场方向竖直向上</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汽车进入线圈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过程产生感应电流方向为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汽车离开线圈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过程产生感应电流方向为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abcd</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汽车进入线圈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过程受到的安培力方向与速度方向相同</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9310211" y="21124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4590" y="2780919"/>
            <a:ext cx="3221291" cy="2304174"/>
          </a:xfrm>
          <a:prstGeom prst="rect">
            <a:avLst/>
          </a:prstGeom>
        </p:spPr>
      </p:pic>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7754685"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由右手螺旋定则可知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产生的磁场方向都是竖直向下的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汽车进入线圈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b="1">
                <a:latin typeface="Times New Roman" panose="02020603050405020304" pitchFamily="18" charset="0"/>
                <a:cs typeface="Times New Roman" panose="02020603050405020304" pitchFamily="18" charset="0"/>
              </a:rPr>
              <a:t>的磁通量增大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由楞次定律可判断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b="1">
                <a:latin typeface="Times New Roman" panose="02020603050405020304" pitchFamily="18" charset="0"/>
                <a:cs typeface="Times New Roman" panose="02020603050405020304" pitchFamily="18" charset="0"/>
              </a:rPr>
              <a:t>中的感应电流方向为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adcb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汽车离开线圈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b="1">
                <a:latin typeface="Times New Roman" panose="02020603050405020304" pitchFamily="18" charset="0"/>
                <a:cs typeface="Times New Roman" panose="02020603050405020304" pitchFamily="18" charset="0"/>
              </a:rPr>
              <a:t>的磁通量减小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zh-CN" altLang="zh-CN" sz="2600" b="1">
                <a:latin typeface="Times New Roman" panose="02020603050405020304" pitchFamily="18" charset="0"/>
                <a:cs typeface="Times New Roman" panose="02020603050405020304" pitchFamily="18" charset="0"/>
              </a:rPr>
              <a:t>中的感应电流方向为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汽车受到的安培力为阻力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与速度方向相反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74590" y="836676"/>
            <a:ext cx="3221291" cy="2304174"/>
          </a:xfrm>
          <a:prstGeom prst="rect">
            <a:avLst/>
          </a:prstGeom>
        </p:spPr>
      </p:pic>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楞次定律中</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阻碍</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的含义可推广为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感应电流的效果总是阻碍引起感应电流的原因。根据引起感应电流的情境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常见以下四种具体推论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楞次定律的推论及应用</a:t>
            </a:r>
            <a:endParaRPr lang="zh-CN" altLang="zh-CN" sz="1800" b="1" kern="1400" dirty="0">
              <a:effectLst/>
              <a:latin typeface="Cambria"/>
              <a:ea typeface="宋体"/>
              <a:cs typeface="Times New Roman"/>
            </a:endParaRPr>
          </a:p>
        </p:txBody>
      </p:sp>
      <p:graphicFrame>
        <p:nvGraphicFramePr>
          <p:cNvPr id="7" name="表格 6"/>
          <p:cNvGraphicFramePr>
            <a:graphicFrameLocks noGrp="1"/>
          </p:cNvGraphicFramePr>
          <p:nvPr>
            <p:extLst>
              <p:ext uri="{D42A27DB-BD31-4B8C-83A1-F6EECF244321}">
                <p14:modId xmlns:p14="http://schemas.microsoft.com/office/powerpoint/2010/main" val="783933210"/>
              </p:ext>
            </p:extLst>
          </p:nvPr>
        </p:nvGraphicFramePr>
        <p:xfrm>
          <a:off x="478504" y="2793619"/>
          <a:ext cx="10801350" cy="3246120"/>
        </p:xfrm>
        <a:graphic>
          <a:graphicData uri="http://schemas.openxmlformats.org/drawingml/2006/table">
            <a:tbl>
              <a:tblPr firstRow="1" firstCol="1" bandRow="1"/>
              <a:tblGrid>
                <a:gridCol w="3672459"/>
                <a:gridCol w="7128891"/>
              </a:tblGrid>
              <a:tr h="343462">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推论</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例证</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462">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阻碍原磁通量变化</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b="1">
                          <a:effectLst/>
                          <a:latin typeface="宋体" panose="02010600030101010101" pitchFamily="2" charset="-122"/>
                          <a:ea typeface="宋体" panose="02010600030101010101" pitchFamily="2"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增反减同</a:t>
                      </a:r>
                      <a:r>
                        <a:rPr lang="en-US" sz="2600" b="1">
                          <a:effectLst/>
                          <a:latin typeface="宋体" panose="02010600030101010101" pitchFamily="2" charset="-122"/>
                          <a:ea typeface="宋体" panose="02010600030101010101" pitchFamily="2" charset="-122"/>
                          <a:cs typeface="Times New Roman" panose="02020603050405020304" pitchFamily="18" charset="0"/>
                        </a:rPr>
                        <a:t>”</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磁体靠近</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感</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原</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反向</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二者相斥</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磁体远离</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感</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原</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同向</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二者相吸</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2120">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阻碍相对运动</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b="1" dirty="0">
                          <a:effectLst/>
                          <a:latin typeface="宋体" panose="02010600030101010101" pitchFamily="2" charset="-122"/>
                          <a:ea typeface="宋体" panose="02010600030101010101" pitchFamily="2"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来拒去留</a:t>
                      </a:r>
                      <a:r>
                        <a:rPr lang="en-US" sz="2600" b="1" dirty="0">
                          <a:effectLst/>
                          <a:latin typeface="宋体" panose="02010600030101010101" pitchFamily="2" charset="-122"/>
                          <a:ea typeface="宋体" panose="02010600030101010101" pitchFamily="2" charset="-122"/>
                          <a:cs typeface="Times New Roman" panose="02020603050405020304" pitchFamily="18" charset="0"/>
                        </a:rPr>
                        <a:t>”</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bl>
          </a:graphicData>
        </a:graphic>
      </p:graphicFrame>
      <p:pic>
        <p:nvPicPr>
          <p:cNvPr id="2055" name="image281.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3222" y="3645027"/>
            <a:ext cx="1858011" cy="1082139"/>
          </a:xfrm>
          <a:prstGeom prst="rect">
            <a:avLst/>
          </a:prstGeom>
          <a:extLst>
            <a:ext uri="{909E8E84-426E-40DD-AFC4-6F175D3DCCD1}">
              <a14:hiddenFill xmlns:a14="http://schemas.microsoft.com/office/drawing/2010/main">
                <a:solidFill>
                  <a:srgbClr val="FFFFFF"/>
                </a:solidFill>
              </a14:hiddenFill>
            </a:ext>
          </a:extLst>
        </p:spPr>
      </p:pic>
      <p:pic>
        <p:nvPicPr>
          <p:cNvPr id="2054" name="image282.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3594227"/>
            <a:ext cx="2043812" cy="119035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3279331776"/>
              </p:ext>
            </p:extLst>
          </p:nvPr>
        </p:nvGraphicFramePr>
        <p:xfrm>
          <a:off x="478503" y="633349"/>
          <a:ext cx="11017377" cy="5752141"/>
        </p:xfrm>
        <a:graphic>
          <a:graphicData uri="http://schemas.openxmlformats.org/drawingml/2006/table">
            <a:tbl>
              <a:tblPr firstRow="1" firstCol="1" bandRow="1"/>
              <a:tblGrid>
                <a:gridCol w="3672460"/>
                <a:gridCol w="7344917"/>
              </a:tblGrid>
              <a:tr h="306960">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推论</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例证</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37341">
                <a:tc rowSpan="2">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使回路面积有扩大或缩小的趋势</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增缩减扩</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注意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此结论只适用于磁感线单方向穿过回路的情境</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是光滑固定导轨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是可</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移动金属</a:t>
                      </a:r>
                      <a:endParaRPr lang="en-US" alt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棒</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磁体下移</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回路面积应减小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靠近</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9469">
                <a:tc vMerge="1">
                  <a:txBody>
                    <a:bodyPr/>
                    <a:lstStyle/>
                    <a:p>
                      <a:endParaRPr lang="zh-CN" altLang="en-US"/>
                    </a:p>
                  </a:txBody>
                  <a:tcPr/>
                </a:tc>
                <a:tc>
                  <a:txBody>
                    <a:bodyPr/>
                    <a:lstStyle/>
                    <a:p>
                      <a:pPr algn="ctr">
                        <a:lnSpc>
                          <a:spcPct val="15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i="1"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r>
                        <a:rPr lang="en-US" sz="2400" i="1"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减小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线圈扩张</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4717">
                <a:tc>
                  <a:txBody>
                    <a:bodyPr/>
                    <a:lstStyle/>
                    <a:p>
                      <a:pP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阻碍原电流的变化</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增反减同</a:t>
                      </a:r>
                      <a:r>
                        <a:rPr lang="en-US" sz="2400" b="1">
                          <a:effectLst/>
                          <a:latin typeface="宋体" panose="02010600030101010101" pitchFamily="2" charset="-122"/>
                          <a:ea typeface="宋体" panose="02010600030101010101" pitchFamily="2"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即自感现象</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合</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上</a:t>
                      </a:r>
                      <a:r>
                        <a:rPr lang="en-US" sz="2400" dirty="0" err="1">
                          <a:effectLst/>
                          <a:latin typeface="Times New Roman" panose="02020603050405020304" pitchFamily="18" charset="0"/>
                          <a:ea typeface="微软雅黑" panose="020B0503020204020204" pitchFamily="34" charset="-122"/>
                          <a:cs typeface="Times New Roman" panose="02020603050405020304" pitchFamily="18" charset="0"/>
                        </a:rPr>
                        <a:t>S,B</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灯先亮</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灯逐渐变亮</a:t>
                      </a:r>
                      <a:r>
                        <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再</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断开</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两灯逐渐</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熄灭</a:t>
                      </a:r>
                      <a:endParaRPr lang="en-US" alt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image283.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78405" y="1382688"/>
            <a:ext cx="1163810" cy="1470074"/>
          </a:xfrm>
          <a:prstGeom prst="rect">
            <a:avLst/>
          </a:prstGeom>
          <a:extLst>
            <a:ext uri="{909E8E84-426E-40DD-AFC4-6F175D3DCCD1}">
              <a14:hiddenFill xmlns:a14="http://schemas.microsoft.com/office/drawing/2010/main">
                <a:solidFill>
                  <a:srgbClr val="FFFFFF"/>
                </a:solidFill>
              </a14:hiddenFill>
            </a:ext>
          </a:extLst>
        </p:spPr>
      </p:pic>
      <p:pic>
        <p:nvPicPr>
          <p:cNvPr id="8" name="image284.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2971546"/>
            <a:ext cx="2041769" cy="1132255"/>
          </a:xfrm>
          <a:prstGeom prst="rect">
            <a:avLst/>
          </a:prstGeom>
          <a:extLst>
            <a:ext uri="{909E8E84-426E-40DD-AFC4-6F175D3DCCD1}">
              <a14:hiddenFill xmlns:a14="http://schemas.microsoft.com/office/drawing/2010/main">
                <a:solidFill>
                  <a:srgbClr val="FFFFFF"/>
                </a:solidFill>
              </a14:hiddenFill>
            </a:ext>
          </a:extLst>
        </p:spPr>
      </p:pic>
      <p:pic>
        <p:nvPicPr>
          <p:cNvPr id="9" name="image285.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18887" y="4719181"/>
            <a:ext cx="1564692" cy="1441970"/>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9189785"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云南昭通</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三阶段测试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我国某地一直升机将一水平的闭合金属线圈竖直向上吊起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由于地磁场的影响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线圈中产生了感应电流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09815" y="2442845"/>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线圈中的磁通量增大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线圈中有顺时针方向的感应电流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线圈的四条边有向内收缩的趋势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若在赤道上空将线圈吊起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线圈中也会产生感应电流</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6743287" y="19727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61830" y="883666"/>
            <a:ext cx="2035111" cy="2248878"/>
          </a:xfrm>
          <a:prstGeom prst="rect">
            <a:avLst/>
          </a:prstGeom>
        </p:spPr>
      </p:pic>
    </p:spTree>
    <p:extLst>
      <p:ext uri="{BB962C8B-B14F-4D97-AF65-F5344CB8AC3E}">
        <p14:creationId xmlns:p14="http://schemas.microsoft.com/office/powerpoint/2010/main" val="9100702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8834185" cy="4324236"/>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根据地磁场磁感线分布特点可知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磁感线竖直向下的分量随着高度增加而减小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闭合金属线圈竖直向上吊起的过程中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穿过线圈的磁通量减小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线圈中有顺时针方向的感应电流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根据楞次定律的推论</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增缩减扩</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线圈的四条边有向外扩张的趋势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赤道上空磁感线水平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穿过线圈的磁通量始终为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不会产生感应电流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61830" y="883666"/>
            <a:ext cx="2035111" cy="2248878"/>
          </a:xfrm>
          <a:prstGeom prst="rect">
            <a:avLst/>
          </a:prstGeom>
        </p:spPr>
      </p:pic>
    </p:spTree>
    <p:extLst>
      <p:ext uri="{BB962C8B-B14F-4D97-AF65-F5344CB8AC3E}">
        <p14:creationId xmlns:p14="http://schemas.microsoft.com/office/powerpoint/2010/main" val="33428677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0104185"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广东潮州期末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一轻质弹簧上端固定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下端悬挂一个磁体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在磁体正下方桌面上放置一个闭合铜制线圈。将磁体托起到某一高度后放开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97115" y="3281553"/>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磁体最终会停止运动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磁体将一直做简谐运动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磁体远离线圈时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从上往下看线圈中的感应电流方向为顺时针方向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磁体远离线圈时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桌面对线圈的支持力大于线圈自身的重力</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6311233" y="26589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5746" y="1136653"/>
            <a:ext cx="1350645" cy="2775797"/>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9850185"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磁体上、下运动时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下面的线圈中会产生感应电流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阻碍磁体运动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所以磁体最终会停止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不会一直做简谐运动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在磁体远离线圈过程中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穿过线圈的磁场方向向下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磁通量减小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由楞次定律可知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线圈中的感应电流方向为顺时针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从上往下看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磁体向上运动时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根据楞次定律推论</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来拒去留</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可知磁体对线圈有向上的引力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则桌面对线圈的支持力小于线圈自身的重力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90346" y="951103"/>
            <a:ext cx="1350645" cy="2775797"/>
          </a:xfrm>
          <a:prstGeom prst="rect">
            <a:avLst/>
          </a:prstGeom>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三定则、一定律</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的比较</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考点四　“三定则、一定律”的应用</a:t>
            </a:r>
            <a:endParaRPr lang="zh-CN" altLang="zh-CN" sz="1800" b="1" kern="1400" dirty="0">
              <a:effectLst/>
              <a:latin typeface="Cambria"/>
              <a:ea typeface="宋体"/>
              <a:cs typeface="Times New Roman"/>
            </a:endParaRPr>
          </a:p>
        </p:txBody>
      </p:sp>
      <p:graphicFrame>
        <p:nvGraphicFramePr>
          <p:cNvPr id="6" name="表格 5"/>
          <p:cNvGraphicFramePr>
            <a:graphicFrameLocks noGrp="1"/>
          </p:cNvGraphicFramePr>
          <p:nvPr>
            <p:extLst>
              <p:ext uri="{D42A27DB-BD31-4B8C-83A1-F6EECF244321}">
                <p14:modId xmlns:p14="http://schemas.microsoft.com/office/powerpoint/2010/main" val="2100433814"/>
              </p:ext>
            </p:extLst>
          </p:nvPr>
        </p:nvGraphicFramePr>
        <p:xfrm>
          <a:off x="1342612" y="2092071"/>
          <a:ext cx="9334967" cy="4081653"/>
        </p:xfrm>
        <a:graphic>
          <a:graphicData uri="http://schemas.openxmlformats.org/drawingml/2006/table">
            <a:tbl>
              <a:tblPr firstRow="1" firstCol="1" bandRow="1"/>
              <a:tblGrid>
                <a:gridCol w="1643105"/>
                <a:gridCol w="5880878"/>
                <a:gridCol w="1810984"/>
              </a:tblGrid>
              <a:tr h="553643">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名称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用途</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选用原则</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643">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安培定则</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判断电流产生的磁场</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方向</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分布</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因电生磁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4575">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左手定则</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判断通电导线、运动电荷所受磁场力的方向</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因电受力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右手定则</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判断导体切割磁感线产生的感应电流方向或电源正负极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因动生电</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51">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楞次定律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判断因回路磁通量改变而产生的感应电流方向</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因磁通量</a:t>
                      </a:r>
                      <a:endParaRPr lang="zh-CN" sz="10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变化生电</a:t>
                      </a:r>
                      <a:endParaRPr lang="zh-CN" sz="10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65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左、右手定则巧区分</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抓住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因果关系</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才能无误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因动生电</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用右手定则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因电而动</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用左手定则。</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4760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江西宜春高三联考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在有界匀强磁场中水平放置相互平行的金属导轨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导轨电阻不计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导轨与金属杆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接触良好。磁感线垂直导轨平面向上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导轨与处于磁场外的大线圈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欲使小闭合线圈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产生逆时针方向的感应电流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有收缩趋势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下列做法可行的是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84415" y="3135477"/>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匀速向右运动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加速向右运动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加速向左运动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减速向左运动</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5955379" y="25521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684540"/>
            <a:ext cx="3456432" cy="2170521"/>
          </a:xfrm>
          <a:prstGeom prst="rect">
            <a:avLst/>
          </a:prstGeom>
        </p:spPr>
      </p:pic>
    </p:spTree>
    <p:extLst>
      <p:ext uri="{BB962C8B-B14F-4D97-AF65-F5344CB8AC3E}">
        <p14:creationId xmlns:p14="http://schemas.microsoft.com/office/powerpoint/2010/main" val="25040725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33615" y="709549"/>
            <a:ext cx="11658044" cy="5365997"/>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匀速向右运动切割磁感线时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中产生</a:t>
            </a:r>
            <a:r>
              <a:rPr lang="zh-CN" altLang="zh-CN" sz="2600" b="1" dirty="0" smtClean="0">
                <a:latin typeface="Times New Roman" panose="02020603050405020304" pitchFamily="18" charset="0"/>
                <a:cs typeface="Times New Roman" panose="02020603050405020304" pitchFamily="18" charset="0"/>
              </a:rPr>
              <a:t>顺</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时针</a:t>
            </a:r>
            <a:r>
              <a:rPr lang="zh-CN" altLang="zh-CN" sz="2600" b="1" dirty="0">
                <a:latin typeface="Times New Roman" panose="02020603050405020304" pitchFamily="18" charset="0"/>
                <a:cs typeface="Times New Roman" panose="02020603050405020304" pitchFamily="18" charset="0"/>
              </a:rPr>
              <a:t>的恒定感应电流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形成的磁场恒定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不会在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中</a:t>
            </a:r>
            <a:r>
              <a:rPr lang="zh-CN" altLang="zh-CN" sz="2600" b="1" dirty="0" smtClean="0">
                <a:latin typeface="Times New Roman" panose="02020603050405020304" pitchFamily="18" charset="0"/>
                <a:cs typeface="Times New Roman" panose="02020603050405020304" pitchFamily="18" charset="0"/>
              </a:rPr>
              <a:t>产生</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加速向右运动时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中产生</a:t>
            </a:r>
            <a:r>
              <a:rPr lang="zh-CN" altLang="zh-CN" sz="2600" b="1" dirty="0" smtClean="0">
                <a:latin typeface="Times New Roman" panose="02020603050405020304" pitchFamily="18" charset="0"/>
                <a:cs typeface="Times New Roman" panose="02020603050405020304" pitchFamily="18" charset="0"/>
              </a:rPr>
              <a:t>顺</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时针</a:t>
            </a:r>
            <a:r>
              <a:rPr lang="zh-CN" altLang="zh-CN" sz="2600" b="1" dirty="0">
                <a:latin typeface="Times New Roman" panose="02020603050405020304" pitchFamily="18" charset="0"/>
                <a:cs typeface="Times New Roman" panose="02020603050405020304" pitchFamily="18" charset="0"/>
              </a:rPr>
              <a:t>的感应电流增大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中形成垂直于纸面向里的</a:t>
            </a:r>
            <a:r>
              <a:rPr lang="zh-CN" altLang="zh-CN" sz="2600" b="1" dirty="0" smtClean="0">
                <a:latin typeface="Times New Roman" panose="02020603050405020304" pitchFamily="18" charset="0"/>
                <a:cs typeface="Times New Roman" panose="02020603050405020304" pitchFamily="18" charset="0"/>
              </a:rPr>
              <a:t>磁场</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由楞次定律及安培定则可知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中会产生逆时针</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2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的磁感线向里增大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增缩减扩</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有收缩趋势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加速向左运动时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中形成逆时针的感应电流增大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中形成垂直于纸面向外的磁场增大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由楞次定律及安培定则可知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中会产生顺时针的感应电流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dirty="0">
                <a:latin typeface="Times New Roman" panose="02020603050405020304" pitchFamily="18" charset="0"/>
                <a:cs typeface="Times New Roman" panose="02020603050405020304" pitchFamily="18" charset="0"/>
              </a:rPr>
              <a:t>减速向左运动时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中形成逆时针的感应电流减小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中形成垂直于纸面向外的磁场减小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由楞次定律及安培定则可知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中会产生逆时针的感应电流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增缩减扩</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有扩张的趋势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7" name="image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80876" y="696849"/>
            <a:ext cx="3456432" cy="2170521"/>
          </a:xfrm>
          <a:prstGeom prst="rect">
            <a:avLst/>
          </a:prstGeom>
        </p:spPr>
      </p:pic>
    </p:spTree>
    <p:extLst>
      <p:ext uri="{BB962C8B-B14F-4D97-AF65-F5344CB8AC3E}">
        <p14:creationId xmlns:p14="http://schemas.microsoft.com/office/powerpoint/2010/main" val="10295782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4.(2024·</a:t>
            </a:r>
            <a:r>
              <a:rPr lang="zh-CN" altLang="zh-CN" sz="2600" b="1">
                <a:latin typeface="Times New Roman" panose="02020603050405020304" pitchFamily="18" charset="0"/>
                <a:cs typeface="Times New Roman" panose="02020603050405020304" pitchFamily="18" charset="0"/>
              </a:rPr>
              <a:t>北京卷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绕在同一个铁芯上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84415" y="2710356"/>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相互吸引</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达到稳定后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电流表的示数为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流过电流表的电流方向由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断开开关瞬间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中感应电流的磁场方向向左</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694531" y="208203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3156" y="2154541"/>
            <a:ext cx="2752725" cy="1835150"/>
          </a:xfrm>
          <a:prstGeom prst="rect">
            <a:avLst/>
          </a:prstGeom>
        </p:spPr>
      </p:pic>
    </p:spTree>
    <p:extLst>
      <p:ext uri="{BB962C8B-B14F-4D97-AF65-F5344CB8AC3E}">
        <p14:creationId xmlns:p14="http://schemas.microsoft.com/office/powerpoint/2010/main" val="4735575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闭合开关瞬间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根据安培定则可知线圈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中突然产生向右的磁场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中感应电流的磁场方向向左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和线圈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相互排斥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达到稳定后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中的磁通量不再变化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产生的感应电流为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电流表示数为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断开开关瞬间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中向右的磁场瞬间减为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根据楞次定律可知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中感应电流的磁场方向向右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流过电流表的电流方向由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3156" y="3754120"/>
            <a:ext cx="2752725" cy="1835150"/>
          </a:xfrm>
          <a:prstGeom prst="rect">
            <a:avLst/>
          </a:prstGeom>
        </p:spPr>
      </p:pic>
    </p:spTree>
    <p:extLst>
      <p:ext uri="{BB962C8B-B14F-4D97-AF65-F5344CB8AC3E}">
        <p14:creationId xmlns:p14="http://schemas.microsoft.com/office/powerpoint/2010/main" val="3149267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613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11024961" y="3192629"/>
            <a:ext cx="737747"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3939" y="1298955"/>
            <a:ext cx="12095673"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感应电流的产生及方向的判断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云南大理</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通过变阻器和开关连接到电源上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的两端连接到电流表上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放在线圈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的里面。开关闭合后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当滑动变阻器的滑片迅速向右滑动时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观察到电流表指针向左偏转。由此可以推断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开关闭合后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36040" y="3688891"/>
            <a:ext cx="11658044" cy="2679620"/>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迅速向上移动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电流表指针向右偏转</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减小电源输出电压的过程中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电流表指针向左偏转</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滑片向左滑动到某位置不动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电流表指针向右</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偏转</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某位置后不动</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断开开关的瞬间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电流表指针向左偏转</a:t>
            </a:r>
            <a:endParaRPr lang="zh-CN" altLang="zh-CN" sz="1150" dirty="0">
              <a:latin typeface="Calibri" panose="020F0502020204030204" pitchFamily="34" charset="0"/>
              <a:cs typeface="Times New Roman" panose="02020603050405020304" pitchFamily="18" charset="0"/>
            </a:endParaRPr>
          </a:p>
        </p:txBody>
      </p:sp>
      <p:pic>
        <p:nvPicPr>
          <p:cNvPr id="8" name="image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0076" y="3899342"/>
            <a:ext cx="3603016" cy="2167658"/>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54560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开关闭合后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当滑动变阻器的滑片迅速向右滑动时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则滑动变阻器接入电路的阻值减小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电路中的电流增大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的磁通量增大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观察到电流表指针向左偏转。线圈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迅速向上移动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的磁通量减小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将观察到电流表指针向右偏转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减小电源输出电压的过程中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则电路中的电流减小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的磁通量减小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将观察到电流表指针向右偏转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滑片向左滑动到某位置不动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电路中电流不变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的磁通量不变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电</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流</a:t>
            </a:r>
            <a:r>
              <a:rPr lang="zh-CN" altLang="zh-CN" sz="2600" b="1" dirty="0">
                <a:latin typeface="Times New Roman" panose="02020603050405020304" pitchFamily="18" charset="0"/>
                <a:cs typeface="Times New Roman" panose="02020603050405020304" pitchFamily="18" charset="0"/>
              </a:rPr>
              <a:t>表指针不偏转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断开开关的瞬间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a:t>
            </a:r>
            <a:r>
              <a:rPr lang="zh-CN" altLang="zh-CN" sz="2600" b="1" dirty="0" smtClean="0">
                <a:latin typeface="Times New Roman" panose="02020603050405020304" pitchFamily="18" charset="0"/>
                <a:cs typeface="Times New Roman" panose="02020603050405020304" pitchFamily="18" charset="0"/>
              </a:rPr>
              <a:t>电流</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的磁通量减小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将观察到电流表</a:t>
            </a:r>
            <a:r>
              <a:rPr lang="zh-CN" altLang="zh-CN" sz="2600" b="1" dirty="0" smtClean="0">
                <a:latin typeface="Times New Roman" panose="02020603050405020304" pitchFamily="18" charset="0"/>
                <a:cs typeface="Times New Roman" panose="02020603050405020304" pitchFamily="18" charset="0"/>
              </a:rPr>
              <a:t>指针</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向右</a:t>
            </a:r>
            <a:r>
              <a:rPr lang="zh-CN" altLang="zh-CN" sz="2600" b="1" dirty="0">
                <a:latin typeface="Times New Roman" panose="02020603050405020304" pitchFamily="18" charset="0"/>
                <a:cs typeface="Times New Roman" panose="02020603050405020304" pitchFamily="18" charset="0"/>
              </a:rPr>
              <a:t>偏转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3" name="image7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0076" y="3899342"/>
            <a:ext cx="3603016" cy="2167658"/>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876266" y="133728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广东佛山月考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下列关于甲、乙、丙、丁四幅图中感应电流的说法正确的是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69891" y="1929511"/>
            <a:ext cx="11658044" cy="372407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当条形磁体落向闭合</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线</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圈</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闭合线圈中有感应电流</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水平放置的闭合导体</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圆</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环</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的一条直径正上方的水平直导线中通有交变电流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则圆环中有感应电流</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绕轴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旋转导体框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导体框中没有感应电流</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图丁中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将条形磁体靠近不闭合的线圈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线圈中没有感应电流</a:t>
            </a:r>
            <a:endParaRPr lang="zh-CN" altLang="zh-CN" sz="1150" dirty="0">
              <a:latin typeface="Calibri" panose="020F0502020204030204" pitchFamily="34" charset="0"/>
              <a:cs typeface="Times New Roman" panose="02020603050405020304" pitchFamily="18" charset="0"/>
            </a:endParaRPr>
          </a:p>
        </p:txBody>
      </p:sp>
      <p:pic>
        <p:nvPicPr>
          <p:cNvPr id="7" name="image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18182" y="1484757"/>
            <a:ext cx="6193726" cy="209050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题图甲中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当条形磁体落向闭合线圈时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穿过闭合线圈的磁通量变化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线圈中有感应电流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题图乙中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通电直导线处于导体圆环的正上方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穿过圆环的磁通量始终为零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不会产生感应电流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题图丙中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绕轴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旋转导体框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穿过导体框的磁通量不断变化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则导体框中有感应电流产生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题图丁中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将条形磁体靠近不闭合的线圈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线圈中磁通量变化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但回路不闭合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没有感应电流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7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6128" y="3714795"/>
            <a:ext cx="6193726" cy="209050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698466" y="37391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楞次定律的推论及应用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黑龙江大庆模拟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磁悬浮列车的悬浮控制技术是利用双线圈系统产生动态磁场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通过磁场调整列车位置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确保运行稳定。如图所示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半径不同的两个圆形线圈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放置于同一水平面内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圆心重合。甲图中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线圈的电流变大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乙图中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线圈的电流变大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则甲图中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线圈的面积变化趋势与乙图中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线圈的面积变化趋势分别为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4330039"/>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缩小　缩小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缩小　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　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　缩小</a:t>
            </a:r>
            <a:endParaRPr lang="zh-CN" altLang="zh-CN" sz="1150">
              <a:latin typeface="Calibri" panose="020F0502020204030204" pitchFamily="34" charset="0"/>
              <a:cs typeface="Times New Roman" panose="02020603050405020304" pitchFamily="18" charset="0"/>
            </a:endParaRPr>
          </a:p>
        </p:txBody>
      </p:sp>
      <p:pic>
        <p:nvPicPr>
          <p:cNvPr id="7"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70609" y="3835654"/>
            <a:ext cx="3851148" cy="209565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49363" y="1170258"/>
            <a:ext cx="554932"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BS</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564743"/>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1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162592"/>
            <a:ext cx="9721215" cy="3806441"/>
          </a:xfrm>
          <a:prstGeom prst="rect">
            <a:avLst/>
          </a:prstGeom>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题图甲中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线圈的电流变大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线圈的磁场方向垂直纸面向里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磁通量增大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线圈的感应电流方向为逆时针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线圈中电流方向相反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互相排斥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线圈面积有缩小趋势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题图乙中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线圈的电流变大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线圈中的磁场方向垂直纸面向里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线圈之间的磁场垂直纸面向外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由磁感线的分布规律可知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线圈内磁场方向垂直纸面向里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线圈的磁通量增大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线圈中的感应电流方向为逆时针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smtClean="0">
                <a:latin typeface="Times New Roman" panose="02020603050405020304" pitchFamily="18" charset="0"/>
                <a:cs typeface="Times New Roman" panose="02020603050405020304" pitchFamily="18" charset="0"/>
              </a:rPr>
              <a:t>线圈</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中</a:t>
            </a:r>
            <a:r>
              <a:rPr lang="zh-CN" altLang="zh-CN" sz="2600" b="1" dirty="0">
                <a:latin typeface="Times New Roman" panose="02020603050405020304" pitchFamily="18" charset="0"/>
                <a:cs typeface="Times New Roman" panose="02020603050405020304" pitchFamily="18" charset="0"/>
              </a:rPr>
              <a:t>电流方向相反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互相排斥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线圈面积有</a:t>
            </a:r>
            <a:r>
              <a:rPr lang="zh-CN" altLang="zh-CN" sz="2600" b="1" dirty="0" smtClean="0">
                <a:latin typeface="Times New Roman" panose="02020603050405020304" pitchFamily="18" charset="0"/>
                <a:cs typeface="Times New Roman" panose="02020603050405020304" pitchFamily="18" charset="0"/>
              </a:rPr>
              <a:t>增</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大趋势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7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70609" y="3835654"/>
            <a:ext cx="3851148" cy="209565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396325" y="13628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点用细绳悬挂一个金属圆环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将条形磁体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极在前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沿轴线方向从左侧靠近圆环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1947291"/>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自左向右看圆环中感应电流的方向是顺时针方向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圆环将向左运动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圆环有收缩的趋势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若圆环不闭合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有缺口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也会产生感应电流</a:t>
            </a:r>
            <a:endParaRPr lang="zh-CN" altLang="zh-CN" sz="1150">
              <a:latin typeface="Calibri" panose="020F0502020204030204" pitchFamily="34" charset="0"/>
              <a:cs typeface="Times New Roman" panose="02020603050405020304" pitchFamily="18" charset="0"/>
            </a:endParaRPr>
          </a:p>
        </p:txBody>
      </p:sp>
      <p:pic>
        <p:nvPicPr>
          <p:cNvPr id="7"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2073" y="1488197"/>
            <a:ext cx="3097149" cy="276016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8084060"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条形磁体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极在前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沿轴线方向从左侧靠近圆环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穿过圆环的磁通量增加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根据楞次定律可知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感应电流的磁场方向向左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根据右手螺旋定则可知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圆环中感应电流的方向自左向右看为逆时针方向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来拒去留</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圆环将向右运动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增缩减扩</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圆环有收缩的趋势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若圆环不闭合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有缺口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不会产生感应电流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7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2073" y="836676"/>
            <a:ext cx="3097149" cy="276016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599652" y="25319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某同学设想的减小电梯坠落时造成伤害的一种应急安全装置如图所示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在电梯轿厢底部安装永久强磁体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极朝上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电梯井道内壁上铺设若干金属线圈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线圈在电梯轿厢坠落时能自动闭合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从而减小对箱内人员的伤害。当电梯轿厢坠落到图示位置时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97940" y="2996946"/>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从上往下看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中的感应电流沿逆时针方向</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从上往下看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中的感应电流沿逆时针方向</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对电梯轿厢下落有阻碍作用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没有</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阻</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碍</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作用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有收缩的趋势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有扩张的趋势</a:t>
            </a:r>
            <a:endParaRPr lang="zh-CN" altLang="zh-CN" sz="1150" dirty="0">
              <a:latin typeface="Calibri" panose="020F0502020204030204" pitchFamily="34" charset="0"/>
              <a:cs typeface="Times New Roman" panose="02020603050405020304" pitchFamily="18" charset="0"/>
            </a:endParaRPr>
          </a:p>
        </p:txBody>
      </p:sp>
      <p:pic>
        <p:nvPicPr>
          <p:cNvPr id="7"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86947" y="2564892"/>
            <a:ext cx="3726561" cy="299851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当电梯轿厢坠落至题图位置时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中向上的磁场减弱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感应电流的方向从上往下看沿逆时针方向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中向上的磁场增强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感应电流的方向从上往下看沿顺时针方向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结合上述分析可知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当电梯坠落至题图位置时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都在阻碍电梯下落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a:t>
            </a:r>
            <a:r>
              <a:rPr lang="zh-CN" altLang="zh-CN" sz="2600" b="1" dirty="0" smtClean="0">
                <a:latin typeface="Times New Roman" panose="02020603050405020304" pitchFamily="18" charset="0"/>
                <a:cs typeface="Times New Roman" panose="02020603050405020304" pitchFamily="18" charset="0"/>
              </a:rPr>
              <a:t>线</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中向上的磁场减弱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中向上的磁场增强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根据</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楞次定律</a:t>
            </a:r>
            <a:r>
              <a:rPr lang="zh-CN" altLang="zh-CN" sz="2600" b="1" dirty="0">
                <a:latin typeface="Times New Roman" panose="02020603050405020304" pitchFamily="18" charset="0"/>
                <a:cs typeface="Times New Roman" panose="02020603050405020304" pitchFamily="18" charset="0"/>
              </a:rPr>
              <a:t>推论</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增缩减扩</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有收缩</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有扩张的趋势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8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86947" y="2564892"/>
            <a:ext cx="3726561" cy="299851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895814" y="19473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圆环形导体线圈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平放在水平桌面上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的正上方固定一竖直螺线管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二者轴线重合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螺线管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与电源、滑动变阻器连接成如图所示的电路。若将滑动变阻器的滑片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向下滑动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下列表述正确的是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2531745"/>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中将产生沿顺时针方向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的感应电流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穿过线圈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的磁通量减小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有扩张的趋势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对水平桌面的压力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将增大</a:t>
            </a:r>
            <a:endParaRPr lang="zh-CN" altLang="zh-CN" sz="1150">
              <a:latin typeface="Calibri" panose="020F0502020204030204" pitchFamily="34" charset="0"/>
              <a:cs typeface="Times New Roman" panose="02020603050405020304" pitchFamily="18" charset="0"/>
            </a:endParaRPr>
          </a:p>
        </p:txBody>
      </p:sp>
      <p:pic>
        <p:nvPicPr>
          <p:cNvPr id="7"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8247" y="2002536"/>
            <a:ext cx="2917634" cy="232555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当滑片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向下滑动时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滑动变阻器接入电路的电阻减小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由闭合电路欧姆定律可知通过线圈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的电流增大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磁感应强度方向向下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的磁通量增加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中感应电流方向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俯视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应为逆时针方向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根据楞次定律推论</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增缩减扩</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有收缩的趋势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开始时线圈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对桌面的压力等于线圈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的重力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当螺线管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中电流增大时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之间作用力为斥力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即线圈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对水平桌面的压力</a:t>
            </a:r>
            <a:r>
              <a:rPr lang="zh-CN" altLang="zh-CN" sz="2600" b="1" dirty="0" smtClean="0">
                <a:latin typeface="Times New Roman" panose="02020603050405020304" pitchFamily="18" charset="0"/>
                <a:cs typeface="Times New Roman" panose="02020603050405020304" pitchFamily="18" charset="0"/>
              </a:rPr>
              <a:t>将</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8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8247" y="3263719"/>
            <a:ext cx="2917634" cy="232555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789257" y="3116429"/>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三定则、一定律</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的应用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下方存在垂直纸面向里的匀强磁场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纸面为竖直平面。不可形变的导体棒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和两根可形变的导体棒组成三角形回路框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处于水平位置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上方由静止释放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框面始终在纸面内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框落入磁场且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未到达</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沿磁场方向观察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框的大致形状及回路中的电流方向为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7"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51881" y="3804512"/>
            <a:ext cx="2734627" cy="1880528"/>
          </a:xfrm>
          <a:prstGeom prst="rect">
            <a:avLst/>
          </a:prstGeom>
        </p:spPr>
      </p:pic>
      <p:pic>
        <p:nvPicPr>
          <p:cNvPr id="9" name="image8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8331" y="3924554"/>
            <a:ext cx="7653049" cy="172821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由楞次定律推论</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增反减同</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回路框中感应电流方向为逆时针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根据左手定则可知左侧导体棒所受安培力斜向右上方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右侧导体棒所受安培力斜向左上方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框的大致形状如选项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中所示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8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2132838"/>
            <a:ext cx="2734627" cy="188052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041493" y="25394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山东济南历城月考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水平固定的平行导轨左端用定值电阻连接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导轨上垂直放置一根金属棒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空间中存在垂直导轨的匀强磁场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规定垂直纸面向里为磁场正方向。若磁感应强度随时间变化如图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金属棒始终保持静止状态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3060446"/>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感应电流方向为逆时针</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金属棒受到的安培力</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方向</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向左</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金属棒受到的摩擦力方向向左</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D.3</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金属棒中的电流逐渐减小</a:t>
            </a:r>
            <a:endParaRPr lang="zh-CN" altLang="zh-CN" sz="1150" dirty="0">
              <a:latin typeface="Calibri" panose="020F0502020204030204" pitchFamily="34" charset="0"/>
              <a:cs typeface="Times New Roman" panose="02020603050405020304" pitchFamily="18" charset="0"/>
            </a:endParaRPr>
          </a:p>
        </p:txBody>
      </p:sp>
      <p:pic>
        <p:nvPicPr>
          <p:cNvPr id="7" name="image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5196" y="2637170"/>
            <a:ext cx="5582285" cy="262117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823422" y="951542"/>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磁通量</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234438"/>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6457" y="976503"/>
            <a:ext cx="10613397" cy="3240405"/>
          </a:xfrm>
          <a:prstGeom prst="rect">
            <a:avLst/>
          </a:prstGeom>
        </p:spPr>
      </p:pic>
      <p:sp>
        <p:nvSpPr>
          <p:cNvPr id="5" name="矩形 4"/>
          <p:cNvSpPr/>
          <p:nvPr/>
        </p:nvSpPr>
        <p:spPr>
          <a:xfrm>
            <a:off x="10428367" y="1576912"/>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切割</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4341511" y="3530600"/>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电能</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4440" y="767789"/>
            <a:ext cx="11658044" cy="5280973"/>
          </a:xfrm>
          <a:prstGeom prst="rect">
            <a:avLst/>
          </a:prstGeom>
        </p:spPr>
        <p:txBody>
          <a:bodyPr wrap="square" lIns="121898" tIns="60948" rIns="121898" bIns="60948">
            <a:spAutoFit/>
          </a:bodyPr>
          <a:lstStyle/>
          <a:p>
            <a:pPr>
              <a:lnSpc>
                <a:spcPct val="145000"/>
              </a:lnSpc>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穿过闭合回路的</a:t>
            </a:r>
            <a:r>
              <a:rPr lang="zh-CN" altLang="zh-CN" sz="2600" b="1" dirty="0" smtClean="0">
                <a:latin typeface="Times New Roman" panose="02020603050405020304" pitchFamily="18" charset="0"/>
                <a:cs typeface="Times New Roman" panose="02020603050405020304" pitchFamily="18" charset="0"/>
              </a:rPr>
              <a:t>磁通量</a:t>
            </a:r>
            <a:endParaRPr lang="en-US" altLang="zh-CN" sz="2600" b="1" dirty="0" smtClean="0">
              <a:latin typeface="Times New Roman" panose="02020603050405020304" pitchFamily="18" charset="0"/>
              <a:cs typeface="Times New Roman" panose="02020603050405020304" pitchFamily="18" charset="0"/>
            </a:endParaRPr>
          </a:p>
          <a:p>
            <a:pPr>
              <a:lnSpc>
                <a:spcPct val="145000"/>
              </a:lnSpc>
              <a:tabLst>
                <a:tab pos="2970530" algn="l"/>
              </a:tabLst>
            </a:pPr>
            <a:r>
              <a:rPr lang="zh-CN" altLang="zh-CN" sz="2600" b="1" dirty="0" smtClean="0">
                <a:latin typeface="Times New Roman" panose="02020603050405020304" pitchFamily="18" charset="0"/>
                <a:cs typeface="Times New Roman" panose="02020603050405020304" pitchFamily="18" charset="0"/>
              </a:rPr>
              <a:t>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a:t>
            </a:r>
            <a:r>
              <a:rPr lang="zh-CN" altLang="zh-CN" sz="2600" b="1" dirty="0" smtClean="0">
                <a:latin typeface="Times New Roman" panose="02020603050405020304" pitchFamily="18" charset="0"/>
                <a:cs typeface="Times New Roman" panose="02020603050405020304" pitchFamily="18" charset="0"/>
              </a:rPr>
              <a:t>方向</a:t>
            </a:r>
            <a:endParaRPr lang="en-US" altLang="zh-CN" sz="2600" b="1" dirty="0" smtClean="0">
              <a:latin typeface="Times New Roman" panose="02020603050405020304" pitchFamily="18" charset="0"/>
              <a:cs typeface="Times New Roman" panose="02020603050405020304" pitchFamily="18" charset="0"/>
            </a:endParaRPr>
          </a:p>
          <a:p>
            <a:pPr>
              <a:lnSpc>
                <a:spcPct val="145000"/>
              </a:lnSpc>
              <a:tabLst>
                <a:tab pos="2970530" algn="l"/>
              </a:tabLst>
            </a:pPr>
            <a:r>
              <a:rPr lang="zh-CN" altLang="zh-CN" sz="2600" b="1" dirty="0" smtClean="0">
                <a:latin typeface="Times New Roman" panose="02020603050405020304" pitchFamily="18" charset="0"/>
                <a:cs typeface="Times New Roman" panose="02020603050405020304" pitchFamily="18" charset="0"/>
              </a:rPr>
              <a:t>为</a:t>
            </a:r>
            <a:r>
              <a:rPr lang="zh-CN" altLang="zh-CN" sz="2600" b="1" dirty="0">
                <a:latin typeface="Times New Roman" panose="02020603050405020304" pitchFamily="18" charset="0"/>
                <a:cs typeface="Times New Roman" panose="02020603050405020304" pitchFamily="18" charset="0"/>
              </a:rPr>
              <a:t>逆时针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穿过闭合</a:t>
            </a:r>
            <a:r>
              <a:rPr lang="zh-CN" altLang="zh-CN" sz="2600" b="1" dirty="0" smtClean="0">
                <a:latin typeface="Times New Roman" panose="02020603050405020304" pitchFamily="18" charset="0"/>
                <a:cs typeface="Times New Roman" panose="02020603050405020304" pitchFamily="18" charset="0"/>
              </a:rPr>
              <a:t>回</a:t>
            </a:r>
            <a:endParaRPr lang="en-US" altLang="zh-CN" sz="2600" b="1" dirty="0" smtClean="0">
              <a:latin typeface="Times New Roman" panose="02020603050405020304" pitchFamily="18" charset="0"/>
              <a:cs typeface="Times New Roman" panose="02020603050405020304" pitchFamily="18" charset="0"/>
            </a:endParaRPr>
          </a:p>
          <a:p>
            <a:pPr>
              <a:lnSpc>
                <a:spcPct val="145000"/>
              </a:lnSpc>
              <a:tabLst>
                <a:tab pos="2970530" algn="l"/>
              </a:tabLst>
            </a:pPr>
            <a:r>
              <a:rPr lang="zh-CN" altLang="zh-CN" sz="2600" b="1" dirty="0" smtClean="0">
                <a:latin typeface="Times New Roman" panose="02020603050405020304" pitchFamily="18" charset="0"/>
                <a:cs typeface="Times New Roman" panose="02020603050405020304" pitchFamily="18" charset="0"/>
              </a:rPr>
              <a:t>路</a:t>
            </a:r>
            <a:r>
              <a:rPr lang="zh-CN" altLang="zh-CN" sz="2600" b="1" dirty="0">
                <a:latin typeface="Times New Roman" panose="02020603050405020304" pitchFamily="18" charset="0"/>
                <a:cs typeface="Times New Roman" panose="02020603050405020304" pitchFamily="18" charset="0"/>
              </a:rPr>
              <a:t>的磁通量减小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感</a:t>
            </a:r>
            <a:endParaRPr lang="en-US" altLang="zh-CN" sz="2600" b="1" dirty="0" smtClean="0">
              <a:latin typeface="Times New Roman" panose="02020603050405020304" pitchFamily="18" charset="0"/>
              <a:cs typeface="Times New Roman" panose="02020603050405020304" pitchFamily="18" charset="0"/>
            </a:endParaRPr>
          </a:p>
          <a:p>
            <a:pPr>
              <a:lnSpc>
                <a:spcPct val="145000"/>
              </a:lnSpc>
              <a:tabLst>
                <a:tab pos="2970530" algn="l"/>
              </a:tabLst>
            </a:pPr>
            <a:r>
              <a:rPr lang="zh-CN" altLang="zh-CN" sz="2600" b="1" dirty="0" smtClean="0">
                <a:latin typeface="Times New Roman" panose="02020603050405020304" pitchFamily="18" charset="0"/>
                <a:cs typeface="Times New Roman" panose="02020603050405020304" pitchFamily="18" charset="0"/>
              </a:rPr>
              <a:t>应</a:t>
            </a:r>
            <a:r>
              <a:rPr lang="zh-CN" altLang="zh-CN" sz="2600" b="1" dirty="0">
                <a:latin typeface="Times New Roman" panose="02020603050405020304" pitchFamily="18" charset="0"/>
                <a:cs typeface="Times New Roman" panose="02020603050405020304" pitchFamily="18" charset="0"/>
              </a:rPr>
              <a:t>电流为顺时针方向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磁场方向垂直纸面向里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根据左手定则可知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金属棒受到的安培力方向向右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感应电流为顺时针方向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磁场方向垂直纸面向外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根据左手定则可知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金属棒受到的安培力方向向左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由平衡条件可知金属棒受到的摩擦力方向向右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磁通量变化率不变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感应电动势不变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则金属棒中的电流不变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4" name="image8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4348" y="551889"/>
            <a:ext cx="5582285" cy="262117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9" name="TextBox 4"/>
          <p:cNvSpPr txBox="1"/>
          <p:nvPr/>
        </p:nvSpPr>
        <p:spPr>
          <a:xfrm>
            <a:off x="9677999" y="3129129"/>
            <a:ext cx="737747"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1176019"/>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航空母舰上飞机弹射起飞可以利用电磁驱动来实现。电磁驱动原理如图所示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当固定线圈上突然通入直流电流时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靠近线圈左端放置的金属环被弹射出去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如果在线圈左侧同一位置先后分别放置用铜和铝导线制成的形状完全相同的两个闭合导线环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已知电阻率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瞬间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11" name="矩形 10"/>
          <p:cNvSpPr/>
          <p:nvPr/>
        </p:nvSpPr>
        <p:spPr>
          <a:xfrm>
            <a:off x="285240" y="36245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从左侧看环中感应电流沿逆时针方向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铜环受到的安培力大于铝环受到的安培力</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电池正负极调换后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导线环将不能向左弹射</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若将铜环放在线圈右侧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铜环将向左运动</a:t>
            </a:r>
            <a:endParaRPr lang="zh-CN" altLang="zh-CN" sz="1150">
              <a:latin typeface="Calibri" panose="020F0502020204030204" pitchFamily="34" charset="0"/>
              <a:cs typeface="Times New Roman" panose="02020603050405020304" pitchFamily="18" charset="0"/>
            </a:endParaRPr>
          </a:p>
        </p:txBody>
      </p:sp>
      <p:pic>
        <p:nvPicPr>
          <p:cNvPr id="12" name="image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0444" y="3829646"/>
            <a:ext cx="3005264" cy="171274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由固定线圈的绕线方向和电流方向可以判断线圈的左端是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当闭合开关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瞬间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磁场增强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穿过左侧导线环的磁通量增大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左侧导线环中产生从左侧看顺时针方向的感应电流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由于电阻率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b="1" baseline="-25000" dirty="0">
                <a:latin typeface="Times New Roman" panose="02020603050405020304" pitchFamily="18" charset="0"/>
                <a:cs typeface="Times New Roman" panose="02020603050405020304" pitchFamily="18" charset="0"/>
              </a:rPr>
              <a:t>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b="1" baseline="-25000" dirty="0">
                <a:latin typeface="Times New Roman" panose="02020603050405020304" pitchFamily="18" charset="0"/>
                <a:cs typeface="Times New Roman" panose="02020603050405020304" pitchFamily="18" charset="0"/>
              </a:rPr>
              <a:t>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在电压相同的情况下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铜环中产生的感应电流比铝环中的大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铜环受到的安培力大于铝环受到的安培力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当电池正负极调换后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固定线圈左端变成了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根据楞次定律可知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闭合开关瞬间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磁场增强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也会产生排斥力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所以导线环也可以向左弹射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若将铜环放在线圈右侧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铜环与线圈</a:t>
            </a:r>
            <a:r>
              <a:rPr lang="zh-CN" altLang="zh-CN" sz="2600" b="1" dirty="0" smtClean="0">
                <a:latin typeface="Times New Roman" panose="02020603050405020304" pitchFamily="18" charset="0"/>
                <a:cs typeface="Times New Roman" panose="02020603050405020304" pitchFamily="18" charset="0"/>
              </a:rPr>
              <a:t>间</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也</a:t>
            </a:r>
            <a:r>
              <a:rPr lang="zh-CN" altLang="zh-CN" sz="2600" b="1" dirty="0">
                <a:latin typeface="Times New Roman" panose="02020603050405020304" pitchFamily="18" charset="0"/>
                <a:cs typeface="Times New Roman" panose="02020603050405020304" pitchFamily="18" charset="0"/>
              </a:rPr>
              <a:t>会产生排斥力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所以铜环将向右运动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pic>
        <p:nvPicPr>
          <p:cNvPr id="6" name="image8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0444" y="4321281"/>
            <a:ext cx="3005264" cy="171274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150636" y="1142169"/>
            <a:ext cx="877135" cy="507815"/>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阻碍</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51381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827617"/>
            <a:ext cx="9289161" cy="5045945"/>
          </a:xfrm>
          <a:prstGeom prst="rect">
            <a:avLst/>
          </a:prstGeom>
        </p:spPr>
      </p:pic>
      <p:sp>
        <p:nvSpPr>
          <p:cNvPr id="5" name="矩形 4"/>
          <p:cNvSpPr/>
          <p:nvPr/>
        </p:nvSpPr>
        <p:spPr>
          <a:xfrm>
            <a:off x="7540719" y="1141730"/>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磁通量</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3016852" y="3851482"/>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磁感线</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3624727" y="4343908"/>
            <a:ext cx="1415744"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导线运动</a:t>
            </a:r>
            <a:endParaRPr lang="zh-CN" altLang="en-US" sz="2400" dirty="0">
              <a:solidFill>
                <a:srgbClr val="C00000"/>
              </a:solidFill>
              <a:latin typeface="微软雅黑" pitchFamily="34" charset="-122"/>
              <a:ea typeface="微软雅黑" pitchFamily="34" charset="-122"/>
            </a:endParaRPr>
          </a:p>
        </p:txBody>
      </p:sp>
      <p:sp>
        <p:nvSpPr>
          <p:cNvPr id="8" name="矩形 7"/>
          <p:cNvSpPr/>
          <p:nvPr/>
        </p:nvSpPr>
        <p:spPr>
          <a:xfrm>
            <a:off x="5187716" y="4771767"/>
            <a:ext cx="1415744"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感应电流</a:t>
            </a:r>
            <a:endParaRPr lang="zh-CN" altLang="en-US" sz="2400" dirty="0">
              <a:solidFill>
                <a:srgbClr val="C00000"/>
              </a:solidFill>
              <a:latin typeface="微软雅黑" pitchFamily="34" charset="-122"/>
              <a:ea typeface="微软雅黑" pitchFamily="34" charset="-122"/>
            </a:endParaRPr>
          </a:p>
        </p:txBody>
      </p:sp>
      <p:sp>
        <p:nvSpPr>
          <p:cNvPr id="9" name="矩形 8"/>
          <p:cNvSpPr/>
          <p:nvPr/>
        </p:nvSpPr>
        <p:spPr>
          <a:xfrm>
            <a:off x="5314716" y="5381748"/>
            <a:ext cx="800191" cy="461649"/>
          </a:xfrm>
          <a:prstGeom prst="rect">
            <a:avLst/>
          </a:prstGeom>
        </p:spPr>
        <p:txBody>
          <a:bodyPr wrap="none" lIns="91426" tIns="45712" rIns="91426" bIns="45712">
            <a:spAutoFit/>
          </a:bodyPr>
          <a:lstStyle/>
          <a:p>
            <a:r>
              <a:rPr lang="zh-CN" altLang="zh-CN" sz="24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切割</a:t>
            </a:r>
            <a:endParaRPr lang="zh-CN" altLang="en-US" sz="2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365552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闭合电路内只要有磁通量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就一定有感应电流产生。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穿过线圈的磁通量和线圈的匝数无关。</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当导体切割磁感线运动时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一定产生感应电动势。</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感应电流的磁场总是与原磁场方向相反。</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感应电流的磁场一定阻止引起感应电流的磁场的磁通量的变化。</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8458803" y="12470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6552660" y="181890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7962900" y="2428887"/>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6980796" y="299694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10284701" y="359792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0693" y="1934694"/>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人教版选择性必修第二册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P29T2</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CDEF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是金属框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框内存在着垂直纸面向里的匀强磁场。当导体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向右移动时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金属框中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边的感应电流的方向为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360615" y="2631583"/>
            <a:ext cx="11658044" cy="12548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endParaRPr lang="zh-CN" altLang="zh-CN" sz="1150">
              <a:latin typeface="Calibri" panose="020F0502020204030204" pitchFamily="34" charset="0"/>
              <a:cs typeface="Times New Roman" panose="02020603050405020304" pitchFamily="18" charset="0"/>
            </a:endParaRPr>
          </a:p>
        </p:txBody>
      </p:sp>
      <p:pic>
        <p:nvPicPr>
          <p:cNvPr id="5" name="image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234098"/>
            <a:ext cx="3368103" cy="2707091"/>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2617</Words>
  <Application>Microsoft Office PowerPoint</Application>
  <PresentationFormat>自定义</PresentationFormat>
  <Paragraphs>311</Paragraphs>
  <Slides>63</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63</vt:i4>
      </vt:variant>
    </vt:vector>
  </HeadingPairs>
  <TitlesOfParts>
    <vt:vector size="76" baseType="lpstr">
      <vt:lpstr>等线</vt:lpstr>
      <vt:lpstr>方正黑体_GBK</vt:lpstr>
      <vt:lpstr>黑体</vt:lpstr>
      <vt:lpstr>华文细黑</vt:lpstr>
      <vt:lpstr>宋体</vt:lpstr>
      <vt:lpstr>微软雅黑</vt:lpstr>
      <vt:lpstr>Arial</vt:lpstr>
      <vt:lpstr>Calibri</vt:lpstr>
      <vt:lpstr>Cambria</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56</cp:revision>
  <dcterms:created xsi:type="dcterms:W3CDTF">2024-01-15T03:14:15Z</dcterms:created>
  <dcterms:modified xsi:type="dcterms:W3CDTF">2026-03-11T00:45:16Z</dcterms:modified>
</cp:coreProperties>
</file>