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3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9"/>
  </p:notesMasterIdLst>
  <p:handoutMasterIdLst>
    <p:handoutMasterId r:id="rId60"/>
  </p:handoutMasterIdLst>
  <p:sldIdLst>
    <p:sldId id="340" r:id="rId2"/>
    <p:sldId id="257" r:id="rId3"/>
    <p:sldId id="341" r:id="rId4"/>
    <p:sldId id="342" r:id="rId5"/>
    <p:sldId id="343" r:id="rId6"/>
    <p:sldId id="344" r:id="rId7"/>
    <p:sldId id="345" r:id="rId8"/>
    <p:sldId id="346" r:id="rId9"/>
    <p:sldId id="347" r:id="rId10"/>
    <p:sldId id="348" r:id="rId11"/>
    <p:sldId id="351" r:id="rId12"/>
    <p:sldId id="352" r:id="rId13"/>
    <p:sldId id="355" r:id="rId14"/>
    <p:sldId id="356" r:id="rId15"/>
    <p:sldId id="357" r:id="rId16"/>
    <p:sldId id="490" r:id="rId17"/>
    <p:sldId id="491" r:id="rId18"/>
    <p:sldId id="430" r:id="rId19"/>
    <p:sldId id="431" r:id="rId20"/>
    <p:sldId id="367" r:id="rId21"/>
    <p:sldId id="437" r:id="rId22"/>
    <p:sldId id="443" r:id="rId23"/>
    <p:sldId id="444" r:id="rId24"/>
    <p:sldId id="445" r:id="rId25"/>
    <p:sldId id="446" r:id="rId26"/>
    <p:sldId id="449" r:id="rId27"/>
    <p:sldId id="450" r:id="rId28"/>
    <p:sldId id="378" r:id="rId29"/>
    <p:sldId id="454" r:id="rId30"/>
    <p:sldId id="492" r:id="rId31"/>
    <p:sldId id="494" r:id="rId32"/>
    <p:sldId id="493" r:id="rId33"/>
    <p:sldId id="455" r:id="rId34"/>
    <p:sldId id="456" r:id="rId35"/>
    <p:sldId id="389" r:id="rId36"/>
    <p:sldId id="471" r:id="rId37"/>
    <p:sldId id="495" r:id="rId38"/>
    <p:sldId id="496" r:id="rId39"/>
    <p:sldId id="497" r:id="rId40"/>
    <p:sldId id="498" r:id="rId41"/>
    <p:sldId id="400" r:id="rId42"/>
    <p:sldId id="402" r:id="rId43"/>
    <p:sldId id="403" r:id="rId44"/>
    <p:sldId id="404" r:id="rId45"/>
    <p:sldId id="406" r:id="rId46"/>
    <p:sldId id="407" r:id="rId47"/>
    <p:sldId id="408" r:id="rId48"/>
    <p:sldId id="409" r:id="rId49"/>
    <p:sldId id="412" r:id="rId50"/>
    <p:sldId id="413" r:id="rId51"/>
    <p:sldId id="414" r:id="rId52"/>
    <p:sldId id="415" r:id="rId53"/>
    <p:sldId id="416" r:id="rId54"/>
    <p:sldId id="417" r:id="rId55"/>
    <p:sldId id="420" r:id="rId56"/>
    <p:sldId id="421" r:id="rId57"/>
    <p:sldId id="428" r:id="rId58"/>
  </p:sldIdLst>
  <p:sldSz cx="12190413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  <a:srgbClr val="1F4E79"/>
    <a:srgbClr val="3E6CA4"/>
    <a:srgbClr val="70AD47"/>
    <a:srgbClr val="548235"/>
    <a:srgbClr val="385723"/>
    <a:srgbClr val="C5E0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57" autoAdjust="0"/>
    <p:restoredTop sz="94660"/>
  </p:normalViewPr>
  <p:slideViewPr>
    <p:cSldViewPr>
      <p:cViewPr>
        <p:scale>
          <a:sx n="75" d="100"/>
          <a:sy n="75" d="100"/>
        </p:scale>
        <p:origin x="666" y="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2856" y="-90"/>
      </p:cViewPr>
      <p:guideLst>
        <p:guide orient="horz" pos="2880"/>
        <p:guide pos="2160"/>
      </p:guideLst>
    </p:cSldViewPr>
  </p:notesViewPr>
  <p:gridSpacing cx="216027" cy="216027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00445-E839-4BDF-8DF2-D8143818C84A}" type="datetimeFigureOut">
              <a:rPr lang="zh-CN" altLang="en-US" smtClean="0"/>
              <a:t>2026/3/11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011EFD-9855-4AE3-A504-77F50F4EB6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55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789916-5EC3-4590-8CB1-0934F6982E25}" type="datetimeFigureOut">
              <a:rPr lang="zh-CN" altLang="en-US" smtClean="0"/>
              <a:t>2026/3/11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603B-E5D8-42A3-B21E-4A6C6E9A90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0031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2531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3DA328A3-5788-47D9-A28A-7D88FF43481A}" type="slidenum">
              <a:rPr lang="zh-CN" altLang="en-US">
                <a:cs typeface="等线"/>
              </a:rPr>
              <a:t>3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496191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0650B867-F795-4F84-A254-C0BFD5E58CCC}" type="slidenum">
              <a:rPr lang="zh-CN" altLang="en-US">
                <a:cs typeface="等线"/>
              </a:rPr>
              <a:t>4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953191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072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8675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759BCA74-9CA6-4A6E-B197-DE8BBDA0A9DF}" type="slidenum">
              <a:rPr lang="zh-CN" altLang="en-US">
                <a:cs typeface="等线"/>
              </a:rPr>
              <a:t>13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2889084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9.xml"/><Relationship Id="rId3" Type="http://schemas.openxmlformats.org/officeDocument/2006/relationships/slide" Target="../slides/slide53.xml"/><Relationship Id="rId7" Type="http://schemas.openxmlformats.org/officeDocument/2006/relationships/slide" Target="../slides/slide47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45.xml"/><Relationship Id="rId11" Type="http://schemas.openxmlformats.org/officeDocument/2006/relationships/slide" Target="../slides/slide3.xml"/><Relationship Id="rId5" Type="http://schemas.openxmlformats.org/officeDocument/2006/relationships/slide" Target="../slides/slide44.xml"/><Relationship Id="rId10" Type="http://schemas.openxmlformats.org/officeDocument/2006/relationships/slide" Target="../slides/slide55.xml"/><Relationship Id="rId4" Type="http://schemas.openxmlformats.org/officeDocument/2006/relationships/slide" Target="../slides/slide42.xml"/><Relationship Id="rId9" Type="http://schemas.openxmlformats.org/officeDocument/2006/relationships/slide" Target="../slides/slide5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53" y="-36669"/>
            <a:ext cx="12312541" cy="6905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动作按钮: 后退或前一项 10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2" name="动作按钮: 前进或下一项 11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结束 12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3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54544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83"/>
            <a:ext cx="12190636" cy="6836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动作按钮: 后退或前一项 11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前进或下一项 12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动作按钮: 结束 13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6962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动作按钮: 后退或前一项 23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5" name="动作按钮: 前进或下一项 24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6" name="动作按钮: 结束 25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TextBox 26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夯实必备知识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0062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动作按钮: 后退或前一项 25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动作按钮: 前进或下一项 26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8" name="动作按钮: 结束 27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9" name="TextBox 28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研透核心</a:t>
            </a:r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2251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圆角矩形 49">
            <a:hlinkClick r:id="rId3" action="ppaction://hlinksldjump"/>
          </p:cNvPr>
          <p:cNvSpPr/>
          <p:nvPr userDrawn="1"/>
        </p:nvSpPr>
        <p:spPr>
          <a:xfrm>
            <a:off x="5364350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07</a:t>
            </a:r>
          </a:p>
        </p:txBody>
      </p:sp>
      <p:sp>
        <p:nvSpPr>
          <p:cNvPr id="51" name="圆角矩形 50">
            <a:hlinkClick r:id="rId4" action="ppaction://hlinksldjump"/>
          </p:cNvPr>
          <p:cNvSpPr/>
          <p:nvPr userDrawn="1"/>
        </p:nvSpPr>
        <p:spPr>
          <a:xfrm>
            <a:off x="1756751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</a:p>
        </p:txBody>
      </p:sp>
      <p:sp>
        <p:nvSpPr>
          <p:cNvPr id="52" name="圆角矩形 51">
            <a:hlinkClick r:id="rId5" action="ppaction://hlinksldjump"/>
          </p:cNvPr>
          <p:cNvSpPr/>
          <p:nvPr userDrawn="1"/>
        </p:nvSpPr>
        <p:spPr>
          <a:xfrm>
            <a:off x="2358018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</a:p>
        </p:txBody>
      </p:sp>
      <p:sp>
        <p:nvSpPr>
          <p:cNvPr id="53" name="圆角矩形 52">
            <a:hlinkClick r:id="rId6" action="ppaction://hlinksldjump"/>
          </p:cNvPr>
          <p:cNvSpPr/>
          <p:nvPr userDrawn="1"/>
        </p:nvSpPr>
        <p:spPr>
          <a:xfrm>
            <a:off x="2959284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</a:p>
        </p:txBody>
      </p:sp>
      <p:sp>
        <p:nvSpPr>
          <p:cNvPr id="54" name="圆角矩形 53">
            <a:hlinkClick r:id="rId7" action="ppaction://hlinksldjump"/>
          </p:cNvPr>
          <p:cNvSpPr/>
          <p:nvPr userDrawn="1"/>
        </p:nvSpPr>
        <p:spPr>
          <a:xfrm>
            <a:off x="3560551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</a:p>
        </p:txBody>
      </p:sp>
      <p:sp>
        <p:nvSpPr>
          <p:cNvPr id="55" name="圆角矩形 54">
            <a:hlinkClick r:id="rId8" action="ppaction://hlinksldjump"/>
          </p:cNvPr>
          <p:cNvSpPr/>
          <p:nvPr userDrawn="1"/>
        </p:nvSpPr>
        <p:spPr>
          <a:xfrm>
            <a:off x="4161818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05</a:t>
            </a:r>
          </a:p>
        </p:txBody>
      </p:sp>
      <p:sp>
        <p:nvSpPr>
          <p:cNvPr id="56" name="圆角矩形 55">
            <a:hlinkClick r:id="rId9" action="ppaction://hlinksldjump"/>
          </p:cNvPr>
          <p:cNvSpPr/>
          <p:nvPr userDrawn="1"/>
        </p:nvSpPr>
        <p:spPr>
          <a:xfrm>
            <a:off x="4763085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06</a:t>
            </a:r>
          </a:p>
        </p:txBody>
      </p:sp>
      <p:sp>
        <p:nvSpPr>
          <p:cNvPr id="57" name="圆角矩形 56">
            <a:hlinkClick r:id="rId10" action="ppaction://hlinksldjump"/>
          </p:cNvPr>
          <p:cNvSpPr/>
          <p:nvPr userDrawn="1"/>
        </p:nvSpPr>
        <p:spPr>
          <a:xfrm>
            <a:off x="5963914" y="6447979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08</a:t>
            </a:r>
            <a:endParaRPr lang="en-US" altLang="zh-CN" sz="15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" name="动作按钮: 后退或前一项 58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0" name="动作按钮: 前进或下一项 59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1" name="动作按钮: 结束 60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2" name="TextBox 61">
            <a:hlinkClick r:id="rId11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0" name="矩形 29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 30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TextBox 31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提升素养能力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4783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628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440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tags" Target="../tags/tag12.xml"/><Relationship Id="rId7" Type="http://schemas.openxmlformats.org/officeDocument/2006/relationships/slide" Target="slide20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10" Type="http://schemas.openxmlformats.org/officeDocument/2006/relationships/slide" Target="slide35.xml"/><Relationship Id="rId4" Type="http://schemas.openxmlformats.org/officeDocument/2006/relationships/tags" Target="../tags/tag13.xml"/><Relationship Id="rId9" Type="http://schemas.openxmlformats.org/officeDocument/2006/relationships/slide" Target="slide2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slide" Target="slide41.xml"/><Relationship Id="rId4" Type="http://schemas.openxmlformats.org/officeDocument/2006/relationships/slide" Target="slide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/>
        </p:nvPicPr>
        <p:blipFill>
          <a:blip r:embed="rId5"/>
          <a:stretch>
            <a:fillRect/>
          </a:stretch>
        </p:blipFill>
        <p:spPr>
          <a:xfrm>
            <a:off x="-2598" y="-1"/>
            <a:ext cx="12195608" cy="6858001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1"/>
            </p:custDataLst>
          </p:nvPr>
        </p:nvSpPr>
        <p:spPr>
          <a:xfrm>
            <a:off x="1" y="4344238"/>
            <a:ext cx="12190413" cy="2502591"/>
          </a:xfrm>
          <a:prstGeom prst="rect">
            <a:avLst/>
          </a:prstGeom>
          <a:solidFill>
            <a:srgbClr val="2E75B6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TextBox 5"/>
          <p:cNvSpPr txBox="1"/>
          <p:nvPr>
            <p:custDataLst>
              <p:tags r:id="rId2"/>
            </p:custDataLst>
          </p:nvPr>
        </p:nvSpPr>
        <p:spPr>
          <a:xfrm>
            <a:off x="1054100" y="5719330"/>
            <a:ext cx="9080365" cy="705767"/>
          </a:xfrm>
          <a:prstGeom prst="rect">
            <a:avLst/>
          </a:prstGeom>
          <a:noFill/>
        </p:spPr>
        <p:txBody>
          <a:bodyPr wrap="none" lIns="121917" tIns="60958" rIns="121917" bIns="60958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zh-CN" altLang="en-US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第</a:t>
            </a:r>
            <a:r>
              <a:rPr lang="en-US" altLang="zh-CN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讲　法拉第电磁感应定律　自感和涡流</a:t>
            </a:r>
            <a:endParaRPr lang="zh-CN" altLang="en-US" sz="3700" b="1" dirty="0">
              <a:solidFill>
                <a:schemeClr val="bg1">
                  <a:lumMod val="95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4" name="TextBox 2"/>
          <p:cNvSpPr txBox="1"/>
          <p:nvPr>
            <p:custDataLst>
              <p:tags r:id="rId3"/>
            </p:custDataLst>
          </p:nvPr>
        </p:nvSpPr>
        <p:spPr>
          <a:xfrm>
            <a:off x="1054736" y="5050195"/>
            <a:ext cx="3892412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3200" b="1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方正黑体_GBK" panose="03000509000000000000" pitchFamily="65" charset="-122"/>
                <a:ea typeface="方正黑体_GBK" panose="03000509000000000000" pitchFamily="65" charset="-122"/>
              </a:rPr>
              <a:t>第十一章　电磁感应</a:t>
            </a:r>
            <a:endParaRPr lang="zh-CN" altLang="en-US" sz="3200" b="1" dirty="0"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方正黑体_GBK" panose="03000509000000000000" pitchFamily="65" charset="-122"/>
              <a:ea typeface="方正黑体_GBK" panose="03000509000000000000" pitchFamily="65" charset="-122"/>
              <a:cs typeface="+mn-cs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126585" cy="1052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图片 8" descr="山东金榜苑"/>
          <p:cNvPicPr>
            <a:picLocks noChangeAspect="1"/>
          </p:cNvPicPr>
          <p:nvPr/>
        </p:nvPicPr>
        <p:blipFill>
          <a:blip r:embed="rId7">
            <a:lum bright="-8000" contrast="52000"/>
          </a:blip>
          <a:srcRect b="27240"/>
          <a:stretch>
            <a:fillRect/>
          </a:stretch>
        </p:blipFill>
        <p:spPr>
          <a:xfrm>
            <a:off x="-5195" y="105853"/>
            <a:ext cx="1113340" cy="81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39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1268730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 smtClean="0">
                <a:latin typeface="Times New Roman"/>
                <a:ea typeface="微软雅黑"/>
                <a:cs typeface="Times New Roman"/>
              </a:rPr>
              <a:t>6.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pic>
        <p:nvPicPr>
          <p:cNvPr id="4" name="image17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431" y="1252167"/>
            <a:ext cx="10654201" cy="918898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459825" y="1663123"/>
            <a:ext cx="877135" cy="507815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en-US" sz="260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阻碍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6615" y="2912237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 smtClean="0">
                <a:latin typeface="Times New Roman"/>
                <a:ea typeface="微软雅黑"/>
                <a:cs typeface="Times New Roman"/>
              </a:rPr>
              <a:t>7.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pic>
        <p:nvPicPr>
          <p:cNvPr id="7" name="image17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131" y="2856807"/>
            <a:ext cx="10789492" cy="102126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3058128" y="3355928"/>
            <a:ext cx="1184911" cy="49242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6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安培力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5273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99301" y="608809"/>
            <a:ext cx="11810444" cy="4255693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思考判断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线圈中磁通量变化越大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产生的感应电动势越大。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b="1" dirty="0" smtClean="0">
                <a:latin typeface="宋体" panose="02010600030101010101" pitchFamily="2" charset="-122"/>
                <a:cs typeface="Times New Roman" panose="02020603050405020304" pitchFamily="18" charset="0"/>
              </a:rPr>
              <a:t>   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穿过线圈的磁通量变化越快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产生的感应电动势越大。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感应电流产生的磁场方向与原磁场方向始终相同。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b="1" dirty="0" smtClean="0">
                <a:latin typeface="宋体" panose="02010600030101010101" pitchFamily="2" charset="-122"/>
                <a:cs typeface="Times New Roman" panose="02020603050405020304" pitchFamily="18" charset="0"/>
              </a:rPr>
              <a:t>   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线圈中的电流越大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则自感系数也越大。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b="1" dirty="0" smtClean="0">
                <a:latin typeface="宋体" panose="02010600030101010101" pitchFamily="2" charset="-122"/>
                <a:cs typeface="Times New Roman" panose="02020603050405020304" pitchFamily="18" charset="0"/>
              </a:rPr>
              <a:t>   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自感电动势总是阻止原电流的变化。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b="1" dirty="0" smtClean="0">
                <a:latin typeface="宋体" panose="02010600030101010101" pitchFamily="2" charset="-122"/>
                <a:cs typeface="Times New Roman" panose="02020603050405020304" pitchFamily="18" charset="0"/>
              </a:rPr>
              <a:t>   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电磁阻尼阻碍相对运动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电磁驱动促进二者相对运动。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b="1" dirty="0" smtClean="0">
                <a:latin typeface="宋体" panose="02010600030101010101" pitchFamily="2" charset="-122"/>
                <a:cs typeface="Times New Roman" panose="02020603050405020304" pitchFamily="18" charset="0"/>
              </a:rPr>
              <a:t>   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8022831" y="1247025"/>
            <a:ext cx="575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/>
                <a:sym typeface="Times New Roman" panose="02020603050405020304"/>
              </a:rPr>
              <a:t>×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/>
              <a:ea typeface="微软雅黑" panose="020B0503020204020204" charset="-122"/>
              <a:sym typeface="Times New Roman" panose="02020603050405020304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8623681" y="1818906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√</a:t>
            </a:r>
            <a:endParaRPr lang="zh-CN" altLang="en-US" sz="40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302358" y="2428887"/>
            <a:ext cx="575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/>
                <a:sym typeface="Times New Roman" panose="02020603050405020304"/>
              </a:rPr>
              <a:t>×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/>
              <a:ea typeface="微软雅黑" panose="020B0503020204020204" charset="-122"/>
              <a:sym typeface="Times New Roman" panose="02020603050405020304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713969" y="3026041"/>
            <a:ext cx="575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/>
                <a:sym typeface="Times New Roman" panose="02020603050405020304"/>
              </a:rPr>
              <a:t>×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/>
              <a:ea typeface="微软雅黑" panose="020B0503020204020204" charset="-122"/>
              <a:sym typeface="Times New Roman" panose="02020603050405020304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319888" y="3623322"/>
            <a:ext cx="575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/>
                <a:sym typeface="Times New Roman" panose="02020603050405020304"/>
              </a:rPr>
              <a:t>×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/>
              <a:ea typeface="微软雅黑" panose="020B0503020204020204" charset="-122"/>
              <a:sym typeface="Times New Roman" panose="02020603050405020304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709012" y="4220603"/>
            <a:ext cx="575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/>
                <a:sym typeface="Times New Roman" panose="02020603050405020304"/>
              </a:rPr>
              <a:t>×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/>
              <a:ea typeface="微软雅黑" panose="020B0503020204020204" charset="-122"/>
              <a:sym typeface="Times New Roman" panose="02020603050405020304"/>
            </a:endParaRPr>
          </a:p>
        </p:txBody>
      </p:sp>
    </p:spTree>
    <p:extLst>
      <p:ext uri="{BB962C8B-B14F-4D97-AF65-F5344CB8AC3E}">
        <p14:creationId xmlns:p14="http://schemas.microsoft.com/office/powerpoint/2010/main" val="107604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5" grpId="0" autoUpdateAnimBg="0"/>
      <p:bldP spid="6" grpId="0" autoUpdateAnimBg="0"/>
      <p:bldP spid="7" grpId="0" autoUpdateAnimBg="0"/>
      <p:bldP spid="8" grpId="0" autoUpdateAnimBg="0"/>
      <p:bldP spid="9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039449" y="1954911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6615" y="620649"/>
            <a:ext cx="118104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人教版选择性必修第二册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P45T5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改编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两个闭合线圈用同样的导线制成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匝数均为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匝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半径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分别按图甲、乙两种方式放入匀强磁场中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且匀强磁场的磁感应强度随时间均匀减小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35215" y="2564892"/>
            <a:ext cx="11658044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甲图中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两线圈中电动势之比为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甲图中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两线圈中电流之比为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乙图中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两线圈中电动势之比为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乙图中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两线圈中电流之比为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9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9654" y="2680988"/>
            <a:ext cx="4356227" cy="2354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077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五边形 9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1" name="燕尾形 10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9700" name="文本框 44"/>
          <p:cNvSpPr txBox="1">
            <a:spLocks noChangeArrowheads="1"/>
          </p:cNvSpPr>
          <p:nvPr/>
        </p:nvSpPr>
        <p:spPr bwMode="auto">
          <a:xfrm>
            <a:off x="4368800" y="1269231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研透核心考点</a:t>
            </a:r>
          </a:p>
        </p:txBody>
      </p:sp>
      <p:sp>
        <p:nvSpPr>
          <p:cNvPr id="29701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610038" y="2349116"/>
            <a:ext cx="989786" cy="117942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</a:p>
        </p:txBody>
      </p:sp>
      <p:sp>
        <p:nvSpPr>
          <p:cNvPr id="14" name="圆角矩形 13">
            <a:hlinkClick r:id="rId7" action="ppaction://hlinksldjump"/>
          </p:cNvPr>
          <p:cNvSpPr/>
          <p:nvPr/>
        </p:nvSpPr>
        <p:spPr>
          <a:xfrm>
            <a:off x="4295613" y="3140938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考点二　导线切割磁感线产生的感应电动势</a:t>
            </a:r>
            <a:endParaRPr lang="zh-CN" altLang="zh-CN" sz="2600" b="1" kern="1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  <p:sp>
        <p:nvSpPr>
          <p:cNvPr id="15" name="圆角矩形 14">
            <a:hlinkClick r:id="rId8" action="ppaction://hlinksldjump"/>
          </p:cNvPr>
          <p:cNvSpPr/>
          <p:nvPr/>
        </p:nvSpPr>
        <p:spPr>
          <a:xfrm>
            <a:off x="4295613" y="2427888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考点一　法拉第电磁感应定律的理解及应用</a:t>
            </a:r>
            <a:endParaRPr lang="zh-CN" altLang="en-US" sz="2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圆角矩形 15">
            <a:hlinkClick r:id="rId9" action="ppaction://hlinksldjump"/>
          </p:cNvPr>
          <p:cNvSpPr/>
          <p:nvPr/>
        </p:nvSpPr>
        <p:spPr>
          <a:xfrm>
            <a:off x="4295926" y="3854309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考点三　自感现象</a:t>
            </a:r>
            <a:endParaRPr lang="zh-CN" altLang="zh-CN" sz="2400" b="1" kern="10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  <p:sp>
        <p:nvSpPr>
          <p:cNvPr id="17" name="圆角矩形 16">
            <a:hlinkClick r:id="rId10" action="ppaction://hlinksldjump"/>
          </p:cNvPr>
          <p:cNvSpPr/>
          <p:nvPr/>
        </p:nvSpPr>
        <p:spPr>
          <a:xfrm>
            <a:off x="4311846" y="4586805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考点四　涡流　电磁阻尼和电磁驱动</a:t>
            </a:r>
            <a:endParaRPr lang="zh-CN" altLang="zh-CN" sz="2400" b="1" kern="10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</p:spTree>
    <p:extLst>
      <p:ext uri="{BB962C8B-B14F-4D97-AF65-F5344CB8AC3E}">
        <p14:creationId xmlns:p14="http://schemas.microsoft.com/office/powerpoint/2010/main" val="394638348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考点一　法拉第电磁感应定律的理解及应用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6615" y="1472438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1.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对法拉第电磁感应定律的理解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2489722"/>
                <a:ext cx="11658044" cy="152507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公式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𝜱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求解的是一个回路中某段时间内的平均电动势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在磁通量均匀变化时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瞬时值才等于平均值。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2489722"/>
                <a:ext cx="11658044" cy="1525073"/>
              </a:xfrm>
              <a:prstGeom prst="rect">
                <a:avLst/>
              </a:prstGeom>
              <a:blipFill rotWithShape="0">
                <a:blip r:embed="rId2"/>
                <a:stretch>
                  <a:fillRect l="-680" b="-757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238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磁通量发生变化的三种情况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59015" y="1268730"/>
                <a:ext cx="11658044" cy="325195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磁通量的变化是由磁场变化引起时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Φ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𝑩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·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𝑺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磁通量的变化是由面积变化引起时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Φ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𝑩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·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𝑺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磁通量的变化是由面积和磁场共同变化引起时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Φ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Φ</a:t>
                </a:r>
                <a:r>
                  <a:rPr lang="zh-CN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末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Φ</a:t>
                </a:r>
                <a:r>
                  <a:rPr lang="zh-CN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初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 b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≠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𝑩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𝑺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1268730"/>
                <a:ext cx="11658044" cy="3251956"/>
              </a:xfrm>
              <a:prstGeom prst="rect">
                <a:avLst/>
              </a:prstGeom>
              <a:blipFill rotWithShape="0">
                <a:blip r:embed="rId2"/>
                <a:stretch>
                  <a:fillRect l="-680" b="-56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365988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(2024·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福建卷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,4)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拓扑结构在现代物理学中具有广泛的应用。现有一条绝缘纸带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两条平行长边镶有铜丝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将纸带一端扭转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180°,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与另一端连接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形成拓扑结构的莫比乌斯环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如图所示。连接后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纸环边缘的铜丝形成闭合回路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纸环围合部分可近似为半径为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的扁平圆柱。现有一匀强磁场从圆柱中心区域垂直其底面穿过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磁场区域的边界是半径为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的圆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&lt;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。若磁感应强度大小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随时间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的变化关系为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kt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为常量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则回路中产生的感应电动势大小为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09815" y="4330039"/>
            <a:ext cx="116580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A.0	B.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π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C.2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π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D.2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π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8039449" y="3739110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7" name="image9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1038" y="3772931"/>
            <a:ext cx="2304669" cy="2304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319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836676"/>
                <a:ext cx="11658044" cy="211818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由题意可知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铜丝构成的莫比乌斯环形成了两匝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线圈串联的闭合回路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穿过回路的磁场有效面积为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=π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根据法拉第电磁感应定律可知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回路中产生的感应电动势大小为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𝜱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𝑩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·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𝑺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π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836676"/>
                <a:ext cx="11658044" cy="2118184"/>
              </a:xfrm>
              <a:prstGeom prst="rect">
                <a:avLst/>
              </a:prstGeom>
              <a:blipFill rotWithShape="0">
                <a:blip r:embed="rId2"/>
                <a:stretch>
                  <a:fillRect l="-680" b="-14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98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1038" y="2348865"/>
            <a:ext cx="2304669" cy="2304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06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1357608"/>
            <a:ext cx="118104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1.(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)(2026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·</a:t>
            </a:r>
            <a:r>
              <a:rPr lang="zh-CN" alt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云南大理高三月考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一种电磁波接收器结构简化后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如图甲所示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螺线管匝数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=1 000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匝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横截面积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=10 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cm</a:t>
            </a:r>
            <a:r>
              <a:rPr lang="en-US" altLang="zh-CN" sz="2600" baseline="30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螺线管导线电阻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 Ω,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定值电阻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=9 Ω,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若磁感应强度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随时间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变化的图像如图乙所示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以向右为正方向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7250" y="620649"/>
            <a:ext cx="1627369" cy="6717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285"/>
              </a:spcAft>
              <a:tabLst>
                <a:tab pos="1710690" algn="l"/>
                <a:tab pos="3420745" algn="l"/>
              </a:tabLst>
            </a:pPr>
            <a:r>
              <a:rPr lang="zh-CN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跟踪训练</a:t>
            </a:r>
            <a:endParaRPr lang="zh-CN" altLang="zh-CN" sz="2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11415" y="3200273"/>
            <a:ext cx="11658044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感应电动势为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0.6 V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感应电流为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0.6 A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电阻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两端的电压为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 V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D.0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s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通过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的感应电流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方向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到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9767665" y="2684375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7" name="image9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631" y="3371141"/>
            <a:ext cx="6050277" cy="2233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413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620649"/>
                <a:ext cx="11658044" cy="358499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根据法拉第电磁感应定律知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感应电动势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𝜱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𝑩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·S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000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b="1" dirty="0" smtClean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-4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V=6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根据闭合电路欧姆定律可知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回路中产生的感应电流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代入数值解得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=0.6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电阻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两端的电压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=0.6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9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V=5.4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;0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~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向右穿过螺线管的磁场增强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根据楞次定律和安培定则可知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通过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的感应电流的方向为从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到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620649"/>
                <a:ext cx="11658044" cy="3584996"/>
              </a:xfrm>
              <a:prstGeom prst="rect">
                <a:avLst/>
              </a:prstGeom>
              <a:blipFill rotWithShape="0">
                <a:blip r:embed="rId2"/>
                <a:stretch>
                  <a:fillRect l="-680" r="-1307" b="-289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99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5931" y="3686683"/>
            <a:ext cx="6050277" cy="2233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125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1"/>
              <p:cNvSpPr>
                <a:spLocks noChangeArrowheads="1"/>
              </p:cNvSpPr>
              <p:nvPr/>
            </p:nvSpPr>
            <p:spPr bwMode="auto">
              <a:xfrm>
                <a:off x="699770" y="2057695"/>
                <a:ext cx="11022330" cy="2665878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 lIns="121878" tIns="60938" rIns="121878" bIns="6093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32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1.</a:t>
                </a:r>
                <a:r>
                  <a:rPr lang="zh-CN" altLang="zh-CN" sz="32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理解法拉第电磁感应定律</a:t>
                </a:r>
                <a:r>
                  <a:rPr lang="en-US" altLang="zh-CN" sz="32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32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会应用</a:t>
                </a:r>
                <a:r>
                  <a:rPr lang="en-US" altLang="zh-CN" sz="32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32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32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32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32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32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𝜱</m:t>
                        </m:r>
                      </m:num>
                      <m:den>
                        <m:r>
                          <a:rPr lang="en-US" altLang="zh-CN" sz="32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32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zh-CN" altLang="zh-CN" sz="32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进行有关计算。</a:t>
                </a:r>
                <a:r>
                  <a:rPr lang="en-US" altLang="zh-CN" sz="32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endParaRPr lang="en-US" altLang="zh-CN" sz="3200" dirty="0" smtClean="0"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32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32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.</a:t>
                </a:r>
                <a:r>
                  <a:rPr lang="zh-CN" altLang="zh-CN" sz="32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会计算导体切割磁感线产生的感应电动势。</a:t>
                </a:r>
                <a:r>
                  <a:rPr lang="en-US" altLang="zh-CN" sz="32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3.</a:t>
                </a:r>
                <a:r>
                  <a:rPr lang="zh-CN" altLang="zh-CN" sz="32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了解自感现象、涡流、电磁驱动和电磁阻尼。</a:t>
                </a:r>
                <a:endParaRPr lang="zh-CN" altLang="zh-CN" sz="140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99770" y="2057695"/>
                <a:ext cx="11022330" cy="2665878"/>
              </a:xfrm>
              <a:prstGeom prst="rect">
                <a:avLst/>
              </a:prstGeom>
              <a:blipFill rotWithShape="0">
                <a:blip r:embed="rId4"/>
                <a:stretch>
                  <a:fillRect l="-1162" b="-2746"/>
                </a:stretch>
              </a:blipFill>
              <a:ln w="9525">
                <a:noFill/>
                <a:miter lim="800000"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1049338" y="-20638"/>
            <a:ext cx="2605087" cy="1719263"/>
          </a:xfrm>
          <a:prstGeom prst="rect">
            <a:avLst/>
          </a:prstGeom>
          <a:solidFill>
            <a:srgbClr val="2E75B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1050925" y="388938"/>
            <a:ext cx="2603500" cy="9731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1541463" y="608650"/>
            <a:ext cx="1620837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zh-CN" sz="2800" b="1" dirty="0">
                <a:solidFill>
                  <a:srgbClr val="222A3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学习目标</a:t>
            </a:r>
            <a:endParaRPr lang="zh-CN" altLang="en-US" sz="2800" dirty="0">
              <a:solidFill>
                <a:srgbClr val="222A35"/>
              </a:solidFill>
              <a:latin typeface="等线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0437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考点二　导线切割磁感线产生的感应电动势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6615" y="1268730"/>
            <a:ext cx="11810444" cy="65842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导体平动切割磁感线产生感应电动势的计算式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Bl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的理解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表格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44456060"/>
                  </p:ext>
                </p:extLst>
              </p:nvPr>
            </p:nvGraphicFramePr>
            <p:xfrm>
              <a:off x="580763" y="2013140"/>
              <a:ext cx="10915118" cy="4376928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977876"/>
                    <a:gridCol w="9937242"/>
                  </a:tblGrid>
                  <a:tr h="76903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适用条件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在匀强磁场中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B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、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l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、</a:t>
                          </a:r>
                          <a:r>
                            <a:rPr lang="en-US" sz="2400" i="1">
                              <a:effectLst/>
                              <a:latin typeface="Book Antiqua" panose="0204060205030503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三者互相垂直。如果不互相垂直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应取垂直分量进行计算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202535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有效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长度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公式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E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Bl</a:t>
                          </a:r>
                          <a:r>
                            <a:rPr lang="en-US" sz="2400" i="1">
                              <a:effectLst/>
                              <a:latin typeface="Book Antiqua" panose="0204060205030503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中的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l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为有效长度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即为导体两端点连线在垂直于速度方向上的投影长度。如图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导体的有效长度分别为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: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图甲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: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l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bar>
                                <m:barPr>
                                  <m:pos m:val="top"/>
                                  <m:ctrlPr>
                                    <a:rPr 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barPr>
                                <m:e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𝒄𝒅</m:t>
                                  </m:r>
                                </m:e>
                              </m:bar>
                            </m:oMath>
                          </a14:m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sin 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β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图乙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: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沿</a:t>
                          </a:r>
                          <a:r>
                            <a:rPr lang="en-US" sz="2400" i="1">
                              <a:effectLst/>
                              <a:latin typeface="Book Antiqua" panose="0204060205030503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方向运动时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l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bar>
                                <m:barPr>
                                  <m:pos m:val="top"/>
                                  <m:ctrlPr>
                                    <a:rPr 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barPr>
                                <m:e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𝑴𝑵</m:t>
                                  </m:r>
                                </m:e>
                              </m:bar>
                            </m:oMath>
                          </a14:m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图丙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: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沿</a:t>
                          </a:r>
                          <a:r>
                            <a:rPr lang="en-US" sz="2400" i="1">
                              <a:effectLst/>
                              <a:latin typeface="Book Antiqua" panose="0204060205030503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en-US" sz="24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方向运动时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l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𝟐</m:t>
                                  </m:r>
                                </m:e>
                              </m:rad>
                            </m:oMath>
                          </a14:m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;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沿</a:t>
                          </a:r>
                          <a:r>
                            <a:rPr lang="en-US" sz="2400" i="1">
                              <a:effectLst/>
                              <a:latin typeface="Book Antiqua" panose="0204060205030503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en-US" sz="24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方向运动时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l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76903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相对速度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4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E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4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Bl</a:t>
                          </a:r>
                          <a:r>
                            <a:rPr lang="en-US" sz="2400" i="1" dirty="0" err="1">
                              <a:effectLst/>
                              <a:latin typeface="Book Antiqua" panose="0204060205030503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中的速度</a:t>
                          </a:r>
                          <a:r>
                            <a:rPr lang="en-US" sz="2400" i="1" dirty="0">
                              <a:effectLst/>
                              <a:latin typeface="Book Antiqua" panose="0204060205030503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是导体相对磁场的速度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若磁场也在运动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应注意速度间的相对关系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表格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44456060"/>
                  </p:ext>
                </p:extLst>
              </p:nvPr>
            </p:nvGraphicFramePr>
            <p:xfrm>
              <a:off x="580763" y="2013140"/>
              <a:ext cx="10915118" cy="4276154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977876"/>
                    <a:gridCol w="9937242"/>
                  </a:tblGrid>
                  <a:tr h="93827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适用条件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在匀强磁场中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B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、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l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、</a:t>
                          </a:r>
                          <a:r>
                            <a:rPr lang="en-US" sz="2400" i="1">
                              <a:effectLst/>
                              <a:latin typeface="Book Antiqua" panose="0204060205030503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三者互相垂直。如果不互相垂直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应取垂直分量进行计算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2399602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有效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长度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9871" t="-39594" r="-123" b="-44670"/>
                          </a:stretch>
                        </a:blipFill>
                      </a:tcPr>
                    </a:tc>
                  </a:tr>
                  <a:tr h="93827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相对速度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4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E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4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Bl</a:t>
                          </a:r>
                          <a:r>
                            <a:rPr lang="en-US" sz="2400" i="1" dirty="0" err="1">
                              <a:effectLst/>
                              <a:latin typeface="Book Antiqua" panose="0204060205030503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中的速度</a:t>
                          </a:r>
                          <a:r>
                            <a:rPr lang="en-US" sz="2400" i="1" dirty="0">
                              <a:effectLst/>
                              <a:latin typeface="Book Antiqua" panose="0204060205030503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是导体相对磁场的速度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若磁场也在运动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应注意速度间的相对关系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p:pic>
        <p:nvPicPr>
          <p:cNvPr id="1025" name="image286.jpe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7689" y="3492299"/>
            <a:ext cx="3543565" cy="133459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导线转动切割的三种情况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59015" y="1305711"/>
                <a:ext cx="11658044" cy="298739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以中点为轴时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不同两段的代数和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以端点为轴时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Bl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平均速度取中点位置的线速度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ωl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以任意点为轴时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𝒍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𝒍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分别为转轴到两端点的距离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为导线两端间的电势差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1305711"/>
                <a:ext cx="11658044" cy="2987397"/>
              </a:xfrm>
              <a:prstGeom prst="rect">
                <a:avLst/>
              </a:prstGeom>
              <a:blipFill rotWithShape="0">
                <a:blip r:embed="rId2"/>
                <a:stretch>
                  <a:fillRect l="-680" b="-34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506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131852" y="568128"/>
            <a:ext cx="11773332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角度　</a:t>
            </a:r>
            <a:r>
              <a:rPr lang="zh-CN" altLang="zh-CN" sz="2600" kern="100">
                <a:latin typeface="Times New Roman"/>
                <a:ea typeface="微软雅黑"/>
                <a:cs typeface="Times New Roman"/>
              </a:rPr>
              <a:t>　</a:t>
            </a:r>
            <a:r>
              <a:rPr lang="zh-CN" altLang="en-US" sz="2600">
                <a:latin typeface="Times New Roman"/>
                <a:ea typeface="微软雅黑"/>
                <a:cs typeface="Times New Roman"/>
              </a:rPr>
              <a:t>平动切割磁感线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pic>
        <p:nvPicPr>
          <p:cNvPr id="2050" name="Picture 2" descr="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116" y="779344"/>
            <a:ext cx="329407" cy="329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106615" y="1256411"/>
                <a:ext cx="11810444" cy="338494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600" b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2 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空间有一匀强磁场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一直金属棒与磁感应强度方向垂直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当它以速度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沿与棒和磁感应强度都垂直的方向运动时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棒两端的感应电动势大小为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将此棒弯成两段长度相等且相互垂直的折弯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置于与磁感应强度相垂直的平面内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当它沿两段折线夹角平分线的方向以速度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运动时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棒两端的感应电动势大小为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E'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′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等于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1256411"/>
                <a:ext cx="11810444" cy="3384941"/>
              </a:xfrm>
              <a:prstGeom prst="rect">
                <a:avLst/>
              </a:prstGeom>
              <a:blipFill rotWithShape="0">
                <a:blip r:embed="rId3"/>
                <a:stretch>
                  <a:fillRect l="-671" r="-3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/>
              <p:cNvSpPr/>
              <p:nvPr/>
            </p:nvSpPr>
            <p:spPr>
              <a:xfrm>
                <a:off x="309815" y="4380458"/>
                <a:ext cx="11658044" cy="166626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B.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C.1	D.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815" y="4380458"/>
                <a:ext cx="11658044" cy="1666266"/>
              </a:xfrm>
              <a:prstGeom prst="rect">
                <a:avLst/>
              </a:prstGeom>
              <a:blipFill rotWithShape="0">
                <a:blip r:embed="rId4"/>
                <a:stretch>
                  <a:fillRect l="-680" b="-73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"/>
          <p:cNvSpPr txBox="1"/>
          <p:nvPr/>
        </p:nvSpPr>
        <p:spPr>
          <a:xfrm>
            <a:off x="1609439" y="3955137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7" name="image101.jpeg"/>
          <p:cNvPicPr/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7155" y="3981130"/>
            <a:ext cx="2610167" cy="1888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701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836676"/>
                <a:ext cx="11658044" cy="282818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设折弯前金属棒切割磁感线的长度为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BL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折弯后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金属棒切割磁感线的有效长度为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zh-CN" altLang="zh-CN" sz="2600" i="1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𝑳</m:t>
                                    </m:r>
                                  </m:num>
                                  <m:den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𝟐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zh-CN" altLang="zh-CN" sz="2600" i="1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𝑳</m:t>
                                    </m:r>
                                  </m:num>
                                  <m:den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𝟐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产生的感应电动势为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E'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Bl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′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836676"/>
                <a:ext cx="11658044" cy="2828186"/>
              </a:xfrm>
              <a:prstGeom prst="rect">
                <a:avLst/>
              </a:prstGeom>
              <a:blipFill rotWithShape="0">
                <a:blip r:embed="rId2"/>
                <a:stretch>
                  <a:fillRect l="-680" r="-523" b="-86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10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7155" y="2996946"/>
            <a:ext cx="2610167" cy="1888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944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31852" y="568128"/>
            <a:ext cx="11773332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角度　　</a:t>
            </a:r>
            <a:r>
              <a:rPr lang="zh-CN" altLang="en-US" sz="2600" dirty="0">
                <a:latin typeface="Times New Roman"/>
                <a:ea typeface="微软雅黑"/>
                <a:cs typeface="Times New Roman"/>
              </a:rPr>
              <a:t>转动切割磁感线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pic>
        <p:nvPicPr>
          <p:cNvPr id="1026" name="Picture 2" descr="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338" y="790633"/>
            <a:ext cx="329407" cy="329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/>
          <p:cNvSpPr/>
          <p:nvPr/>
        </p:nvSpPr>
        <p:spPr>
          <a:xfrm>
            <a:off x="106615" y="1256411"/>
            <a:ext cx="11810444" cy="192357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新课标卷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,8)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过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点的虚线上方存在方向垂直于纸面的匀强磁场。一金属圆环在纸面内以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点为轴沿顺时针方向匀速转动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为圆环的圆心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为圆环的半径。则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09815" y="3187573"/>
            <a:ext cx="11658044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圆环中感应电流始终绕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逆时针流动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与虚线平行时圆环中感应电流最大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圆环中感应电流变化的周期与环转动周期相同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圆环在磁场内且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与虚线垂直时环中感应电流最大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3223355" y="2582775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7" name="image103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7129" y="2676055"/>
            <a:ext cx="3184779" cy="3087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266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182815" y="620776"/>
                <a:ext cx="11658044" cy="568602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在圆环进入磁场的过程中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圆环中感应电流绕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沿逆时针方向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圆环出磁场的过程中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圆环中感应电流绕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沿顺时针方向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由几何关系可知圆环进入磁场的过程中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圆环的圆心轨迹是以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点为圆心且半径与圆环的半径大小相等的圆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设圆环切割磁感线的有效长度为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匀速转动的角速度为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则金属圆环在纸面内以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点为轴沿顺时针方向匀速转动时产生的感应电动势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BL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ar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e>
                    </m:bar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𝑩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𝝎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与虚线平行时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有效切割长度最大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为圆环直径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此时感应电动势最大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感应电流最大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圆环在磁场内转动到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与虚线垂直时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有效切割长度最小为零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此时感应电动势为零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环中感应电流为零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由以上分析可知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当圆环转动一圈的过程中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,0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~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时间内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圆环中的感应电流沿逆时针方向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大小从零至最大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~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时间内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感应电流沿逆时针方向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大小从最大减小至零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~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时间内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感应电流沿顺时针方向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大小从零增大至最大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T~T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时间内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感应电流沿顺时针方向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大小从最大减小至零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则圆环中感应电流变化的周期与环转动周期相同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15" y="620776"/>
                <a:ext cx="11658044" cy="5686020"/>
              </a:xfrm>
              <a:prstGeom prst="rect">
                <a:avLst/>
              </a:prstGeom>
              <a:blipFill rotWithShape="0">
                <a:blip r:embed="rId2"/>
                <a:stretch>
                  <a:fillRect l="-680" t="-965" r="-418" b="-13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0600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106615" y="1357608"/>
                <a:ext cx="11810444" cy="189838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2.(2024·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湖南卷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,4)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有一硬质导线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Oabc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其中</a:t>
                </a:r>
                <a14:m>
                  <m:oMath xmlns:m="http://schemas.openxmlformats.org/officeDocument/2006/math">
                    <m:acc>
                      <m:accPr>
                        <m:chr m:val="̑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𝒂𝒃𝒄</m:t>
                        </m:r>
                      </m:e>
                    </m:acc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是半径为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的半圆弧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为圆弧的中点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直线段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长为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且垂直于直径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ac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。该导线在纸面内绕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点逆时针转动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导线始终在垂直纸面向里的匀强磁场中。则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各点电势关系为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1357608"/>
                <a:ext cx="11810444" cy="1898381"/>
              </a:xfrm>
              <a:prstGeom prst="rect">
                <a:avLst/>
              </a:prstGeom>
              <a:blipFill rotWithShape="0">
                <a:blip r:embed="rId2"/>
                <a:stretch>
                  <a:fillRect l="-671" b="-61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矩形 6"/>
          <p:cNvSpPr/>
          <p:nvPr/>
        </p:nvSpPr>
        <p:spPr>
          <a:xfrm>
            <a:off x="97250" y="620649"/>
            <a:ext cx="1627369" cy="6717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285"/>
              </a:spcAft>
              <a:tabLst>
                <a:tab pos="1710690" algn="l"/>
                <a:tab pos="3420745" algn="l"/>
              </a:tabLst>
            </a:pPr>
            <a:r>
              <a:rPr lang="zh-CN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跟踪训练</a:t>
            </a:r>
            <a:endParaRPr lang="zh-CN" altLang="zh-CN" sz="2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84415" y="3262604"/>
            <a:ext cx="116580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φ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φ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φ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φ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B.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φ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&lt;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φ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&lt;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φ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&lt;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φ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φ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φ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φ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φ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D.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φ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&lt;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φ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&lt;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φ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φ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10658574" y="2704719"/>
            <a:ext cx="67067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6" name="image10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5859" y="3405458"/>
            <a:ext cx="2936049" cy="2742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678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259015" y="836676"/>
                <a:ext cx="11658044" cy="211895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导线绕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点转动过程中相当于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导体棒转动切割磁感线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根据右手定则可知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点电势最高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Bl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ar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e>
                    </m:bar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Bl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因为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Oc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Oc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φ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φ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φ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φ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836676"/>
                <a:ext cx="11658044" cy="2118954"/>
              </a:xfrm>
              <a:prstGeom prst="rect">
                <a:avLst/>
              </a:prstGeom>
              <a:blipFill rotWithShape="0">
                <a:blip r:embed="rId2"/>
                <a:stretch>
                  <a:fillRect l="-680" b="-546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105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530" y="2661375"/>
            <a:ext cx="2683192" cy="2495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210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1302448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通电自感与断电自感现象对比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考点三　自感现象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9090784"/>
              </p:ext>
            </p:extLst>
          </p:nvPr>
        </p:nvGraphicFramePr>
        <p:xfrm>
          <a:off x="478504" y="2056638"/>
          <a:ext cx="10801350" cy="4098929"/>
        </p:xfrm>
        <a:graphic>
          <a:graphicData uri="http://schemas.openxmlformats.org/drawingml/2006/table">
            <a:tbl>
              <a:tblPr firstRow="1" firstCol="1" bandRow="1"/>
              <a:tblGrid>
                <a:gridCol w="1521134"/>
                <a:gridCol w="4527622"/>
                <a:gridCol w="4752594"/>
              </a:tblGrid>
              <a:tr h="49573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电路图</a:t>
                      </a:r>
                      <a:endParaRPr lang="zh-CN" sz="24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40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993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器材要求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2400" baseline="-25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、</a:t>
                      </a: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2400" baseline="-25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同规格</a:t>
                      </a: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24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lang="en-US" sz="24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sz="2400" i="1" baseline="-25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24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较大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4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很大</a:t>
                      </a: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有铁芯</a:t>
                      </a: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)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670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通电时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在</a:t>
                      </a: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闭合瞬间</a:t>
                      </a: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灯</a:t>
                      </a: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2400" baseline="-25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立即亮起来</a:t>
                      </a: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灯</a:t>
                      </a: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2400" baseline="-25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逐渐变亮</a:t>
                      </a: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最终一样亮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灯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zh-CN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立即亮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然后逐渐变暗达到稳定</a:t>
                      </a:r>
                      <a:endParaRPr lang="zh-CN" sz="24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050" name="image287.jpe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3994" y="2183950"/>
            <a:ext cx="2149370" cy="195172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image288.jpe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8255" y="2173908"/>
            <a:ext cx="1864136" cy="195397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5010089"/>
              </p:ext>
            </p:extLst>
          </p:nvPr>
        </p:nvGraphicFramePr>
        <p:xfrm>
          <a:off x="478504" y="849376"/>
          <a:ext cx="10801350" cy="2433702"/>
        </p:xfrm>
        <a:graphic>
          <a:graphicData uri="http://schemas.openxmlformats.org/drawingml/2006/table">
            <a:tbl>
              <a:tblPr firstRow="1" firstCol="1" bandRow="1"/>
              <a:tblGrid>
                <a:gridCol w="1521134"/>
                <a:gridCol w="3478730"/>
                <a:gridCol w="5801486"/>
              </a:tblGrid>
              <a:tr h="102670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断电时</a:t>
                      </a:r>
                      <a:endParaRPr lang="zh-CN" sz="26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回路电流减小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灯泡逐渐变暗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,A</a:t>
                      </a:r>
                      <a:r>
                        <a:rPr lang="en-US" sz="2600" baseline="-25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电流方向不变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,A</a:t>
                      </a:r>
                      <a:r>
                        <a:rPr lang="en-US" sz="2600" baseline="-25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电流反向</a:t>
                      </a:r>
                      <a:endParaRPr lang="zh-CN" sz="26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 dirty="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①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若</a:t>
                      </a:r>
                      <a:r>
                        <a:rPr lang="en-US" sz="2600" i="1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2600" baseline="-25000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600" b="1" dirty="0" err="1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≤</a:t>
                      </a:r>
                      <a:r>
                        <a:rPr lang="en-US" sz="2600" i="1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2600" baseline="-25000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灯泡逐渐变暗</a:t>
                      </a:r>
                      <a:endParaRPr lang="zh-CN" sz="26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 dirty="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②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若</a:t>
                      </a:r>
                      <a:r>
                        <a:rPr lang="en-US" sz="2600" i="1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2600" baseline="-25000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&gt;</a:t>
                      </a:r>
                      <a:r>
                        <a:rPr lang="en-US" sz="2600" i="1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2600" baseline="-25000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灯泡闪亮后逐渐变暗</a:t>
                      </a:r>
                      <a:endParaRPr lang="zh-CN" sz="26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两种情况下灯泡中电流方向均改变</a:t>
                      </a:r>
                      <a:endParaRPr lang="zh-CN" sz="26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15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总结</a:t>
                      </a:r>
                      <a:endParaRPr lang="zh-CN" sz="26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自感电动势总是阻碍原电流的变化</a:t>
                      </a:r>
                      <a:endParaRPr lang="zh-CN" sz="26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6105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8"/>
          <p:cNvSpPr/>
          <p:nvPr/>
        </p:nvSpPr>
        <p:spPr bwMode="auto">
          <a:xfrm>
            <a:off x="0" y="2393396"/>
            <a:ext cx="4838700" cy="2115648"/>
          </a:xfrm>
          <a:custGeom>
            <a:avLst/>
            <a:gdLst/>
            <a:ahLst/>
            <a:cxnLst/>
            <a:rect l="l" t="t" r="r" b="b"/>
            <a:pathLst>
              <a:path w="4310745" h="1283968">
                <a:moveTo>
                  <a:pt x="1089668" y="0"/>
                </a:moveTo>
                <a:lnTo>
                  <a:pt x="3526973" y="0"/>
                </a:lnTo>
                <a:lnTo>
                  <a:pt x="4310745" y="1269454"/>
                </a:lnTo>
                <a:lnTo>
                  <a:pt x="1089668" y="1283968"/>
                </a:lnTo>
                <a:close/>
                <a:moveTo>
                  <a:pt x="0" y="0"/>
                </a:moveTo>
                <a:lnTo>
                  <a:pt x="1089667" y="0"/>
                </a:lnTo>
                <a:lnTo>
                  <a:pt x="1089667" y="1283968"/>
                </a:lnTo>
                <a:lnTo>
                  <a:pt x="0" y="1283968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srgbClr val="0070C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1016000" y="2687016"/>
            <a:ext cx="2901950" cy="119828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目</a:t>
            </a:r>
            <a:r>
              <a:rPr lang="en-US" altLang="zh-CN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录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1108076" y="3677387"/>
            <a:ext cx="2098675" cy="5031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665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CONTENTS</a:t>
            </a:r>
            <a:endParaRPr lang="zh-CN" altLang="en-US" sz="2665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3556" name="组合 11"/>
          <p:cNvGrpSpPr/>
          <p:nvPr/>
        </p:nvGrpSpPr>
        <p:grpSpPr bwMode="auto">
          <a:xfrm>
            <a:off x="4308475" y="1709342"/>
            <a:ext cx="3830638" cy="899904"/>
            <a:chOff x="4308498" y="1709705"/>
            <a:chExt cx="3829698" cy="900304"/>
          </a:xfrm>
        </p:grpSpPr>
        <p:sp>
          <p:nvSpPr>
            <p:cNvPr id="23564" name="TextBox 12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202042" y="1752576"/>
              <a:ext cx="2936154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夯实必备知识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4" name="TextBox 13">
              <a:hlinkClick r:id="rId3" action="ppaction://hlinksldjump"/>
            </p:cNvPr>
            <p:cNvSpPr txBox="1"/>
            <p:nvPr/>
          </p:nvSpPr>
          <p:spPr>
            <a:xfrm>
              <a:off x="4308498" y="1709705"/>
              <a:ext cx="79990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01</a:t>
              </a:r>
            </a:p>
          </p:txBody>
        </p:sp>
      </p:grpSp>
      <p:grpSp>
        <p:nvGrpSpPr>
          <p:cNvPr id="23557" name="组合 14"/>
          <p:cNvGrpSpPr/>
          <p:nvPr/>
        </p:nvGrpSpPr>
        <p:grpSpPr bwMode="auto">
          <a:xfrm>
            <a:off x="5000625" y="2961590"/>
            <a:ext cx="3824288" cy="899905"/>
            <a:chOff x="4999990" y="2962216"/>
            <a:chExt cx="3824585" cy="900304"/>
          </a:xfrm>
        </p:grpSpPr>
        <p:sp>
          <p:nvSpPr>
            <p:cNvPr id="23562" name="TextBox 15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887472" y="3011439"/>
              <a:ext cx="2937103" cy="64148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研透核心考点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7" name="TextBox 16">
              <a:hlinkClick r:id="rId4" action="ppaction://hlinksldjump"/>
            </p:cNvPr>
            <p:cNvSpPr txBox="1"/>
            <p:nvPr/>
          </p:nvSpPr>
          <p:spPr>
            <a:xfrm>
              <a:off x="4999990" y="2962216"/>
              <a:ext cx="882719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02</a:t>
              </a:r>
            </a:p>
          </p:txBody>
        </p:sp>
      </p:grpSp>
      <p:grpSp>
        <p:nvGrpSpPr>
          <p:cNvPr id="23558" name="组合 17"/>
          <p:cNvGrpSpPr/>
          <p:nvPr/>
        </p:nvGrpSpPr>
        <p:grpSpPr bwMode="auto">
          <a:xfrm>
            <a:off x="5713414" y="4109086"/>
            <a:ext cx="3743325" cy="899904"/>
            <a:chOff x="5713655" y="4109972"/>
            <a:chExt cx="3743838" cy="900304"/>
          </a:xfrm>
        </p:grpSpPr>
        <p:sp>
          <p:nvSpPr>
            <p:cNvPr id="23560" name="TextBox 18">
              <a:hlinkClick r:id="rId5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6520216" y="4206830"/>
              <a:ext cx="2937277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提升素养能力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20" name="TextBox 19">
              <a:hlinkClick r:id="rId5" action="ppaction://hlinksldjump"/>
            </p:cNvPr>
            <p:cNvSpPr txBox="1"/>
            <p:nvPr/>
          </p:nvSpPr>
          <p:spPr>
            <a:xfrm>
              <a:off x="5713655" y="4109972"/>
              <a:ext cx="90182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03</a:t>
              </a:r>
            </a:p>
          </p:txBody>
        </p:sp>
      </p:grpSp>
      <p:sp>
        <p:nvSpPr>
          <p:cNvPr id="22" name="矩形 34"/>
          <p:cNvSpPr/>
          <p:nvPr/>
        </p:nvSpPr>
        <p:spPr bwMode="auto">
          <a:xfrm>
            <a:off x="9317039" y="2393396"/>
            <a:ext cx="2892425" cy="2115648"/>
          </a:xfrm>
          <a:custGeom>
            <a:avLst/>
            <a:gdLst>
              <a:gd name="connsiteX0" fmla="*/ 0 w 1055077"/>
              <a:gd name="connsiteY0" fmla="*/ 0 h 1283968"/>
              <a:gd name="connsiteX1" fmla="*/ 1055077 w 1055077"/>
              <a:gd name="connsiteY1" fmla="*/ 0 h 1283968"/>
              <a:gd name="connsiteX2" fmla="*/ 1055077 w 1055077"/>
              <a:gd name="connsiteY2" fmla="*/ 1283968 h 1283968"/>
              <a:gd name="connsiteX3" fmla="*/ 0 w 1055077"/>
              <a:gd name="connsiteY3" fmla="*/ 1283968 h 1283968"/>
              <a:gd name="connsiteX4" fmla="*/ 0 w 1055077"/>
              <a:gd name="connsiteY4" fmla="*/ 0 h 1283968"/>
              <a:gd name="connsiteX0-1" fmla="*/ 0 w 1606620"/>
              <a:gd name="connsiteY0-2" fmla="*/ 0 h 1283968"/>
              <a:gd name="connsiteX1-3" fmla="*/ 1606620 w 1606620"/>
              <a:gd name="connsiteY1-4" fmla="*/ 0 h 1283968"/>
              <a:gd name="connsiteX2-5" fmla="*/ 1606620 w 1606620"/>
              <a:gd name="connsiteY2-6" fmla="*/ 1283968 h 1283968"/>
              <a:gd name="connsiteX3-7" fmla="*/ 551543 w 1606620"/>
              <a:gd name="connsiteY3-8" fmla="*/ 1283968 h 1283968"/>
              <a:gd name="connsiteX4-9" fmla="*/ 0 w 1606620"/>
              <a:gd name="connsiteY4-10" fmla="*/ 0 h 1283968"/>
              <a:gd name="connsiteX0-11" fmla="*/ 0 w 1833140"/>
              <a:gd name="connsiteY0-12" fmla="*/ 9525 h 1293493"/>
              <a:gd name="connsiteX1-13" fmla="*/ 1833140 w 1833140"/>
              <a:gd name="connsiteY1-14" fmla="*/ 0 h 1293493"/>
              <a:gd name="connsiteX2-15" fmla="*/ 1606620 w 1833140"/>
              <a:gd name="connsiteY2-16" fmla="*/ 1293493 h 1293493"/>
              <a:gd name="connsiteX3-17" fmla="*/ 551543 w 1833140"/>
              <a:gd name="connsiteY3-18" fmla="*/ 1293493 h 1293493"/>
              <a:gd name="connsiteX4-19" fmla="*/ 0 w 1833140"/>
              <a:gd name="connsiteY4-20" fmla="*/ 9525 h 1293493"/>
              <a:gd name="connsiteX0-21" fmla="*/ 0 w 1833140"/>
              <a:gd name="connsiteY0-22" fmla="*/ 9525 h 1293493"/>
              <a:gd name="connsiteX1-23" fmla="*/ 1833140 w 1833140"/>
              <a:gd name="connsiteY1-24" fmla="*/ 0 h 1293493"/>
              <a:gd name="connsiteX2-25" fmla="*/ 1833140 w 1833140"/>
              <a:gd name="connsiteY2-26" fmla="*/ 1293493 h 1293493"/>
              <a:gd name="connsiteX3-27" fmla="*/ 551543 w 1833140"/>
              <a:gd name="connsiteY3-28" fmla="*/ 1293493 h 1293493"/>
              <a:gd name="connsiteX4-29" fmla="*/ 0 w 1833140"/>
              <a:gd name="connsiteY4-30" fmla="*/ 9525 h 1293493"/>
              <a:gd name="connsiteX0-31" fmla="*/ 0 w 1833140"/>
              <a:gd name="connsiteY0-32" fmla="*/ 0 h 1283968"/>
              <a:gd name="connsiteX1-33" fmla="*/ 1833140 w 1833140"/>
              <a:gd name="connsiteY1-34" fmla="*/ 8288 h 1283968"/>
              <a:gd name="connsiteX2-35" fmla="*/ 1833140 w 1833140"/>
              <a:gd name="connsiteY2-36" fmla="*/ 1283968 h 1283968"/>
              <a:gd name="connsiteX3-37" fmla="*/ 551543 w 1833140"/>
              <a:gd name="connsiteY3-38" fmla="*/ 1283968 h 1283968"/>
              <a:gd name="connsiteX4-39" fmla="*/ 0 w 1833140"/>
              <a:gd name="connsiteY4-40" fmla="*/ 0 h 1283968"/>
              <a:gd name="connsiteX0-41" fmla="*/ 0 w 1843227"/>
              <a:gd name="connsiteY0-42" fmla="*/ 3587 h 1287555"/>
              <a:gd name="connsiteX1-43" fmla="*/ 1843227 w 1843227"/>
              <a:gd name="connsiteY1-44" fmla="*/ 0 h 1287555"/>
              <a:gd name="connsiteX2-45" fmla="*/ 1833140 w 1843227"/>
              <a:gd name="connsiteY2-46" fmla="*/ 1287555 h 1287555"/>
              <a:gd name="connsiteX3-47" fmla="*/ 551543 w 1843227"/>
              <a:gd name="connsiteY3-48" fmla="*/ 1287555 h 1287555"/>
              <a:gd name="connsiteX4-49" fmla="*/ 0 w 1843227"/>
              <a:gd name="connsiteY4-50" fmla="*/ 3587 h 128755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843227" h="1287555">
                <a:moveTo>
                  <a:pt x="0" y="3587"/>
                </a:moveTo>
                <a:lnTo>
                  <a:pt x="1843227" y="0"/>
                </a:lnTo>
                <a:cubicBezTo>
                  <a:pt x="1839865" y="429185"/>
                  <a:pt x="1836502" y="858370"/>
                  <a:pt x="1833140" y="1287555"/>
                </a:cubicBezTo>
                <a:lnTo>
                  <a:pt x="551543" y="1287555"/>
                </a:lnTo>
                <a:lnTo>
                  <a:pt x="0" y="3587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prstClr val="black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86711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陕西榆林高三月考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如图所示的甲、乙两个电路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电感线圈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的自感系数足够大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直流电阻为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两白炽灯泡和定值电阻的阻值也均为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。先闭合开关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待电路达到稳定后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灯泡均能发光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再将开关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断开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最终两灯都熄灭。对于开关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闭合、断开后灯泡亮度变化情况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73315" y="3104310"/>
            <a:ext cx="11658044" cy="319976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同时闭合开关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甲、乙电路中的灯泡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同时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亮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起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同时闭合开关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甲电路中灯泡先闪亮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一下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再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稳定发光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断开开关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甲、乙两电路中灯泡都先闪亮一下再延迟熄灭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断开开关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甲电路中灯泡延迟熄灭、乙电路中灯泡先闪亮一下再延迟熄灭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7696295" y="2526792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7" name="image10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9144" y="3123946"/>
            <a:ext cx="4842764" cy="2012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988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59015" y="620649"/>
            <a:ext cx="11658044" cy="365552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565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甲电路闭合开关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由于线圈的自感现象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灯泡缓慢变亮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乙电路闭合开关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灯泡瞬间变亮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甲电路在开关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闭合稳定后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通过灯泡的电流与通过电感线圈的电流相等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再断开开关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由于线圈的自感作用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灯泡延迟熄灭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乙电路在开关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闭合稳定后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通过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的电流大于通过灯泡的电流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再断开开关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将阻碍电流变化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通过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的电流将流经灯泡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使得断开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后瞬间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通过灯泡的电流变大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所以灯泡先闪亮再延迟熄灭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10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9144" y="3792515"/>
            <a:ext cx="4842764" cy="2012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295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总结提升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分析自感问题的三个技巧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10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665" y="1560957"/>
            <a:ext cx="8425053" cy="4325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689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1357608"/>
            <a:ext cx="118104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江苏扬州模拟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如图所示电路中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为电感线圈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为电容器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当开关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由断开变为闭合时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7250" y="620649"/>
            <a:ext cx="1627369" cy="6717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285"/>
              </a:spcAft>
              <a:tabLst>
                <a:tab pos="1710690" algn="l"/>
                <a:tab pos="3420745" algn="l"/>
              </a:tabLst>
            </a:pPr>
            <a:r>
              <a:rPr lang="zh-CN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跟踪训练</a:t>
            </a:r>
            <a:endParaRPr lang="zh-CN" altLang="zh-CN" sz="2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09815" y="2735199"/>
            <a:ext cx="11658044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灯有电流通过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方向由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到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灯中无电流通过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不可能变亮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灯立即熄灭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点电势低于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点电势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灯逐渐熄灭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点电势低于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点电势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2778601" y="2074394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7" name="image10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4274" y="2298065"/>
            <a:ext cx="2701607" cy="295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867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59015" y="620649"/>
            <a:ext cx="11658044" cy="305536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当开关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由断开变为闭合时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电容器放电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因电容器右极板带正电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灯有电流通过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方向由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到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因开关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断开时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通过线圈有向左的电流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则当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闭合时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线圈与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灯以及开关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组成闭合回路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线圈中产生自感电动势阻碍电流减小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使得该回路电流逐渐减小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灯逐渐熄灭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因线圈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相当电源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电流由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流向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可知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点电势低于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点电势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10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4274" y="3115409"/>
            <a:ext cx="2701607" cy="295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885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1302448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产生涡流时的能量转化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考点四　涡流　电磁阻尼和电磁驱动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59015" y="2014358"/>
            <a:ext cx="116580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金属块放在变化的磁场中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则磁场能转化为电能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最终转化为内能。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如果是金属块进出磁场或在非匀强磁场中运动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则由于克服安培力做功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金属块的机械能转化为电能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最终转化为内能。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电磁阻尼和电磁驱动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1134307"/>
              </p:ext>
            </p:extLst>
          </p:nvPr>
        </p:nvGraphicFramePr>
        <p:xfrm>
          <a:off x="478504" y="1370330"/>
          <a:ext cx="11233404" cy="4696460"/>
        </p:xfrm>
        <a:graphic>
          <a:graphicData uri="http://schemas.openxmlformats.org/drawingml/2006/table">
            <a:tbl>
              <a:tblPr firstRow="1" firstCol="1" bandRow="1"/>
              <a:tblGrid>
                <a:gridCol w="696475"/>
                <a:gridCol w="1031741"/>
                <a:gridCol w="4536567"/>
                <a:gridCol w="4968621"/>
              </a:tblGrid>
              <a:tr h="174375"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电磁阻尼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电磁驱动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3654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不同点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成因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由于导体在磁场中运动而产生感应电流</a:t>
                      </a: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从而使导体受到安培力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由于磁场相对运动引起磁通量的变化而产生感应电流</a:t>
                      </a: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从而使导体受到安培力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7902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效果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安培力的方向与导体运动方向相反</a:t>
                      </a: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阻碍导体运动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导体所受安培力的方向与导体运动方向相同</a:t>
                      </a: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推动导体运动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296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相同点</a:t>
                      </a:r>
                      <a:endParaRPr lang="zh-CN" sz="24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两者都是电磁感应现象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都遵循楞次定律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都是安培力阻碍引起感应电流的导体与磁场间的相对运动</a:t>
                      </a:r>
                      <a:endParaRPr lang="zh-CN" sz="24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4760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5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河南卷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,5)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一金属薄片在力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作用下自左向右从两磁极之间通过。当金属薄片中心运动到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极的正下方时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沿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极到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极的方向看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下列图中能够正确描述金属薄片内涡电流绕行方向的是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6311233" y="1998194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7" name="image10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6193" y="2133092"/>
            <a:ext cx="3349688" cy="1787810"/>
          </a:xfrm>
          <a:prstGeom prst="rect">
            <a:avLst/>
          </a:prstGeom>
        </p:spPr>
      </p:pic>
      <p:pic>
        <p:nvPicPr>
          <p:cNvPr id="8" name="image11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046" y="2633740"/>
            <a:ext cx="5950349" cy="3563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616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59015" y="2749933"/>
            <a:ext cx="11658044" cy="305536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根据题图可知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金属薄片中心运动到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极正下方时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穿过金属薄片的磁场方向竖直向下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金属薄片向右运动时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沿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极到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极的方向看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穿过薄片右半边的磁通量在减小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穿过薄片左半边的磁通量在增多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由楞次定律可知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右侧涡流产生的磁场方向与原磁场方向相同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左侧涡流产生的磁场方向与原磁场方向相反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所以由安培定则可知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右侧涡电流沿顺时针方向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左侧涡流沿逆时针方向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10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707" y="836676"/>
            <a:ext cx="3349688" cy="1787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005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6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(2026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·</a:t>
            </a:r>
            <a:r>
              <a:rPr lang="zh-CN" alt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云南保山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月考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如图甲所示为探究电磁驱动的实验装置。某个铝框置于蹄形磁体的两个磁极之间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铝框可以绕支点自由转动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其截面图如图乙所示。开始时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铝框和磁体均静止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转动磁体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会发现铝框也会跟着发生转动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97115" y="3076027"/>
            <a:ext cx="11658044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铝框是因为受到安培力而转动的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铝框转动的速度的大小和方向与磁体相同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磁体从图乙位置开始转动时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铝框截面</a:t>
            </a:r>
            <a:r>
              <a:rPr lang="en-US" altLang="zh-CN" sz="2600" i="1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abcd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中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感应电流的方向为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b="1" dirty="0" err="1">
                <a:latin typeface="宋体" panose="02010600030101010101" pitchFamily="2" charset="-122"/>
                <a:cs typeface="Times New Roman" panose="02020603050405020304" pitchFamily="18" charset="0"/>
              </a:rPr>
              <a:t>→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en-US" altLang="zh-CN" sz="2600" b="1" dirty="0" err="1">
                <a:latin typeface="宋体" panose="02010600030101010101" pitchFamily="2" charset="-122"/>
                <a:cs typeface="Times New Roman" panose="02020603050405020304" pitchFamily="18" charset="0"/>
              </a:rPr>
              <a:t>→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en-US" altLang="zh-CN" sz="2600" b="1" dirty="0" err="1">
                <a:latin typeface="宋体" panose="02010600030101010101" pitchFamily="2" charset="-122"/>
                <a:cs typeface="Times New Roman" panose="02020603050405020304" pitchFamily="18" charset="0"/>
              </a:rPr>
              <a:t>→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 b="1" dirty="0" err="1">
                <a:latin typeface="宋体" panose="02010600030101010101" pitchFamily="2" charset="-122"/>
                <a:cs typeface="Times New Roman" panose="02020603050405020304" pitchFamily="18" charset="0"/>
              </a:rPr>
              <a:t>→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当磁体停止转动后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如果忽略空气阻力和摩擦力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铝框将保持匀速转动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1329912" y="2544548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7" name="image111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196" y="2633740"/>
            <a:ext cx="4176712" cy="3050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158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五边形 6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8" name="燕尾形 7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5604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夯实必备知识</a:t>
            </a:r>
          </a:p>
        </p:txBody>
      </p:sp>
      <p:sp>
        <p:nvSpPr>
          <p:cNvPr id="25605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31281997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59015" y="620649"/>
            <a:ext cx="11658044" cy="485585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磁体从题图乙位置开始转动时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穿过铝框截面的磁通量增加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从而产生感应电流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方向为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b="1" dirty="0" err="1">
                <a:latin typeface="宋体" panose="02010600030101010101" pitchFamily="2" charset="-122"/>
                <a:cs typeface="Times New Roman" panose="02020603050405020304" pitchFamily="18" charset="0"/>
              </a:rPr>
              <a:t>→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 b="1" dirty="0" err="1">
                <a:latin typeface="宋体" panose="02010600030101010101" pitchFamily="2" charset="-122"/>
                <a:cs typeface="Times New Roman" panose="02020603050405020304" pitchFamily="18" charset="0"/>
              </a:rPr>
              <a:t>→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en-US" altLang="zh-CN" sz="2600" b="1" dirty="0" err="1">
                <a:latin typeface="宋体" panose="02010600030101010101" pitchFamily="2" charset="-122"/>
                <a:cs typeface="Times New Roman" panose="02020603050405020304" pitchFamily="18" charset="0"/>
              </a:rPr>
              <a:t>→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en-US" altLang="zh-CN" sz="2600" b="1" dirty="0" err="1">
                <a:latin typeface="宋体" panose="02010600030101010101" pitchFamily="2" charset="-122"/>
                <a:cs typeface="Times New Roman" panose="02020603050405020304" pitchFamily="18" charset="0"/>
              </a:rPr>
              <a:t>→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因而受到安培力作用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导致铝框转动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所以铝框是因为受到安培力而转动的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,C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根据楞次定律可知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为阻碍磁通量增加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导致铝框与磁体转动方向相同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但快慢不相同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铝框的转速一定比磁体的转速小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当磁体停止转动后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如果忽略空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气阻</a:t>
            </a:r>
            <a:endParaRPr lang="en-US" altLang="zh-CN" sz="2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力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和摩擦力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由于铝框转动的过程中仍然能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产生</a:t>
            </a:r>
            <a:endParaRPr lang="en-US" altLang="zh-CN" sz="2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感应电流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所以铝框会受到反方向的安培力作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用</a:t>
            </a:r>
            <a:endParaRPr lang="en-US" altLang="zh-CN" sz="2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逐渐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减速直到停止运动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错误。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111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196" y="3135809"/>
            <a:ext cx="4176712" cy="3050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8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五边形 8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0" name="燕尾形 9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33796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提升素养能力</a:t>
            </a:r>
          </a:p>
        </p:txBody>
      </p:sp>
      <p:sp>
        <p:nvSpPr>
          <p:cNvPr id="33797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6399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13273" y="586782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>
                <a:latin typeface="Times New Roman"/>
                <a:ea typeface="微软雅黑"/>
                <a:cs typeface="Courier New"/>
              </a:rPr>
              <a:t>A</a:t>
            </a: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级　基础对点练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08417" y="3192629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4740" y="1268730"/>
            <a:ext cx="118104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对点练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法拉第电磁感应定律的理解及应用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广东广州模拟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图甲为某款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自发电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无线门铃按钮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发电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原理如图乙所示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按下门铃按钮过程磁体靠近螺线管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松开门铃按钮磁体远离螺线管回归原位置。下列说法正确的是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97940" y="3657727"/>
            <a:ext cx="11658044" cy="267962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按下按钮过程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螺线管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端电势较高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松开按钮后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穿过螺线管的磁通量为零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按住按钮不动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螺线管中产生恒定的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感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应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电动势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若按下和松开按钮的时间相同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螺线管产生大小相同的感应电动势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11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8971" y="3212973"/>
            <a:ext cx="5507032" cy="2522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81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47140" y="653489"/>
            <a:ext cx="11658044" cy="365552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按下按钮过程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通过螺线管的磁场方向向左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磁通量增大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根据楞次定律的推论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增反减同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结合安培定则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可知电流从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端流出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则螺线管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端电势较高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松开按钮后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穿过螺线管的磁通量变小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但不为零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按住按钮不动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穿过螺线管的磁通量不变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螺线管不会产生感应电动势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按下和松开按钮过程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若按下和松开按钮的时间相同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螺线管中磁通量的变化率相同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螺线管产生的感应电动势大小相同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11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6271" y="3727958"/>
            <a:ext cx="5507032" cy="2522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57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1063827" y="1350113"/>
            <a:ext cx="73774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740" y="629665"/>
            <a:ext cx="118104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如图甲所示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,10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匝铜导线制成的线圈两端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与一电压表相连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线圈内磁场方向垂直纸面向里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线圈中磁通量的变化规律如图乙所示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下列说法中正确的是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23340" y="1871091"/>
            <a:ext cx="11658044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电压表的正接线柱接线圈的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端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线圈中磁通量的变化量为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1.5 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Wb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线圈中磁通量的变化率为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1.5 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Wb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/s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电压表的读数为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 V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314402" y="4310126"/>
                <a:ext cx="11654282" cy="20535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由楞次定律可得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感应电流的方向为逆时针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端比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端的电势高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所以电压表正接线柱接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磁通量的变化需要时间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由于未说明变化时间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磁通量的变化率为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𝜱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𝟏𝟓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Wb/s=0.5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Wb/s,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根据法拉第电磁感应定律有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zh-CN" altLang="zh-CN" sz="26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感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𝜱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=10</a:t>
                </a:r>
                <a:r>
                  <a:rPr lang="en-US" altLang="zh-CN" sz="2600" b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0.5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V=5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所以电压表读数为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402" y="4310126"/>
                <a:ext cx="11654282" cy="2053511"/>
              </a:xfrm>
              <a:prstGeom prst="rect">
                <a:avLst/>
              </a:prstGeom>
              <a:blipFill rotWithShape="0">
                <a:blip r:embed="rId2"/>
                <a:stretch>
                  <a:fillRect l="-942" t="-3264" r="-209" b="-23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11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970" y="1929511"/>
            <a:ext cx="5400938" cy="2357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2308447" y="2544548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740" y="629665"/>
            <a:ext cx="118104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安徽合肥高三期末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将两根表面涂有绝缘漆的相同硬质细导线分别绕成闭合线圈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两线圈中大圆环半径均为小圆环的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倍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垂直线圈平面方向有一匀强磁场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磁感应强度随时间均匀变化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两线圈中产生的感应电动势大小之比为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23340" y="3212973"/>
            <a:ext cx="11658044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A.5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13	B.13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	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C.1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	D.7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11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395" y="2746751"/>
            <a:ext cx="3960685" cy="2135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653489"/>
                <a:ext cx="11658044" cy="298637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题图甲中小圆产生的感应电动势和大圆产生的感应电动势方向相反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即电动势为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𝑩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π(3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-4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𝑩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π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=5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𝑩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π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题图乙中小圆产生的感应电动势和大圆产生的感应电动势方向相同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即电动势为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𝑩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π(3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+4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𝑩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π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=13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𝑩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π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两线圈中产生的感应电动势大小之比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=5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13,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2986371"/>
              </a:xfrm>
              <a:prstGeom prst="rect">
                <a:avLst/>
              </a:prstGeom>
              <a:blipFill rotWithShape="0">
                <a:blip r:embed="rId2"/>
                <a:stretch>
                  <a:fillRect l="-680" r="-680" b="-36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115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395" y="3237777"/>
            <a:ext cx="3960685" cy="2135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0199719" y="3129129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740" y="629665"/>
            <a:ext cx="11810444" cy="306363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对点练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导线切割磁感线产生的感应电动势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电磁制动原理是通过线圈与磁场的作用使物体做减速运动。如图所示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某列车车底安装的电磁体产生的磁场可视为匀强磁场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磁感应强度大小为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方向竖直向下。同种材料制成的粗细均匀的闭合正方形线框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abcd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边长为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MN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长为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若当列车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MN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部分刚越过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速度大小为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两端的电势差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等于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323340" y="3667289"/>
                <a:ext cx="11658044" cy="151532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BL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B.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BL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BL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D.-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BL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340" y="3667289"/>
                <a:ext cx="11658044" cy="1515327"/>
              </a:xfrm>
              <a:prstGeom prst="rect">
                <a:avLst/>
              </a:prstGeom>
              <a:blipFill rotWithShape="0">
                <a:blip r:embed="rId2"/>
                <a:stretch>
                  <a:fillRect l="-680" b="-36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116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125" y="3953065"/>
            <a:ext cx="6318715" cy="1636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653489"/>
                <a:ext cx="11658044" cy="271911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若当列车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MN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部分刚越过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由楞次定律知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正方形线框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abcd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产生的感应电流方向为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abcda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相当于电源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电源内部电流从负极指向正极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点电势低于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点电势。线框中产生的感应电动势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BL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两端的电势差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BL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2719118"/>
              </a:xfrm>
              <a:prstGeom prst="rect">
                <a:avLst/>
              </a:prstGeom>
              <a:blipFill rotWithShape="0">
                <a:blip r:embed="rId2"/>
                <a:stretch>
                  <a:fillRect l="-680" b="-35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116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125" y="2872930"/>
            <a:ext cx="6318715" cy="1636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1028529" y="2226921"/>
            <a:ext cx="67067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740" y="629665"/>
            <a:ext cx="11944860" cy="212363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对点练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自感现象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用电流传感器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电流传感器相当于电流表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其电阻可以忽略不计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研究自感现象的实验电路如图所示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电源的电动势为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内阻为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自感线圈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的自感系数足够大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其直流电阻值大于灯泡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的阻值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时刻闭合开关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经过一段时间后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时刻断开开关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。下列关于灯泡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中的电流随时间变化情况的图像可能正确的是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11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1415" y="3223592"/>
            <a:ext cx="3005264" cy="2149651"/>
          </a:xfrm>
          <a:prstGeom prst="rect">
            <a:avLst/>
          </a:prstGeom>
        </p:spPr>
      </p:pic>
      <p:pic>
        <p:nvPicPr>
          <p:cNvPr id="9" name="image119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693" y="2765999"/>
            <a:ext cx="4320540" cy="345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119416" y="1348185"/>
            <a:ext cx="1518336" cy="49242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en-US" sz="260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电磁感应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06615" y="2132689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 smtClean="0">
                <a:latin typeface="Times New Roman"/>
                <a:ea typeface="微软雅黑"/>
                <a:cs typeface="Times New Roman"/>
              </a:rPr>
              <a:t>1.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pic>
        <p:nvPicPr>
          <p:cNvPr id="4" name="image16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31" y="1268730"/>
            <a:ext cx="10432438" cy="2592324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010035" y="2288493"/>
            <a:ext cx="851487" cy="49242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en-US" sz="260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改变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615059" y="2285365"/>
            <a:ext cx="851487" cy="49242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en-US" sz="260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闭合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1104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47140" y="653489"/>
            <a:ext cx="11658044" cy="365552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闭合开关的瞬间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灯泡中有一定的电流通过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经过一段时间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随着自感线圈分流作用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灯泡中的电流变小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一段时间后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灯泡的电流稳定在某一值上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当断开开关时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自感线圈产生自感电动势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自感线圈中的电流与原来的电流方向相同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它与灯泡组成的电路中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感应电流沿逆时针方向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而灯泡中原来的电流沿顺时针方向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并且灯泡中的电流比稳定时要小一些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然后电流随自感电动势的减小而逐渐减小到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0,B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1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1415" y="3871673"/>
            <a:ext cx="3005264" cy="2149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342612" y="2608048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740" y="629665"/>
            <a:ext cx="11810444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对点练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涡流、电磁阻尼和电磁驱动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6.(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2025·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辽宁大连模拟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某电磁炉的面板是一块非金属板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它的内部结构如图所示。煮饭时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接通电源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通过内部转换装置产生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40 kHz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的高频电压加在线圈上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使其产生快速变化的磁场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当锅具放在面板上时就会加热锅内的食物。下列说法正确的是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48740" y="3098546"/>
            <a:ext cx="11658044" cy="317975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1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电磁炉的加热原理跟微波炉相同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电磁炉工作时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线圈中产生很强的感应电流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电流使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线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圈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发热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从而实现给锅具加热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电磁炉工作时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快速变化的磁场穿过面板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在面板中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产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生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很强的感应电流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从而给锅具加热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电磁炉工作时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快速变化的磁场穿过放在面板上铁质锅具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在锅底内产生感应电流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从而实现加热食物的目的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12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3639" y="2780919"/>
            <a:ext cx="2789237" cy="1995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47140" y="653489"/>
            <a:ext cx="11658044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电磁炉在使用过程中应用到了电流的磁效应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微波炉是利用微波能量给食物加热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两者原理不相同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电磁炉工作时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快速变化的磁场穿过放在面板上的铁质锅具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在锅底内产生感应电流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从而实现加热食物的目的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2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3639" y="2730034"/>
            <a:ext cx="2789237" cy="1995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4989671" y="3141829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740" y="629665"/>
            <a:ext cx="11810444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7.(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2026·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广东揭阳高三月考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高速铁路列车通常使用磁力刹车系统。磁力刹车工作原理可简述如下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将磁体的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极靠近一块正在逆时针方向旋转的圆形铝盘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使磁感线垂直铝盘向内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铝盘随即减速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如图所示。图中磁体左方铝盘的甲区域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虚线区域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朝磁体方向运动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磁体右方铝盘的乙区域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虚线区域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远离磁体方向运动。下列有关铝盘刹车的说法正确的是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97940" y="3637280"/>
            <a:ext cx="11658044" cy="267962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铝盘甲区域的感应电流产生垂直铝盘向里的磁场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铝盘乙区域的感应电流产生垂直铝盘向外的磁场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磁体与甲、乙两区域的感应电流之间的作用力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都会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铝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盘减速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若将实心铝盘换成布满小空洞的铝盘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则磁体对空洞铝盘的作用力更大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121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4271" y="3124073"/>
            <a:ext cx="2573210" cy="2573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47140" y="653489"/>
            <a:ext cx="11658044" cy="5155233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565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甲区域靠近磁体运动时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穿过甲区域的磁通量增大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由楞次定律可知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甲区域感应电流的磁场与磁体的磁场方向相反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垂直铝盘向外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,A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乙区域远离磁体运动时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穿过乙区域的磁通量减小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由楞次定律可知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乙区域感应电流的磁场与磁体的磁场方向相同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垂直铝盘向里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,B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由楞次定律推论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来拒去留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可知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磁体与甲区域相互排斥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磁体与乙区域相互吸引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阻碍甲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endParaRPr lang="en-US" altLang="zh-CN" sz="2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565"/>
              </a:spcAft>
              <a:tabLst>
                <a:tab pos="2970530" algn="l"/>
              </a:tabLst>
            </a:pP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乙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区域的运动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都会使铝盘减速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,C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若将实心铝盘换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成</a:t>
            </a:r>
            <a:endParaRPr lang="en-US" altLang="zh-CN" sz="2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565"/>
              </a:spcAft>
              <a:tabLst>
                <a:tab pos="2970530" algn="l"/>
              </a:tabLst>
            </a:pP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布满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小空洞的铝盘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感应电流减小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磁体与铝盘之间的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相互</a:t>
            </a:r>
            <a:endParaRPr lang="en-US" altLang="zh-CN" sz="2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565"/>
              </a:spcAft>
              <a:tabLst>
                <a:tab pos="2970530" algn="l"/>
              </a:tabLst>
            </a:pP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作用力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减小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减速效果减弱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,D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错误。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21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4271" y="3124073"/>
            <a:ext cx="2573210" cy="2573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342612" y="3611983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740" y="1112519"/>
            <a:ext cx="11810444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8.(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2025·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河南驻马店模拟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固定平行导轨间有磁感应强度大小为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、方向垂直导轨平面向里的匀强磁场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导轨间距为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且足够长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左端接阻值为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的定值电阻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一金属棒垂直放在导轨上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现将金属棒以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点为轴沿顺时针方向以角速度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转过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60°,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金属棒始终与导轨接触良好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金属棒与导轨的电阻均不计。下列说法正确的是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矩形 5"/>
              <p:cNvSpPr/>
              <p:nvPr/>
            </p:nvSpPr>
            <p:spPr>
              <a:xfrm>
                <a:off x="323340" y="4140581"/>
                <a:ext cx="11658044" cy="219493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转动过程中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通过定值电阻的电流方向由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到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金属棒刚开始转动时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产生的感应电动势最大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转动过程中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通过定值电阻的最大电流为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𝑩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转动过程中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通过定值电阻的电荷量为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𝑩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340" y="4140581"/>
                <a:ext cx="11658044" cy="2194936"/>
              </a:xfrm>
              <a:prstGeom prst="rect">
                <a:avLst/>
              </a:prstGeom>
              <a:blipFill rotWithShape="0">
                <a:blip r:embed="rId2"/>
                <a:stretch>
                  <a:fillRect l="-680" t="-2222" b="-13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123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3085" y="3594227"/>
            <a:ext cx="3437318" cy="2758877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13273" y="552915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 smtClean="0">
                <a:latin typeface="Times New Roman"/>
                <a:ea typeface="微软雅黑"/>
                <a:cs typeface="Courier New"/>
              </a:rPr>
              <a:t>B</a:t>
            </a:r>
            <a:r>
              <a:rPr lang="zh-CN" altLang="zh-CN" sz="2600" kern="100" dirty="0" smtClean="0">
                <a:latin typeface="Times New Roman"/>
                <a:ea typeface="微软雅黑"/>
                <a:cs typeface="Times New Roman"/>
              </a:rPr>
              <a:t>级</a:t>
            </a: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　</a:t>
            </a:r>
            <a:r>
              <a:rPr lang="zh-CN" altLang="en-US" sz="2600" kern="100" dirty="0" smtClean="0">
                <a:latin typeface="Times New Roman"/>
                <a:ea typeface="微软雅黑"/>
                <a:cs typeface="Times New Roman"/>
              </a:rPr>
              <a:t>综合提升</a:t>
            </a:r>
            <a:r>
              <a:rPr lang="zh-CN" altLang="zh-CN" sz="2600" kern="100" dirty="0" smtClean="0">
                <a:latin typeface="Times New Roman"/>
                <a:ea typeface="微软雅黑"/>
                <a:cs typeface="Times New Roman"/>
              </a:rPr>
              <a:t>练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247140" y="704289"/>
                <a:ext cx="11658044" cy="533810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30000"/>
                  </a:lnSpc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根据右手定则知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通过定值电阻的电流方向由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到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金属棒绕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点转动产生的感应电动势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Br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其中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为金属棒在磁场中的长度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当金属棒顺时针转过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60°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金属棒中产生的感应电动势最大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最大值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此时通过定值电阻的电流最大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𝐦𝐚𝐱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𝑩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</a:p>
              <a:p>
                <a:pPr>
                  <a:lnSpc>
                    <a:spcPct val="130000"/>
                  </a:lnSpc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欧姆定律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𝜱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则转动过程中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通过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定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值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电阻的电荷量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𝜱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𝑩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𝑺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其中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·L·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tabLst>
                    <a:tab pos="2970530" algn="l"/>
                  </a:tabLst>
                </a:pPr>
                <a:r>
                  <a:rPr lang="en-US" altLang="zh-CN" sz="2600" i="1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𝑩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704289"/>
                <a:ext cx="11658044" cy="5338104"/>
              </a:xfrm>
              <a:prstGeom prst="rect">
                <a:avLst/>
              </a:prstGeom>
              <a:blipFill rotWithShape="0">
                <a:blip r:embed="rId2"/>
                <a:stretch>
                  <a:fillRect l="-680" r="-314" b="-1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123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4590" y="2996946"/>
            <a:ext cx="3437318" cy="2758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F:\image-asset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2" b="21"/>
          <a:stretch/>
        </p:blipFill>
        <p:spPr bwMode="auto">
          <a:xfrm>
            <a:off x="636" y="0"/>
            <a:ext cx="121904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6351" y="4239260"/>
            <a:ext cx="12184699" cy="2618740"/>
          </a:xfrm>
          <a:prstGeom prst="rect">
            <a:avLst/>
          </a:prstGeom>
          <a:solidFill>
            <a:schemeClr val="tx2">
              <a:lumMod val="7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2" rIns="91426" bIns="45712"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hlinkClick r:id="rId3" action="ppaction://hlinksldjump"/>
          </p:cNvPr>
          <p:cNvSpPr txBox="1"/>
          <p:nvPr/>
        </p:nvSpPr>
        <p:spPr>
          <a:xfrm>
            <a:off x="3695220" y="4721154"/>
            <a:ext cx="5193624" cy="1938020"/>
          </a:xfrm>
          <a:prstGeom prst="rect">
            <a:avLst/>
          </a:prstGeom>
          <a:noFill/>
        </p:spPr>
        <p:txBody>
          <a:bodyPr wrap="square" lIns="91426" tIns="45712" rIns="91426" bIns="45712" rtlCol="0">
            <a:spAutoFit/>
          </a:bodyPr>
          <a:lstStyle/>
          <a:p>
            <a:pPr defTabSz="914377">
              <a:defRPr/>
            </a:pPr>
            <a:r>
              <a:rPr lang="zh-CN" altLang="en-US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本节内容结束</a:t>
            </a:r>
          </a:p>
          <a:p>
            <a:pPr defTabSz="914377">
              <a:defRPr/>
            </a:pPr>
            <a:r>
              <a:rPr lang="en-US" altLang="zh-CN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THANKS</a:t>
            </a:r>
          </a:p>
        </p:txBody>
      </p:sp>
      <p:pic>
        <p:nvPicPr>
          <p:cNvPr id="8" name="图片 7" descr="创新设计字体-01"/>
          <p:cNvPicPr>
            <a:picLocks noChangeAspect="1"/>
          </p:cNvPicPr>
          <p:nvPr/>
        </p:nvPicPr>
        <p:blipFill>
          <a:blip r:embed="rId4">
            <a:lum bright="100000"/>
          </a:blip>
          <a:stretch>
            <a:fillRect/>
          </a:stretch>
        </p:blipFill>
        <p:spPr>
          <a:xfrm>
            <a:off x="-199889" y="11262"/>
            <a:ext cx="1682751" cy="168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37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527260" y="1703912"/>
            <a:ext cx="1184911" cy="49242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en-US" sz="260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变化率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06615" y="1878562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 smtClean="0">
                <a:latin typeface="Times New Roman"/>
                <a:ea typeface="微软雅黑"/>
                <a:cs typeface="Times New Roman"/>
              </a:rPr>
              <a:t>2.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pic>
        <p:nvPicPr>
          <p:cNvPr id="4" name="image16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431" y="1268730"/>
            <a:ext cx="10826175" cy="21659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4875371" y="2615692"/>
                <a:ext cx="708820" cy="669462"/>
              </a:xfrm>
              <a:prstGeom prst="rect">
                <a:avLst/>
              </a:prstGeom>
            </p:spPr>
            <p:txBody>
              <a:bodyPr wrap="none" lIns="91426" tIns="45712" rIns="91426" bIns="45712">
                <a:spAutoFit/>
              </a:bodyPr>
              <a:lstStyle/>
              <a:p>
                <a:r>
                  <a:rPr lang="en-US" altLang="zh-CN" sz="2600" i="1" kern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</a:rPr>
                  <a:t>n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 ker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 ker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𝜱</m:t>
                        </m:r>
                      </m:num>
                      <m:den>
                        <m:r>
                          <a:rPr lang="en-US" altLang="zh-CN" sz="2600" b="1" i="1" ker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 ker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endParaRPr lang="zh-CN" altLang="en-US" sz="2600" dirty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5371" y="2615692"/>
                <a:ext cx="708820" cy="669462"/>
              </a:xfrm>
              <a:prstGeom prst="rect">
                <a:avLst/>
              </a:prstGeom>
              <a:blipFill rotWithShape="0">
                <a:blip r:embed="rId3"/>
                <a:stretch>
                  <a:fillRect l="-15517" b="-909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273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565360" y="1332230"/>
            <a:ext cx="647906" cy="49242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en-US" altLang="zh-CN" sz="2600" i="1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Bl</a:t>
            </a:r>
            <a:r>
              <a:rPr lang="en-US" altLang="zh-CN" sz="2600" i="1" kern="0">
                <a:solidFill>
                  <a:srgbClr val="C00000"/>
                </a:solidFill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06615" y="1992862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 smtClean="0">
                <a:latin typeface="Times New Roman"/>
                <a:ea typeface="微软雅黑"/>
                <a:cs typeface="Times New Roman"/>
              </a:rPr>
              <a:t>3.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pic>
        <p:nvPicPr>
          <p:cNvPr id="4" name="image17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731" y="1340299"/>
            <a:ext cx="10949294" cy="23047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6527260" y="2875055"/>
                <a:ext cx="973315" cy="668372"/>
              </a:xfrm>
              <a:prstGeom prst="rect">
                <a:avLst/>
              </a:prstGeom>
            </p:spPr>
            <p:txBody>
              <a:bodyPr wrap="none" lIns="91426" tIns="45712" rIns="91426" bIns="45712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 ker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 ker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kern="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</a:rPr>
                  <a:t>Bl</a:t>
                </a:r>
                <a:r>
                  <a:rPr lang="en-US" altLang="zh-CN" sz="2600" kern="0" baseline="3000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</a:rPr>
                  <a:t>2</a:t>
                </a:r>
                <a:r>
                  <a:rPr lang="en-US" altLang="zh-CN" sz="2600" i="1" kern="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</a:rPr>
                  <a:t>ω</a:t>
                </a:r>
                <a:endParaRPr lang="zh-CN" altLang="en-US" sz="2600" dirty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7260" y="2875055"/>
                <a:ext cx="973315" cy="668372"/>
              </a:xfrm>
              <a:prstGeom prst="rect">
                <a:avLst/>
              </a:prstGeom>
              <a:blipFill rotWithShape="0">
                <a:blip r:embed="rId3"/>
                <a:stretch>
                  <a:fillRect r="-10692" b="-91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273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453519" y="1307269"/>
            <a:ext cx="877135" cy="507815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6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自感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06615" y="2729843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 smtClean="0">
                <a:latin typeface="Times New Roman"/>
                <a:ea typeface="微软雅黑"/>
                <a:cs typeface="Times New Roman"/>
              </a:rPr>
              <a:t>4.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pic>
        <p:nvPicPr>
          <p:cNvPr id="4" name="image171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31" y="908685"/>
            <a:ext cx="10801350" cy="4320177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208484" y="1780239"/>
            <a:ext cx="1851761" cy="49242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6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自感电动势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5372701" y="3153492"/>
                <a:ext cx="633478" cy="669462"/>
              </a:xfrm>
              <a:prstGeom prst="rect">
                <a:avLst/>
              </a:prstGeom>
            </p:spPr>
            <p:txBody>
              <a:bodyPr wrap="none" lIns="91426" tIns="45712" rIns="91426" bIns="45712">
                <a:spAutoFit/>
              </a:bodyPr>
              <a:lstStyle/>
              <a:p>
                <a:r>
                  <a:rPr lang="en-US" altLang="zh-CN" sz="2600" i="1" kern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</a:rPr>
                  <a:t>L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 ker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 ker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𝑰</m:t>
                        </m:r>
                      </m:num>
                      <m:den>
                        <m:r>
                          <a:rPr lang="en-US" altLang="zh-CN" sz="2600" b="1" i="1" ker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 ker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endParaRPr lang="zh-CN" altLang="en-US" sz="2600" dirty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2701" y="3153492"/>
                <a:ext cx="633478" cy="669462"/>
              </a:xfrm>
              <a:prstGeom prst="rect">
                <a:avLst/>
              </a:prstGeom>
              <a:blipFill rotWithShape="0">
                <a:blip r:embed="rId3"/>
                <a:stretch>
                  <a:fillRect l="-17308" b="-909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矩形 6"/>
          <p:cNvSpPr/>
          <p:nvPr/>
        </p:nvSpPr>
        <p:spPr>
          <a:xfrm>
            <a:off x="6794008" y="4474163"/>
            <a:ext cx="851487" cy="49242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6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形状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836043" y="4458335"/>
            <a:ext cx="851487" cy="49242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6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匝数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9919986" y="4483735"/>
            <a:ext cx="851487" cy="49242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6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铁芯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5273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574125" y="1231069"/>
            <a:ext cx="877135" cy="507815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6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变化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06615" y="1929362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 smtClean="0">
                <a:latin typeface="Times New Roman"/>
                <a:ea typeface="微软雅黑"/>
                <a:cs typeface="Times New Roman"/>
              </a:rPr>
              <a:t>5.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pic>
        <p:nvPicPr>
          <p:cNvPr id="4" name="image172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30" y="1268730"/>
            <a:ext cx="10797719" cy="216027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739225" y="2758774"/>
            <a:ext cx="1184911" cy="49242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6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磁通量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5273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2420</Words>
  <Application>Microsoft Office PowerPoint</Application>
  <PresentationFormat>自定义</PresentationFormat>
  <Paragraphs>260</Paragraphs>
  <Slides>57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57</vt:i4>
      </vt:variant>
    </vt:vector>
  </HeadingPairs>
  <TitlesOfParts>
    <vt:vector size="72" baseType="lpstr">
      <vt:lpstr>等线</vt:lpstr>
      <vt:lpstr>方正黑体_GBK</vt:lpstr>
      <vt:lpstr>黑体</vt:lpstr>
      <vt:lpstr>华文细黑</vt:lpstr>
      <vt:lpstr>宋体</vt:lpstr>
      <vt:lpstr>微软雅黑</vt:lpstr>
      <vt:lpstr>Arial</vt:lpstr>
      <vt:lpstr>Book Antiqua</vt:lpstr>
      <vt:lpstr>Calibri</vt:lpstr>
      <vt:lpstr>Cambria</vt:lpstr>
      <vt:lpstr>Cambria Math</vt:lpstr>
      <vt:lpstr>Courier New</vt:lpstr>
      <vt:lpstr>Impact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JBY</cp:lastModifiedBy>
  <cp:revision>53</cp:revision>
  <dcterms:created xsi:type="dcterms:W3CDTF">2024-01-15T03:14:15Z</dcterms:created>
  <dcterms:modified xsi:type="dcterms:W3CDTF">2026-03-11T00:48:28Z</dcterms:modified>
</cp:coreProperties>
</file>