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3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340" r:id="rId2"/>
    <p:sldId id="257" r:id="rId3"/>
    <p:sldId id="341" r:id="rId4"/>
    <p:sldId id="342" r:id="rId5"/>
    <p:sldId id="343" r:id="rId6"/>
    <p:sldId id="344" r:id="rId7"/>
    <p:sldId id="355" r:id="rId8"/>
    <p:sldId id="356" r:id="rId9"/>
    <p:sldId id="357" r:id="rId10"/>
    <p:sldId id="490" r:id="rId11"/>
    <p:sldId id="491" r:id="rId12"/>
    <p:sldId id="492" r:id="rId13"/>
    <p:sldId id="493" r:id="rId14"/>
    <p:sldId id="494" r:id="rId15"/>
    <p:sldId id="495" r:id="rId16"/>
    <p:sldId id="430" r:id="rId17"/>
    <p:sldId id="431" r:id="rId18"/>
    <p:sldId id="432" r:id="rId19"/>
    <p:sldId id="400" r:id="rId20"/>
    <p:sldId id="402" r:id="rId21"/>
    <p:sldId id="496" r:id="rId22"/>
    <p:sldId id="404" r:id="rId23"/>
    <p:sldId id="405" r:id="rId24"/>
    <p:sldId id="497" r:id="rId25"/>
    <p:sldId id="406" r:id="rId26"/>
    <p:sldId id="407" r:id="rId27"/>
    <p:sldId id="498" r:id="rId28"/>
    <p:sldId id="408" r:id="rId29"/>
    <p:sldId id="409" r:id="rId30"/>
    <p:sldId id="499" r:id="rId31"/>
    <p:sldId id="500" r:id="rId32"/>
    <p:sldId id="501" r:id="rId33"/>
    <p:sldId id="428" r:id="rId34"/>
  </p:sldIdLst>
  <p:sldSz cx="12190413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75B6"/>
    <a:srgbClr val="1F4E79"/>
    <a:srgbClr val="3E6CA4"/>
    <a:srgbClr val="70AD47"/>
    <a:srgbClr val="548235"/>
    <a:srgbClr val="385723"/>
    <a:srgbClr val="C5E0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57" autoAdjust="0"/>
    <p:restoredTop sz="94660"/>
  </p:normalViewPr>
  <p:slideViewPr>
    <p:cSldViewPr>
      <p:cViewPr>
        <p:scale>
          <a:sx n="75" d="100"/>
          <a:sy n="75" d="100"/>
        </p:scale>
        <p:origin x="666" y="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-2856" y="-90"/>
      </p:cViewPr>
      <p:guideLst>
        <p:guide orient="horz" pos="2880"/>
        <p:guide pos="2160"/>
      </p:guideLst>
    </p:cSldViewPr>
  </p:notesViewPr>
  <p:gridSpacing cx="216027" cy="216027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300445-E839-4BDF-8DF2-D8143818C84A}" type="datetimeFigureOut">
              <a:rPr lang="zh-CN" altLang="en-US" smtClean="0"/>
              <a:t>2026/3/11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011EFD-9855-4AE3-A504-77F50F4EB6D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5567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789916-5EC3-4590-8CB1-0934F6982E25}" type="datetimeFigureOut">
              <a:rPr lang="zh-CN" altLang="en-US" smtClean="0"/>
              <a:t>2026/3/11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603B-E5D8-42A3-B21E-4A6C6E9A90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0031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2531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3DA328A3-5788-47D9-A28A-7D88FF43481A}" type="slidenum">
              <a:rPr lang="zh-CN" altLang="en-US">
                <a:cs typeface="等线"/>
              </a:rPr>
              <a:t>3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14961916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0650B867-F795-4F84-A254-C0BFD5E58CCC}" type="slidenum">
              <a:rPr lang="zh-CN" altLang="en-US">
                <a:cs typeface="等线"/>
              </a:rPr>
              <a:t>4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19531919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30722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8675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759BCA74-9CA6-4A6E-B197-DE8BBDA0A9DF}" type="slidenum">
              <a:rPr lang="zh-CN" altLang="en-US">
                <a:cs typeface="等线"/>
              </a:rPr>
              <a:t>7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2889084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0.xml"/><Relationship Id="rId7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28.xml"/><Relationship Id="rId5" Type="http://schemas.openxmlformats.org/officeDocument/2006/relationships/slide" Target="../slides/slide25.xml"/><Relationship Id="rId4" Type="http://schemas.openxmlformats.org/officeDocument/2006/relationships/slide" Target="../slides/slide2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53" y="-36669"/>
            <a:ext cx="12312541" cy="6905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动作按钮: 后退或前一项 10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2" name="动作按钮: 前进或下一项 11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结束 12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13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54544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83"/>
            <a:ext cx="12190636" cy="6836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动作按钮: 后退或前一项 11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前进或下一项 12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动作按钮: 结束 13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76962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动作按钮: 后退或前一项 23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5" name="动作按钮: 前进或下一项 24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6" name="动作按钮: 结束 25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7" name="TextBox 26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夯实必备知识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0062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动作按钮: 后退或前一项 25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7" name="动作按钮: 前进或下一项 26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8" name="动作按钮: 结束 27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9" name="TextBox 28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研透核心</a:t>
            </a:r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2251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圆角矩形 50">
            <a:hlinkClick r:id="rId3" action="ppaction://hlinksldjump"/>
          </p:cNvPr>
          <p:cNvSpPr/>
          <p:nvPr userDrawn="1"/>
        </p:nvSpPr>
        <p:spPr>
          <a:xfrm>
            <a:off x="1756751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</a:p>
        </p:txBody>
      </p:sp>
      <p:sp>
        <p:nvSpPr>
          <p:cNvPr id="52" name="圆角矩形 51">
            <a:hlinkClick r:id="rId4" action="ppaction://hlinksldjump"/>
          </p:cNvPr>
          <p:cNvSpPr/>
          <p:nvPr userDrawn="1"/>
        </p:nvSpPr>
        <p:spPr>
          <a:xfrm>
            <a:off x="2358018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</a:p>
        </p:txBody>
      </p:sp>
      <p:sp>
        <p:nvSpPr>
          <p:cNvPr id="53" name="圆角矩形 52">
            <a:hlinkClick r:id="rId5" action="ppaction://hlinksldjump"/>
          </p:cNvPr>
          <p:cNvSpPr/>
          <p:nvPr userDrawn="1"/>
        </p:nvSpPr>
        <p:spPr>
          <a:xfrm>
            <a:off x="2959284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</a:p>
        </p:txBody>
      </p:sp>
      <p:sp>
        <p:nvSpPr>
          <p:cNvPr id="54" name="圆角矩形 53">
            <a:hlinkClick r:id="rId6" action="ppaction://hlinksldjump"/>
          </p:cNvPr>
          <p:cNvSpPr/>
          <p:nvPr userDrawn="1"/>
        </p:nvSpPr>
        <p:spPr>
          <a:xfrm>
            <a:off x="3560551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</a:p>
        </p:txBody>
      </p:sp>
      <p:sp>
        <p:nvSpPr>
          <p:cNvPr id="59" name="动作按钮: 后退或前一项 58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0" name="动作按钮: 前进或下一项 59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1" name="动作按钮: 结束 60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2" name="TextBox 61">
            <a:hlinkClick r:id="rId7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0" name="矩形 29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矩形 30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TextBox 31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提升素养能力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47837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6288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440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9.xml"/><Relationship Id="rId4" Type="http://schemas.openxmlformats.org/officeDocument/2006/relationships/slide" Target="slide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/>
        </p:nvPicPr>
        <p:blipFill>
          <a:blip r:embed="rId5"/>
          <a:stretch>
            <a:fillRect/>
          </a:stretch>
        </p:blipFill>
        <p:spPr>
          <a:xfrm>
            <a:off x="-2598" y="-1"/>
            <a:ext cx="12195608" cy="6858001"/>
          </a:xfrm>
          <a:prstGeom prst="rect">
            <a:avLst/>
          </a:prstGeom>
        </p:spPr>
      </p:pic>
      <p:sp>
        <p:nvSpPr>
          <p:cNvPr id="12" name="矩形 11"/>
          <p:cNvSpPr/>
          <p:nvPr>
            <p:custDataLst>
              <p:tags r:id="rId1"/>
            </p:custDataLst>
          </p:nvPr>
        </p:nvSpPr>
        <p:spPr>
          <a:xfrm>
            <a:off x="1" y="4344238"/>
            <a:ext cx="12190413" cy="2502591"/>
          </a:xfrm>
          <a:prstGeom prst="rect">
            <a:avLst/>
          </a:prstGeom>
          <a:solidFill>
            <a:srgbClr val="2E75B6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" name="TextBox 5"/>
          <p:cNvSpPr txBox="1"/>
          <p:nvPr>
            <p:custDataLst>
              <p:tags r:id="rId2"/>
            </p:custDataLst>
          </p:nvPr>
        </p:nvSpPr>
        <p:spPr>
          <a:xfrm>
            <a:off x="1054100" y="5719330"/>
            <a:ext cx="6414570" cy="705767"/>
          </a:xfrm>
          <a:prstGeom prst="rect">
            <a:avLst/>
          </a:prstGeom>
          <a:noFill/>
        </p:spPr>
        <p:txBody>
          <a:bodyPr wrap="none" lIns="121917" tIns="60958" rIns="121917" bIns="60958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zh-CN" altLang="en-US" sz="37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实验十八　测量玻璃的折射率</a:t>
            </a:r>
            <a:endParaRPr lang="zh-CN" altLang="en-US" sz="3700" b="1" dirty="0">
              <a:solidFill>
                <a:schemeClr val="bg1">
                  <a:lumMod val="95000"/>
                </a:scheme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126585" cy="1052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图片 8" descr="山东金榜苑"/>
          <p:cNvPicPr>
            <a:picLocks noChangeAspect="1"/>
          </p:cNvPicPr>
          <p:nvPr/>
        </p:nvPicPr>
        <p:blipFill>
          <a:blip r:embed="rId7">
            <a:lum bright="-8000" contrast="52000"/>
          </a:blip>
          <a:srcRect b="27240"/>
          <a:stretch>
            <a:fillRect/>
          </a:stretch>
        </p:blipFill>
        <p:spPr>
          <a:xfrm>
            <a:off x="-5195" y="105853"/>
            <a:ext cx="1113340" cy="810422"/>
          </a:xfrm>
          <a:prstGeom prst="rect">
            <a:avLst/>
          </a:prstGeom>
        </p:spPr>
      </p:pic>
      <p:sp>
        <p:nvSpPr>
          <p:cNvPr id="10" name="TextBox 2"/>
          <p:cNvSpPr txBox="1"/>
          <p:nvPr>
            <p:custDataLst>
              <p:tags r:id="rId3"/>
            </p:custDataLst>
          </p:nvPr>
        </p:nvSpPr>
        <p:spPr>
          <a:xfrm>
            <a:off x="1054736" y="5050195"/>
            <a:ext cx="3068469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方正黑体_GBK" panose="03000509000000000000" pitchFamily="65" charset="-122"/>
                <a:ea typeface="方正黑体_GBK" panose="03000509000000000000" pitchFamily="65" charset="-122"/>
              </a:rPr>
              <a:t>第十三章　光学</a:t>
            </a:r>
            <a:endParaRPr lang="zh-CN" altLang="en-US" sz="3200" b="1" dirty="0">
              <a:solidFill>
                <a:schemeClr val="bg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方正黑体_GBK" panose="03000509000000000000" pitchFamily="65" charset="-122"/>
              <a:ea typeface="方正黑体_GBK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639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245520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某同学在画完边界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aa'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不小心将玻璃砖向上平移了一小段距离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然后画出下边界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bb'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导致两边界间距略小于玻璃砖宽度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如图乙所示。其他实验操作步骤均无误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那他测得的折射率与真实值相比</a:t>
            </a:r>
            <a:r>
              <a:rPr lang="zh-CN" altLang="zh-CN" sz="2600" u="sng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选填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偏大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偏小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不变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无法确定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80991" y="3101737"/>
            <a:ext cx="7134209" cy="1923579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由几何知识可得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测出的折射角小于正确操作时的折射角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根据折射定律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测得的折射率将偏大。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37077" y="5119116"/>
            <a:ext cx="6092825" cy="69249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　</a:t>
            </a:r>
            <a:r>
              <a:rPr lang="zh-CN" altLang="zh-CN" sz="2600" dirty="0" smtClean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偏大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158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368" y="2564892"/>
            <a:ext cx="4374197" cy="1806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159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936" y="4509135"/>
            <a:ext cx="2789237" cy="21570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36150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582549"/>
            <a:ext cx="11810444" cy="365988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(4)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以下实验操作符合实验操作规范或者能减小测量误差的是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与法线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的夹角应适当大一些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玻璃砖的厚度可适当小一些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在画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aa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'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bb'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时或者连接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可以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玻璃砖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替代直尺画线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要避免用水笔画线或者用手直接触摸玻璃砖光洁的光学面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71850" y="4121746"/>
            <a:ext cx="11658044" cy="185503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与法线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的夹角应适当大一些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可以减小测量误差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玻璃砖的厚度适当小一些不影响测量误差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不可以用玻璃砖替代直尺画线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要避免用水笔画线或者用手直接触摸玻璃砖光洁的光学面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正确。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97250" y="5894324"/>
            <a:ext cx="6092825" cy="69249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　</a:t>
            </a:r>
            <a:r>
              <a:rPr lang="en-US" altLang="zh-CN" sz="2600" dirty="0" smtClean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AD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158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738" y="1446657"/>
            <a:ext cx="4374197" cy="18067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5802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92330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(2024·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湖北卷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,11)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某同学利用激光测量半圆柱体玻璃砖的折射率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具体步骤如下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71618" y="1624457"/>
            <a:ext cx="11658044" cy="472518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05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①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平铺白纸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用铅笔画两条互相垂直的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直线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05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i="1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AA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'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BB'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交点为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。将半圆柱体玻璃砖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05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平直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边紧贴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AA'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并使其圆心位于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画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出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05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玻璃砖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的半圆弧轮廓线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(a)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所示。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5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②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将一细激光束沿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CO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方向以某一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入射角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05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射入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玻璃砖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记录折射光线与半圆弧的交点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5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③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拿走玻璃砖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标记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CO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光线与半圆弧的交点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5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④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分别过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作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BB'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的垂线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MM'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PP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'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M'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P'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是垂足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并用米尺分别测量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MM'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PP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'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的长度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y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5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⑤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改变入射角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重复步骤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②③④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得到多组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y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的数据。根据这些数据作出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y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图像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(b)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所示。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16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4171" y="1141675"/>
            <a:ext cx="4897564" cy="34182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83404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296995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关于该实验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单选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填标号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入射角越小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误差越小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激光的平行度好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比用插针法测量更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有利于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减小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误差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选择圆心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点作为入射点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是因为此处的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折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射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现象最明显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6450" y="3594227"/>
            <a:ext cx="11658044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在本实验中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为了减小测量误差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入射角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应</a:t>
            </a:r>
            <a:endParaRPr lang="en-US" altLang="zh-CN" sz="2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适当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大些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入射角越小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折射角越小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测量误差会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越</a:t>
            </a:r>
            <a:endParaRPr lang="en-US" altLang="zh-CN" sz="2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大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从而使折射率的测量误差越大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,A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与插针法测量相比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激光的平行度好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能更准确地确定入射光线和折射光线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从而更有利于减小实验误差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,B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相同材料在各点的折射效果是一样的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选择圆心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点作为入射点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是因为便于计算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并不是因为此处的折射现象最明显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,C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错误。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16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495" y="755089"/>
            <a:ext cx="4897564" cy="341826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矩形 1"/>
          <p:cNvSpPr/>
          <p:nvPr/>
        </p:nvSpPr>
        <p:spPr>
          <a:xfrm>
            <a:off x="97377" y="6021324"/>
            <a:ext cx="6092825" cy="69249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　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4770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根据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y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可得玻璃砖的折射率为</a:t>
            </a:r>
            <a:r>
              <a:rPr lang="zh-CN" altLang="zh-CN" sz="2600" u="sng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保留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位有效数字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157415" y="1384187"/>
                <a:ext cx="6700585" cy="453993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设入射角为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、折射角为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β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、半圆弧轮廓线半径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玻璃砖半径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则由几何关系可知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𝒚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,sin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𝒙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根据折射定律可得玻璃砖的折射率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𝜶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𝜷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𝒚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𝒙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结合题图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(b)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图像的斜率为该玻璃砖的折射率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故该玻璃砖的折射率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𝟐𝟖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=1.58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415" y="1384187"/>
                <a:ext cx="6700585" cy="4539937"/>
              </a:xfrm>
              <a:prstGeom prst="rect">
                <a:avLst/>
              </a:prstGeom>
              <a:blipFill rotWithShape="0">
                <a:blip r:embed="rId2"/>
                <a:stretch>
                  <a:fillRect l="-1183" r="-100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16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3141" y="1409587"/>
            <a:ext cx="4897564" cy="341826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矩形 7"/>
          <p:cNvSpPr/>
          <p:nvPr/>
        </p:nvSpPr>
        <p:spPr>
          <a:xfrm>
            <a:off x="249777" y="5760881"/>
            <a:ext cx="6092825" cy="69249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　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1.58(1.57</a:t>
            </a:r>
            <a:r>
              <a:rPr lang="en-US" altLang="zh-CN" sz="2600" i="1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1.59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均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正确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358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125487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若描画的半圆弧轮廓线半径略大于玻璃砖的实际半径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则折射率的测量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结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果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选填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偏大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偏小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不变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7250" y="1958102"/>
            <a:ext cx="6913150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问分析可知折射率的表达式中没有半圆弧轮廓线半径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所以轮廓线半径的测量误差对实验结果没有影响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即折射率的测量结果不变。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image16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3141" y="1409587"/>
            <a:ext cx="4897564" cy="341826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矩形 9"/>
          <p:cNvSpPr/>
          <p:nvPr/>
        </p:nvSpPr>
        <p:spPr>
          <a:xfrm>
            <a:off x="160877" y="4483735"/>
            <a:ext cx="6092825" cy="69249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　</a:t>
            </a:r>
            <a:r>
              <a:rPr lang="zh-CN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不变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89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1344908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重庆一中高三月考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某同学想用插针法测一玻璃砖的折射率。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97250" y="620649"/>
            <a:ext cx="1627369" cy="6717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285"/>
              </a:spcAft>
              <a:tabLst>
                <a:tab pos="1710690" algn="l"/>
                <a:tab pos="3420745" algn="l"/>
              </a:tabLst>
            </a:pPr>
            <a:r>
              <a:rPr lang="zh-CN" altLang="zh-CN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跟踪训练</a:t>
            </a:r>
            <a:endParaRPr lang="zh-CN" altLang="zh-CN" sz="28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82815" y="2120138"/>
            <a:ext cx="11658044" cy="3724072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他找来一等腰直角三角形玻璃砖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操作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方法如下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①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在白纸上画一条直线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AA'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并画出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垂线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BB'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交于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②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将玻璃砖的一个直角面沿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AA'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放置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并确定斜面所在的直线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CC'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③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直线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BB'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CC'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交于一点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O'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161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1329" y="2145538"/>
            <a:ext cx="5890579" cy="22879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30413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59015" y="620649"/>
                <a:ext cx="11658044" cy="564440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dirty="0"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④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在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BB'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上竖直插上大头针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和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从斜面一侧透过玻璃砖观察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和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插上大头针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要求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能挡住</a:t>
                </a:r>
                <a:r>
                  <a:rPr lang="zh-CN" altLang="zh-CN" sz="2600" u="sng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　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选填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“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”“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”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或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“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和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”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的虚像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 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⑤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撤去玻璃砖和大头针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连接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和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O'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得到出射光线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测得出射光线与直线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CC'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的夹角为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则玻璃砖折射率的表达式为</a:t>
                </a:r>
                <a:r>
                  <a:rPr lang="zh-CN" altLang="zh-CN" sz="2600" u="sng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　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填正确选项前的字母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 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 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B.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𝜶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𝛑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𝟒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D.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𝟐𝐜𝐨𝐬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𝜶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如果该同学正确画好了玻璃砖</a:t>
                </a: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</a:t>
                </a:r>
                <a:endParaRPr lang="en-US" altLang="zh-CN" sz="2600" dirty="0" smtClean="0">
                  <a:effectLst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边界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但是在实验操作过程中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将</a:t>
                </a: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玻璃</a:t>
                </a:r>
                <a:endParaRPr lang="en-US" altLang="zh-CN" sz="2600" dirty="0" smtClean="0">
                  <a:effectLst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砖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水平向右平移了少许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则折射率的测量值</a:t>
                </a:r>
                <a:r>
                  <a:rPr lang="zh-CN" altLang="zh-CN" sz="2600" u="sng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　　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真实值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选填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“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大于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”“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小于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”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或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“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等于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”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 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620649"/>
                <a:ext cx="11658044" cy="5644406"/>
              </a:xfrm>
              <a:prstGeom prst="rect">
                <a:avLst/>
              </a:prstGeom>
              <a:blipFill rotWithShape="0">
                <a:blip r:embed="rId2"/>
                <a:stretch>
                  <a:fillRect l="-680" b="-151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161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6729" y="2819019"/>
            <a:ext cx="5890579" cy="22879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2125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59015" y="620649"/>
                <a:ext cx="11658044" cy="562760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④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和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⑤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大于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根据实验原理及操作可知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插上大头针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要求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能挡住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和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的虚像。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由几何关系可知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光线在斜边处折射时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光线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BO'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与斜边的法线夹角即为入射角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大小为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45°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因出射光线与斜边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CC'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的夹角为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则出射角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=90°-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根据折射定律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𝟒𝟓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°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故选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若实验中将玻璃砖水平向右平移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画在纸上的三角形边界并未随之移动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实际光路与移动前光路并不重合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测得的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将偏小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代入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知折射率偏大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故其测量值大于真实值。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620649"/>
                <a:ext cx="11658044" cy="5627607"/>
              </a:xfrm>
              <a:prstGeom prst="rect">
                <a:avLst/>
              </a:prstGeom>
              <a:blipFill rotWithShape="0">
                <a:blip r:embed="rId2"/>
                <a:stretch>
                  <a:fillRect l="-680" t="-325" r="-680" b="-11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161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2129" y="2259965"/>
            <a:ext cx="5890579" cy="22879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43718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五边形 8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0" name="燕尾形 9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33796" name="文本框 44"/>
          <p:cNvSpPr txBox="1">
            <a:spLocks noChangeArrowheads="1"/>
          </p:cNvSpPr>
          <p:nvPr/>
        </p:nvSpPr>
        <p:spPr bwMode="auto">
          <a:xfrm>
            <a:off x="4368800" y="2598137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提升素养能力</a:t>
            </a:r>
          </a:p>
        </p:txBody>
      </p:sp>
      <p:sp>
        <p:nvSpPr>
          <p:cNvPr id="33797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04901" y="2341021"/>
            <a:ext cx="1928813" cy="172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6399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/>
          <p:cNvSpPr>
            <a:spLocks noChangeArrowheads="1"/>
          </p:cNvSpPr>
          <p:nvPr/>
        </p:nvSpPr>
        <p:spPr bwMode="auto">
          <a:xfrm>
            <a:off x="699770" y="2057695"/>
            <a:ext cx="10796111" cy="160039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878" tIns="60938" rIns="121878" bIns="6093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掌握测量玻璃折射率的原理及方法。</a:t>
            </a: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2.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学会用插针法确定光路</a:t>
            </a: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并会测量玻璃的折射率。</a:t>
            </a:r>
            <a:endParaRPr lang="zh-CN" altLang="zh-CN" sz="14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1049338" y="-20638"/>
            <a:ext cx="2605087" cy="1719263"/>
          </a:xfrm>
          <a:prstGeom prst="rect">
            <a:avLst/>
          </a:prstGeom>
          <a:solidFill>
            <a:srgbClr val="2E75B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1050925" y="388938"/>
            <a:ext cx="2603500" cy="9731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1541463" y="608650"/>
            <a:ext cx="1620837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zh-CN" sz="2800" b="1" dirty="0">
                <a:solidFill>
                  <a:srgbClr val="222A35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学习目标</a:t>
            </a:r>
            <a:endParaRPr lang="zh-CN" altLang="en-US" sz="2800" dirty="0">
              <a:solidFill>
                <a:srgbClr val="222A35"/>
              </a:solidFill>
              <a:latin typeface="等线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0437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94740" y="620649"/>
            <a:ext cx="11810444" cy="18593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1.(2025·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福建卷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,12)(1)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为测糖水的折射率与浓度的关系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设计如下实验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某次射入激光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测得数据如图甲所示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则糖水的折射率为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改变糖水浓度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记录数据如表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5530199"/>
              </p:ext>
            </p:extLst>
          </p:nvPr>
        </p:nvGraphicFramePr>
        <p:xfrm>
          <a:off x="838201" y="2653919"/>
          <a:ext cx="10514011" cy="1371600"/>
        </p:xfrm>
        <a:graphic>
          <a:graphicData uri="http://schemas.openxmlformats.org/drawingml/2006/table">
            <a:tbl>
              <a:tblPr firstRow="1" firstCol="1" bandRow="1"/>
              <a:tblGrid>
                <a:gridCol w="1693433"/>
                <a:gridCol w="1480965"/>
                <a:gridCol w="1480965"/>
                <a:gridCol w="1480965"/>
                <a:gridCol w="1480965"/>
                <a:gridCol w="2896718"/>
              </a:tblGrid>
              <a:tr h="20510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n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1.32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1.34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1.35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1.38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1.42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10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η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(%)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10%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20%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30%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40%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50%</a:t>
                      </a:r>
                      <a:endParaRPr lang="zh-CN" sz="115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矩形 2"/>
          <p:cNvSpPr/>
          <p:nvPr/>
        </p:nvSpPr>
        <p:spPr>
          <a:xfrm>
            <a:off x="275177" y="4128498"/>
            <a:ext cx="6702108" cy="189282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30%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的数据在图乙中描点后并连线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糖水浓度每增加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10%,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折射率的增加值为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保留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位有效数字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image163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368" y="4218668"/>
            <a:ext cx="4104513" cy="19613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8817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47140" y="519049"/>
                <a:ext cx="11658044" cy="582836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𝑳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zh-CN" altLang="zh-CN" sz="2600" i="1"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𝒉</m:t>
                                    </m:r>
                                  </m:e>
                                  <m:sub>
                                    <m:r>
                                      <a:rPr lang="en-US" altLang="zh-CN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𝟐</m:t>
                                    </m:r>
                                  </m:sub>
                                </m:sSub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zh-CN" altLang="zh-CN" sz="2600" i="1"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𝑳</m:t>
                                    </m:r>
                                  </m:e>
                                  <m:sub>
                                    <m:r>
                                      <a:rPr lang="en-US" altLang="zh-CN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𝟐</m:t>
                                    </m:r>
                                  </m:sub>
                                </m:sSub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</m:e>
                        </m:rad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𝑳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zh-CN" altLang="zh-CN" sz="2600" i="1"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𝒉</m:t>
                                    </m:r>
                                  </m:e>
                                  <m:sub>
                                    <m:r>
                                      <a:rPr lang="en-US" altLang="zh-CN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zh-CN" altLang="zh-CN" sz="2600" i="1"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𝑳</m:t>
                                    </m:r>
                                  </m:e>
                                  <m:sub>
                                    <m:r>
                                      <a:rPr lang="en-US" altLang="zh-CN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</m:e>
                        </m:rad>
                      </m:den>
                    </m:f>
                  </m:oMath>
                </a14:m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见解析图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0.020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根据题图甲由几何关系可知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入射角的正弦值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𝑳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zh-CN" altLang="zh-CN" sz="2600" i="1"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𝒉</m:t>
                                    </m:r>
                                  </m:e>
                                  <m:sub>
                                    <m:r>
                                      <a:rPr lang="en-US" altLang="zh-CN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zh-CN" altLang="zh-CN" sz="2600" i="1"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𝑳</m:t>
                                    </m:r>
                                  </m:e>
                                  <m:sub>
                                    <m:r>
                                      <a:rPr lang="en-US" altLang="zh-CN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</m:e>
                        </m:rad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折射角的正弦值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𝑳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zh-CN" altLang="zh-CN" sz="2600" i="1"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𝒉</m:t>
                                    </m:r>
                                  </m:e>
                                  <m:sub>
                                    <m:r>
                                      <a:rPr lang="en-US" altLang="zh-CN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𝟐</m:t>
                                    </m:r>
                                  </m:sub>
                                </m:sSub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zh-CN" altLang="zh-CN" sz="2600" i="1"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𝑳</m:t>
                                    </m:r>
                                  </m:e>
                                  <m:sub>
                                    <m:r>
                                      <a:rPr lang="en-US" altLang="zh-CN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𝟐</m:t>
                                    </m:r>
                                  </m:sub>
                                </m:sSub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</m:e>
                        </m:rad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根据折射定律得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𝒊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𝑳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zh-CN" altLang="zh-CN" sz="2600" i="1"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𝒉</m:t>
                                    </m:r>
                                  </m:e>
                                  <m:sub>
                                    <m:r>
                                      <a:rPr lang="en-US" altLang="zh-CN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𝟐</m:t>
                                    </m:r>
                                  </m:sub>
                                </m:sSub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zh-CN" altLang="zh-CN" sz="2600" i="1"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𝑳</m:t>
                                    </m:r>
                                  </m:e>
                                  <m:sub>
                                    <m:r>
                                      <a:rPr lang="en-US" altLang="zh-CN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𝟐</m:t>
                                    </m:r>
                                  </m:sub>
                                </m:sSub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</m:e>
                        </m:rad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𝑳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zh-CN" altLang="zh-CN" sz="2600" i="1"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𝒉</m:t>
                                    </m:r>
                                  </m:e>
                                  <m:sub>
                                    <m:r>
                                      <a:rPr lang="en-US" altLang="zh-CN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zh-CN" altLang="zh-CN" sz="2600" i="1"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𝑳</m:t>
                                    </m:r>
                                  </m:e>
                                  <m:sub>
                                    <m:r>
                                      <a:rPr lang="en-US" altLang="zh-CN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</m:e>
                        </m:rad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将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(30%,1.35)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数据在题图乙中描点并连线时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应使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尽可能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多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的点落在线上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其余点均匀分布在线两侧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如图所示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图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糖水浓度每增加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10%,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折射率增加值为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𝟑𝟖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𝟑𝟐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%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%</m:t>
                        </m:r>
                      </m:den>
                    </m:f>
                  </m:oMath>
                </a14:m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10%=0.020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519049"/>
                <a:ext cx="11658044" cy="5828366"/>
              </a:xfrm>
              <a:prstGeom prst="rect">
                <a:avLst/>
              </a:prstGeom>
              <a:blipFill rotWithShape="0">
                <a:blip r:embed="rId2"/>
                <a:stretch>
                  <a:fillRect l="-6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164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9757" y="3458759"/>
            <a:ext cx="2757426" cy="18382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1597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94740" y="629665"/>
            <a:ext cx="11810444" cy="125948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2.(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2025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·</a:t>
            </a:r>
            <a:r>
              <a:rPr lang="zh-CN" alt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云南曲靖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模拟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某同学在测量梯形玻璃的折射率时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发现只有两枚大头针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他按以下步骤测出了玻璃的折射率。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97940" y="1906608"/>
            <a:ext cx="11658044" cy="432423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①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平铺白纸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描出玻璃砖的四条边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cd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i="1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ac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bd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如图甲所示。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②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眼睛在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cd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侧透过玻璃砖看棱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边和</a:t>
            </a:r>
            <a:r>
              <a:rPr lang="en-US" altLang="zh-CN" sz="2600" i="1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ac</a:t>
            </a: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边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所在侧面相交的棱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插第一个大头针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使它挡住棱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再插第二个大头针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使它挡住棱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和大头针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③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撤去玻璃砖和大头针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在白纸上画出光线的径迹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测量相应的角度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计算玻璃砖的折射率。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16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260" y="1472057"/>
            <a:ext cx="5184355" cy="19985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47140" y="615389"/>
            <a:ext cx="11658044" cy="572462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请在图甲中画出光路图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标出入射角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和折射角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关于该实验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为减小误差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要用铅笔紧贴着玻璃砖画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出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界面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判断棱与大头针是否在同一光路上时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应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该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观察大头针的头部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两枚大头针间距要适当远一些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选用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边和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cd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边距离较大的玻璃砖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可减小测量误差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若插针前不小心将玻璃砖向左移动了少许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如图乙所示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则折射率的测量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结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果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选填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偏大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偏小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不变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16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260" y="1646428"/>
            <a:ext cx="5184355" cy="19985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47140" y="653489"/>
            <a:ext cx="11658044" cy="185503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见解析图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(2)CD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偏大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连接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作出折射光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延长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与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cd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相交作出入射点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并与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连接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作出入射光线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光路图如图所示。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166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617" y="1943581"/>
            <a:ext cx="3221291" cy="193017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矩形 1"/>
          <p:cNvSpPr/>
          <p:nvPr/>
        </p:nvSpPr>
        <p:spPr>
          <a:xfrm>
            <a:off x="262477" y="2437533"/>
            <a:ext cx="11586623" cy="36847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为了避免影响玻璃砖界面的清晰程度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实验中不能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用</a:t>
            </a:r>
            <a:endParaRPr lang="en-US" altLang="zh-CN" sz="2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铅笔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紧贴着玻璃砖画出界面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应沿界面作出两点之后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将</a:t>
            </a:r>
            <a:endParaRPr lang="en-US" altLang="zh-CN" sz="2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两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点连接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为了判断棱与针是否在同一光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路上</a:t>
            </a:r>
            <a:endParaRPr lang="en-US" altLang="zh-CN" sz="2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应该观察大头针的底部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为了准确确定光路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两枚大头针间距要适当远一些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选用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边和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cd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边距离较大的玻璃砖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可减小测量误差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正确。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若插针前不小心将玻璃砖向左移动了少许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玻璃砖中入射角的测量值偏小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空气中的折射角不变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根据折射定律可知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折射率的测量结果偏大。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853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94740" y="629665"/>
            <a:ext cx="11810444" cy="432423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3.(2026·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广东广州高三月考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某同学用激光笔和透明长方体玻璃砖测量玻璃的折射率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实验过程如下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将玻璃砖平放在水平桌面上的白纸上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用大头针在白纸上标记玻璃砖的边界。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2)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①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激光笔发出的激光从玻璃砖上的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点水平入射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到达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ef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面上的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点后反射到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点射出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用大头针在白纸上标记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点、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点和激光笔出光孔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的位置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	</a:t>
            </a:r>
            <a:r>
              <a:rPr lang="zh-CN" altLang="zh-CN" sz="2600" dirty="0" smtClean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②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移走玻璃砖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在白纸上描绘玻璃砖的边界和激光的光路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作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连线的延长线与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ef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面的边界交于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如图甲所示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16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7677" y="3811402"/>
            <a:ext cx="2917507" cy="21566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47140" y="653489"/>
            <a:ext cx="11658044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③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用刻度尺测量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的长度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的示数如图乙所示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</a:t>
            </a:r>
            <a:r>
              <a:rPr lang="zh-CN" altLang="zh-CN" sz="2600" u="sng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。测得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3.40 cm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168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4662" y="1357757"/>
            <a:ext cx="4048760" cy="1795385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47140" y="3215014"/>
                <a:ext cx="11658044" cy="303503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利用所测量的物理量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写出玻璃砖折射率的表达式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zh-CN" altLang="zh-CN" sz="2600" u="sng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　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由测得的数据可得折射率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为</a:t>
                </a:r>
                <a:r>
                  <a:rPr lang="zh-CN" altLang="zh-CN" sz="2600" u="sng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　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结果保留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位有效数字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 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(4)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相对误差的计算式为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zh-CN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测量值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zh-CN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真实值</m:t>
                        </m:r>
                      </m:num>
                      <m:den>
                        <m:r>
                          <a:rPr lang="zh-CN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真实值</m:t>
                        </m:r>
                      </m:den>
                    </m:f>
                  </m:oMath>
                </a14:m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100%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。为了减小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测量的相对误差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实验中激光在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点入射时应尽量使入射角</a:t>
                </a:r>
                <a:r>
                  <a:rPr lang="zh-CN" altLang="zh-CN" sz="2600" u="sng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　　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 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3215014"/>
                <a:ext cx="11658044" cy="3035037"/>
              </a:xfrm>
              <a:prstGeom prst="rect">
                <a:avLst/>
              </a:prstGeom>
              <a:blipFill rotWithShape="0">
                <a:blip r:embed="rId3"/>
                <a:stretch>
                  <a:fillRect l="-680" b="-341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196340" y="653489"/>
                <a:ext cx="11658044" cy="536612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③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2.25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𝒅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𝒅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1.51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(4)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稍小一些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③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刻度尺的最小分度为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0.1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cm,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由图乙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 baseline="-25000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2.25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cm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玻璃砖折射率的表达式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𝒊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𝒇𝑴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𝑷𝑴</m:t>
                            </m:r>
                          </m:den>
                        </m:f>
                      </m:num>
                      <m:den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𝒇𝑴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𝑶𝑴</m:t>
                            </m:r>
                          </m:den>
                        </m:f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𝑶𝑴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𝑷𝑴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𝒅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𝒅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代入数据可得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=1.51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(4)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相对误差的计算式为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zh-CN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测量值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zh-CN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真实值</m:t>
                        </m:r>
                      </m:num>
                      <m:den>
                        <m:r>
                          <a:rPr lang="zh-CN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真实值</m:t>
                        </m:r>
                      </m:den>
                    </m:f>
                  </m:oMath>
                </a14:m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100%,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为了减小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测量的相对误差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实验中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要尽量稍大一些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即激光在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点入射时应尽量使入射角稍小一些。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340" y="653489"/>
                <a:ext cx="11658044" cy="5366125"/>
              </a:xfrm>
              <a:prstGeom prst="rect">
                <a:avLst/>
              </a:prstGeom>
              <a:blipFill rotWithShape="0">
                <a:blip r:embed="rId2"/>
                <a:stretch>
                  <a:fillRect l="-680" r="-2300" b="-170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168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476" y="653489"/>
            <a:ext cx="3410127" cy="15121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83721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94740" y="629665"/>
            <a:ext cx="11810444" cy="305972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4.(2026·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辽宁鞍山模拟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)(1)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测量玻璃的折射率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的实验中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某同学在白纸上放好玻璃砖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aa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'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bb'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分别是玻璃砖与空气的两个界面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如图甲所示。在玻璃砖的一侧插上两枚大头针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“×”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表示大头针的位置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然后在另一侧透过玻璃砖观察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并依次插上大头针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在插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应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填正确选项前的字母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72540" y="3662807"/>
            <a:ext cx="11658044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插上大头针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仅挡住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的像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插上大头针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挡住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的像和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的像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插上大头针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仅挡住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插上大头针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挡住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的像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16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3422" y="3209005"/>
            <a:ext cx="3869372" cy="28810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47140" y="653489"/>
            <a:ext cx="11658044" cy="492440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在用两面平行的玻璃砖测量玻璃折射率的实验中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是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填正确选项前的字母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为了减小作图误差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的距离应适当取大些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如果光在界面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aa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'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的入射角大于临界角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光将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不会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进入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玻璃砖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不论光以什么角度从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aa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'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射入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经一次折射后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到达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界面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bb'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都能射出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可以用铅笔沿玻璃砖的边缘画边界线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aa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'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bb'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16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3422" y="1484757"/>
            <a:ext cx="3869372" cy="28810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8"/>
          <p:cNvSpPr/>
          <p:nvPr/>
        </p:nvSpPr>
        <p:spPr bwMode="auto">
          <a:xfrm>
            <a:off x="0" y="2393396"/>
            <a:ext cx="4838700" cy="2115648"/>
          </a:xfrm>
          <a:custGeom>
            <a:avLst/>
            <a:gdLst/>
            <a:ahLst/>
            <a:cxnLst/>
            <a:rect l="l" t="t" r="r" b="b"/>
            <a:pathLst>
              <a:path w="4310745" h="1283968">
                <a:moveTo>
                  <a:pt x="1089668" y="0"/>
                </a:moveTo>
                <a:lnTo>
                  <a:pt x="3526973" y="0"/>
                </a:lnTo>
                <a:lnTo>
                  <a:pt x="4310745" y="1269454"/>
                </a:lnTo>
                <a:lnTo>
                  <a:pt x="1089668" y="1283968"/>
                </a:lnTo>
                <a:close/>
                <a:moveTo>
                  <a:pt x="0" y="0"/>
                </a:moveTo>
                <a:lnTo>
                  <a:pt x="1089667" y="0"/>
                </a:lnTo>
                <a:lnTo>
                  <a:pt x="1089667" y="1283968"/>
                </a:lnTo>
                <a:lnTo>
                  <a:pt x="0" y="1283968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srgbClr val="0070C0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1016000" y="2687016"/>
            <a:ext cx="2901950" cy="119828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目</a:t>
            </a:r>
            <a:r>
              <a:rPr lang="en-US" altLang="zh-CN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录</a:t>
            </a:r>
          </a:p>
        </p:txBody>
      </p:sp>
      <p:sp>
        <p:nvSpPr>
          <p:cNvPr id="11" name="TextBox 10"/>
          <p:cNvSpPr txBox="1"/>
          <p:nvPr/>
        </p:nvSpPr>
        <p:spPr bwMode="auto">
          <a:xfrm>
            <a:off x="1108076" y="3677387"/>
            <a:ext cx="2098675" cy="5031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665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CONTENTS</a:t>
            </a:r>
            <a:endParaRPr lang="zh-CN" altLang="en-US" sz="2665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23556" name="组合 11"/>
          <p:cNvGrpSpPr/>
          <p:nvPr/>
        </p:nvGrpSpPr>
        <p:grpSpPr bwMode="auto">
          <a:xfrm>
            <a:off x="4308475" y="1709342"/>
            <a:ext cx="3830638" cy="899904"/>
            <a:chOff x="4308498" y="1709705"/>
            <a:chExt cx="3829698" cy="900304"/>
          </a:xfrm>
        </p:grpSpPr>
        <p:sp>
          <p:nvSpPr>
            <p:cNvPr id="23564" name="TextBox 12">
              <a:hlinkClick r:id="rId3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5202042" y="1752576"/>
              <a:ext cx="2936154" cy="6414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夯实必备知识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4" name="TextBox 13">
              <a:hlinkClick r:id="rId3" action="ppaction://hlinksldjump"/>
            </p:cNvPr>
            <p:cNvSpPr txBox="1"/>
            <p:nvPr/>
          </p:nvSpPr>
          <p:spPr>
            <a:xfrm>
              <a:off x="4308498" y="1709705"/>
              <a:ext cx="799904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01</a:t>
              </a:r>
            </a:p>
          </p:txBody>
        </p:sp>
      </p:grpSp>
      <p:grpSp>
        <p:nvGrpSpPr>
          <p:cNvPr id="23557" name="组合 14"/>
          <p:cNvGrpSpPr/>
          <p:nvPr/>
        </p:nvGrpSpPr>
        <p:grpSpPr bwMode="auto">
          <a:xfrm>
            <a:off x="5000625" y="2961590"/>
            <a:ext cx="3824288" cy="899905"/>
            <a:chOff x="4999990" y="2962216"/>
            <a:chExt cx="3824585" cy="900304"/>
          </a:xfrm>
        </p:grpSpPr>
        <p:sp>
          <p:nvSpPr>
            <p:cNvPr id="23562" name="TextBox 15">
              <a:hlinkClick r:id="rId4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5887472" y="3011439"/>
              <a:ext cx="2937103" cy="64148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研透核心考点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7" name="TextBox 16">
              <a:hlinkClick r:id="rId4" action="ppaction://hlinksldjump"/>
            </p:cNvPr>
            <p:cNvSpPr txBox="1"/>
            <p:nvPr/>
          </p:nvSpPr>
          <p:spPr>
            <a:xfrm>
              <a:off x="4999990" y="2962216"/>
              <a:ext cx="882719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02</a:t>
              </a:r>
            </a:p>
          </p:txBody>
        </p:sp>
      </p:grpSp>
      <p:grpSp>
        <p:nvGrpSpPr>
          <p:cNvPr id="23558" name="组合 17"/>
          <p:cNvGrpSpPr/>
          <p:nvPr/>
        </p:nvGrpSpPr>
        <p:grpSpPr bwMode="auto">
          <a:xfrm>
            <a:off x="5713414" y="4109086"/>
            <a:ext cx="3743325" cy="899904"/>
            <a:chOff x="5713655" y="4109972"/>
            <a:chExt cx="3743838" cy="900304"/>
          </a:xfrm>
        </p:grpSpPr>
        <p:sp>
          <p:nvSpPr>
            <p:cNvPr id="23560" name="TextBox 18">
              <a:hlinkClick r:id="rId5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6520216" y="4206830"/>
              <a:ext cx="2937277" cy="6414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提升素养能力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20" name="TextBox 19">
              <a:hlinkClick r:id="rId5" action="ppaction://hlinksldjump"/>
            </p:cNvPr>
            <p:cNvSpPr txBox="1"/>
            <p:nvPr/>
          </p:nvSpPr>
          <p:spPr>
            <a:xfrm>
              <a:off x="5713655" y="4109972"/>
              <a:ext cx="901824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03</a:t>
              </a:r>
            </a:p>
          </p:txBody>
        </p:sp>
      </p:grpSp>
      <p:sp>
        <p:nvSpPr>
          <p:cNvPr id="22" name="矩形 34"/>
          <p:cNvSpPr/>
          <p:nvPr/>
        </p:nvSpPr>
        <p:spPr bwMode="auto">
          <a:xfrm>
            <a:off x="9317039" y="2393396"/>
            <a:ext cx="2892425" cy="2115648"/>
          </a:xfrm>
          <a:custGeom>
            <a:avLst/>
            <a:gdLst>
              <a:gd name="connsiteX0" fmla="*/ 0 w 1055077"/>
              <a:gd name="connsiteY0" fmla="*/ 0 h 1283968"/>
              <a:gd name="connsiteX1" fmla="*/ 1055077 w 1055077"/>
              <a:gd name="connsiteY1" fmla="*/ 0 h 1283968"/>
              <a:gd name="connsiteX2" fmla="*/ 1055077 w 1055077"/>
              <a:gd name="connsiteY2" fmla="*/ 1283968 h 1283968"/>
              <a:gd name="connsiteX3" fmla="*/ 0 w 1055077"/>
              <a:gd name="connsiteY3" fmla="*/ 1283968 h 1283968"/>
              <a:gd name="connsiteX4" fmla="*/ 0 w 1055077"/>
              <a:gd name="connsiteY4" fmla="*/ 0 h 1283968"/>
              <a:gd name="connsiteX0-1" fmla="*/ 0 w 1606620"/>
              <a:gd name="connsiteY0-2" fmla="*/ 0 h 1283968"/>
              <a:gd name="connsiteX1-3" fmla="*/ 1606620 w 1606620"/>
              <a:gd name="connsiteY1-4" fmla="*/ 0 h 1283968"/>
              <a:gd name="connsiteX2-5" fmla="*/ 1606620 w 1606620"/>
              <a:gd name="connsiteY2-6" fmla="*/ 1283968 h 1283968"/>
              <a:gd name="connsiteX3-7" fmla="*/ 551543 w 1606620"/>
              <a:gd name="connsiteY3-8" fmla="*/ 1283968 h 1283968"/>
              <a:gd name="connsiteX4-9" fmla="*/ 0 w 1606620"/>
              <a:gd name="connsiteY4-10" fmla="*/ 0 h 1283968"/>
              <a:gd name="connsiteX0-11" fmla="*/ 0 w 1833140"/>
              <a:gd name="connsiteY0-12" fmla="*/ 9525 h 1293493"/>
              <a:gd name="connsiteX1-13" fmla="*/ 1833140 w 1833140"/>
              <a:gd name="connsiteY1-14" fmla="*/ 0 h 1293493"/>
              <a:gd name="connsiteX2-15" fmla="*/ 1606620 w 1833140"/>
              <a:gd name="connsiteY2-16" fmla="*/ 1293493 h 1293493"/>
              <a:gd name="connsiteX3-17" fmla="*/ 551543 w 1833140"/>
              <a:gd name="connsiteY3-18" fmla="*/ 1293493 h 1293493"/>
              <a:gd name="connsiteX4-19" fmla="*/ 0 w 1833140"/>
              <a:gd name="connsiteY4-20" fmla="*/ 9525 h 1293493"/>
              <a:gd name="connsiteX0-21" fmla="*/ 0 w 1833140"/>
              <a:gd name="connsiteY0-22" fmla="*/ 9525 h 1293493"/>
              <a:gd name="connsiteX1-23" fmla="*/ 1833140 w 1833140"/>
              <a:gd name="connsiteY1-24" fmla="*/ 0 h 1293493"/>
              <a:gd name="connsiteX2-25" fmla="*/ 1833140 w 1833140"/>
              <a:gd name="connsiteY2-26" fmla="*/ 1293493 h 1293493"/>
              <a:gd name="connsiteX3-27" fmla="*/ 551543 w 1833140"/>
              <a:gd name="connsiteY3-28" fmla="*/ 1293493 h 1293493"/>
              <a:gd name="connsiteX4-29" fmla="*/ 0 w 1833140"/>
              <a:gd name="connsiteY4-30" fmla="*/ 9525 h 1293493"/>
              <a:gd name="connsiteX0-31" fmla="*/ 0 w 1833140"/>
              <a:gd name="connsiteY0-32" fmla="*/ 0 h 1283968"/>
              <a:gd name="connsiteX1-33" fmla="*/ 1833140 w 1833140"/>
              <a:gd name="connsiteY1-34" fmla="*/ 8288 h 1283968"/>
              <a:gd name="connsiteX2-35" fmla="*/ 1833140 w 1833140"/>
              <a:gd name="connsiteY2-36" fmla="*/ 1283968 h 1283968"/>
              <a:gd name="connsiteX3-37" fmla="*/ 551543 w 1833140"/>
              <a:gd name="connsiteY3-38" fmla="*/ 1283968 h 1283968"/>
              <a:gd name="connsiteX4-39" fmla="*/ 0 w 1833140"/>
              <a:gd name="connsiteY4-40" fmla="*/ 0 h 1283968"/>
              <a:gd name="connsiteX0-41" fmla="*/ 0 w 1843227"/>
              <a:gd name="connsiteY0-42" fmla="*/ 3587 h 1287555"/>
              <a:gd name="connsiteX1-43" fmla="*/ 1843227 w 1843227"/>
              <a:gd name="connsiteY1-44" fmla="*/ 0 h 1287555"/>
              <a:gd name="connsiteX2-45" fmla="*/ 1833140 w 1843227"/>
              <a:gd name="connsiteY2-46" fmla="*/ 1287555 h 1287555"/>
              <a:gd name="connsiteX3-47" fmla="*/ 551543 w 1843227"/>
              <a:gd name="connsiteY3-48" fmla="*/ 1287555 h 1287555"/>
              <a:gd name="connsiteX4-49" fmla="*/ 0 w 1843227"/>
              <a:gd name="connsiteY4-50" fmla="*/ 3587 h 128755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843227" h="1287555">
                <a:moveTo>
                  <a:pt x="0" y="3587"/>
                </a:moveTo>
                <a:lnTo>
                  <a:pt x="1843227" y="0"/>
                </a:lnTo>
                <a:cubicBezTo>
                  <a:pt x="1839865" y="429185"/>
                  <a:pt x="1836502" y="858370"/>
                  <a:pt x="1833140" y="1287555"/>
                </a:cubicBezTo>
                <a:lnTo>
                  <a:pt x="551543" y="1287555"/>
                </a:lnTo>
                <a:lnTo>
                  <a:pt x="0" y="3587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prstClr val="black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867117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47140" y="653489"/>
            <a:ext cx="11658044" cy="185503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另一位同学在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测量玻璃的折射率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实验中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画出的玻璃砖界面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aa'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bb'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如图乙所示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玻璃砖两边界均与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aa'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bb'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平行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。其他操作均正确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该同学测得的折射率与真实值相比</a:t>
            </a:r>
            <a:r>
              <a:rPr lang="zh-CN" altLang="zh-CN" sz="2600" u="sng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选填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偏大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偏小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不变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17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9960" y="2730690"/>
            <a:ext cx="5051995" cy="172764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矩形 1"/>
          <p:cNvSpPr/>
          <p:nvPr/>
        </p:nvSpPr>
        <p:spPr>
          <a:xfrm>
            <a:off x="300577" y="2488565"/>
            <a:ext cx="11675523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(4)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入射光线和出射光线之间的距离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叫作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平行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玻璃砖的侧移距离。如图丙所示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侧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移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距离随折射率的增大而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选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填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b="1" dirty="0" smtClean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增大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减小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不变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);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随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玻璃砖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厚度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的增大而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选填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增大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减小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不变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8310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47140" y="653489"/>
            <a:ext cx="11658044" cy="5666079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(1)BD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(2)AC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偏小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(4)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增大　增大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插上大头针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使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挡住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的像和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的像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接着插上大头针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使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挡住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和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的像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故选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为了减小作图误差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和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的距离应适当取大些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发生全反射的条件必须满足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①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光由光密介质射向光疏介质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②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入射角大于或等于临界角。所以即使光在界面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aa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'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的入射角大于临界角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光也不会发生全反射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而一定会折射进入玻璃砖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因为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aa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'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和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bb'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平行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从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bb'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射出的光线一定平行于从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aa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'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射入的光线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所以不论光以什么角度从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aa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'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射入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经一次折射后到达界面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bb'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都能射出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用铅笔沿玻璃砖的边缘画边界线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aa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'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和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bb'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属于不规范操作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容易损坏玻璃砖的光学面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错误。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4580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47140" y="653489"/>
                <a:ext cx="11658044" cy="272373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根据题意画出光路图如图所示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图中实线为实际的光路图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虚线为实验中作出的折射光线。从图中可以看出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折射角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的测量值大于真实值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由于玻璃砖上表面与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aa'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平行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所以入射角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的测量值等于真实值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𝒊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玻璃砖折射率的测量值比真实值偏小。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53489"/>
                <a:ext cx="11658044" cy="2723735"/>
              </a:xfrm>
              <a:prstGeom prst="rect">
                <a:avLst/>
              </a:prstGeom>
              <a:blipFill rotWithShape="0">
                <a:blip r:embed="rId2"/>
                <a:stretch>
                  <a:fillRect l="-680" b="-33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171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449" y="2984246"/>
            <a:ext cx="3653345" cy="218905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矩形 1"/>
          <p:cNvSpPr/>
          <p:nvPr/>
        </p:nvSpPr>
        <p:spPr>
          <a:xfrm>
            <a:off x="262477" y="3248521"/>
            <a:ext cx="7497223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(4)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根据光的折射规律可知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当光从空气斜射入玻璃砖时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折射率越大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折射角越小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光线在玻璃中传播的路径偏离原来方向的程度越大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那么侧移距离就会增大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而玻璃砖厚度越大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光线在玻璃中传播的水平距离越长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侧移距离也会增大。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5900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 descr="F:\image-asset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32" b="21"/>
          <a:stretch/>
        </p:blipFill>
        <p:spPr bwMode="auto">
          <a:xfrm>
            <a:off x="636" y="0"/>
            <a:ext cx="121904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6351" y="4239260"/>
            <a:ext cx="12184699" cy="2618740"/>
          </a:xfrm>
          <a:prstGeom prst="rect">
            <a:avLst/>
          </a:prstGeom>
          <a:solidFill>
            <a:schemeClr val="tx2">
              <a:lumMod val="75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2" rIns="91426" bIns="45712"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hlinkClick r:id="rId3" action="ppaction://hlinksldjump"/>
          </p:cNvPr>
          <p:cNvSpPr txBox="1"/>
          <p:nvPr/>
        </p:nvSpPr>
        <p:spPr>
          <a:xfrm>
            <a:off x="3695220" y="4721154"/>
            <a:ext cx="5193624" cy="1938020"/>
          </a:xfrm>
          <a:prstGeom prst="rect">
            <a:avLst/>
          </a:prstGeom>
          <a:noFill/>
        </p:spPr>
        <p:txBody>
          <a:bodyPr wrap="square" lIns="91426" tIns="45712" rIns="91426" bIns="45712" rtlCol="0">
            <a:spAutoFit/>
          </a:bodyPr>
          <a:lstStyle/>
          <a:p>
            <a:pPr defTabSz="914377">
              <a:defRPr/>
            </a:pPr>
            <a:r>
              <a:rPr lang="zh-CN" altLang="en-US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本节内容结束</a:t>
            </a:r>
          </a:p>
          <a:p>
            <a:pPr defTabSz="914377">
              <a:defRPr/>
            </a:pPr>
            <a:r>
              <a:rPr lang="en-US" altLang="zh-CN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THANKS</a:t>
            </a:r>
          </a:p>
        </p:txBody>
      </p:sp>
      <p:pic>
        <p:nvPicPr>
          <p:cNvPr id="8" name="图片 7" descr="创新设计字体-01"/>
          <p:cNvPicPr>
            <a:picLocks noChangeAspect="1"/>
          </p:cNvPicPr>
          <p:nvPr/>
        </p:nvPicPr>
        <p:blipFill>
          <a:blip r:embed="rId4">
            <a:lum bright="100000"/>
          </a:blip>
          <a:stretch>
            <a:fillRect/>
          </a:stretch>
        </p:blipFill>
        <p:spPr>
          <a:xfrm>
            <a:off x="-199889" y="11262"/>
            <a:ext cx="1682751" cy="168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37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五边形 6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8" name="燕尾形 7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25604" name="文本框 44"/>
          <p:cNvSpPr txBox="1">
            <a:spLocks noChangeArrowheads="1"/>
          </p:cNvSpPr>
          <p:nvPr/>
        </p:nvSpPr>
        <p:spPr bwMode="auto">
          <a:xfrm>
            <a:off x="4368800" y="2598137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夯实必备知识</a:t>
            </a:r>
          </a:p>
        </p:txBody>
      </p:sp>
      <p:sp>
        <p:nvSpPr>
          <p:cNvPr id="25605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04901" y="2341021"/>
            <a:ext cx="1928813" cy="172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31281997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表格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56082323"/>
                  </p:ext>
                </p:extLst>
              </p:nvPr>
            </p:nvGraphicFramePr>
            <p:xfrm>
              <a:off x="308493" y="637469"/>
              <a:ext cx="11619442" cy="5705539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3194389"/>
                    <a:gridCol w="5184648"/>
                    <a:gridCol w="3240405"/>
                  </a:tblGrid>
                  <a:tr h="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原理与器材</a:t>
                          </a:r>
                          <a:endParaRPr lang="zh-CN" sz="20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实验操作</a:t>
                          </a:r>
                          <a:endParaRPr lang="zh-CN" sz="2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注意事项</a:t>
                          </a:r>
                          <a:endParaRPr lang="zh-CN" sz="2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433305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1.</a:t>
                          </a: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实验原理</a:t>
                          </a:r>
                          <a:endParaRPr lang="zh-CN" sz="20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通过插针法找出跟入射光线</a:t>
                          </a:r>
                          <a:r>
                            <a:rPr lang="en-US" sz="20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AO</a:t>
                          </a: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对应的出射光线</a:t>
                          </a:r>
                          <a:r>
                            <a:rPr lang="en-US" sz="20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O'B</a:t>
                          </a:r>
                          <a:r>
                            <a:rPr lang="en-US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从而画出折射光线</a:t>
                          </a:r>
                          <a:r>
                            <a:rPr lang="en-US" sz="20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OO</a:t>
                          </a:r>
                          <a:r>
                            <a:rPr lang="en-US" sz="20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'</a:t>
                          </a:r>
                          <a:r>
                            <a:rPr lang="en-US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测出折射角</a:t>
                          </a:r>
                          <a:r>
                            <a:rPr lang="en-US" sz="20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θ</a:t>
                          </a:r>
                          <a:r>
                            <a:rPr lang="en-US" sz="20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en-US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再根据</a:t>
                          </a:r>
                          <a:r>
                            <a:rPr lang="en-US" sz="20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n</a:t>
                          </a:r>
                          <a:r>
                            <a:rPr lang="en-US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0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𝐬𝐢𝐧</m:t>
                                  </m:r>
                                  <m:r>
                                    <a:rPr lang="en-US" sz="2000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 </m:t>
                                  </m:r>
                                  <m:sSub>
                                    <m:sSubPr>
                                      <m:ctrlPr>
                                        <a:rPr lang="zh-CN" sz="20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𝜽</m:t>
                                      </m:r>
                                    </m:e>
                                    <m:sub>
                                      <m:r>
                                        <a:rPr lang="en-US" sz="20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20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𝐬𝐢𝐧</m:t>
                                  </m:r>
                                  <m:sSub>
                                    <m:sSubPr>
                                      <m:ctrlPr>
                                        <a:rPr lang="zh-CN" sz="20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 </m:t>
                                      </m:r>
                                      <m:r>
                                        <a:rPr lang="en-US" sz="20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𝜽</m:t>
                                      </m:r>
                                    </m:e>
                                    <m:sub>
                                      <m:r>
                                        <a:rPr lang="en-US" sz="20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</m:den>
                              </m:f>
                            </m:oMath>
                          </a14:m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或</a:t>
                          </a:r>
                          <a:r>
                            <a:rPr lang="en-US" sz="20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n</a:t>
                          </a:r>
                          <a:r>
                            <a:rPr lang="en-US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0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𝑷𝑵</m:t>
                                  </m:r>
                                </m:num>
                                <m:den>
                                  <m:r>
                                    <a:rPr lang="en-US" sz="20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𝑸𝑵</m:t>
                                  </m:r>
                                  <m: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′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计算出玻璃的折射率</a:t>
                          </a:r>
                          <a:r>
                            <a:rPr lang="zh-CN" sz="200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。</a:t>
                          </a:r>
                          <a:endParaRPr lang="en-US" altLang="zh-CN" sz="20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altLang="zh-CN" sz="20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altLang="zh-CN" sz="20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altLang="zh-CN" sz="20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altLang="zh-CN" sz="20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zh-CN" sz="20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2.</a:t>
                          </a: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实验器材</a:t>
                          </a:r>
                          <a:endParaRPr lang="zh-CN" sz="20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木板、白纸、玻璃砖、大头针、图钉、量角器、三角板、铅笔等。</a:t>
                          </a:r>
                          <a:endParaRPr lang="zh-CN" sz="20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1.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用图钉把白纸固定在木板上。</a:t>
                          </a:r>
                          <a:endParaRPr lang="zh-CN" sz="2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2.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在白纸上画一条直线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aa'</a:t>
                          </a:r>
                          <a:r>
                            <a:rPr lang="en-US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并取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aa'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上的一点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O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为入射点</a:t>
                          </a:r>
                          <a:r>
                            <a:rPr lang="en-US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作过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O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点的法线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MM'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。</a:t>
                          </a:r>
                          <a:endParaRPr lang="zh-CN" sz="2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3.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画出线段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AO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作为入射光线</a:t>
                          </a:r>
                          <a:r>
                            <a:rPr lang="en-US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并在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AO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上插上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0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、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0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两根大头针。</a:t>
                          </a:r>
                          <a:endParaRPr lang="zh-CN" sz="2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4.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在白纸上放上玻璃砖</a:t>
                          </a:r>
                          <a:r>
                            <a:rPr lang="en-US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使玻璃砖的一条长边与直线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aa'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对齐</a:t>
                          </a:r>
                          <a:r>
                            <a:rPr lang="en-US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并画出另一条长边的对齐线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bb'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。</a:t>
                          </a:r>
                          <a:endParaRPr lang="zh-CN" sz="2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5.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眼睛在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bb'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的一侧透过玻璃砖观察两个大头针并调整视线方向</a:t>
                          </a:r>
                          <a:r>
                            <a:rPr lang="en-US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使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0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的像被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0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的像挡住</a:t>
                          </a:r>
                          <a:r>
                            <a:rPr lang="en-US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然后在眼睛这一侧插上大头针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0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3</a:t>
                          </a:r>
                          <a:r>
                            <a:rPr lang="en-US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使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0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3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挡住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0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、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0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的像</a:t>
                          </a:r>
                          <a:r>
                            <a:rPr lang="en-US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再插上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0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4</a:t>
                          </a:r>
                          <a:r>
                            <a:rPr lang="en-US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使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0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4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挡住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0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3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和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0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、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0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的像。</a:t>
                          </a:r>
                          <a:endParaRPr lang="zh-CN" sz="2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6.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移去玻璃砖</a:t>
                          </a:r>
                          <a:r>
                            <a:rPr lang="en-US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拔去大头针</a:t>
                          </a:r>
                          <a:r>
                            <a:rPr lang="en-US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由大头针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0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3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、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0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4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的针孔位置确定出射光线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O'B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及出射点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O'</a:t>
                          </a:r>
                          <a:r>
                            <a:rPr lang="en-US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连接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O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、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O'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得线段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OO'</a:t>
                          </a:r>
                          <a:r>
                            <a:rPr lang="en-US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即折射光线。</a:t>
                          </a:r>
                          <a:endParaRPr lang="zh-CN" sz="2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7.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用量角器测量入射角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θ</a:t>
                          </a:r>
                          <a:r>
                            <a:rPr lang="en-US" sz="20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和折射角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θ</a:t>
                          </a:r>
                          <a:r>
                            <a:rPr lang="en-US" sz="20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en-US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并查出其正弦值</a:t>
                          </a:r>
                          <a:r>
                            <a:rPr lang="en-US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sin 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θ</a:t>
                          </a:r>
                          <a:r>
                            <a:rPr lang="en-US" sz="20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和</a:t>
                          </a:r>
                          <a:r>
                            <a:rPr lang="en-US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sin 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θ</a:t>
                          </a:r>
                          <a:r>
                            <a:rPr lang="en-US" sz="20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。</a:t>
                          </a:r>
                          <a:endParaRPr lang="zh-CN" sz="2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1.</a:t>
                          </a: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实验时</a:t>
                          </a:r>
                          <a:r>
                            <a:rPr lang="en-US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应尽可能将大头针竖直插在纸上</a:t>
                          </a:r>
                          <a:r>
                            <a:rPr lang="en-US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且</a:t>
                          </a:r>
                          <a:r>
                            <a:rPr lang="en-US" sz="20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0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</a:t>
                          </a: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和</a:t>
                          </a:r>
                          <a:r>
                            <a:rPr lang="en-US" sz="20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0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之间、</a:t>
                          </a:r>
                          <a:r>
                            <a:rPr lang="en-US" sz="20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0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3</a:t>
                          </a: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和</a:t>
                          </a:r>
                          <a:r>
                            <a:rPr lang="en-US" sz="20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0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4</a:t>
                          </a: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之间、</a:t>
                          </a:r>
                          <a:r>
                            <a:rPr lang="en-US" sz="20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0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与</a:t>
                          </a:r>
                          <a:r>
                            <a:rPr lang="en-US" sz="20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O</a:t>
                          </a: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、</a:t>
                          </a:r>
                          <a:r>
                            <a:rPr lang="en-US" sz="20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0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3</a:t>
                          </a: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与</a:t>
                          </a:r>
                          <a:r>
                            <a:rPr lang="en-US" sz="20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O'</a:t>
                          </a: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之间距离要稍大一些。</a:t>
                          </a:r>
                          <a:endParaRPr lang="zh-CN" sz="20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2.</a:t>
                          </a: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入射角</a:t>
                          </a:r>
                          <a:r>
                            <a:rPr lang="en-US" sz="20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θ</a:t>
                          </a:r>
                          <a:r>
                            <a:rPr lang="en-US" sz="20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</a:t>
                          </a: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不宜太大</a:t>
                          </a:r>
                          <a:r>
                            <a:rPr lang="en-US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接近</a:t>
                          </a:r>
                          <a:r>
                            <a:rPr lang="en-US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90°),</a:t>
                          </a: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也不宜太小</a:t>
                          </a:r>
                          <a:r>
                            <a:rPr lang="en-US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接近</a:t>
                          </a:r>
                          <a:r>
                            <a:rPr lang="en-US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0°)</a:t>
                          </a: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。</a:t>
                          </a:r>
                          <a:endParaRPr lang="zh-CN" sz="20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3.</a:t>
                          </a: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操作时手不能触摸玻璃砖的光洁光学面</a:t>
                          </a:r>
                          <a:r>
                            <a:rPr lang="en-US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也不能把玻璃砖界面当作尺子画界线。</a:t>
                          </a:r>
                          <a:endParaRPr lang="zh-CN" sz="20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4.</a:t>
                          </a: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实验过程中</a:t>
                          </a:r>
                          <a:r>
                            <a:rPr lang="en-US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玻璃砖与白纸的相对位置不能改变。</a:t>
                          </a:r>
                          <a:endParaRPr lang="zh-CN" sz="20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5.</a:t>
                          </a: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玻璃砖应选用宽度较大的</a:t>
                          </a:r>
                          <a:r>
                            <a:rPr lang="en-US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宜在</a:t>
                          </a:r>
                          <a:r>
                            <a:rPr lang="en-US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5 cm</a:t>
                          </a: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以上</a:t>
                          </a:r>
                          <a:r>
                            <a:rPr lang="en-US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若宽度太小</a:t>
                          </a:r>
                          <a:r>
                            <a:rPr lang="en-US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则测量误差较大。</a:t>
                          </a:r>
                          <a:endParaRPr lang="zh-CN" sz="20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表格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56082323"/>
                  </p:ext>
                </p:extLst>
              </p:nvPr>
            </p:nvGraphicFramePr>
            <p:xfrm>
              <a:off x="308493" y="637469"/>
              <a:ext cx="11619442" cy="5705539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3194389"/>
                    <a:gridCol w="5184648"/>
                    <a:gridCol w="3240405"/>
                  </a:tblGrid>
                  <a:tr h="3962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原理与器材</a:t>
                          </a:r>
                          <a:endParaRPr lang="zh-CN" sz="20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实验操作</a:t>
                          </a:r>
                          <a:endParaRPr lang="zh-CN" sz="2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注意事项</a:t>
                          </a:r>
                          <a:endParaRPr lang="zh-CN" sz="2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309299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191" t="-8142" r="-264313" b="-19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1.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用图钉把白纸固定在木板上。</a:t>
                          </a:r>
                          <a:endParaRPr lang="zh-CN" sz="2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2.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在白纸上画一条直线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aa'</a:t>
                          </a:r>
                          <a:r>
                            <a:rPr lang="en-US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并取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aa'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上的一点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O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为入射点</a:t>
                          </a:r>
                          <a:r>
                            <a:rPr lang="en-US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作过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O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点的法线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MM'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。</a:t>
                          </a:r>
                          <a:endParaRPr lang="zh-CN" sz="2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3.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画出线段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AO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作为入射光线</a:t>
                          </a:r>
                          <a:r>
                            <a:rPr lang="en-US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并在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AO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上插上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0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、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0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两根大头针。</a:t>
                          </a:r>
                          <a:endParaRPr lang="zh-CN" sz="2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4.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在白纸上放上玻璃砖</a:t>
                          </a:r>
                          <a:r>
                            <a:rPr lang="en-US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使玻璃砖的一条长边与直线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aa'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对齐</a:t>
                          </a:r>
                          <a:r>
                            <a:rPr lang="en-US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并画出另一条长边的对齐线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bb'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。</a:t>
                          </a:r>
                          <a:endParaRPr lang="zh-CN" sz="2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5.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眼睛在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bb'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的一侧透过玻璃砖观察两个大头针并调整视线方向</a:t>
                          </a:r>
                          <a:r>
                            <a:rPr lang="en-US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使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0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的像被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0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的像挡住</a:t>
                          </a:r>
                          <a:r>
                            <a:rPr lang="en-US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然后在眼睛这一侧插上大头针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0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3</a:t>
                          </a:r>
                          <a:r>
                            <a:rPr lang="en-US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使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0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3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挡住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0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、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0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的像</a:t>
                          </a:r>
                          <a:r>
                            <a:rPr lang="en-US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再插上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0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4</a:t>
                          </a:r>
                          <a:r>
                            <a:rPr lang="en-US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使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0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4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挡住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0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3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和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0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、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0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的像。</a:t>
                          </a:r>
                          <a:endParaRPr lang="zh-CN" sz="2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6.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移去玻璃砖</a:t>
                          </a:r>
                          <a:r>
                            <a:rPr lang="en-US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拔去大头针</a:t>
                          </a:r>
                          <a:r>
                            <a:rPr lang="en-US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由大头针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0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3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、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0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4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的针孔位置确定出射光线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O'B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及出射点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O'</a:t>
                          </a:r>
                          <a:r>
                            <a:rPr lang="en-US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连接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O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、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O'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得线段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OO'</a:t>
                          </a:r>
                          <a:r>
                            <a:rPr lang="en-US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即折射光线。</a:t>
                          </a:r>
                          <a:endParaRPr lang="zh-CN" sz="2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7.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用量角器测量入射角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θ</a:t>
                          </a:r>
                          <a:r>
                            <a:rPr lang="en-US" sz="20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和折射角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θ</a:t>
                          </a:r>
                          <a:r>
                            <a:rPr lang="en-US" sz="20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en-US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并查出其正弦值</a:t>
                          </a:r>
                          <a:r>
                            <a:rPr lang="en-US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sin 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θ</a:t>
                          </a:r>
                          <a:r>
                            <a:rPr lang="en-US" sz="20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和</a:t>
                          </a:r>
                          <a:r>
                            <a:rPr lang="en-US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sin </a:t>
                          </a:r>
                          <a:r>
                            <a:rPr lang="en-US" sz="20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θ</a:t>
                          </a:r>
                          <a:r>
                            <a:rPr lang="en-US" sz="20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zh-CN" sz="2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。</a:t>
                          </a:r>
                          <a:endParaRPr lang="zh-CN" sz="2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1.</a:t>
                          </a: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实验时</a:t>
                          </a:r>
                          <a:r>
                            <a:rPr lang="en-US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应尽可能将大头针竖直插在纸上</a:t>
                          </a:r>
                          <a:r>
                            <a:rPr lang="en-US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且</a:t>
                          </a:r>
                          <a:r>
                            <a:rPr lang="en-US" sz="20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0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</a:t>
                          </a: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和</a:t>
                          </a:r>
                          <a:r>
                            <a:rPr lang="en-US" sz="20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0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之间、</a:t>
                          </a:r>
                          <a:r>
                            <a:rPr lang="en-US" sz="20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0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3</a:t>
                          </a: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和</a:t>
                          </a:r>
                          <a:r>
                            <a:rPr lang="en-US" sz="20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0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4</a:t>
                          </a: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之间、</a:t>
                          </a:r>
                          <a:r>
                            <a:rPr lang="en-US" sz="20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0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与</a:t>
                          </a:r>
                          <a:r>
                            <a:rPr lang="en-US" sz="20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O</a:t>
                          </a: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、</a:t>
                          </a:r>
                          <a:r>
                            <a:rPr lang="en-US" sz="20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P</a:t>
                          </a:r>
                          <a:r>
                            <a:rPr lang="en-US" sz="20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3</a:t>
                          </a: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与</a:t>
                          </a:r>
                          <a:r>
                            <a:rPr lang="en-US" sz="20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O'</a:t>
                          </a: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之间距离要稍大一些。</a:t>
                          </a:r>
                          <a:endParaRPr lang="zh-CN" sz="20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2.</a:t>
                          </a: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入射角</a:t>
                          </a:r>
                          <a:r>
                            <a:rPr lang="en-US" sz="20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θ</a:t>
                          </a:r>
                          <a:r>
                            <a:rPr lang="en-US" sz="20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</a:t>
                          </a: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不宜太大</a:t>
                          </a:r>
                          <a:r>
                            <a:rPr lang="en-US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接近</a:t>
                          </a:r>
                          <a:r>
                            <a:rPr lang="en-US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90°),</a:t>
                          </a: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也不宜太小</a:t>
                          </a:r>
                          <a:r>
                            <a:rPr lang="en-US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接近</a:t>
                          </a:r>
                          <a:r>
                            <a:rPr lang="en-US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0°)</a:t>
                          </a: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。</a:t>
                          </a:r>
                          <a:endParaRPr lang="zh-CN" sz="20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3.</a:t>
                          </a: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操作时手不能触摸玻璃砖的光洁光学面</a:t>
                          </a:r>
                          <a:r>
                            <a:rPr lang="en-US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也不能把玻璃砖界面当作尺子画界线。</a:t>
                          </a:r>
                          <a:endParaRPr lang="zh-CN" sz="20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4.</a:t>
                          </a: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实验过程中</a:t>
                          </a:r>
                          <a:r>
                            <a:rPr lang="en-US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玻璃砖与白纸的相对位置不能改变。</a:t>
                          </a:r>
                          <a:endParaRPr lang="zh-CN" sz="20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5.</a:t>
                          </a: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玻璃砖应选用宽度较大的</a:t>
                          </a:r>
                          <a:r>
                            <a:rPr lang="en-US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宜在</a:t>
                          </a:r>
                          <a:r>
                            <a:rPr lang="en-US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5 cm</a:t>
                          </a: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以上</a:t>
                          </a:r>
                          <a:r>
                            <a:rPr lang="en-US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若宽度太小</a:t>
                          </a:r>
                          <a:r>
                            <a:rPr lang="en-US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则测量误差较大。</a:t>
                          </a:r>
                          <a:endParaRPr lang="zh-CN" sz="20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p:pic>
        <p:nvPicPr>
          <p:cNvPr id="1027" name="image366.jpe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9989" y="3255023"/>
            <a:ext cx="1534012" cy="1673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1041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表格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64159319"/>
                  </p:ext>
                </p:extLst>
              </p:nvPr>
            </p:nvGraphicFramePr>
            <p:xfrm>
              <a:off x="308493" y="675569"/>
              <a:ext cx="11403415" cy="5450205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034119"/>
                    <a:gridCol w="10369296"/>
                  </a:tblGrid>
                  <a:tr h="44120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数据</a:t>
                          </a:r>
                          <a:endParaRPr lang="zh-CN" sz="22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处理</a:t>
                          </a:r>
                          <a:endParaRPr lang="zh-CN" sz="22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1.</a:t>
                          </a:r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计算法</a:t>
                          </a:r>
                          <a:r>
                            <a:rPr lang="en-US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:</a:t>
                          </a:r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算出不同入射角时的</a:t>
                          </a:r>
                          <a:r>
                            <a:rPr lang="en-US" sz="22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n</a:t>
                          </a:r>
                          <a:r>
                            <a:rPr lang="en-US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2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𝐬𝐢𝐧</m:t>
                                  </m:r>
                                  <m:r>
                                    <a:rPr lang="en-US" sz="2200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 </m:t>
                                  </m:r>
                                  <m:sSub>
                                    <m:sSubPr>
                                      <m:ctrlPr>
                                        <a:rPr lang="zh-CN" sz="22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2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𝜽</m:t>
                                      </m:r>
                                    </m:e>
                                    <m:sub>
                                      <m:r>
                                        <a:rPr lang="en-US" sz="22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22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𝐬𝐢𝐧</m:t>
                                  </m:r>
                                  <m:r>
                                    <a:rPr lang="en-US" sz="2200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 </m:t>
                                  </m:r>
                                  <m:sSub>
                                    <m:sSubPr>
                                      <m:ctrlPr>
                                        <a:rPr lang="zh-CN" sz="22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2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𝜽</m:t>
                                      </m:r>
                                    </m:e>
                                    <m:sub>
                                      <m:r>
                                        <a:rPr lang="en-US" sz="22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</m:den>
                              </m:f>
                            </m:oMath>
                          </a14:m>
                          <a:r>
                            <a:rPr lang="en-US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并取平均值</a:t>
                          </a:r>
                          <a14:m>
                            <m:oMath xmlns:m="http://schemas.openxmlformats.org/officeDocument/2006/math">
                              <m:bar>
                                <m:barPr>
                                  <m:pos m:val="top"/>
                                  <m:ctrlPr>
                                    <a:rPr lang="zh-CN" sz="22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barPr>
                                <m:e>
                                  <m:r>
                                    <a:rPr lang="en-US" sz="22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𝐧</m:t>
                                  </m:r>
                                </m:e>
                              </m:bar>
                            </m:oMath>
                          </a14:m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。</a:t>
                          </a:r>
                          <a:endParaRPr lang="zh-CN" sz="22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2.</a:t>
                          </a:r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作</a:t>
                          </a:r>
                          <a:r>
                            <a:rPr lang="en-US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sin </a:t>
                          </a:r>
                          <a:r>
                            <a:rPr lang="en-US" sz="22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θ</a:t>
                          </a:r>
                          <a:r>
                            <a:rPr lang="en-US" sz="22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</a:t>
                          </a:r>
                          <a:r>
                            <a:rPr lang="en-US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-sin </a:t>
                          </a:r>
                          <a:r>
                            <a:rPr lang="en-US" sz="22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θ</a:t>
                          </a:r>
                          <a:r>
                            <a:rPr lang="en-US" sz="22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图像</a:t>
                          </a:r>
                          <a:r>
                            <a:rPr lang="en-US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:</a:t>
                          </a:r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由</a:t>
                          </a:r>
                          <a:r>
                            <a:rPr lang="en-US" sz="22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n</a:t>
                          </a:r>
                          <a:r>
                            <a:rPr lang="en-US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2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𝐬𝐢𝐧</m:t>
                                  </m:r>
                                  <m:sSub>
                                    <m:sSubPr>
                                      <m:ctrlPr>
                                        <a:rPr lang="zh-CN" sz="22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200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 </m:t>
                                      </m:r>
                                      <m:r>
                                        <a:rPr lang="en-US" sz="22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𝜽</m:t>
                                      </m:r>
                                    </m:e>
                                    <m:sub>
                                      <m:r>
                                        <a:rPr lang="en-US" sz="22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22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𝐬𝐢𝐧</m:t>
                                  </m:r>
                                  <m:sSub>
                                    <m:sSubPr>
                                      <m:ctrlPr>
                                        <a:rPr lang="zh-CN" sz="22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200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 </m:t>
                                      </m:r>
                                      <m:r>
                                        <a:rPr lang="en-US" sz="22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𝜽</m:t>
                                      </m:r>
                                    </m:e>
                                    <m:sub>
                                      <m:r>
                                        <a:rPr lang="en-US" sz="22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</m:den>
                              </m:f>
                            </m:oMath>
                          </a14:m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可知图像应是过原点的直线</a:t>
                          </a:r>
                          <a:r>
                            <a:rPr lang="en-US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如图甲所示</a:t>
                          </a:r>
                          <a:r>
                            <a:rPr lang="en-US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其斜率为折射率</a:t>
                          </a:r>
                          <a:r>
                            <a:rPr lang="en-US" sz="22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n</a:t>
                          </a:r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。</a:t>
                          </a:r>
                          <a:endParaRPr lang="zh-CN" sz="22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　　　　　　　　</a:t>
                          </a:r>
                          <a:endParaRPr lang="en-US" altLang="zh-CN" sz="22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altLang="zh-CN" sz="22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altLang="zh-CN" sz="22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altLang="zh-CN" sz="22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altLang="zh-CN" sz="22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　　　　　　　　　甲　　　　　　　　　　乙</a:t>
                          </a:r>
                          <a:endParaRPr lang="zh-CN" sz="22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3.</a:t>
                          </a:r>
                          <a:r>
                            <a:rPr lang="en-US" sz="2200" b="1" dirty="0">
                              <a:effectLst/>
                              <a:latin typeface="宋体" panose="02010600030101010101" pitchFamily="2" charset="-122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“</a:t>
                          </a:r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单位圆</a:t>
                          </a:r>
                          <a:r>
                            <a:rPr lang="en-US" sz="2200" b="1" dirty="0">
                              <a:effectLst/>
                              <a:latin typeface="宋体" panose="02010600030101010101" pitchFamily="2" charset="-122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”</a:t>
                          </a:r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法</a:t>
                          </a:r>
                          <a:r>
                            <a:rPr lang="en-US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:</a:t>
                          </a:r>
                          <a:endParaRPr lang="zh-CN" sz="22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如图乙所示</a:t>
                          </a:r>
                          <a:r>
                            <a:rPr lang="en-US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,sin </a:t>
                          </a:r>
                          <a:r>
                            <a:rPr lang="en-US" sz="22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θ</a:t>
                          </a:r>
                          <a:r>
                            <a:rPr lang="en-US" sz="22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</a:t>
                          </a:r>
                          <a:r>
                            <a:rPr lang="en-US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2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𝑬𝑯</m:t>
                                  </m:r>
                                </m:num>
                                <m:den>
                                  <m:r>
                                    <a:rPr lang="en-US" sz="22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𝑶𝑬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,sin </a:t>
                          </a:r>
                          <a:r>
                            <a:rPr lang="en-US" sz="22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θ</a:t>
                          </a:r>
                          <a:r>
                            <a:rPr lang="en-US" sz="22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en-US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2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𝑬</m:t>
                                  </m:r>
                                  <m:r>
                                    <a:rPr lang="en-US" sz="2200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′</m:t>
                                  </m:r>
                                  <m:r>
                                    <a:rPr lang="en-US" sz="22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𝑯</m:t>
                                  </m:r>
                                  <m:r>
                                    <a:rPr lang="en-US" sz="2200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′</m:t>
                                  </m:r>
                                </m:num>
                                <m:den>
                                  <m:r>
                                    <a:rPr lang="en-US" sz="22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𝑶𝑬</m:t>
                                  </m:r>
                                  <m:r>
                                    <a:rPr lang="en-US" sz="2200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′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en-US" sz="22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OE</a:t>
                          </a:r>
                          <a:r>
                            <a:rPr lang="en-US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en-US" sz="22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OE</a:t>
                          </a:r>
                          <a:r>
                            <a:rPr lang="en-US" sz="22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'</a:t>
                          </a:r>
                          <a:r>
                            <a:rPr lang="en-US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en-US" sz="22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R</a:t>
                          </a:r>
                          <a:r>
                            <a:rPr lang="en-US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则</a:t>
                          </a:r>
                          <a:r>
                            <a:rPr lang="en-US" sz="22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n</a:t>
                          </a:r>
                          <a:r>
                            <a:rPr lang="en-US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2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𝐬𝐢𝐧</m:t>
                                  </m:r>
                                  <m:sSub>
                                    <m:sSubPr>
                                      <m:ctrlPr>
                                        <a:rPr lang="zh-CN" sz="22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200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 </m:t>
                                      </m:r>
                                      <m:r>
                                        <a:rPr lang="en-US" sz="22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𝜽</m:t>
                                      </m:r>
                                    </m:e>
                                    <m:sub>
                                      <m:r>
                                        <a:rPr lang="en-US" sz="22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22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𝐬𝐢𝐧</m:t>
                                  </m:r>
                                  <m:sSub>
                                    <m:sSubPr>
                                      <m:ctrlPr>
                                        <a:rPr lang="zh-CN" sz="22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200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 </m:t>
                                      </m:r>
                                      <m:r>
                                        <a:rPr lang="en-US" sz="22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𝜽</m:t>
                                      </m:r>
                                    </m:e>
                                    <m:sub>
                                      <m:r>
                                        <a:rPr lang="en-US" sz="22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</m:den>
                              </m:f>
                            </m:oMath>
                          </a14:m>
                          <a:r>
                            <a:rPr lang="en-US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2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𝑬𝑯</m:t>
                                  </m:r>
                                </m:num>
                                <m:den>
                                  <m:r>
                                    <a:rPr lang="en-US" sz="22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𝑬</m:t>
                                  </m:r>
                                  <m:r>
                                    <a:rPr lang="en-US" sz="2200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′</m:t>
                                  </m:r>
                                  <m:r>
                                    <a:rPr lang="en-US" sz="22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𝑯</m:t>
                                  </m:r>
                                  <m:r>
                                    <a:rPr lang="en-US" sz="2200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′</m:t>
                                  </m:r>
                                </m:den>
                              </m:f>
                            </m:oMath>
                          </a14:m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。</a:t>
                          </a:r>
                          <a:endParaRPr lang="zh-CN" sz="22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只要用刻度尺量出</a:t>
                          </a:r>
                          <a:r>
                            <a:rPr lang="en-US" sz="22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EH</a:t>
                          </a:r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、</a:t>
                          </a:r>
                          <a:r>
                            <a:rPr lang="en-US" sz="22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E'H</a:t>
                          </a:r>
                          <a:r>
                            <a:rPr lang="en-US" sz="22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'</a:t>
                          </a:r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的长度就可以求出</a:t>
                          </a:r>
                          <a:r>
                            <a:rPr lang="en-US" sz="22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n</a:t>
                          </a:r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。</a:t>
                          </a:r>
                          <a:endParaRPr lang="zh-CN" sz="22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2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误差</a:t>
                          </a:r>
                          <a:endParaRPr lang="zh-CN" sz="22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2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分析</a:t>
                          </a:r>
                          <a:endParaRPr lang="zh-CN" sz="22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本实验误差主要来源于确定入射光线、出射光线时的准确性以及入射角和折射角的测量造成的偶然误差。</a:t>
                          </a:r>
                          <a:endParaRPr lang="zh-CN" sz="22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表格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64159319"/>
                  </p:ext>
                </p:extLst>
              </p:nvPr>
            </p:nvGraphicFramePr>
            <p:xfrm>
              <a:off x="308493" y="675569"/>
              <a:ext cx="11403415" cy="5450205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034119"/>
                    <a:gridCol w="10369296"/>
                  </a:tblGrid>
                  <a:tr h="468820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数据</a:t>
                          </a:r>
                          <a:endParaRPr lang="zh-CN" sz="22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处理</a:t>
                          </a:r>
                          <a:endParaRPr lang="zh-CN" sz="22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10047" t="-130" r="-118" b="-18701"/>
                          </a:stretch>
                        </a:blipFill>
                      </a:tcPr>
                    </a:tc>
                  </a:tr>
                  <a:tr h="76200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2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误差</a:t>
                          </a:r>
                          <a:endParaRPr lang="zh-CN" sz="22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2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分析</a:t>
                          </a:r>
                          <a:endParaRPr lang="zh-CN" sz="22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2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本实验误差主要来源于确定入射光线、出射光线时的准确性以及入射角和折射角的测量造成的偶然误差。</a:t>
                          </a:r>
                          <a:endParaRPr lang="zh-CN" sz="22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p:pic>
        <p:nvPicPr>
          <p:cNvPr id="5" name="image367.jpe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0250" y="2158238"/>
            <a:ext cx="1744784" cy="146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368.jpe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3215" y="1797533"/>
            <a:ext cx="1963534" cy="1856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273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五边形 9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1" name="燕尾形 10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29700" name="文本框 44"/>
          <p:cNvSpPr txBox="1">
            <a:spLocks noChangeArrowheads="1"/>
          </p:cNvSpPr>
          <p:nvPr/>
        </p:nvSpPr>
        <p:spPr bwMode="auto">
          <a:xfrm>
            <a:off x="4368800" y="2587858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研透核心考点</a:t>
            </a:r>
          </a:p>
        </p:txBody>
      </p:sp>
      <p:sp>
        <p:nvSpPr>
          <p:cNvPr id="29701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610038" y="2349116"/>
            <a:ext cx="989786" cy="117942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94638348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06615" y="620649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(2026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·</a:t>
            </a:r>
            <a:r>
              <a:rPr lang="zh-CN" alt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云南昭通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高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三调研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某实验小组用插针法测量玻璃的折射率。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59015" y="1281430"/>
            <a:ext cx="11658044" cy="3724072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在白纸上放好玻璃砖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aa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'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bb'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分别是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玻璃砖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空气的两个界面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如图甲所示。在玻璃砖的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侧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插上两枚大头针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表示大头针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位置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然后在另一侧透过玻璃砖观察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再插上一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枚大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头针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使其挡住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的像。当再插上一枚大头针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应该有哪些注意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事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项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　　　　　　　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写出一项且符合实验操作要求即可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158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368" y="1477452"/>
            <a:ext cx="4374197" cy="180676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矩形 1"/>
          <p:cNvSpPr/>
          <p:nvPr/>
        </p:nvSpPr>
        <p:spPr>
          <a:xfrm>
            <a:off x="313277" y="5627370"/>
            <a:ext cx="6092825" cy="69249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　</a:t>
            </a:r>
            <a:r>
              <a:rPr lang="zh-CN" altLang="zh-CN" sz="2600" dirty="0" smtClean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</a:t>
            </a:r>
            <a:r>
              <a:rPr lang="en-US" altLang="zh-CN" sz="2600" i="1" dirty="0" err="1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 dirty="0" err="1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zh-CN" altLang="zh-CN" sz="2600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挡住</a:t>
            </a:r>
            <a:r>
              <a:rPr lang="en-US" altLang="zh-CN" sz="2600" i="1" dirty="0" err="1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 dirty="0" err="1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 dirty="0" err="1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 dirty="0" err="1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 err="1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 dirty="0" err="1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</a:t>
            </a:r>
            <a:r>
              <a:rPr lang="zh-CN" altLang="zh-CN" sz="2600" dirty="0" smtClean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像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00577" y="4944689"/>
            <a:ext cx="10773823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当再插上一枚大头针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使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挡住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和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的像。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38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305972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如图甲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插完大头针后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取下玻璃砖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用铅笔分别连接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aa'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bb'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分别交于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用直尺测量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的长度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记为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。然后以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点为起始端在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上量取长度为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的线段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由这个线段的另一个端点向法线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作垂线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测得该垂线段距离为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再测得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OO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的距离为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则玻璃砖的折射率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zh-CN" altLang="zh-CN" sz="2600" u="sng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用题目中测得的物理量表示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59150" y="3594227"/>
                <a:ext cx="11658044" cy="215748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由题图甲可知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入射角的正弦值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𝒍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折射角的正弦值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𝒍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则玻璃砖的折射率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𝜽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𝜽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50" y="3594227"/>
                <a:ext cx="11658044" cy="2157489"/>
              </a:xfrm>
              <a:prstGeom prst="rect">
                <a:avLst/>
              </a:prstGeom>
              <a:blipFill rotWithShape="0">
                <a:blip r:embed="rId2"/>
                <a:stretch>
                  <a:fillRect l="-6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158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368" y="3350456"/>
            <a:ext cx="4374197" cy="1806760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110077" y="5640070"/>
                <a:ext cx="6092825" cy="789896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077" y="5640070"/>
                <a:ext cx="6092825" cy="789896"/>
              </a:xfrm>
              <a:prstGeom prst="rect">
                <a:avLst/>
              </a:prstGeom>
              <a:blipFill rotWithShape="0">
                <a:blip r:embed="rId4"/>
                <a:stretch>
                  <a:fillRect l="-18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143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BE9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BE9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BE9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2084</Words>
  <Application>Microsoft Office PowerPoint</Application>
  <PresentationFormat>自定义</PresentationFormat>
  <Paragraphs>218</Paragraphs>
  <Slides>33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4" baseType="lpstr">
      <vt:lpstr>等线</vt:lpstr>
      <vt:lpstr>方正黑体_GBK</vt:lpstr>
      <vt:lpstr>黑体</vt:lpstr>
      <vt:lpstr>宋体</vt:lpstr>
      <vt:lpstr>微软雅黑</vt:lpstr>
      <vt:lpstr>Arial</vt:lpstr>
      <vt:lpstr>Calibri</vt:lpstr>
      <vt:lpstr>Cambria Math</vt:lpstr>
      <vt:lpstr>Impact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微软用户</dc:creator>
  <cp:lastModifiedBy>JBY</cp:lastModifiedBy>
  <cp:revision>51</cp:revision>
  <dcterms:created xsi:type="dcterms:W3CDTF">2024-01-15T03:14:15Z</dcterms:created>
  <dcterms:modified xsi:type="dcterms:W3CDTF">2026-03-11T01:17:34Z</dcterms:modified>
</cp:coreProperties>
</file>