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3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9"/>
  </p:notesMasterIdLst>
  <p:handoutMasterIdLst>
    <p:handoutMasterId r:id="rId60"/>
  </p:handoutMasterIdLst>
  <p:sldIdLst>
    <p:sldId id="340" r:id="rId2"/>
    <p:sldId id="257" r:id="rId3"/>
    <p:sldId id="341" r:id="rId4"/>
    <p:sldId id="342" r:id="rId5"/>
    <p:sldId id="343" r:id="rId6"/>
    <p:sldId id="344" r:id="rId7"/>
    <p:sldId id="345" r:id="rId8"/>
    <p:sldId id="351" r:id="rId9"/>
    <p:sldId id="352" r:id="rId10"/>
    <p:sldId id="355" r:id="rId11"/>
    <p:sldId id="356" r:id="rId12"/>
    <p:sldId id="357" r:id="rId13"/>
    <p:sldId id="490" r:id="rId14"/>
    <p:sldId id="491" r:id="rId15"/>
    <p:sldId id="492" r:id="rId16"/>
    <p:sldId id="493" r:id="rId17"/>
    <p:sldId id="494" r:id="rId18"/>
    <p:sldId id="495" r:id="rId19"/>
    <p:sldId id="434" r:id="rId20"/>
    <p:sldId id="364" r:id="rId21"/>
    <p:sldId id="365" r:id="rId22"/>
    <p:sldId id="367" r:id="rId23"/>
    <p:sldId id="437" r:id="rId24"/>
    <p:sldId id="496" r:id="rId25"/>
    <p:sldId id="497" r:id="rId26"/>
    <p:sldId id="498" r:id="rId27"/>
    <p:sldId id="506" r:id="rId28"/>
    <p:sldId id="499" r:id="rId29"/>
    <p:sldId id="438" r:id="rId30"/>
    <p:sldId id="439" r:id="rId31"/>
    <p:sldId id="378" r:id="rId32"/>
    <p:sldId id="454" r:id="rId33"/>
    <p:sldId id="500" r:id="rId34"/>
    <p:sldId id="501" r:id="rId35"/>
    <p:sldId id="455" r:id="rId36"/>
    <p:sldId id="456" r:id="rId37"/>
    <p:sldId id="457" r:id="rId38"/>
    <p:sldId id="400" r:id="rId39"/>
    <p:sldId id="402" r:id="rId40"/>
    <p:sldId id="403" r:id="rId41"/>
    <p:sldId id="404" r:id="rId42"/>
    <p:sldId id="405" r:id="rId43"/>
    <p:sldId id="406" r:id="rId44"/>
    <p:sldId id="407" r:id="rId45"/>
    <p:sldId id="408" r:id="rId46"/>
    <p:sldId id="410" r:id="rId47"/>
    <p:sldId id="411" r:id="rId48"/>
    <p:sldId id="416" r:id="rId49"/>
    <p:sldId id="417" r:id="rId50"/>
    <p:sldId id="418" r:id="rId51"/>
    <p:sldId id="419" r:id="rId52"/>
    <p:sldId id="502" r:id="rId53"/>
    <p:sldId id="503" r:id="rId54"/>
    <p:sldId id="422" r:id="rId55"/>
    <p:sldId id="423" r:id="rId56"/>
    <p:sldId id="505" r:id="rId57"/>
    <p:sldId id="428" r:id="rId58"/>
  </p:sldIdLst>
  <p:sldSz cx="12190413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1F4E79"/>
    <a:srgbClr val="3E6CA4"/>
    <a:srgbClr val="70AD47"/>
    <a:srgbClr val="548235"/>
    <a:srgbClr val="385723"/>
    <a:srgbClr val="C5E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>
      <p:cViewPr>
        <p:scale>
          <a:sx n="75" d="100"/>
          <a:sy n="75" d="100"/>
        </p:scale>
        <p:origin x="726" y="4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2880"/>
        <p:guide pos="2160"/>
      </p:guideLst>
    </p:cSldViewPr>
  </p:notesViewPr>
  <p:gridSpacing cx="216027" cy="216027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00445-E839-4BDF-8DF2-D8143818C84A}" type="datetimeFigureOut">
              <a:rPr lang="zh-CN" altLang="en-US" smtClean="0"/>
              <a:t>2026/3/11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11EFD-9855-4AE3-A504-77F50F4EB6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5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789916-5EC3-4590-8CB1-0934F6982E25}" type="datetimeFigureOut">
              <a:rPr lang="zh-CN" altLang="en-US" smtClean="0"/>
              <a:t>2026/3/11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603B-E5D8-42A3-B21E-4A6C6E9A90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031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3DA328A3-5788-47D9-A28A-7D88FF43481A}" type="slidenum">
              <a:rPr lang="zh-CN" altLang="en-US">
                <a:cs typeface="等线"/>
              </a:rPr>
              <a:t>3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496191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0650B867-F795-4F84-A254-C0BFD5E58CCC}" type="slidenum">
              <a:rPr lang="zh-CN" altLang="en-US">
                <a:cs typeface="等线"/>
              </a:rPr>
              <a:t>4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953191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072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759BCA74-9CA6-4A6E-B197-DE8BBDA0A9DF}" type="slidenum">
              <a:rPr lang="zh-CN" altLang="en-US">
                <a:cs typeface="等线"/>
              </a:rPr>
              <a:t>10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889084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6.xml"/><Relationship Id="rId3" Type="http://schemas.openxmlformats.org/officeDocument/2006/relationships/slide" Target="../slides/slide50.xml"/><Relationship Id="rId7" Type="http://schemas.openxmlformats.org/officeDocument/2006/relationships/slide" Target="../slides/slide45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43.xml"/><Relationship Id="rId11" Type="http://schemas.openxmlformats.org/officeDocument/2006/relationships/slide" Target="../slides/slide3.xml"/><Relationship Id="rId5" Type="http://schemas.openxmlformats.org/officeDocument/2006/relationships/slide" Target="../slides/slide41.xml"/><Relationship Id="rId10" Type="http://schemas.openxmlformats.org/officeDocument/2006/relationships/slide" Target="../slides/slide54.xml"/><Relationship Id="rId4" Type="http://schemas.openxmlformats.org/officeDocument/2006/relationships/slide" Target="../slides/slide39.xml"/><Relationship Id="rId9" Type="http://schemas.openxmlformats.org/officeDocument/2006/relationships/slide" Target="../slides/slide4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53" y="-36669"/>
            <a:ext cx="12312541" cy="690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动作按钮: 后退或前一项 10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2" name="动作按钮: 前进或下一项 11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结束 12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4544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3"/>
            <a:ext cx="12190636" cy="683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动作按钮: 后退或前一项 11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前进或下一项 12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动作按钮: 结束 13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6962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动作按钮: 后退或前一项 23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5" name="动作按钮: 前进或下一项 24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6" name="动作按钮: 结束 25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TextBox 26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夯实必备知识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0062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动作按钮: 后退或前一项 25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动作按钮: 前进或下一项 26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8" name="动作按钮: 结束 27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28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研透核心</a:t>
            </a:r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251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圆角矩形 49">
            <a:hlinkClick r:id="rId3" action="ppaction://hlinksldjump"/>
          </p:cNvPr>
          <p:cNvSpPr/>
          <p:nvPr userDrawn="1"/>
        </p:nvSpPr>
        <p:spPr>
          <a:xfrm>
            <a:off x="5364350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07</a:t>
            </a:r>
          </a:p>
        </p:txBody>
      </p:sp>
      <p:sp>
        <p:nvSpPr>
          <p:cNvPr id="51" name="圆角矩形 50">
            <a:hlinkClick r:id="rId4" action="ppaction://hlinksldjump"/>
          </p:cNvPr>
          <p:cNvSpPr/>
          <p:nvPr userDrawn="1"/>
        </p:nvSpPr>
        <p:spPr>
          <a:xfrm>
            <a:off x="1756751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</a:p>
        </p:txBody>
      </p:sp>
      <p:sp>
        <p:nvSpPr>
          <p:cNvPr id="52" name="圆角矩形 51">
            <a:hlinkClick r:id="rId5" action="ppaction://hlinksldjump"/>
          </p:cNvPr>
          <p:cNvSpPr/>
          <p:nvPr userDrawn="1"/>
        </p:nvSpPr>
        <p:spPr>
          <a:xfrm>
            <a:off x="235801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</a:p>
        </p:txBody>
      </p:sp>
      <p:sp>
        <p:nvSpPr>
          <p:cNvPr id="53" name="圆角矩形 52">
            <a:hlinkClick r:id="rId6" action="ppaction://hlinksldjump"/>
          </p:cNvPr>
          <p:cNvSpPr/>
          <p:nvPr userDrawn="1"/>
        </p:nvSpPr>
        <p:spPr>
          <a:xfrm>
            <a:off x="2959284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</a:p>
        </p:txBody>
      </p:sp>
      <p:sp>
        <p:nvSpPr>
          <p:cNvPr id="54" name="圆角矩形 53">
            <a:hlinkClick r:id="rId7" action="ppaction://hlinksldjump"/>
          </p:cNvPr>
          <p:cNvSpPr/>
          <p:nvPr userDrawn="1"/>
        </p:nvSpPr>
        <p:spPr>
          <a:xfrm>
            <a:off x="3560551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</a:p>
        </p:txBody>
      </p:sp>
      <p:sp>
        <p:nvSpPr>
          <p:cNvPr id="55" name="圆角矩形 54">
            <a:hlinkClick r:id="rId8" action="ppaction://hlinksldjump"/>
          </p:cNvPr>
          <p:cNvSpPr/>
          <p:nvPr userDrawn="1"/>
        </p:nvSpPr>
        <p:spPr>
          <a:xfrm>
            <a:off x="416181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05</a:t>
            </a:r>
          </a:p>
        </p:txBody>
      </p:sp>
      <p:sp>
        <p:nvSpPr>
          <p:cNvPr id="56" name="圆角矩形 55">
            <a:hlinkClick r:id="rId9" action="ppaction://hlinksldjump"/>
          </p:cNvPr>
          <p:cNvSpPr/>
          <p:nvPr userDrawn="1"/>
        </p:nvSpPr>
        <p:spPr>
          <a:xfrm>
            <a:off x="4763085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06</a:t>
            </a:r>
          </a:p>
        </p:txBody>
      </p:sp>
      <p:sp>
        <p:nvSpPr>
          <p:cNvPr id="57" name="圆角矩形 56">
            <a:hlinkClick r:id="rId10" action="ppaction://hlinksldjump"/>
          </p:cNvPr>
          <p:cNvSpPr/>
          <p:nvPr userDrawn="1"/>
        </p:nvSpPr>
        <p:spPr>
          <a:xfrm>
            <a:off x="5963914" y="6447979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08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动作按钮: 后退或前一项 58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0" name="动作按钮: 前进或下一项 59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1" name="动作按钮: 结束 60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2" name="TextBox 61">
            <a:hlinkClick r:id="rId11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" name="矩形 29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Box 31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提升素养能力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783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628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40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tags" Target="../tags/tag12.xml"/><Relationship Id="rId7" Type="http://schemas.openxmlformats.org/officeDocument/2006/relationships/slide" Target="slide2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.xml"/><Relationship Id="rId9" Type="http://schemas.openxmlformats.org/officeDocument/2006/relationships/slide" Target="slide3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8.xml"/><Relationship Id="rId4" Type="http://schemas.openxmlformats.org/officeDocument/2006/relationships/slide" Target="slide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4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/>
        </p:nvPicPr>
        <p:blipFill>
          <a:blip r:embed="rId5"/>
          <a:stretch>
            <a:fillRect/>
          </a:stretch>
        </p:blipFill>
        <p:spPr>
          <a:xfrm>
            <a:off x="-2598" y="-1"/>
            <a:ext cx="12195608" cy="6858001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1"/>
            </p:custDataLst>
          </p:nvPr>
        </p:nvSpPr>
        <p:spPr>
          <a:xfrm>
            <a:off x="1" y="4344238"/>
            <a:ext cx="12190413" cy="2502591"/>
          </a:xfrm>
          <a:prstGeom prst="rect">
            <a:avLst/>
          </a:prstGeom>
          <a:solidFill>
            <a:srgbClr val="2E75B6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TextBox 5"/>
          <p:cNvSpPr txBox="1"/>
          <p:nvPr>
            <p:custDataLst>
              <p:tags r:id="rId2"/>
            </p:custDataLst>
          </p:nvPr>
        </p:nvSpPr>
        <p:spPr>
          <a:xfrm>
            <a:off x="1054100" y="5719330"/>
            <a:ext cx="5758943" cy="705767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第</a:t>
            </a:r>
            <a:r>
              <a:rPr lang="en-US" altLang="zh-CN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讲　光的折射　全反射</a:t>
            </a:r>
            <a:endParaRPr lang="zh-CN" altLang="en-US" sz="3700" b="1" dirty="0">
              <a:solidFill>
                <a:schemeClr val="bg1">
                  <a:lumMod val="9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4" name="TextBox 2"/>
          <p:cNvSpPr txBox="1"/>
          <p:nvPr>
            <p:custDataLst>
              <p:tags r:id="rId3"/>
            </p:custDataLst>
          </p:nvPr>
        </p:nvSpPr>
        <p:spPr>
          <a:xfrm>
            <a:off x="1054736" y="5050195"/>
            <a:ext cx="3068469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3200" b="1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方正黑体_GBK" panose="03000509000000000000" pitchFamily="65" charset="-122"/>
                <a:ea typeface="方正黑体_GBK" panose="03000509000000000000" pitchFamily="65" charset="-122"/>
              </a:rPr>
              <a:t>第十三章　光学</a:t>
            </a:r>
            <a:endParaRPr lang="zh-CN" altLang="en-US" sz="3200" b="1" dirty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方正黑体_GBK" panose="03000509000000000000" pitchFamily="65" charset="-122"/>
              <a:ea typeface="方正黑体_GBK" panose="03000509000000000000" pitchFamily="65" charset="-122"/>
              <a:cs typeface="+mn-cs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26585" cy="1052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图片 8" descr="山东金榜苑"/>
          <p:cNvPicPr>
            <a:picLocks noChangeAspect="1"/>
          </p:cNvPicPr>
          <p:nvPr/>
        </p:nvPicPr>
        <p:blipFill>
          <a:blip r:embed="rId7">
            <a:lum bright="-8000" contrast="52000"/>
          </a:blip>
          <a:srcRect b="27240"/>
          <a:stretch>
            <a:fillRect/>
          </a:stretch>
        </p:blipFill>
        <p:spPr>
          <a:xfrm>
            <a:off x="-5195" y="105853"/>
            <a:ext cx="1113340" cy="81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39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五边形 9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1" name="燕尾形 10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9700" name="文本框 44"/>
          <p:cNvSpPr txBox="1">
            <a:spLocks noChangeArrowheads="1"/>
          </p:cNvSpPr>
          <p:nvPr/>
        </p:nvSpPr>
        <p:spPr bwMode="auto">
          <a:xfrm>
            <a:off x="4368800" y="1269231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研透核心考点</a:t>
            </a:r>
          </a:p>
        </p:txBody>
      </p:sp>
      <p:sp>
        <p:nvSpPr>
          <p:cNvPr id="29701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10038" y="2349116"/>
            <a:ext cx="989786" cy="11794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</a:p>
        </p:txBody>
      </p:sp>
      <p:sp>
        <p:nvSpPr>
          <p:cNvPr id="14" name="圆角矩形 13">
            <a:hlinkClick r:id="rId7" action="ppaction://hlinksldjump"/>
          </p:cNvPr>
          <p:cNvSpPr/>
          <p:nvPr/>
        </p:nvSpPr>
        <p:spPr>
          <a:xfrm>
            <a:off x="4295613" y="3140938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考点二　全反射</a:t>
            </a:r>
            <a:endParaRPr lang="zh-CN" altLang="zh-CN" sz="2600" b="1" kern="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sp>
        <p:nvSpPr>
          <p:cNvPr id="15" name="圆角矩形 14">
            <a:hlinkClick r:id="rId8" action="ppaction://hlinksldjump"/>
          </p:cNvPr>
          <p:cNvSpPr/>
          <p:nvPr/>
        </p:nvSpPr>
        <p:spPr>
          <a:xfrm>
            <a:off x="4295613" y="2427888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考点一　折射定律　折射率</a:t>
            </a:r>
            <a:endParaRPr lang="zh-CN" altLang="en-US" sz="2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圆角矩形 15">
            <a:hlinkClick r:id="rId9" action="ppaction://hlinksldjump"/>
          </p:cNvPr>
          <p:cNvSpPr/>
          <p:nvPr/>
        </p:nvSpPr>
        <p:spPr>
          <a:xfrm>
            <a:off x="4295926" y="3854309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考点三　光的折射和全反射的综合问题</a:t>
            </a:r>
            <a:endParaRPr lang="zh-CN" altLang="zh-CN" sz="2400" b="1" kern="1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39463834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考点一　折射定律　折射率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615" y="1408938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1.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对折射率的理解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2132838"/>
                <a:ext cx="11658044" cy="402216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折射率的大小不仅反映了介质对光的折射本领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也反映了光在该介质中传播速度的大小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𝒄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den>
                        </m:f>
                      </m:e>
                    </m:d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折射率的大小不仅与介质本身有关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还与光的频率有关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与入射角和折射角的大小无关。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①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同一种介质中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频率越大的光折射率越大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传播速度越小。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②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同一种光在不同介质中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虽然波速、波长不同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但频率相同。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2132838"/>
                <a:ext cx="11658044" cy="4022167"/>
              </a:xfrm>
              <a:prstGeom prst="rect">
                <a:avLst/>
              </a:prstGeom>
              <a:blipFill rotWithShape="0">
                <a:blip r:embed="rId2"/>
                <a:stretch>
                  <a:fillRect l="-680" b="-7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238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光路的可逆性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59015" y="1268730"/>
            <a:ext cx="11658044" cy="125948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在光的折射现象中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光路是可逆的。如果让光线逆着原来的折射光线射到界面上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光线就会逆着原来的入射光线发生折射。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四川成都模拟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某兴趣小组在研究光的折射规律时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将某种单色光以相同的入射角斜射入不同厚度的同种平行玻璃砖中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发现光线的侧移量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与玻璃砖的厚度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的关系如图乙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已知单色光的入射角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=45°,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由此可求得这种玻璃砖对该单色光的折射率为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360615" y="3085194"/>
                <a:ext cx="11658044" cy="166536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B.2	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615" y="3085194"/>
                <a:ext cx="11658044" cy="1665368"/>
              </a:xfrm>
              <a:prstGeom prst="rect">
                <a:avLst/>
              </a:prstGeom>
              <a:blipFill rotWithShape="0">
                <a:blip r:embed="rId2"/>
                <a:stretch>
                  <a:fillRect l="-680" b="-219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1"/>
          <p:cNvSpPr txBox="1"/>
          <p:nvPr/>
        </p:nvSpPr>
        <p:spPr>
          <a:xfrm>
            <a:off x="4328890" y="2557248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8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784" y="2622301"/>
            <a:ext cx="4806124" cy="22396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0764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836676"/>
                <a:ext cx="7995985" cy="441996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设折射角为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根据几何知识得</a:t>
                </a:r>
                <a:r>
                  <a:rPr lang="en-US" altLang="zh-CN" sz="2600" i="1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AD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45°=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BD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𝐬𝐢𝐧𝟒𝟓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AD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BD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𝐭𝐚𝐧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结合题图乙可知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𝐭𝐚𝐧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易知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𝟓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则这种玻璃砖对该单色光的折射率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𝒊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836676"/>
                <a:ext cx="7995985" cy="4419968"/>
              </a:xfrm>
              <a:prstGeom prst="rect">
                <a:avLst/>
              </a:prstGeom>
              <a:blipFill rotWithShape="0">
                <a:blip r:embed="rId2"/>
                <a:stretch>
                  <a:fillRect l="-9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8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503" y="1052703"/>
            <a:ext cx="3042094" cy="2473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864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总结提升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平行玻璃砖、三棱镜和圆柱体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对光路的控制特点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8298863"/>
              </p:ext>
            </p:extLst>
          </p:nvPr>
        </p:nvGraphicFramePr>
        <p:xfrm>
          <a:off x="694531" y="1319530"/>
          <a:ext cx="10514013" cy="4937760"/>
        </p:xfrm>
        <a:graphic>
          <a:graphicData uri="http://schemas.openxmlformats.org/drawingml/2006/table">
            <a:tbl>
              <a:tblPr firstRow="1" firstCol="1" bandRow="1"/>
              <a:tblGrid>
                <a:gridCol w="1047196"/>
                <a:gridCol w="3185746"/>
                <a:gridCol w="2895949"/>
                <a:gridCol w="3385122"/>
              </a:tblGrid>
              <a:tr h="21780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zh-CN" sz="26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平行玻璃砖</a:t>
                      </a:r>
                      <a:endParaRPr lang="zh-CN" sz="26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三棱镜</a:t>
                      </a:r>
                      <a:endParaRPr lang="zh-CN" sz="26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圆柱体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球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zh-CN" sz="26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276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对光</a:t>
                      </a:r>
                      <a:endParaRPr lang="zh-CN" sz="26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路的</a:t>
                      </a:r>
                      <a:endParaRPr lang="zh-CN" sz="26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控制</a:t>
                      </a:r>
                      <a:endParaRPr lang="zh-CN" sz="26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特点</a:t>
                      </a:r>
                      <a:endParaRPr lang="zh-CN" sz="26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通过平行玻璃砖后光线不改变传播方向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但要发生侧移</a:t>
                      </a:r>
                      <a:endParaRPr lang="zh-CN" sz="26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通过三棱镜的光线经两次折射后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出射光线向棱镜底面偏折</a:t>
                      </a:r>
                      <a:endParaRPr lang="zh-CN" sz="26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圆界面的法线是过圆心的直线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光线经过两次折射后向圆心偏折</a:t>
                      </a:r>
                      <a:endParaRPr lang="zh-CN" sz="26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7" name="image363.jpe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240" y="2314545"/>
            <a:ext cx="2111188" cy="186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image364.jpe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963" y="2132471"/>
            <a:ext cx="1953973" cy="1684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image365.jpe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9469" y="2648114"/>
            <a:ext cx="2242017" cy="1225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8578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06615" y="620649"/>
                <a:ext cx="11810444" cy="272200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2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(2025·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甘肃卷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,13)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已知一圆台容器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高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=15 cm,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上口半径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=13 cm,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容器底部中心有一质点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未装入水时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人眼从容器边缘无法观测到该质点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装入某种液体后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恰好可以看到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此时液面高度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=12 cm,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人眼观测角度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满足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人眼到容器边缘的距离为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 cm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。光在真空中的传播速度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8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m/s,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求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620649"/>
                <a:ext cx="11810444" cy="2722003"/>
              </a:xfrm>
              <a:prstGeom prst="rect">
                <a:avLst/>
              </a:prstGeom>
              <a:blipFill rotWithShape="0">
                <a:blip r:embed="rId2"/>
                <a:stretch>
                  <a:fillRect l="-671" b="-42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8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990" y="3461580"/>
            <a:ext cx="3349688" cy="21276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9307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该液体的折射率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9015" y="1409587"/>
            <a:ext cx="11658044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根据题意</a:t>
            </a:r>
            <a:r>
              <a:rPr lang="en-US" altLang="zh-CN" sz="26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画出光路图</a:t>
            </a:r>
            <a:r>
              <a:rPr lang="en-US" altLang="zh-CN" sz="26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由几何关系可得</a:t>
            </a:r>
            <a:endParaRPr lang="zh-CN" altLang="zh-CN" sz="115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6" name="image8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9584" y="1600464"/>
            <a:ext cx="2738120" cy="2044563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313277" y="1942211"/>
                <a:ext cx="7372319" cy="462235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O'B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cm,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cm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O'A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cm,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𝑶𝑪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𝑶𝑩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𝑶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′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𝑨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𝒉</m:t>
                                </m:r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(</m:t>
                                </m:r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𝑹</m:t>
                                </m:r>
                                <m:r>
                                  <a:rPr lang="en-US" altLang="zh-CN" sz="2600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𝑶</m:t>
                                </m:r>
                                <m:r>
                                  <a:rPr lang="en-US" altLang="zh-CN" sz="2600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𝑨</m:t>
                                </m:r>
                                <m:r>
                                  <a:rPr lang="en-US" altLang="zh-CN" sz="2600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由折射定律可得该液体的折射率为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𝒊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277" y="1942211"/>
                <a:ext cx="7372319" cy="4622356"/>
              </a:xfrm>
              <a:prstGeom prst="rect">
                <a:avLst/>
              </a:prstGeom>
              <a:blipFill rotWithShape="0">
                <a:blip r:embed="rId4"/>
                <a:stretch>
                  <a:fillRect l="-14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2206720" y="5690870"/>
                <a:ext cx="1669047" cy="8854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6720" y="5690870"/>
                <a:ext cx="1669047" cy="885499"/>
              </a:xfrm>
              <a:prstGeom prst="rect">
                <a:avLst/>
              </a:prstGeom>
              <a:blipFill rotWithShape="0">
                <a:blip r:embed="rId5"/>
                <a:stretch>
                  <a:fillRect l="-6569" b="-41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8815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光从底部质点反射至人眼全过程的时间。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144715" y="1268730"/>
                <a:ext cx="11658044" cy="429769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根据题意可知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光在空气中传播的距离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cm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光在液体中传播的距离为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𝒉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  <m:r>
                              <a:rPr lang="en-US" altLang="zh-CN" sz="2600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𝑶</m:t>
                            </m:r>
                            <m:r>
                              <a:rPr lang="en-US" altLang="zh-CN" sz="2600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′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𝑨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cm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光在液体中传播的速度为</a:t>
                </a:r>
                <a:r>
                  <a:rPr lang="en-US" altLang="zh-CN" sz="2600" i="1" dirty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𝒄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𝒏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𝒄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则光从底部质点反射至人眼全过程的时间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𝒄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𝟖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𝟐𝟓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𝟖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s=1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-9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15" y="1268730"/>
                <a:ext cx="11658044" cy="4297691"/>
              </a:xfrm>
              <a:prstGeom prst="rect">
                <a:avLst/>
              </a:prstGeom>
              <a:blipFill rotWithShape="0">
                <a:blip r:embed="rId2"/>
                <a:stretch>
                  <a:fillRect l="-680" b="-2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矩形 6"/>
          <p:cNvSpPr/>
          <p:nvPr/>
        </p:nvSpPr>
        <p:spPr>
          <a:xfrm>
            <a:off x="135350" y="5563870"/>
            <a:ext cx="242245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en-US" altLang="zh-CN" sz="26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b="1" dirty="0" smtClean="0">
                <a:latin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lang="en-US" altLang="zh-CN" sz="26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baseline="300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-9</a:t>
            </a:r>
            <a:r>
              <a:rPr lang="en-US" altLang="zh-CN" sz="26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10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59015" y="1409587"/>
            <a:ext cx="11658044" cy="365988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解决光的折射问题的思路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根据题意画出正确的光路图。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利用几何关系确定光路中的边、角关系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要注意入射角、折射角均以法线为标准。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利用折射定律求解。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注意折射现象中光路的可逆性。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21" y="823871"/>
            <a:ext cx="1512730" cy="330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235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/>
          <p:cNvSpPr>
            <a:spLocks noChangeArrowheads="1"/>
          </p:cNvSpPr>
          <p:nvPr/>
        </p:nvSpPr>
        <p:spPr bwMode="auto">
          <a:xfrm>
            <a:off x="699770" y="2057695"/>
            <a:ext cx="10796111" cy="233905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878" tIns="60938" rIns="121878" bIns="6093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理解折射率的概念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掌握光的折射定律。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2.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掌握发生全反射的条件并会用全反射的条件进行相关计算。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3.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会计算折射和全反射的综合问题。</a:t>
            </a:r>
            <a:endParaRPr lang="zh-CN" altLang="zh-CN" sz="14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1049338" y="-20638"/>
            <a:ext cx="2605087" cy="1719263"/>
          </a:xfrm>
          <a:prstGeom prst="rect">
            <a:avLst/>
          </a:prstGeom>
          <a:solidFill>
            <a:srgbClr val="2E75B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1050925" y="388938"/>
            <a:ext cx="2603500" cy="9731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1541463" y="608650"/>
            <a:ext cx="1620837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2800" b="1" dirty="0">
                <a:solidFill>
                  <a:srgbClr val="222A3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学习目标</a:t>
            </a:r>
            <a:endParaRPr lang="zh-CN" altLang="en-US" sz="2800" dirty="0">
              <a:solidFill>
                <a:srgbClr val="222A35"/>
              </a:solidFill>
              <a:latin typeface="等线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043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矩形 4"/>
              <p:cNvSpPr/>
              <p:nvPr/>
            </p:nvSpPr>
            <p:spPr>
              <a:xfrm>
                <a:off x="106615" y="1357608"/>
                <a:ext cx="11810444" cy="294264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1.(</a:t>
                </a: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2026</a:t>
                </a:r>
                <a:r>
                  <a:rPr lang="en-US" altLang="zh-CN" sz="2600" smtClean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:r>
                  <a:rPr lang="zh-CN" altLang="en-US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云南楚雄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高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三月考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半径为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的玻璃球缺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底面半径为球体半径的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倍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已知该玻璃的折射率为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。现用激光笔从球面上的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点垂直于底面射向玻璃球缺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激光束的延长线过底面边缘上的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点。则折射光线与底边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的交点到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的距离为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1357608"/>
                <a:ext cx="11810444" cy="2942641"/>
              </a:xfrm>
              <a:prstGeom prst="rect">
                <a:avLst/>
              </a:prstGeom>
              <a:blipFill rotWithShape="0">
                <a:blip r:embed="rId2"/>
                <a:stretch>
                  <a:fillRect l="-671" r="-3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矩形 6"/>
          <p:cNvSpPr/>
          <p:nvPr/>
        </p:nvSpPr>
        <p:spPr>
          <a:xfrm>
            <a:off x="97250" y="620649"/>
            <a:ext cx="1627369" cy="6717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285"/>
              </a:spcAft>
              <a:tabLst>
                <a:tab pos="1710690" algn="l"/>
                <a:tab pos="3420745" algn="l"/>
              </a:tabLst>
            </a:pPr>
            <a:r>
              <a:rPr lang="zh-CN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2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335215" y="4164981"/>
                <a:ext cx="11658044" cy="197064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15" y="4164981"/>
                <a:ext cx="11658044" cy="1970643"/>
              </a:xfrm>
              <a:prstGeom prst="rect">
                <a:avLst/>
              </a:prstGeom>
              <a:blipFill rotWithShape="0">
                <a:blip r:embed="rId3"/>
                <a:stretch>
                  <a:fillRect l="-680" b="-15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1"/>
          <p:cNvSpPr txBox="1"/>
          <p:nvPr/>
        </p:nvSpPr>
        <p:spPr>
          <a:xfrm>
            <a:off x="1990693" y="3662910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6" name="image86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8993" y="3645027"/>
            <a:ext cx="2801461" cy="25172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1538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233615" y="620649"/>
                <a:ext cx="11658044" cy="427390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设球缺底面中心为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连接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OO'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OO'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垂直于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OAO'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𝑶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′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𝑨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𝑶𝑨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𝟑</m:t>
                                </m:r>
                              </m:e>
                            </m:rad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=30°,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已知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OAM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=60°,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设图中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点为光线在球缺底面上的反射点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设光线在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点的入射角为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折射角为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</a:t>
                </a:r>
                <a:r>
                  <a:rPr lang="zh-CN" altLang="zh-CN" sz="2600" b="1">
                    <a:latin typeface="Calibri" panose="020F0502020204030204" pitchFamily="34" charset="0"/>
                    <a:cs typeface="宋体" panose="02010600030101010101" pitchFamily="2" charset="-122"/>
                  </a:rPr>
                  <a:t>△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OAM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为等边三角形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所以入射角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=60°,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由折射定律得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𝒊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代入数据得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=30°,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NMA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=30°,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AM·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30°=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30°=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615" y="620649"/>
                <a:ext cx="11658044" cy="4273903"/>
              </a:xfrm>
              <a:prstGeom prst="rect">
                <a:avLst/>
              </a:prstGeom>
              <a:blipFill rotWithShape="0">
                <a:blip r:embed="rId2"/>
                <a:stretch>
                  <a:fillRect l="-680" r="-627" b="-2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8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1638" y="3263773"/>
            <a:ext cx="2216636" cy="2160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0897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考点二　全反射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615" y="1472438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解答全反射问题的技巧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9015" y="2348865"/>
            <a:ext cx="116580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解答全反射问题时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要抓住发生全反射的两个条件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①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光必须从光密介质射入光疏介质。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②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入射角大于或等于临界角。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利用好光路图中的临界光线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准确地判断出恰好发生全反射的光路图是解题的关键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且在作光路图时尽量与实际相符。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全反射的应用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全反射棱镜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8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720" y="2473579"/>
            <a:ext cx="7665330" cy="18195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506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59015" y="620649"/>
            <a:ext cx="11658044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光导纤维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8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720" y="1484757"/>
            <a:ext cx="8209026" cy="194858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矩形 3"/>
          <p:cNvSpPr/>
          <p:nvPr/>
        </p:nvSpPr>
        <p:spPr>
          <a:xfrm>
            <a:off x="351504" y="3708654"/>
            <a:ext cx="10793813" cy="66334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说明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内芯相对于外套为光密介质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内芯的折射率大于外套的折射率。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0300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94740" y="629665"/>
            <a:ext cx="11810444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lvl="0" indent="-457200"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  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(2025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云南卷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,13)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用光学显微镜观察样品时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显微镜部分结构示意图如图甲所示。盖玻片底部中心位置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点的样品等效为点光源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为避免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点发出的光在盖玻片上方界面发生全反射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可将盖玻片与物镜的间隙用一滴油填充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如图乙所示。已知盖玻片材料和油的折射率均为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1.5,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盖玻片厚度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=2.0 mm,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盖玻片与物镜的间距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=0.20 mm,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不考虑光在盖玻片中的多次反射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已知真空中光速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=3.0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m/s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</a:p>
          <a:p>
            <a:pPr marL="252000" indent="-457200"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π=3.14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36040" y="4559935"/>
            <a:ext cx="11551160" cy="172352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求未滴油时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点发出的光在盖玻片的上表面的透光面积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结果保留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位有效数字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滴油前后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光从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点传播到物镜的最短时间分别为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结果保留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位有效数字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11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693" y="2780919"/>
            <a:ext cx="3888486" cy="1661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11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260" y="2790039"/>
            <a:ext cx="3888486" cy="16617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42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47140" y="653489"/>
            <a:ext cx="11658044" cy="18550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(1)1.0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-5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30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(2)3.3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-13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s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未滴油时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画出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点发出的光在盖玻片的上表面恰好发生全反射时的光路图如图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由光路图可知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透光区域为圆形。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2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314" y="2132838"/>
            <a:ext cx="4575486" cy="165462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287877" y="2323465"/>
                <a:ext cx="9812557" cy="398205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设透光圆的半径为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则有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𝒓</m:t>
                                </m:r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𝒅</m:t>
                                </m:r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由全反射临界角公式得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𝒏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𝟓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未滴油时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点发出的光在盖玻片的上表面的透光面积为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=π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=1.0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877" y="2323465"/>
                <a:ext cx="9812557" cy="3982052"/>
              </a:xfrm>
              <a:prstGeom prst="rect">
                <a:avLst/>
              </a:prstGeom>
              <a:blipFill rotWithShape="0">
                <a:blip r:embed="rId3"/>
                <a:stretch>
                  <a:fillRect l="-1118" b="-13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914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247140" y="653489"/>
                <a:ext cx="11658044" cy="353145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滴油前后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光从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点传播到物镜的最短路径为从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点竖直向上射出的光线的路径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又光在油中传播速度</a:t>
                </a:r>
                <a:r>
                  <a:rPr lang="en-US" altLang="zh-CN" sz="2600" i="1" dirty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𝒄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𝒏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光从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点传播到物镜的最短时间之差为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𝒉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𝒉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𝒄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=3.3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-13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3531455"/>
              </a:xfrm>
              <a:prstGeom prst="rect">
                <a:avLst/>
              </a:prstGeom>
              <a:blipFill rotWithShape="0">
                <a:blip r:embed="rId2"/>
                <a:stretch>
                  <a:fillRect l="-680" b="-275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8173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1409587"/>
                <a:ext cx="11658044" cy="452711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解决全反射问题的一般步骤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确定光是从光密介质进入光疏介质。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应用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𝒏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确定临界角。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根据题设条件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判定光在传播时是否发生全反射。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(4)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如果发生全反射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画出入射角等于临界角时的临界光路图。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(5)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运用几何关系或三角函数关系以及反射定律等进行分析、判断、计算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解决问题。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1409587"/>
                <a:ext cx="11658044" cy="4527113"/>
              </a:xfrm>
              <a:prstGeom prst="rect">
                <a:avLst/>
              </a:prstGeom>
              <a:blipFill rotWithShape="0">
                <a:blip r:embed="rId2"/>
                <a:stretch>
                  <a:fillRect l="-680" b="-18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21" y="823871"/>
            <a:ext cx="1512730" cy="330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63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06615" y="1357608"/>
                <a:ext cx="11810444" cy="130251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2.(2025·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广西卷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,5)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在扇形玻璃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EOG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中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OE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可见光分别从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点沿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EN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射向真空。该玻璃对可见光的折射率为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1357608"/>
                <a:ext cx="11810444" cy="1302512"/>
              </a:xfrm>
              <a:prstGeom prst="rect">
                <a:avLst/>
              </a:prstGeom>
              <a:blipFill rotWithShape="0">
                <a:blip r:embed="rId2"/>
                <a:stretch>
                  <a:fillRect l="-671" b="-985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矩形 1"/>
          <p:cNvSpPr/>
          <p:nvPr/>
        </p:nvSpPr>
        <p:spPr>
          <a:xfrm>
            <a:off x="97250" y="620649"/>
            <a:ext cx="1627369" cy="6717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285"/>
              </a:spcAft>
              <a:tabLst>
                <a:tab pos="1710690" algn="l"/>
                <a:tab pos="3420745" algn="l"/>
              </a:tabLst>
            </a:pPr>
            <a:r>
              <a:rPr lang="zh-CN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2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84415" y="2735072"/>
            <a:ext cx="11658044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沿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的光发生全反射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沿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的光不发生全反射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沿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的光不发生全反射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沿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的光发生全反射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沿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的两束光都发生全反射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沿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的两束光都不发生全反射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7149941" y="2132838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9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503" y="2286000"/>
            <a:ext cx="2950654" cy="27810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1162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8"/>
          <p:cNvSpPr/>
          <p:nvPr/>
        </p:nvSpPr>
        <p:spPr bwMode="auto">
          <a:xfrm>
            <a:off x="0" y="2393396"/>
            <a:ext cx="4838700" cy="2115648"/>
          </a:xfrm>
          <a:custGeom>
            <a:avLst/>
            <a:gdLst/>
            <a:ahLst/>
            <a:cxnLst/>
            <a:rect l="l" t="t" r="r" b="b"/>
            <a:pathLst>
              <a:path w="4310745" h="1283968">
                <a:moveTo>
                  <a:pt x="1089668" y="0"/>
                </a:moveTo>
                <a:lnTo>
                  <a:pt x="3526973" y="0"/>
                </a:lnTo>
                <a:lnTo>
                  <a:pt x="4310745" y="1269454"/>
                </a:lnTo>
                <a:lnTo>
                  <a:pt x="1089668" y="1283968"/>
                </a:lnTo>
                <a:close/>
                <a:moveTo>
                  <a:pt x="0" y="0"/>
                </a:moveTo>
                <a:lnTo>
                  <a:pt x="1089667" y="0"/>
                </a:lnTo>
                <a:lnTo>
                  <a:pt x="1089667" y="1283968"/>
                </a:lnTo>
                <a:lnTo>
                  <a:pt x="0" y="1283968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srgbClr val="0070C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1016000" y="2687016"/>
            <a:ext cx="2901950" cy="11982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目</a:t>
            </a:r>
            <a:r>
              <a:rPr lang="en-US" altLang="zh-CN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录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1108076" y="3677387"/>
            <a:ext cx="2098675" cy="5031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665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CONTENTS</a:t>
            </a:r>
            <a:endParaRPr lang="zh-CN" altLang="en-US" sz="2665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3556" name="组合 11"/>
          <p:cNvGrpSpPr/>
          <p:nvPr/>
        </p:nvGrpSpPr>
        <p:grpSpPr bwMode="auto">
          <a:xfrm>
            <a:off x="4308475" y="1709342"/>
            <a:ext cx="3830638" cy="899904"/>
            <a:chOff x="4308498" y="1709705"/>
            <a:chExt cx="3829698" cy="900304"/>
          </a:xfrm>
        </p:grpSpPr>
        <p:sp>
          <p:nvSpPr>
            <p:cNvPr id="23564" name="TextBox 12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202042" y="1752576"/>
              <a:ext cx="2936154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夯实必备知识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4" name="TextBox 13">
              <a:hlinkClick r:id="rId3" action="ppaction://hlinksldjump"/>
            </p:cNvPr>
            <p:cNvSpPr txBox="1"/>
            <p:nvPr/>
          </p:nvSpPr>
          <p:spPr>
            <a:xfrm>
              <a:off x="4308498" y="1709705"/>
              <a:ext cx="79990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01</a:t>
              </a:r>
            </a:p>
          </p:txBody>
        </p:sp>
      </p:grpSp>
      <p:grpSp>
        <p:nvGrpSpPr>
          <p:cNvPr id="23557" name="组合 14"/>
          <p:cNvGrpSpPr/>
          <p:nvPr/>
        </p:nvGrpSpPr>
        <p:grpSpPr bwMode="auto">
          <a:xfrm>
            <a:off x="5000625" y="2961590"/>
            <a:ext cx="3824288" cy="899905"/>
            <a:chOff x="4999990" y="2962216"/>
            <a:chExt cx="3824585" cy="900304"/>
          </a:xfrm>
        </p:grpSpPr>
        <p:sp>
          <p:nvSpPr>
            <p:cNvPr id="23562" name="TextBox 15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887472" y="3011439"/>
              <a:ext cx="2937103" cy="64148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研透核心考点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7" name="TextBox 16">
              <a:hlinkClick r:id="rId4" action="ppaction://hlinksldjump"/>
            </p:cNvPr>
            <p:cNvSpPr txBox="1"/>
            <p:nvPr/>
          </p:nvSpPr>
          <p:spPr>
            <a:xfrm>
              <a:off x="4999990" y="2962216"/>
              <a:ext cx="882719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02</a:t>
              </a:r>
            </a:p>
          </p:txBody>
        </p:sp>
      </p:grpSp>
      <p:grpSp>
        <p:nvGrpSpPr>
          <p:cNvPr id="23558" name="组合 17"/>
          <p:cNvGrpSpPr/>
          <p:nvPr/>
        </p:nvGrpSpPr>
        <p:grpSpPr bwMode="auto">
          <a:xfrm>
            <a:off x="5713414" y="4109086"/>
            <a:ext cx="3743325" cy="899904"/>
            <a:chOff x="5713655" y="4109972"/>
            <a:chExt cx="3743838" cy="900304"/>
          </a:xfrm>
        </p:grpSpPr>
        <p:sp>
          <p:nvSpPr>
            <p:cNvPr id="23560" name="TextBox 18">
              <a:hlinkClick r:id="rId5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520216" y="4206830"/>
              <a:ext cx="2937277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提升素养能力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20" name="TextBox 19">
              <a:hlinkClick r:id="rId5" action="ppaction://hlinksldjump"/>
            </p:cNvPr>
            <p:cNvSpPr txBox="1"/>
            <p:nvPr/>
          </p:nvSpPr>
          <p:spPr>
            <a:xfrm>
              <a:off x="5713655" y="4109972"/>
              <a:ext cx="90182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03</a:t>
              </a:r>
            </a:p>
          </p:txBody>
        </p:sp>
      </p:grpSp>
      <p:sp>
        <p:nvSpPr>
          <p:cNvPr id="22" name="矩形 34"/>
          <p:cNvSpPr/>
          <p:nvPr/>
        </p:nvSpPr>
        <p:spPr bwMode="auto">
          <a:xfrm>
            <a:off x="9317039" y="2393396"/>
            <a:ext cx="2892425" cy="2115648"/>
          </a:xfrm>
          <a:custGeom>
            <a:avLst/>
            <a:gdLst>
              <a:gd name="connsiteX0" fmla="*/ 0 w 1055077"/>
              <a:gd name="connsiteY0" fmla="*/ 0 h 1283968"/>
              <a:gd name="connsiteX1" fmla="*/ 1055077 w 1055077"/>
              <a:gd name="connsiteY1" fmla="*/ 0 h 1283968"/>
              <a:gd name="connsiteX2" fmla="*/ 1055077 w 1055077"/>
              <a:gd name="connsiteY2" fmla="*/ 1283968 h 1283968"/>
              <a:gd name="connsiteX3" fmla="*/ 0 w 1055077"/>
              <a:gd name="connsiteY3" fmla="*/ 1283968 h 1283968"/>
              <a:gd name="connsiteX4" fmla="*/ 0 w 1055077"/>
              <a:gd name="connsiteY4" fmla="*/ 0 h 1283968"/>
              <a:gd name="connsiteX0-1" fmla="*/ 0 w 1606620"/>
              <a:gd name="connsiteY0-2" fmla="*/ 0 h 1283968"/>
              <a:gd name="connsiteX1-3" fmla="*/ 1606620 w 1606620"/>
              <a:gd name="connsiteY1-4" fmla="*/ 0 h 1283968"/>
              <a:gd name="connsiteX2-5" fmla="*/ 1606620 w 1606620"/>
              <a:gd name="connsiteY2-6" fmla="*/ 1283968 h 1283968"/>
              <a:gd name="connsiteX3-7" fmla="*/ 551543 w 1606620"/>
              <a:gd name="connsiteY3-8" fmla="*/ 1283968 h 1283968"/>
              <a:gd name="connsiteX4-9" fmla="*/ 0 w 1606620"/>
              <a:gd name="connsiteY4-10" fmla="*/ 0 h 1283968"/>
              <a:gd name="connsiteX0-11" fmla="*/ 0 w 1833140"/>
              <a:gd name="connsiteY0-12" fmla="*/ 9525 h 1293493"/>
              <a:gd name="connsiteX1-13" fmla="*/ 1833140 w 1833140"/>
              <a:gd name="connsiteY1-14" fmla="*/ 0 h 1293493"/>
              <a:gd name="connsiteX2-15" fmla="*/ 1606620 w 1833140"/>
              <a:gd name="connsiteY2-16" fmla="*/ 1293493 h 1293493"/>
              <a:gd name="connsiteX3-17" fmla="*/ 551543 w 1833140"/>
              <a:gd name="connsiteY3-18" fmla="*/ 1293493 h 1293493"/>
              <a:gd name="connsiteX4-19" fmla="*/ 0 w 1833140"/>
              <a:gd name="connsiteY4-20" fmla="*/ 9525 h 1293493"/>
              <a:gd name="connsiteX0-21" fmla="*/ 0 w 1833140"/>
              <a:gd name="connsiteY0-22" fmla="*/ 9525 h 1293493"/>
              <a:gd name="connsiteX1-23" fmla="*/ 1833140 w 1833140"/>
              <a:gd name="connsiteY1-24" fmla="*/ 0 h 1293493"/>
              <a:gd name="connsiteX2-25" fmla="*/ 1833140 w 1833140"/>
              <a:gd name="connsiteY2-26" fmla="*/ 1293493 h 1293493"/>
              <a:gd name="connsiteX3-27" fmla="*/ 551543 w 1833140"/>
              <a:gd name="connsiteY3-28" fmla="*/ 1293493 h 1293493"/>
              <a:gd name="connsiteX4-29" fmla="*/ 0 w 1833140"/>
              <a:gd name="connsiteY4-30" fmla="*/ 9525 h 1293493"/>
              <a:gd name="connsiteX0-31" fmla="*/ 0 w 1833140"/>
              <a:gd name="connsiteY0-32" fmla="*/ 0 h 1283968"/>
              <a:gd name="connsiteX1-33" fmla="*/ 1833140 w 1833140"/>
              <a:gd name="connsiteY1-34" fmla="*/ 8288 h 1283968"/>
              <a:gd name="connsiteX2-35" fmla="*/ 1833140 w 1833140"/>
              <a:gd name="connsiteY2-36" fmla="*/ 1283968 h 1283968"/>
              <a:gd name="connsiteX3-37" fmla="*/ 551543 w 1833140"/>
              <a:gd name="connsiteY3-38" fmla="*/ 1283968 h 1283968"/>
              <a:gd name="connsiteX4-39" fmla="*/ 0 w 1833140"/>
              <a:gd name="connsiteY4-40" fmla="*/ 0 h 1283968"/>
              <a:gd name="connsiteX0-41" fmla="*/ 0 w 1843227"/>
              <a:gd name="connsiteY0-42" fmla="*/ 3587 h 1287555"/>
              <a:gd name="connsiteX1-43" fmla="*/ 1843227 w 1843227"/>
              <a:gd name="connsiteY1-44" fmla="*/ 0 h 1287555"/>
              <a:gd name="connsiteX2-45" fmla="*/ 1833140 w 1843227"/>
              <a:gd name="connsiteY2-46" fmla="*/ 1287555 h 1287555"/>
              <a:gd name="connsiteX3-47" fmla="*/ 551543 w 1843227"/>
              <a:gd name="connsiteY3-48" fmla="*/ 1287555 h 1287555"/>
              <a:gd name="connsiteX4-49" fmla="*/ 0 w 1843227"/>
              <a:gd name="connsiteY4-50" fmla="*/ 3587 h 128755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843227" h="1287555">
                <a:moveTo>
                  <a:pt x="0" y="3587"/>
                </a:moveTo>
                <a:lnTo>
                  <a:pt x="1843227" y="0"/>
                </a:lnTo>
                <a:cubicBezTo>
                  <a:pt x="1839865" y="429185"/>
                  <a:pt x="1836502" y="858370"/>
                  <a:pt x="1833140" y="1287555"/>
                </a:cubicBezTo>
                <a:lnTo>
                  <a:pt x="551543" y="1287555"/>
                </a:lnTo>
                <a:lnTo>
                  <a:pt x="0" y="3587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prstClr val="black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6711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620649"/>
                <a:ext cx="11658044" cy="332216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过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点和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点分别作出两界面的法线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光线的入射角为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EN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光线的入射角为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则在等腰三角形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OEM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中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EOM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=180°,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EOM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&lt;90°,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&gt;45°,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同理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在等腰三角形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OEN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中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EON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=180°,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EON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&lt;90°,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&gt;45°,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根据全反射临界角公式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𝒏</m:t>
                        </m:r>
                      </m:den>
                    </m:f>
                  </m:oMath>
                </a14:m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=45°,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均大于临界角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则沿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EN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的两束光都发生全反射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620649"/>
                <a:ext cx="11658044" cy="3322167"/>
              </a:xfrm>
              <a:prstGeom prst="rect">
                <a:avLst/>
              </a:prstGeom>
              <a:blipFill rotWithShape="0">
                <a:blip r:embed="rId2"/>
                <a:stretch>
                  <a:fillRect l="-680" r="-627" b="-31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9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0452" y="3429000"/>
            <a:ext cx="2720022" cy="27200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040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1302448"/>
                <a:ext cx="11810444" cy="271828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600" b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4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(2025·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山东卷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,15)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由透明介质制作的光学功能器件截面如图所示。器件下表面圆弧以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点为圆心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上表面圆弧以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O'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点为圆心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两圆弧的半径及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O'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两点间距离均为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在下表面圆弧上。左界面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AF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和右界面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CH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OO'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平行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OO'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的距离均为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1302448"/>
                <a:ext cx="11810444" cy="2718284"/>
              </a:xfrm>
              <a:prstGeom prst="rect">
                <a:avLst/>
              </a:prstGeom>
              <a:blipFill rotWithShape="0">
                <a:blip r:embed="rId2"/>
                <a:stretch>
                  <a:fillRect l="-671" r="-258" b="-8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考点三　光的折射和全反射的综合问题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pic>
        <p:nvPicPr>
          <p:cNvPr id="6" name="image9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071" y="3327400"/>
            <a:ext cx="2771140" cy="2936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06615" y="569849"/>
                <a:ext cx="11810444" cy="162163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OO'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的距离为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单色光线从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点平行于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OO'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射入介质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射出后恰好经过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O'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求介质对该单色光的折射率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69849"/>
                <a:ext cx="11810444" cy="1621638"/>
              </a:xfrm>
              <a:prstGeom prst="rect">
                <a:avLst/>
              </a:prstGeom>
              <a:blipFill rotWithShape="0">
                <a:blip r:embed="rId2"/>
                <a:stretch>
                  <a:fillRect l="-671" b="-75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矩形 3"/>
          <p:cNvSpPr/>
          <p:nvPr/>
        </p:nvSpPr>
        <p:spPr>
          <a:xfrm>
            <a:off x="170115" y="2183765"/>
            <a:ext cx="9405685" cy="192357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单色光线从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点射入介质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射出后恰好经过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O'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点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则单色光线经过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点进入介质后沿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BO'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传播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作出光路图如图甲所示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由几何关系可知单色光线在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点的入射角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的正弦值为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287877" y="5881624"/>
                <a:ext cx="1607491" cy="7489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877" y="5881624"/>
                <a:ext cx="1607491" cy="748988"/>
              </a:xfrm>
              <a:prstGeom prst="rect">
                <a:avLst/>
              </a:prstGeom>
              <a:blipFill rotWithShape="0">
                <a:blip r:embed="rId3"/>
                <a:stretch>
                  <a:fillRect l="-6818" b="-56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95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2599" y="2285365"/>
            <a:ext cx="2246111" cy="3205299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262477" y="3975481"/>
                <a:ext cx="9812557" cy="211339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=sin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BON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=60°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=30°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由折射定律可知介质对单色光的折射率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</a:t>
                </a:r>
                <a:r>
                  <a:rPr lang="en-US" altLang="zh-CN" sz="2600" i="1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𝒊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3975481"/>
                <a:ext cx="9812557" cy="2113399"/>
              </a:xfrm>
              <a:prstGeom prst="rect">
                <a:avLst/>
              </a:prstGeom>
              <a:blipFill rotWithShape="0">
                <a:blip r:embed="rId5"/>
                <a:stretch>
                  <a:fillRect l="-1118" b="-23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6105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06615" y="620649"/>
                <a:ext cx="11810444" cy="182028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若该单色光线从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点沿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GE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方向垂直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AF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射入介质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并垂直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CH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射出。出射点在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GE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的延长线上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点在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OO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上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O'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两点间的距离为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空气中的光速为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求该光在介质中的传播时间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620649"/>
                <a:ext cx="11810444" cy="1820282"/>
              </a:xfrm>
              <a:prstGeom prst="rect">
                <a:avLst/>
              </a:prstGeom>
              <a:blipFill rotWithShape="0">
                <a:blip r:embed="rId2"/>
                <a:stretch>
                  <a:fillRect l="-671" b="-67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106615" y="2412365"/>
                <a:ext cx="9113585" cy="181592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由几何关系可知单色光入射到介质上表面的入射角满足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r'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r'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𝒏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则单色光在介质上表面发生全反射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结合几何关系可作出其光路如图乙所示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2412365"/>
                <a:ext cx="9113585" cy="1815922"/>
              </a:xfrm>
              <a:prstGeom prst="rect">
                <a:avLst/>
              </a:prstGeom>
              <a:blipFill rotWithShape="0">
                <a:blip r:embed="rId3"/>
                <a:stretch>
                  <a:fillRect l="-869" t="-1007" r="-1671" b="-67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6298337" y="5487670"/>
                <a:ext cx="1957139" cy="10577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𝟏𝟗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𝒄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8337" y="5487670"/>
                <a:ext cx="1957139" cy="1057790"/>
              </a:xfrm>
              <a:prstGeom prst="rect">
                <a:avLst/>
              </a:prstGeom>
              <a:blipFill rotWithShape="0">
                <a:blip r:embed="rId4"/>
                <a:stretch>
                  <a:fillRect l="-56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96.jpeg"/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0287" y="2290441"/>
            <a:ext cx="2581123" cy="2515489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60750" y="4153281"/>
                <a:ext cx="8920506" cy="232339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则单色光在介质中传播的距离为</a:t>
                </a:r>
                <a:r>
                  <a:rPr lang="en-US" altLang="zh-CN" sz="2600" i="1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𝟗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</m:den>
                        </m:f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e>
                    </m: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 dirty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𝒄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𝒏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可知单色光在介质中的传播速度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</a:t>
                </a:r>
                <a:r>
                  <a:rPr lang="en-US" altLang="zh-CN" sz="2600" i="1" dirty="0" smtClean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𝒄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该光在介质中的传播时间为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𝟏𝟗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𝒄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750" y="4153281"/>
                <a:ext cx="8920506" cy="2323393"/>
              </a:xfrm>
              <a:prstGeom prst="rect">
                <a:avLst/>
              </a:prstGeom>
              <a:blipFill rotWithShape="0">
                <a:blip r:embed="rId6"/>
                <a:stretch>
                  <a:fillRect l="-1230" b="-21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825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59015" y="1358787"/>
            <a:ext cx="11658044" cy="488586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求解光的折射和全反射问题的思路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确定研究的光线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该光线一般是入射光线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还有可能是反射光线或折射光线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若研究的光线不明确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根据题意分析、寻找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如临界光线、边界光线等。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画光路图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找入射点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确认界面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并画出法线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根据反射定律、折射定律作出光路图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结合几何关系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具体求解。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注意两点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从光疏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光密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一定有反射、折射光线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从光密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光疏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如果入射角大于或等于临界角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一定发生全反射。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21" y="823871"/>
            <a:ext cx="1512730" cy="330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583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06615" y="1357608"/>
                <a:ext cx="11810444" cy="190267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3.(2025·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湖北卷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,13)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三角形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是三棱镜的横截面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=30°,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三棱镜放在平面镜上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AC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边紧贴镜面。在纸面内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一光线入射到镜面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入射角为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点离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点足够近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已知三棱镜的折射率为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1357608"/>
                <a:ext cx="11810444" cy="1902676"/>
              </a:xfrm>
              <a:prstGeom prst="rect">
                <a:avLst/>
              </a:prstGeom>
              <a:blipFill rotWithShape="0">
                <a:blip r:embed="rId2"/>
                <a:stretch>
                  <a:fillRect l="-671" r="-361" b="-60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矩形 1"/>
          <p:cNvSpPr/>
          <p:nvPr/>
        </p:nvSpPr>
        <p:spPr>
          <a:xfrm>
            <a:off x="97250" y="620649"/>
            <a:ext cx="1627369" cy="6717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285"/>
              </a:spcAft>
              <a:tabLst>
                <a:tab pos="1710690" algn="l"/>
                <a:tab pos="3420745" algn="l"/>
              </a:tabLst>
            </a:pPr>
            <a:r>
              <a:rPr lang="zh-CN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2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47915" y="3351504"/>
            <a:ext cx="6522785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α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=45°,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求光线从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边射入棱镜时折射角的正弦值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若光线从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边折射后直接到达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边刚好发生全反射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求此时的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α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值。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9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368" y="2780919"/>
            <a:ext cx="4444354" cy="21231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9867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620649"/>
                <a:ext cx="11658044" cy="161727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𝟔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(2)60°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=45°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光路如图甲所示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620649"/>
                <a:ext cx="11658044" cy="1617278"/>
              </a:xfrm>
              <a:prstGeom prst="rect">
                <a:avLst/>
              </a:prstGeom>
              <a:blipFill rotWithShape="0">
                <a:blip r:embed="rId2"/>
                <a:stretch>
                  <a:fillRect l="-680" b="-79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9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4098" y="1268730"/>
            <a:ext cx="4322961" cy="1962087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275304" y="2247265"/>
                <a:ext cx="9812557" cy="375553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光线在镜面发生反射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由反射定律得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=45°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因为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30°,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AC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BC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=75°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由几何关系可得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OO'A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=30°,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所以光在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边的入射角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γ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=60°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由折射定律得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𝜸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𝜷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解得折射角的正弦值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𝟔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304" y="2247265"/>
                <a:ext cx="9812557" cy="3755532"/>
              </a:xfrm>
              <a:prstGeom prst="rect">
                <a:avLst/>
              </a:prstGeom>
              <a:blipFill rotWithShape="0">
                <a:blip r:embed="rId4"/>
                <a:stretch>
                  <a:fillRect l="-11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2885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59015" y="620649"/>
            <a:ext cx="116580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如图乙所示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因为光经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边折射后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到达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边时恰好发生全反射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则有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10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6972" y="1466913"/>
            <a:ext cx="3764936" cy="1962087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361952" y="1284922"/>
                <a:ext cx="8109551" cy="487610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𝒏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=45°,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BDO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=45°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又因为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=75°,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BO'D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=60°,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=30°,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由折射定律得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𝜸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𝜷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γ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γ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=45°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由几何关系可得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=60°,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由反射定律得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=60°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952" y="1284922"/>
                <a:ext cx="8109551" cy="4876102"/>
              </a:xfrm>
              <a:prstGeom prst="rect">
                <a:avLst/>
              </a:prstGeom>
              <a:blipFill rotWithShape="0">
                <a:blip r:embed="rId3"/>
                <a:stretch>
                  <a:fillRect l="-13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1458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五边形 8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0" name="燕尾形 9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33796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提升素养能力</a:t>
            </a:r>
          </a:p>
        </p:txBody>
      </p:sp>
      <p:sp>
        <p:nvSpPr>
          <p:cNvPr id="33797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6399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13273" y="586782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>
                <a:latin typeface="Times New Roman"/>
                <a:ea typeface="微软雅黑"/>
                <a:cs typeface="Courier New"/>
              </a:rPr>
              <a:t>A</a:t>
            </a: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级　基础对点练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15746" y="2646275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4740" y="1349755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折射定律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折射率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广东卷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,4)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如图为测量某种玻璃折射率的光路图。某单色光从空气垂直射入顶角为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α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的玻璃棱镜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出射光相对于入射光的偏转角为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β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该折射率为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297940" y="3217286"/>
                <a:ext cx="11658044" cy="193993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𝜶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𝜷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𝜶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𝜶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𝜷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𝜷</m:t>
                        </m:r>
                      </m:den>
                    </m:f>
                  </m:oMath>
                </a14:m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𝜶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𝜷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𝜷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𝜶</m:t>
                        </m:r>
                      </m:den>
                    </m:f>
                  </m:oMath>
                </a14:m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940" y="3217286"/>
                <a:ext cx="11658044" cy="1939930"/>
              </a:xfrm>
              <a:prstGeom prst="rect">
                <a:avLst/>
              </a:prstGeom>
              <a:blipFill rotWithShape="0">
                <a:blip r:embed="rId2"/>
                <a:stretch>
                  <a:fillRect l="-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10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9411" y="3387822"/>
            <a:ext cx="2592324" cy="2417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881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五边形 6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8" name="燕尾形 7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5604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夯实必备知识</a:t>
            </a:r>
          </a:p>
        </p:txBody>
      </p:sp>
      <p:sp>
        <p:nvSpPr>
          <p:cNvPr id="25605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1281997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47140" y="653489"/>
                <a:ext cx="11658044" cy="213318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作出光射出玻璃界面时的法线如图所示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由几何关系可知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光射出玻璃时的折射角为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入射角为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由折射定律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𝒊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可知该玻璃的折射率为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𝜶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𝜷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𝜶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2133188"/>
              </a:xfrm>
              <a:prstGeom prst="rect">
                <a:avLst/>
              </a:prstGeom>
              <a:blipFill rotWithShape="0">
                <a:blip r:embed="rId2"/>
                <a:stretch>
                  <a:fillRect l="-680" r="-680" b="-45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10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990" y="2780919"/>
            <a:ext cx="2936049" cy="24564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657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5053171" y="1959967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11810444" cy="18550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2.(2026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云南大理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阶段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检测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某种单色光从空气中经过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点进入某种液体中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反射光与液面间的夹角为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α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折射光与液面间的夹角为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β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β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α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之和为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105°,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之比为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297940" y="2574995"/>
                <a:ext cx="11658044" cy="258222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光在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点的折射角为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β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光在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点的入射角为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30°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光在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点入射角为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60°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此液体的折射率为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940" y="2574995"/>
                <a:ext cx="11658044" cy="2582221"/>
              </a:xfrm>
              <a:prstGeom prst="rect">
                <a:avLst/>
              </a:prstGeom>
              <a:blipFill rotWithShape="0">
                <a:blip r:embed="rId2"/>
                <a:stretch>
                  <a:fillRect l="-680" b="-11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10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220" y="2144678"/>
            <a:ext cx="3133661" cy="2815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3403382"/>
                <a:ext cx="11658044" cy="240191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由题图可知光在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点的折射角为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90°-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由题意知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=105°,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𝜷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𝜶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=45°,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=60°,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则光在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点的入射角为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=90°-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=45°,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折射角为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=90°-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=30°,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此液体的折射率为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𝒊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𝟒𝟓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3403382"/>
                <a:ext cx="11658044" cy="2401915"/>
              </a:xfrm>
              <a:prstGeom prst="rect">
                <a:avLst/>
              </a:prstGeom>
              <a:blipFill rotWithShape="0">
                <a:blip r:embed="rId2"/>
                <a:stretch>
                  <a:fillRect l="-680" b="-12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0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936" y="620649"/>
            <a:ext cx="3133661" cy="2815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7175341" y="1993011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94740" y="629665"/>
                <a:ext cx="11810444" cy="191787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3.(2025·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河南卷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,2)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折射率为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的玻璃圆柱水平放置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平行于其横截面的一束光线从顶点入射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光线与竖直方向的夹角为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45°,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如图所示。该光线从圆柱内射出时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与竖直方向的夹角为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不考虑光线在圆柱内的反射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629665"/>
                <a:ext cx="11810444" cy="1917873"/>
              </a:xfrm>
              <a:prstGeom prst="rect">
                <a:avLst/>
              </a:prstGeom>
              <a:blipFill rotWithShape="0">
                <a:blip r:embed="rId2"/>
                <a:stretch>
                  <a:fillRect l="-671" r="-361" b="-60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矩形 5"/>
          <p:cNvSpPr/>
          <p:nvPr/>
        </p:nvSpPr>
        <p:spPr>
          <a:xfrm>
            <a:off x="323340" y="2601823"/>
            <a:ext cx="116580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A.0°	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B.15°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C.30°	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D.45°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105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4484" y="2186556"/>
            <a:ext cx="2592324" cy="31793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20649"/>
                <a:ext cx="11658044" cy="213068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由折射定律可知光线射入圆柱时的折射角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满足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𝟒𝟓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𝒏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=30°,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光路图如图所示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由几何知识可知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该光线从圆柱中射出时的折射角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=45°,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则出射光线与竖直方向的夹角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30°-45°=15°,B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20649"/>
                <a:ext cx="11658044" cy="2130687"/>
              </a:xfrm>
              <a:prstGeom prst="rect">
                <a:avLst/>
              </a:prstGeom>
              <a:blipFill rotWithShape="0">
                <a:blip r:embed="rId2"/>
                <a:stretch>
                  <a:fillRect l="-680" r="-575" b="-57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0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963" y="2947786"/>
            <a:ext cx="2808351" cy="30735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8128476" y="2552192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8960360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全反射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4.(2025·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黑、吉、辽、内蒙古卷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,3)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利用液导激光技术加工器件时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激光在液束流与气体界面发生全反射。若分别用甲、乙两种液体形成液束流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甲的折射率比乙的大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72540" y="3154426"/>
            <a:ext cx="11658044" cy="132341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激光在甲中的频率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	B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激光在乙中的频率大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用甲时全反射临界角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	D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用乙时全反射临界角大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250902" y="4411726"/>
                <a:ext cx="11654282" cy="18706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激光由一种介质进入另一种介质时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激光的频率不会发生变化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因此激光在两种液体中的频率相同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由临界角公式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𝒏</m:t>
                        </m:r>
                      </m:den>
                    </m:f>
                  </m:oMath>
                </a14:m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折射率越大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全反射的临界角越小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由于甲的折射率比乙的大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则用甲时全反射临界角小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用乙时全反射临界角大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902" y="4411726"/>
                <a:ext cx="11654282" cy="1870640"/>
              </a:xfrm>
              <a:prstGeom prst="rect">
                <a:avLst/>
              </a:prstGeom>
              <a:blipFill rotWithShape="0">
                <a:blip r:embed="rId2"/>
                <a:stretch>
                  <a:fillRect l="-941" t="-3909" r="-941" b="-716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10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611" y="745808"/>
            <a:ext cx="2899219" cy="28992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2333847" y="3103729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118104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5.(2025·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湖北武汉模拟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如图所示是一根粗细均匀的玻璃丝截面图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玻璃丝的直径为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弯曲段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为半圆形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连线是半圆的直径。一细激光束射到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点的方向与界面夹角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=30°,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之后在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段内发生了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次全反射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不含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其中有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次是恰好发生全反射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并恰好能射到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点。已知真空中光速为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则该激光束从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点传播到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点的时间为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323340" y="3615677"/>
                <a:ext cx="11658044" cy="197359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𝒄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𝒄</m:t>
                        </m:r>
                      </m:den>
                    </m:f>
                  </m:oMath>
                </a14:m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𝟖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𝒄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𝟏𝟐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𝒄</m:t>
                        </m:r>
                      </m:den>
                    </m:f>
                  </m:oMath>
                </a14:m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340" y="3615677"/>
                <a:ext cx="11658044" cy="1973593"/>
              </a:xfrm>
              <a:prstGeom prst="rect">
                <a:avLst/>
              </a:prstGeom>
              <a:blipFill rotWithShape="0">
                <a:blip r:embed="rId2"/>
                <a:stretch>
                  <a:fillRect l="-680" b="-15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10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32" y="3204946"/>
            <a:ext cx="2936049" cy="29360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53489"/>
                <a:ext cx="11658044" cy="423825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激光在玻璃丝半圆的外圆内表面恰好发生全反射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可知发生全反射的临界角为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30°,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根据公式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𝒏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可得玻璃丝的折射率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长为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OD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</a:t>
                </a:r>
                <a:r>
                  <a:rPr lang="zh-CN" altLang="zh-CN" sz="2600" b="1" dirty="0">
                    <a:latin typeface="Calibri" panose="020F0502020204030204" pitchFamily="34" charset="0"/>
                    <a:cs typeface="宋体" panose="02010600030101010101" pitchFamily="2" charset="-122"/>
                  </a:rPr>
                  <a:t>△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OAD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为等腰三角形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OD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OA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30°,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激光在玻璃丝中的传播速度</a:t>
                </a:r>
                <a:r>
                  <a:rPr lang="en-US" altLang="zh-CN" sz="2600" i="1" dirty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𝒄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𝒏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𝒄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激光在玻璃丝中的路程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该激光束从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传播到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的时间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𝒄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4238252"/>
              </a:xfrm>
              <a:prstGeom prst="rect">
                <a:avLst/>
              </a:prstGeom>
              <a:blipFill rotWithShape="0">
                <a:blip r:embed="rId2"/>
                <a:stretch>
                  <a:fillRect l="-680" b="-2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0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3642" y="3212973"/>
            <a:ext cx="3005264" cy="27443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6412960" y="1972794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矩形 4"/>
              <p:cNvSpPr/>
              <p:nvPr/>
            </p:nvSpPr>
            <p:spPr>
              <a:xfrm>
                <a:off x="94740" y="629665"/>
                <a:ext cx="11810444" cy="188587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smtClean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6.(</a:t>
                </a: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2025·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湖南卷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,3)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为半圆柱体透明介质的横截面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AC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为直径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</a:t>
                </a:r>
                <a14:m>
                  <m:oMath xmlns:m="http://schemas.openxmlformats.org/officeDocument/2006/math">
                    <m:acc>
                      <m:accPr>
                        <m:chr m:val="̑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𝑨𝑩𝑪</m:t>
                        </m:r>
                      </m:e>
                    </m:acc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的中点。真空中一束单色光从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AC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边射入介质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入射点为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折射光直接由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点出射。不考虑光的多次反射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下列说法正确的是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629665"/>
                <a:ext cx="11810444" cy="1885877"/>
              </a:xfrm>
              <a:prstGeom prst="rect">
                <a:avLst/>
              </a:prstGeom>
              <a:blipFill rotWithShape="0">
                <a:blip r:embed="rId2"/>
                <a:stretch>
                  <a:fillRect l="-671" r="-2736" b="-58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348740" y="2549547"/>
                <a:ext cx="11658044" cy="263306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入射角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小于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45°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该介质折射率大于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增大入射角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该单色光在</a:t>
                </a:r>
                <a14:m>
                  <m:oMath xmlns:m="http://schemas.openxmlformats.org/officeDocument/2006/math">
                    <m:acc>
                      <m:accPr>
                        <m:chr m:val="̑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𝑩𝑪</m:t>
                        </m:r>
                      </m:e>
                    </m:acc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上可能发生全反射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减小入射角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该单色光在</a:t>
                </a:r>
                <a14:m>
                  <m:oMath xmlns:m="http://schemas.openxmlformats.org/officeDocument/2006/math">
                    <m:acc>
                      <m:accPr>
                        <m:chr m:val="̑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𝑨𝑩</m:t>
                        </m:r>
                      </m:e>
                    </m:acc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上可能发生全反射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740" y="2549547"/>
                <a:ext cx="11658044" cy="2633069"/>
              </a:xfrm>
              <a:prstGeom prst="rect">
                <a:avLst/>
              </a:prstGeom>
              <a:blipFill rotWithShape="0">
                <a:blip r:embed="rId3"/>
                <a:stretch>
                  <a:fillRect l="-680" b="-13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114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6328" y="2051570"/>
            <a:ext cx="2485580" cy="18135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53489"/>
                <a:ext cx="11658044" cy="549019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根据几何关系可知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折射角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=45°,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又光线是从光疏介质射入光密介质的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因此入射角大于折射角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即入射角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45°,A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根据折射定律得</a:t>
                </a:r>
                <a:r>
                  <a:rPr lang="zh-CN" altLang="zh-CN" sz="2600" b="1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𝜶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根据全反射临界角公式可知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𝒏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&gt;45°,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增大入射角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设该单色光在弧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上的入射点为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在等腰三角形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AOM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中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OMA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OAM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&lt;45°,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所以一定不能发生全反射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同理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减小入射角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设该单色光在弧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上的入射点为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在等腰三角形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AON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中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ONA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OAN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&gt;45°,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可能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发生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全反射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5490197"/>
              </a:xfrm>
              <a:prstGeom prst="rect">
                <a:avLst/>
              </a:prstGeom>
              <a:blipFill rotWithShape="0">
                <a:blip r:embed="rId2"/>
                <a:stretch>
                  <a:fillRect l="-680" r="-366" b="-15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15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2757" y="3861054"/>
            <a:ext cx="2467165" cy="18634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472525" y="1335485"/>
            <a:ext cx="1518336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en-US" sz="260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同一平面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6615" y="3009497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 smtClean="0">
                <a:latin typeface="Times New Roman"/>
                <a:ea typeface="微软雅黑"/>
                <a:cs typeface="Times New Roman"/>
              </a:rPr>
              <a:t>1.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4" name="image30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31" y="946912"/>
            <a:ext cx="10049313" cy="421030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3312255" y="2224993"/>
            <a:ext cx="851487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en-US" sz="260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法线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882071" y="2669747"/>
            <a:ext cx="518062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正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7543816" y="4613990"/>
            <a:ext cx="851487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en-US" sz="2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可逆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1104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13273" y="552915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 smtClean="0">
                <a:latin typeface="Times New Roman"/>
                <a:ea typeface="微软雅黑"/>
                <a:cs typeface="Courier New"/>
              </a:rPr>
              <a:t>B</a:t>
            </a:r>
            <a:r>
              <a:rPr lang="zh-CN" altLang="zh-CN" sz="2600" kern="100" dirty="0" smtClean="0">
                <a:latin typeface="Times New Roman"/>
                <a:ea typeface="微软雅黑"/>
                <a:cs typeface="Times New Roman"/>
              </a:rPr>
              <a:t>级</a:t>
            </a: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　</a:t>
            </a:r>
            <a:r>
              <a:rPr lang="zh-CN" altLang="en-US" sz="2600" kern="100" dirty="0" smtClean="0">
                <a:latin typeface="Times New Roman"/>
                <a:ea typeface="微软雅黑"/>
                <a:cs typeface="Times New Roman"/>
              </a:rPr>
              <a:t>综合提升</a:t>
            </a:r>
            <a:r>
              <a:rPr lang="zh-CN" altLang="zh-CN" sz="2600" kern="100" dirty="0" smtClean="0">
                <a:latin typeface="Times New Roman"/>
                <a:ea typeface="微软雅黑"/>
                <a:cs typeface="Times New Roman"/>
              </a:rPr>
              <a:t>练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矩形 5"/>
              <p:cNvSpPr/>
              <p:nvPr/>
            </p:nvSpPr>
            <p:spPr>
              <a:xfrm>
                <a:off x="94740" y="1268730"/>
                <a:ext cx="11810444" cy="220705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7.(</a:t>
                </a: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2025·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安徽卷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,13)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玻璃砖的横截面是半径为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的半圆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圆心为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直径与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轴重合。一束平行于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轴的激光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从横截面上的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点由空气射入玻璃砖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点射出。已知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轴的距离为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间的距离为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1268730"/>
                <a:ext cx="11810444" cy="2207055"/>
              </a:xfrm>
              <a:prstGeom prst="rect">
                <a:avLst/>
              </a:prstGeom>
              <a:blipFill rotWithShape="0">
                <a:blip r:embed="rId2"/>
                <a:stretch>
                  <a:fillRect l="-671" r="-671" b="-13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矩形 6"/>
          <p:cNvSpPr/>
          <p:nvPr/>
        </p:nvSpPr>
        <p:spPr>
          <a:xfrm>
            <a:off x="323340" y="3590174"/>
            <a:ext cx="116580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求玻璃砖的折射率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在该横截面沿圆弧任意改变入射点的位置和入射方向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使激光能在圆心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点发生全反射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求入射光线与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轴之间夹角的范围。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11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4867" y="2577592"/>
            <a:ext cx="3151014" cy="15850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53489"/>
                <a:ext cx="11658044" cy="191351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(2)0°&lt;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b="1" dirty="0" err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≤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45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°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或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135°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≤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&lt;180°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连接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OP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OQ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并延长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这两条线分别为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两点所在界面的法线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过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点作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PM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垂直于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轴并交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轴于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过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点作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ON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垂直于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PQ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并交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PQ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如图所示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1913513"/>
              </a:xfrm>
              <a:prstGeom prst="rect">
                <a:avLst/>
              </a:prstGeom>
              <a:blipFill rotWithShape="0">
                <a:blip r:embed="rId2"/>
                <a:stretch>
                  <a:fillRect l="-680" r="-680" b="-63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1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530" y="2726515"/>
            <a:ext cx="2932239" cy="1426766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308911" y="2594987"/>
                <a:ext cx="7372319" cy="277825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点的入射光线平行于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轴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则由同位角相等可知光在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点的入射角等于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MOP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又光在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点的折射角为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OPN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则由折射定律可得玻璃砖的折射率为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𝑴𝑶𝑷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𝑶𝑷𝑵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911" y="2594987"/>
                <a:ext cx="7372319" cy="2778256"/>
              </a:xfrm>
              <a:prstGeom prst="rect">
                <a:avLst/>
              </a:prstGeom>
              <a:blipFill rotWithShape="0">
                <a:blip r:embed="rId4"/>
                <a:stretch>
                  <a:fillRect l="-1489" r="-14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247140" y="653489"/>
                <a:ext cx="11658044" cy="425780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由几何关系可知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MOP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𝑷𝑴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𝑶𝑷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e>
                            </m:rad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OPN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𝑶𝑵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𝑶𝑷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𝑹</m:t>
                                </m:r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altLang="zh-CN" sz="2600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zh-CN" altLang="zh-CN" sz="26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zh-CN" altLang="zh-CN" sz="2600" i="1"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fPr>
                                      <m:num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zh-CN" altLang="zh-CN" sz="26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r>
                                              <a:rPr lang="en-US" altLang="zh-CN" sz="26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微软雅黑" panose="020B0503020204020204" pitchFamily="34" charset="-122"/>
                                                <a:cs typeface="Times New Roman" panose="02020603050405020304" pitchFamily="18" charset="0"/>
                                              </a:rPr>
                                              <m:t>𝟑</m:t>
                                            </m:r>
                                          </m:e>
                                        </m:rad>
                                      </m:num>
                                      <m:den>
                                        <m:r>
                                          <a:rPr lang="en-US" altLang="zh-CN" sz="2600" b="1" i="1">
                                            <a:effectLst/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  <a:cs typeface="Times New Roman" panose="02020603050405020304" pitchFamily="18" charset="0"/>
                                          </a:rPr>
                                          <m:t>𝟐</m:t>
                                        </m:r>
                                      </m:den>
                                    </m:f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𝑹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联立可得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4257808"/>
              </a:xfrm>
              <a:prstGeom prst="rect">
                <a:avLst/>
              </a:prstGeom>
              <a:blipFill rotWithShape="0">
                <a:blip r:embed="rId2"/>
                <a:stretch>
                  <a:fillRect l="-680" b="-21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0201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247140" y="653489"/>
                <a:ext cx="11658044" cy="461944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由于圆弧上任意点所在界面的法线均过圆心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所以为了使激光能在圆心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点发生全反射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入射光线应沿半径方向射入玻璃砖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且光线在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点的入射角应大于等于全反射的临界角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由全反射临界角公式可知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𝒏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则临界角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=45°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则光线在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点的入射角应大于等于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45°,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又入射光线与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轴之间的夹角与光线在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点的入射角互余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故入射光线与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轴之间的夹角范围为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0°&lt;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b="1" dirty="0" err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≤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45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°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或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135°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≤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&lt;180°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4619445"/>
              </a:xfrm>
              <a:prstGeom prst="rect">
                <a:avLst/>
              </a:prstGeom>
              <a:blipFill rotWithShape="0">
                <a:blip r:embed="rId2"/>
                <a:stretch>
                  <a:fillRect l="-680" r="-2092" b="-19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4493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矩形 4"/>
              <p:cNvSpPr/>
              <p:nvPr/>
            </p:nvSpPr>
            <p:spPr>
              <a:xfrm>
                <a:off x="94740" y="620649"/>
                <a:ext cx="11810444" cy="271674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8.(</a:t>
                </a: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2025·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甘肃白银模拟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夏季温度较高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很多人会去游泳池游泳。按照相关要求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游泳池应当配备救生员。如图所示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有一救生员面向游泳池坐在池边的高凳上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他的眼睛到水平地面的高度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=1.8 m,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眼睛到池边缘的水平距离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=2.4 m,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当泳池注满水时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水的深度可达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=2.0 m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。已知水的折射率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,sin 37°=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0.6,sin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53°=0.8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620649"/>
                <a:ext cx="11810444" cy="2716745"/>
              </a:xfrm>
              <a:prstGeom prst="rect">
                <a:avLst/>
              </a:prstGeom>
              <a:blipFill rotWithShape="0">
                <a:blip r:embed="rId2"/>
                <a:stretch>
                  <a:fillRect l="-671" r="-361" b="-11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矩形 5"/>
          <p:cNvSpPr/>
          <p:nvPr/>
        </p:nvSpPr>
        <p:spPr>
          <a:xfrm>
            <a:off x="336040" y="3266704"/>
            <a:ext cx="7334760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求救生员可观察到的池底离池边缘的最近点到池边缘的水平距离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视线盲区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若游泳池并未注满水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求水深仅为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=1.8 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时救生员的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视线盲区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结果保留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位有效数字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image12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8022" y="3446550"/>
            <a:ext cx="3913534" cy="21781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47140" y="653489"/>
            <a:ext cx="11658044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(1)1.5 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(2)1.6 m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若救生员能看到的池底离池边缘最近的点为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如图甲所示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2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293" y="2107438"/>
            <a:ext cx="3565588" cy="2548984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7314" y="1974634"/>
                <a:ext cx="10793813" cy="421602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点射向人眼的光线的入射角为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折射角为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由几何关系可得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𝒅</m:t>
                                </m:r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𝒉</m:t>
                                </m:r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.</m:t>
                            </m:r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𝟒</m:t>
                                </m:r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.</m:t>
                            </m:r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𝟖</m:t>
                                </m:r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=0.8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zh-CN" altLang="zh-CN" sz="26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𝑯</m:t>
                                </m:r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zh-CN" altLang="zh-CN" sz="26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.</m:t>
                            </m:r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根据折射定律有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𝒊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代入数据解得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=1.5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即救生员可观察到的池底离池边缘的最近点到池边缘的水平距离为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1.5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314" y="1974634"/>
                <a:ext cx="10793813" cy="4216026"/>
              </a:xfrm>
              <a:prstGeom prst="rect">
                <a:avLst/>
              </a:prstGeom>
              <a:blipFill rotWithShape="0">
                <a:blip r:embed="rId3"/>
                <a:stretch>
                  <a:fillRect l="-1016" t="-723" r="-1920" b="-26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47140" y="653489"/>
            <a:ext cx="11658044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水深仅为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=1.8</a:t>
            </a:r>
            <a:r>
              <a:rPr lang="en-US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设救生员刚好能看到的最近点为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P'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光线从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P'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点射向人眼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在水面发生折射时入射角和折射角均不变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光路图如图乙所示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2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9807" y="2010468"/>
            <a:ext cx="3602101" cy="254020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300577" y="1942084"/>
                <a:ext cx="8920506" cy="426616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由几何关系可知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+(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)tan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=0.8,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=53°,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𝒊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=37°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综合解得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≈1.6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即水深仅为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=1.8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时救生员的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视线盲区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1.6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577" y="1942084"/>
                <a:ext cx="8920506" cy="4266168"/>
              </a:xfrm>
              <a:prstGeom prst="rect">
                <a:avLst/>
              </a:prstGeom>
              <a:blipFill rotWithShape="0">
                <a:blip r:embed="rId3"/>
                <a:stretch>
                  <a:fillRect l="-1230" t="-858" b="-27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2472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F:\image-asset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2" b="21"/>
          <a:stretch/>
        </p:blipFill>
        <p:spPr bwMode="auto">
          <a:xfrm>
            <a:off x="636" y="0"/>
            <a:ext cx="12190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6351" y="4239260"/>
            <a:ext cx="12184699" cy="2618740"/>
          </a:xfrm>
          <a:prstGeom prst="rect">
            <a:avLst/>
          </a:prstGeom>
          <a:solidFill>
            <a:schemeClr val="tx2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2" rIns="91426" bIns="45712"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hlinkClick r:id="rId3" action="ppaction://hlinksldjump"/>
          </p:cNvPr>
          <p:cNvSpPr txBox="1"/>
          <p:nvPr/>
        </p:nvSpPr>
        <p:spPr>
          <a:xfrm>
            <a:off x="3695220" y="4721154"/>
            <a:ext cx="5193624" cy="1938020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defTabSz="914377">
              <a:defRPr/>
            </a:pPr>
            <a:r>
              <a:rPr lang="zh-CN" altLang="en-US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本节内容结束</a:t>
            </a:r>
          </a:p>
          <a:p>
            <a:pPr defTabSz="914377">
              <a:defRPr/>
            </a:pPr>
            <a:r>
              <a:rPr lang="en-US" altLang="zh-CN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THANKS</a:t>
            </a:r>
          </a:p>
        </p:txBody>
      </p:sp>
      <p:pic>
        <p:nvPicPr>
          <p:cNvPr id="8" name="图片 7" descr="创新设计字体-01"/>
          <p:cNvPicPr>
            <a:picLocks noChangeAspect="1"/>
          </p:cNvPicPr>
          <p:nvPr/>
        </p:nvPicPr>
        <p:blipFill>
          <a:blip r:embed="rId4">
            <a:lum bright="100000"/>
          </a:blip>
          <a:stretch>
            <a:fillRect/>
          </a:stretch>
        </p:blipFill>
        <p:spPr>
          <a:xfrm>
            <a:off x="-199889" y="11262"/>
            <a:ext cx="1682751" cy="168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7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510625" y="1195658"/>
            <a:ext cx="1518336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光学性质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6615" y="1929362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 smtClean="0">
                <a:latin typeface="Times New Roman"/>
                <a:ea typeface="微软雅黑"/>
                <a:cs typeface="Times New Roman"/>
              </a:rPr>
              <a:t>2.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4" name="image30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64" y="1187738"/>
            <a:ext cx="10125271" cy="251599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9869265" y="3111246"/>
            <a:ext cx="1018199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大于</a:t>
            </a:r>
            <a:r>
              <a:rPr lang="en-US" altLang="zh-CN" sz="2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1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532108" y="895985"/>
            <a:ext cx="748895" cy="430871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en-US" sz="220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消失</a:t>
            </a:r>
            <a:endParaRPr lang="zh-CN" altLang="en-US" sz="22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6615" y="3352524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 smtClean="0">
                <a:latin typeface="Times New Roman"/>
                <a:ea typeface="微软雅黑"/>
                <a:cs typeface="Times New Roman"/>
              </a:rPr>
              <a:t>3.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4" name="image30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31" y="658749"/>
            <a:ext cx="7776972" cy="577912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4430490" y="1213735"/>
            <a:ext cx="800191" cy="461649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400" kern="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反射</a:t>
            </a:r>
            <a:endParaRPr lang="zh-CN" altLang="en-US" sz="22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824861" y="1747516"/>
            <a:ext cx="800191" cy="461649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4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光密</a:t>
            </a:r>
            <a:endParaRPr lang="zh-CN" altLang="en-US" sz="22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705477" y="1738884"/>
            <a:ext cx="800191" cy="461649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4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光疏</a:t>
            </a:r>
            <a:endParaRPr lang="zh-CN" altLang="en-US" sz="22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091271" y="2247138"/>
            <a:ext cx="800191" cy="461649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4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大于</a:t>
            </a:r>
            <a:endParaRPr lang="zh-CN" altLang="en-US" sz="22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905877" y="2992878"/>
            <a:ext cx="617448" cy="461649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en-US" altLang="zh-CN" sz="24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90°</a:t>
            </a:r>
            <a:endParaRPr lang="zh-CN" altLang="en-US" sz="22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/>
              <p:cNvSpPr/>
              <p:nvPr/>
            </p:nvSpPr>
            <p:spPr>
              <a:xfrm>
                <a:off x="7091804" y="3584520"/>
                <a:ext cx="426691" cy="670488"/>
              </a:xfrm>
              <a:prstGeom prst="rect">
                <a:avLst/>
              </a:prstGeom>
            </p:spPr>
            <p:txBody>
              <a:bodyPr wrap="none" lIns="91426" tIns="45712" rIns="91426" bIns="45712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000" b="1" i="1" kern="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zh-CN" sz="2000" b="1" i="1" kern="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𝒏</m:t>
                          </m:r>
                        </m:den>
                      </m:f>
                    </m:oMath>
                  </m:oMathPara>
                </a14:m>
                <a:endParaRPr lang="zh-CN" altLang="en-US" sz="200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mc:Choice>
        <mc:Fallback xmlns="">
          <p:sp>
            <p:nvSpPr>
              <p:cNvPr id="10" name="矩形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1804" y="3584520"/>
                <a:ext cx="426691" cy="67048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/>
              <p:cNvSpPr/>
              <p:nvPr/>
            </p:nvSpPr>
            <p:spPr>
              <a:xfrm>
                <a:off x="7807081" y="4172542"/>
                <a:ext cx="583785" cy="461649"/>
              </a:xfrm>
              <a:prstGeom prst="rect">
                <a:avLst/>
              </a:prstGeom>
            </p:spPr>
            <p:txBody>
              <a:bodyPr wrap="none" lIns="91426" tIns="45712" rIns="91426" bIns="45712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CN" altLang="en-US" sz="2400" ker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m:t>小</m:t>
                      </m:r>
                    </m:oMath>
                  </m:oMathPara>
                </a14:m>
                <a:endParaRPr lang="zh-CN" altLang="en-US" sz="240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mc:Choice>
        <mc:Fallback xmlns="">
          <p:sp>
            <p:nvSpPr>
              <p:cNvPr id="11" name="矩形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7081" y="4172542"/>
                <a:ext cx="583785" cy="461649"/>
              </a:xfrm>
              <a:prstGeom prst="rect">
                <a:avLst/>
              </a:prstGeom>
              <a:blipFill rotWithShape="0">
                <a:blip r:embed="rId4"/>
                <a:stretch>
                  <a:fillRect l="-1053" r="-2105" b="-131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/>
              <p:cNvSpPr/>
              <p:nvPr/>
            </p:nvSpPr>
            <p:spPr>
              <a:xfrm>
                <a:off x="5637752" y="4820707"/>
                <a:ext cx="1199339" cy="463509"/>
              </a:xfrm>
              <a:prstGeom prst="rect">
                <a:avLst/>
              </a:prstGeom>
            </p:spPr>
            <p:txBody>
              <a:bodyPr wrap="none" lIns="91426" tIns="45712" rIns="91426" bIns="45712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CN" altLang="en-US" sz="2400" ker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m:t>全反射</m:t>
                      </m:r>
                    </m:oMath>
                  </m:oMathPara>
                </a14:m>
                <a:endParaRPr lang="zh-CN" altLang="en-US" sz="220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mc:Choice>
        <mc:Fallback xmlns="">
          <p:sp>
            <p:nvSpPr>
              <p:cNvPr id="12" name="矩形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7752" y="4820707"/>
                <a:ext cx="1199339" cy="463509"/>
              </a:xfrm>
              <a:prstGeom prst="rect">
                <a:avLst/>
              </a:prstGeom>
              <a:blipFill rotWithShape="0">
                <a:blip r:embed="rId5"/>
                <a:stretch>
                  <a:fillRect l="-1015" r="-508" b="-157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矩形 1"/>
              <p:cNvSpPr/>
              <p:nvPr/>
            </p:nvSpPr>
            <p:spPr>
              <a:xfrm>
                <a:off x="199301" y="608809"/>
                <a:ext cx="11810444" cy="392432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1.</a:t>
                </a:r>
                <a:r>
                  <a:rPr lang="zh-CN" altLang="zh-CN" sz="2600" b="1" dirty="0"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思考判断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(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在光的折射现象中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光路是可逆的。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      )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(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光由介质射入空气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折射角小于入射角。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b="1" dirty="0" smtClean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   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(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𝒄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可知任何介质的折射率都大于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      )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(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同一种介质中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频率越大的色光折射率越大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传播速度越小。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      )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(5)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密度大的介质为光密介质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密度小的介质为光疏介质。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b="1" dirty="0" smtClean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   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301" y="608809"/>
                <a:ext cx="11810444" cy="3924320"/>
              </a:xfrm>
              <a:prstGeom prst="rect">
                <a:avLst/>
              </a:prstGeom>
              <a:blipFill rotWithShape="0">
                <a:blip r:embed="rId2"/>
                <a:stretch>
                  <a:fillRect l="-671" b="-7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矩形 3"/>
          <p:cNvSpPr/>
          <p:nvPr/>
        </p:nvSpPr>
        <p:spPr>
          <a:xfrm>
            <a:off x="5980906" y="1208925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√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739369" y="1831606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552311" y="2530487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√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335262" y="3178568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√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696312" y="3810254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107604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5" grpId="0" autoUpdateAnimBg="0"/>
      <p:bldP spid="6" grpId="0" autoUpdateAnimBg="0"/>
      <p:bldP spid="7" grpId="0" autoUpdateAnimBg="0"/>
      <p:bldP spid="9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700230" y="1350113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6615" y="620649"/>
            <a:ext cx="118104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人教版选择性必修第一册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P89T3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改编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一束光从某种介质射入空气中时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入射角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=30°,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折射角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=60°,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光路如图所示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335215" y="1916811"/>
                <a:ext cx="11658044" cy="288127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此介质的折射率为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此介质的折射率为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光在介质中的速度比在空气中的大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当入射角增大时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折射角增大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折射率也增大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15" y="1916811"/>
                <a:ext cx="11658044" cy="2881277"/>
              </a:xfrm>
              <a:prstGeom prst="rect">
                <a:avLst/>
              </a:prstGeom>
              <a:blipFill rotWithShape="0">
                <a:blip r:embed="rId2"/>
                <a:stretch>
                  <a:fillRect l="-680" b="-35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7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4274" y="2041297"/>
            <a:ext cx="2917634" cy="23255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2077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2433</Words>
  <Application>Microsoft Office PowerPoint</Application>
  <PresentationFormat>自定义</PresentationFormat>
  <Paragraphs>284</Paragraphs>
  <Slides>57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57</vt:i4>
      </vt:variant>
    </vt:vector>
  </HeadingPairs>
  <TitlesOfParts>
    <vt:vector size="72" baseType="lpstr">
      <vt:lpstr>等线</vt:lpstr>
      <vt:lpstr>方正黑体_GBK</vt:lpstr>
      <vt:lpstr>黑体</vt:lpstr>
      <vt:lpstr>华文细黑</vt:lpstr>
      <vt:lpstr>宋体</vt:lpstr>
      <vt:lpstr>微软雅黑</vt:lpstr>
      <vt:lpstr>Arial</vt:lpstr>
      <vt:lpstr>Book Antiqua</vt:lpstr>
      <vt:lpstr>Calibri</vt:lpstr>
      <vt:lpstr>Cambria</vt:lpstr>
      <vt:lpstr>Cambria Math</vt:lpstr>
      <vt:lpstr>Courier New</vt:lpstr>
      <vt:lpstr>Impact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JBY</cp:lastModifiedBy>
  <cp:revision>59</cp:revision>
  <dcterms:created xsi:type="dcterms:W3CDTF">2024-01-15T03:14:15Z</dcterms:created>
  <dcterms:modified xsi:type="dcterms:W3CDTF">2026-03-11T01:14:20Z</dcterms:modified>
</cp:coreProperties>
</file>