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4"/>
  </p:notesMasterIdLst>
  <p:handoutMasterIdLst>
    <p:handoutMasterId r:id="rId55"/>
  </p:handoutMasterIdLst>
  <p:sldIdLst>
    <p:sldId id="340" r:id="rId2"/>
    <p:sldId id="257" r:id="rId3"/>
    <p:sldId id="341" r:id="rId4"/>
    <p:sldId id="342" r:id="rId5"/>
    <p:sldId id="343" r:id="rId6"/>
    <p:sldId id="344" r:id="rId7"/>
    <p:sldId id="345" r:id="rId8"/>
    <p:sldId id="346" r:id="rId9"/>
    <p:sldId id="351" r:id="rId10"/>
    <p:sldId id="352" r:id="rId11"/>
    <p:sldId id="353" r:id="rId12"/>
    <p:sldId id="355" r:id="rId13"/>
    <p:sldId id="356" r:id="rId14"/>
    <p:sldId id="357" r:id="rId15"/>
    <p:sldId id="490" r:id="rId16"/>
    <p:sldId id="358" r:id="rId17"/>
    <p:sldId id="359" r:id="rId18"/>
    <p:sldId id="491" r:id="rId19"/>
    <p:sldId id="361" r:id="rId20"/>
    <p:sldId id="360" r:id="rId21"/>
    <p:sldId id="492" r:id="rId22"/>
    <p:sldId id="493" r:id="rId23"/>
    <p:sldId id="367" r:id="rId24"/>
    <p:sldId id="437" r:id="rId25"/>
    <p:sldId id="494" r:id="rId26"/>
    <p:sldId id="495" r:id="rId27"/>
    <p:sldId id="496" r:id="rId28"/>
    <p:sldId id="497" r:id="rId29"/>
    <p:sldId id="378" r:id="rId30"/>
    <p:sldId id="454" r:id="rId31"/>
    <p:sldId id="498" r:id="rId32"/>
    <p:sldId id="499" r:id="rId33"/>
    <p:sldId id="455" r:id="rId34"/>
    <p:sldId id="456" r:id="rId35"/>
    <p:sldId id="400" r:id="rId36"/>
    <p:sldId id="402" r:id="rId37"/>
    <p:sldId id="404" r:id="rId38"/>
    <p:sldId id="406" r:id="rId39"/>
    <p:sldId id="407" r:id="rId40"/>
    <p:sldId id="412" r:id="rId41"/>
    <p:sldId id="413" r:id="rId42"/>
    <p:sldId id="414" r:id="rId43"/>
    <p:sldId id="415" r:id="rId44"/>
    <p:sldId id="416" r:id="rId45"/>
    <p:sldId id="417" r:id="rId46"/>
    <p:sldId id="418" r:id="rId47"/>
    <p:sldId id="419" r:id="rId48"/>
    <p:sldId id="420" r:id="rId49"/>
    <p:sldId id="421" r:id="rId50"/>
    <p:sldId id="422" r:id="rId51"/>
    <p:sldId id="423" r:id="rId52"/>
    <p:sldId id="428" r:id="rId53"/>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12</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42.xml"/><Relationship Id="rId3" Type="http://schemas.openxmlformats.org/officeDocument/2006/relationships/slide" Target="../slides/slide46.xml"/><Relationship Id="rId7" Type="http://schemas.openxmlformats.org/officeDocument/2006/relationships/slide" Target="../slides/slide40.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8.xml"/><Relationship Id="rId11" Type="http://schemas.openxmlformats.org/officeDocument/2006/relationships/slide" Target="../slides/slide50.xml"/><Relationship Id="rId5" Type="http://schemas.openxmlformats.org/officeDocument/2006/relationships/slide" Target="../slides/slide37.xml"/><Relationship Id="rId10" Type="http://schemas.openxmlformats.org/officeDocument/2006/relationships/slide" Target="../slides/slide48.xml"/><Relationship Id="rId4" Type="http://schemas.openxmlformats.org/officeDocument/2006/relationships/slide" Target="../slides/slide36.xml"/><Relationship Id="rId9" Type="http://schemas.openxmlformats.org/officeDocument/2006/relationships/slide" Target="../slides/slide4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tags" Target="../tags/tag12.xml"/><Relationship Id="rId7" Type="http://schemas.openxmlformats.org/officeDocument/2006/relationships/slide" Target="slide23.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9.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5.xml"/><Relationship Id="rId4" Type="http://schemas.openxmlformats.org/officeDocument/2006/relationships/slide" Target="slide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9.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0.jpeg"/><Relationship Id="rId1" Type="http://schemas.openxmlformats.org/officeDocument/2006/relationships/slideLayout" Target="../slideLayouts/slideLayout6.xml"/><Relationship Id="rId4" Type="http://schemas.openxmlformats.org/officeDocument/2006/relationships/image" Target="../media/image52.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233432"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光的波动性　相对论</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
        <p:nvSpPr>
          <p:cNvPr id="10" name="TextBox 2"/>
          <p:cNvSpPr txBox="1"/>
          <p:nvPr>
            <p:custDataLst>
              <p:tags r:id="rId3"/>
            </p:custDataLst>
          </p:nvPr>
        </p:nvSpPr>
        <p:spPr>
          <a:xfrm>
            <a:off x="1054736" y="5050195"/>
            <a:ext cx="3068469" cy="584775"/>
          </a:xfrm>
          <a:prstGeom prst="rect">
            <a:avLst/>
          </a:prstGeom>
          <a:noFill/>
        </p:spPr>
        <p:txBody>
          <a:bodyPr wrap="none">
            <a:spAutoFit/>
          </a:bodyPr>
          <a:lstStyle/>
          <a:p>
            <a:pPr>
              <a:defRPr/>
            </a:pPr>
            <a:r>
              <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第十三章　光学</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070828" y="19981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以下四图均来自人教版选择性必修第一册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(P95)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(P100)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(P106)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、图丁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(P108)</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866011"/>
            <a:ext cx="11658044" cy="365988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图甲中的肥皂膜呈现彩色条纹是光的干涉现象</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图乙中用透明的标准样板和单色光检查平面</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平整度</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利用了薄膜干涉现象</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图丙中泊松亮斑是光的偏振现象</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图丁中的立体电影利用了光的衍射现象</a:t>
            </a:r>
            <a:endParaRPr lang="zh-CN" altLang="zh-CN" sz="1150" dirty="0">
              <a:latin typeface="Calibri" panose="020F0502020204030204" pitchFamily="34" charset="0"/>
              <a:cs typeface="Times New Roman" panose="02020603050405020304" pitchFamily="18" charset="0"/>
            </a:endParaRPr>
          </a:p>
        </p:txBody>
      </p:sp>
      <p:pic>
        <p:nvPicPr>
          <p:cNvPr id="5" name="image12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98022" y="1649119"/>
            <a:ext cx="3869245" cy="3550807"/>
          </a:xfrm>
          <a:prstGeom prst="rect">
            <a:avLst/>
          </a:prstGeom>
          <a:noFill/>
          <a:ln>
            <a:noFill/>
          </a:ln>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492968" y="13374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4" name="矩形 3"/>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利用图示的装置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观察光的干涉、衍射现象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在光屏上得到如图中甲和乙两种图样。下列关于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处放置的光学元件说法正确的是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84415" y="1916811"/>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甲对应单缝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乙对应双缝</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甲对应双缝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乙对应单缝</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都是单缝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甲对应的缝宽较大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都是双缝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甲对应的双缝间距较大</a:t>
            </a:r>
            <a:endParaRPr lang="zh-CN" altLang="zh-CN" sz="1150">
              <a:latin typeface="Calibri" panose="020F0502020204030204" pitchFamily="34" charset="0"/>
              <a:cs typeface="Times New Roman" panose="02020603050405020304" pitchFamily="18" charset="0"/>
            </a:endParaRPr>
          </a:p>
        </p:txBody>
      </p:sp>
      <p:pic>
        <p:nvPicPr>
          <p:cNvPr id="6" name="image13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1624583"/>
            <a:ext cx="3035049" cy="1944243"/>
          </a:xfrm>
          <a:prstGeom prst="rect">
            <a:avLst/>
          </a:prstGeom>
          <a:noFill/>
          <a:ln>
            <a:noFill/>
          </a:ln>
        </p:spPr>
      </p:pic>
    </p:spTree>
    <p:extLst>
      <p:ext uri="{BB962C8B-B14F-4D97-AF65-F5344CB8AC3E}">
        <p14:creationId xmlns:p14="http://schemas.microsoft.com/office/powerpoint/2010/main" val="37474243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光的衍射和偏振现象　相对论</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光的干涉现象</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几何光学与物理光学的综合应用</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光的干涉现象</a:t>
            </a:r>
            <a:endParaRPr lang="zh-CN" altLang="zh-CN" sz="1800" b="1" kern="1400" dirty="0">
              <a:effectLst/>
              <a:latin typeface="Cambria"/>
              <a:ea typeface="宋体"/>
              <a:cs typeface="Times New Roman"/>
            </a:endParaRPr>
          </a:p>
        </p:txBody>
      </p:sp>
      <mc:AlternateContent xmlns:mc="http://schemas.openxmlformats.org/markup-compatibility/2006" xmlns:a14="http://schemas.microsoft.com/office/drawing/2010/main">
        <mc:Choice Requires="a14">
          <p:sp>
            <p:nvSpPr>
              <p:cNvPr id="4" name="矩形 3"/>
              <p:cNvSpPr/>
              <p:nvPr/>
            </p:nvSpPr>
            <p:spPr>
              <a:xfrm>
                <a:off x="106615" y="1129538"/>
                <a:ext cx="11810444" cy="399991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1.</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双缝干涉</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条纹间距公式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对</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同一双缝干涉装置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光的波长越长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干涉条纹的间距越大。</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亮、暗条纹的判断方法</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相干光源</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发出的光到屏上</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点的路程</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差</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106615" y="1129538"/>
                <a:ext cx="11810444" cy="3999917"/>
              </a:xfrm>
              <a:prstGeom prst="rect">
                <a:avLst/>
              </a:prstGeom>
              <a:blipFill rotWithShape="0">
                <a:blip r:embed="rId2"/>
                <a:stretch>
                  <a:fillRect b="-76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322515" y="4797458"/>
                <a:ext cx="11658044" cy="152892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光屏上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处出现亮条纹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a:latin typeface="宋体" panose="02010600030101010101" pitchFamily="2" charset="-122"/>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光屏上</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处出现暗条纹。</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322515" y="4797458"/>
                <a:ext cx="11658044" cy="1528920"/>
              </a:xfrm>
              <a:prstGeom prst="rect">
                <a:avLst/>
              </a:prstGeom>
              <a:blipFill rotWithShape="0">
                <a:blip r:embed="rId3"/>
                <a:stretch>
                  <a:fillRect l="-680" b="-7968"/>
                </a:stretch>
              </a:blipFill>
            </p:spPr>
            <p:txBody>
              <a:bodyPr/>
              <a:lstStyle/>
              <a:p>
                <a:r>
                  <a:rPr lang="zh-CN" altLang="en-US">
                    <a:noFill/>
                  </a:rPr>
                  <a:t> </a:t>
                </a:r>
              </a:p>
            </p:txBody>
          </p:sp>
        </mc:Fallback>
      </mc:AlternateContent>
      <p:pic>
        <p:nvPicPr>
          <p:cNvPr id="7" name="image132.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42654" y="2946146"/>
            <a:ext cx="3148266" cy="2029921"/>
          </a:xfrm>
          <a:prstGeom prst="rect">
            <a:avLst/>
          </a:prstGeom>
          <a:noFill/>
          <a:ln>
            <a:noFill/>
          </a:ln>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薄膜干涉</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306830"/>
            <a:ext cx="8884985"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形成原因</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竖直的肥皂薄膜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由于重力的作用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形成上薄下厚的楔形。光照射到薄膜上时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在膜的前表面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和后表面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分别反射回来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形成两列频率相同的光波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并且叠加。</a:t>
            </a:r>
            <a:endParaRPr lang="zh-CN" altLang="zh-CN" sz="1150" dirty="0">
              <a:latin typeface="Calibri" panose="020F0502020204030204" pitchFamily="34" charset="0"/>
              <a:cs typeface="Times New Roman" panose="02020603050405020304" pitchFamily="18" charset="0"/>
            </a:endParaRPr>
          </a:p>
        </p:txBody>
      </p:sp>
      <p:pic>
        <p:nvPicPr>
          <p:cNvPr id="6" name="image13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4519" y="1806956"/>
            <a:ext cx="2660015" cy="1998599"/>
          </a:xfrm>
          <a:prstGeom prst="rect">
            <a:avLst/>
          </a:prstGeom>
          <a:noFill/>
          <a:ln>
            <a:noFill/>
          </a:ln>
        </p:spPr>
      </p:pic>
      <mc:AlternateContent xmlns:mc="http://schemas.openxmlformats.org/markup-compatibility/2006" xmlns:a14="http://schemas.microsoft.com/office/drawing/2010/main">
        <mc:Choice Requires="a14">
          <p:sp>
            <p:nvSpPr>
              <p:cNvPr id="2" name="矩形 1"/>
              <p:cNvSpPr/>
              <p:nvPr/>
            </p:nvSpPr>
            <p:spPr>
              <a:xfrm>
                <a:off x="260352" y="3720604"/>
                <a:ext cx="11588748" cy="2410403"/>
              </a:xfrm>
              <a:prstGeom prst="rect">
                <a:avLst/>
              </a:prstGeom>
            </p:spPr>
            <p:txBody>
              <a:bodyPr wrap="square">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亮、暗条纹的判断方法</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①</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单色光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两个表面反射回来的两列光波的路程差为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等于薄膜厚度的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倍</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光在薄膜中的波长为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薄膜上出现亮条纹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薄膜上出现暗条纹。</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260352" y="3720604"/>
                <a:ext cx="11588748" cy="2410403"/>
              </a:xfrm>
              <a:prstGeom prst="rect">
                <a:avLst/>
              </a:prstGeom>
              <a:blipFill rotWithShape="0">
                <a:blip r:embed="rId3"/>
                <a:stretch>
                  <a:fillRect l="-947" r="-53"/>
                </a:stretch>
              </a:blipFill>
            </p:spPr>
            <p:txBody>
              <a:bodyPr/>
              <a:lstStyle/>
              <a:p>
                <a:r>
                  <a:rPr lang="zh-CN" altLang="en-US">
                    <a:noFill/>
                  </a:rPr>
                  <a:t> </a:t>
                </a:r>
              </a:p>
            </p:txBody>
          </p:sp>
        </mc:Fallback>
      </mc:AlternateContent>
      <p:sp>
        <p:nvSpPr>
          <p:cNvPr id="7" name="矩形 6"/>
          <p:cNvSpPr/>
          <p:nvPr/>
        </p:nvSpPr>
        <p:spPr>
          <a:xfrm>
            <a:off x="249777" y="5964208"/>
            <a:ext cx="5279009" cy="692497"/>
          </a:xfrm>
          <a:prstGeom prst="rect">
            <a:avLst/>
          </a:prstGeom>
        </p:spPr>
        <p:txBody>
          <a:bodyPr wrap="none">
            <a:spAutoFit/>
          </a:bodyPr>
          <a:lstStyle/>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白光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薄膜上出现水平彩色条纹。</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185939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增透膜。</a:t>
            </a:r>
            <a:endParaRPr lang="zh-CN" altLang="zh-CN" sz="1150">
              <a:latin typeface="Calibri" panose="020F0502020204030204" pitchFamily="34" charset="0"/>
              <a:cs typeface="Times New Roman" panose="02020603050405020304" pitchFamily="18" charset="0"/>
            </a:endParaRPr>
          </a:p>
          <a:p>
            <a:pPr>
              <a:lnSpc>
                <a:spcPct val="150000"/>
              </a:lnSpc>
              <a:spcAft>
                <a:spcPts val="565"/>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检查平面的平整度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endParaRPr lang="zh-CN" altLang="zh-CN" sz="1150">
              <a:latin typeface="Calibri" panose="020F0502020204030204" pitchFamily="34" charset="0"/>
              <a:cs typeface="Times New Roman" panose="02020603050405020304" pitchFamily="18" charset="0"/>
            </a:endParaRPr>
          </a:p>
        </p:txBody>
      </p:sp>
      <p:pic>
        <p:nvPicPr>
          <p:cNvPr id="7" name="image13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34936" y="3085147"/>
            <a:ext cx="4572381" cy="2298927"/>
          </a:xfrm>
          <a:prstGeom prst="rect">
            <a:avLst/>
          </a:prstGeom>
          <a:noFill/>
          <a:ln>
            <a:noFill/>
          </a:ln>
        </p:spPr>
      </p:pic>
    </p:spTree>
    <p:extLst>
      <p:ext uri="{BB962C8B-B14F-4D97-AF65-F5344CB8AC3E}">
        <p14:creationId xmlns:p14="http://schemas.microsoft.com/office/powerpoint/2010/main" val="414239701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427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双缝干涉</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539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31011"/>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山东卷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用如图所示的装置观察光的干涉和偏振现象。狭缝</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轴对称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光屏垂直于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轴放置。将偏振片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轴置于双缝左侧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单色平行光沿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轴方向入射在屏上观察到干涉条纹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再将偏振片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置于双缝右侧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透振方向平行。保持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轴转动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关于光屏上的干涉条纹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347915" y="4197145"/>
            <a:ext cx="11658044" cy="2159478"/>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条纹间距不变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亮度减小</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条纹间距增大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亮度不变</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条纹间距减小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亮度减小</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条纹间距不变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亮度增大</a:t>
            </a:r>
            <a:endParaRPr lang="zh-CN" altLang="zh-CN" sz="1150">
              <a:latin typeface="Calibri" panose="020F0502020204030204" pitchFamily="34" charset="0"/>
              <a:cs typeface="Times New Roman" panose="02020603050405020304" pitchFamily="18" charset="0"/>
            </a:endParaRPr>
          </a:p>
        </p:txBody>
      </p:sp>
      <p:sp>
        <p:nvSpPr>
          <p:cNvPr id="11" name="TextBox 1"/>
          <p:cNvSpPr txBox="1"/>
          <p:nvPr/>
        </p:nvSpPr>
        <p:spPr>
          <a:xfrm>
            <a:off x="5370925" y="373911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4170" y="3874346"/>
            <a:ext cx="3832733" cy="2133143"/>
          </a:xfrm>
          <a:prstGeom prst="rect">
            <a:avLst/>
          </a:prstGeom>
          <a:no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836676"/>
                <a:ext cx="11658044" cy="2731044"/>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初始时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的透振方向平行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则光屏上的干涉条纹亮度最大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绕</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OO'</a:t>
                </a:r>
                <a:r>
                  <a:rPr lang="zh-CN" altLang="zh-CN" sz="2600" b="1">
                    <a:latin typeface="Times New Roman" panose="02020603050405020304" pitchFamily="18" charset="0"/>
                    <a:cs typeface="Times New Roman" panose="02020603050405020304" pitchFamily="18" charset="0"/>
                  </a:rPr>
                  <a:t>轴转动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b="1">
                    <a:latin typeface="Times New Roman" panose="02020603050405020304" pitchFamily="18" charset="0"/>
                    <a:cs typeface="Times New Roman" panose="02020603050405020304" pitchFamily="18" charset="0"/>
                  </a:rPr>
                  <a:t>的过程中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亮度逐渐减小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转动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不会影响光的波长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a:latin typeface="Times New Roman" panose="02020603050405020304" pitchFamily="18" charset="0"/>
                    <a:cs typeface="Times New Roman" panose="02020603050405020304" pitchFamily="18" charset="0"/>
                  </a:rPr>
                  <a:t>、双缝间距</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和双缝到光屏的距离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由双缝干涉条纹间距公式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条纹间距不变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836676"/>
                <a:ext cx="11658044" cy="2731044"/>
              </a:xfrm>
              <a:prstGeom prst="rect">
                <a:avLst/>
              </a:prstGeom>
              <a:blipFill rotWithShape="0">
                <a:blip r:embed="rId2"/>
                <a:stretch>
                  <a:fillRect l="-680" b="-4018"/>
                </a:stretch>
              </a:blipFill>
            </p:spPr>
            <p:txBody>
              <a:bodyPr/>
              <a:lstStyle/>
              <a:p>
                <a:r>
                  <a:rPr lang="zh-CN" altLang="en-US">
                    <a:noFill/>
                  </a:rPr>
                  <a:t> </a:t>
                </a:r>
              </a:p>
            </p:txBody>
          </p:sp>
        </mc:Fallback>
      </mc:AlternateContent>
      <p:pic>
        <p:nvPicPr>
          <p:cNvPr id="7" name="image13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14170" y="3212973"/>
            <a:ext cx="3832733" cy="2133143"/>
          </a:xfrm>
          <a:prstGeom prst="rect">
            <a:avLst/>
          </a:prstGeom>
          <a:no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5" y="135760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1.(2025·</a:t>
            </a:r>
            <a:r>
              <a:rPr lang="zh-CN" altLang="zh-CN" sz="2600" b="1">
                <a:latin typeface="Times New Roman" panose="02020603050405020304" pitchFamily="18" charset="0"/>
                <a:cs typeface="Times New Roman" panose="02020603050405020304" pitchFamily="18" charset="0"/>
              </a:rPr>
              <a:t>上海卷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用红光、紫光分别通过同一个双缝干涉仪形成干涉图样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下列图样正确的是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259015" y="4355457"/>
                <a:ext cx="11658044" cy="1907421"/>
              </a:xfrm>
              <a:prstGeom prst="rect">
                <a:avLst/>
              </a:prstGeom>
            </p:spPr>
            <p:txBody>
              <a:bodyPr wrap="square" lIns="121898" tIns="60948" rIns="121898" bIns="60948">
                <a:spAutoFit/>
              </a:bodyPr>
              <a:lstStyle/>
              <a:p>
                <a:pPr>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光的双缝干涉图样是平行等距的明暗相间的条纹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衍射图样为中央宽两边窄的明暗相间的条纹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由双缝干涉条纹间距公式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波长越长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条纹间距越大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因为红光的波长大于紫光的波长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所以红光的条纹间距大于紫光的条纹间距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9015" y="4355457"/>
                <a:ext cx="11658044" cy="1907421"/>
              </a:xfrm>
              <a:prstGeom prst="rect">
                <a:avLst/>
              </a:prstGeom>
              <a:blipFill rotWithShape="0">
                <a:blip r:embed="rId2"/>
                <a:stretch>
                  <a:fillRect l="-680" t="-2556" r="-366" b="-6390"/>
                </a:stretch>
              </a:blipFill>
            </p:spPr>
            <p:txBody>
              <a:bodyPr/>
              <a:lstStyle/>
              <a:p>
                <a:r>
                  <a:rPr lang="zh-CN" altLang="en-US">
                    <a:noFill/>
                  </a:rPr>
                  <a:t> </a:t>
                </a:r>
              </a:p>
            </p:txBody>
          </p:sp>
        </mc:Fallback>
      </mc:AlternateContent>
      <p:sp>
        <p:nvSpPr>
          <p:cNvPr id="9" name="TextBox 1"/>
          <p:cNvSpPr txBox="1"/>
          <p:nvPr/>
        </p:nvSpPr>
        <p:spPr>
          <a:xfrm>
            <a:off x="2321020" y="20743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65004" y="2201394"/>
            <a:ext cx="6263386" cy="1999737"/>
          </a:xfrm>
          <a:prstGeom prst="rect">
            <a:avLst/>
          </a:prstGeom>
          <a:noFill/>
          <a:ln>
            <a:noFill/>
          </a:ln>
        </p:spPr>
      </p:pic>
    </p:spTree>
    <p:extLst>
      <p:ext uri="{BB962C8B-B14F-4D97-AF65-F5344CB8AC3E}">
        <p14:creationId xmlns:p14="http://schemas.microsoft.com/office/powerpoint/2010/main" val="19688923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薄膜干涉</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smtClean="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(2026·</a:t>
            </a:r>
            <a:r>
              <a:rPr lang="zh-CN" altLang="en-US" sz="2600" b="1" smtClean="0">
                <a:latin typeface="Times New Roman" panose="02020603050405020304" pitchFamily="18" charset="0"/>
                <a:cs typeface="Times New Roman" panose="02020603050405020304" pitchFamily="18" charset="0"/>
              </a:rPr>
              <a:t>云南红河州一中</a:t>
            </a:r>
            <a:r>
              <a:rPr lang="zh-CN" altLang="zh-CN" sz="2600" b="1" smtClean="0">
                <a:latin typeface="Times New Roman" panose="02020603050405020304" pitchFamily="18" charset="0"/>
                <a:cs typeface="Times New Roman" panose="02020603050405020304" pitchFamily="18" charset="0"/>
              </a:rPr>
              <a:t>月考</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如图甲所示装置可以用来检查精密光学平面的平整程度。当单色光</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垂直入射后</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从上往下看到的条纹如图乙所示</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当单色光</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垂直入射后</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从上往下看到的条纹如图丙所示。该检测方法是利用光的干涉原理</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347915" y="3657727"/>
            <a:ext cx="11658044" cy="2679620"/>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光的频率大于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光的频率</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在相同透明玻璃介质中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光</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的</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传播速度小于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光的传播速度</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若增加一张纸片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观察到的条纹将变疏</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若增加一张纸片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观察到的条纹将变密</a:t>
            </a:r>
            <a:endParaRPr lang="zh-CN" altLang="zh-CN" sz="1150" dirty="0">
              <a:latin typeface="Calibri" panose="020F0502020204030204" pitchFamily="34" charset="0"/>
              <a:cs typeface="Times New Roman" panose="02020603050405020304" pitchFamily="18" charset="0"/>
            </a:endParaRPr>
          </a:p>
        </p:txBody>
      </p:sp>
      <p:sp>
        <p:nvSpPr>
          <p:cNvPr id="9" name="TextBox 1"/>
          <p:cNvSpPr txBox="1"/>
          <p:nvPr/>
        </p:nvSpPr>
        <p:spPr>
          <a:xfrm>
            <a:off x="3337655" y="31926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88090" y="3345252"/>
            <a:ext cx="6007791" cy="1494337"/>
          </a:xfrm>
          <a:prstGeom prst="rect">
            <a:avLst/>
          </a:prstGeom>
          <a:noFill/>
          <a:ln>
            <a:noFill/>
          </a:ln>
        </p:spPr>
      </p:pic>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2339057"/>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知道双缝干涉和薄膜干涉</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知道形成亮、暗条纹的条件。</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知道什么是光的衍射和偏振</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知道发生明显衍射的条件。</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了解相对论的两个基本假设和两个时空观的结论。</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484041"/>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薄膜干涉的光程差</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为薄膜厚度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厚度相同处产生的条纹明暗情况相同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根据条纹的位置与空气膜的厚度是对应的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而相邻两亮纹之间的厚度之差等于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相邻亮纹间距越小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则对应的光的波长越小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频率越大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光的频率小于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光的频率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光的频率较小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则折射率较小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在相同透明玻璃介质中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光的传播速度大于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光的传播速度</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若增加一张纸片时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同一厚度的空气膜向远离纸片方向移动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zh-CN" altLang="zh-CN" sz="2600" b="1" dirty="0" smtClean="0">
                    <a:latin typeface="Times New Roman" panose="02020603050405020304" pitchFamily="18" charset="0"/>
                    <a:cs typeface="Times New Roman" panose="02020603050405020304" pitchFamily="18" charset="0"/>
                  </a:rPr>
                  <a:t>条</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纹</a:t>
                </a:r>
                <a:r>
                  <a:rPr lang="zh-CN" altLang="zh-CN" sz="2600" b="1" dirty="0">
                    <a:latin typeface="Times New Roman" panose="02020603050405020304" pitchFamily="18" charset="0"/>
                    <a:cs typeface="Times New Roman" panose="02020603050405020304" pitchFamily="18" charset="0"/>
                  </a:rPr>
                  <a:t>向着远离纸片方向移动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导致</a:t>
                </a:r>
                <a:r>
                  <a:rPr lang="zh-CN" altLang="zh-CN" sz="2600" b="1" dirty="0" smtClean="0">
                    <a:latin typeface="Times New Roman" panose="02020603050405020304" pitchFamily="18" charset="0"/>
                    <a:cs typeface="Times New Roman" panose="02020603050405020304" pitchFamily="18" charset="0"/>
                  </a:rPr>
                  <a:t>条</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纹</a:t>
                </a:r>
                <a:r>
                  <a:rPr lang="zh-CN" altLang="zh-CN" sz="2600" b="1" dirty="0">
                    <a:latin typeface="Times New Roman" panose="02020603050405020304" pitchFamily="18" charset="0"/>
                    <a:cs typeface="Times New Roman" panose="02020603050405020304" pitchFamily="18" charset="0"/>
                  </a:rPr>
                  <a:t>间距变小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条纹变密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484041"/>
              </a:xfrm>
              <a:prstGeom prst="rect">
                <a:avLst/>
              </a:prstGeom>
              <a:blipFill rotWithShape="0">
                <a:blip r:embed="rId2"/>
                <a:stretch>
                  <a:fillRect l="-680" r="-627" b="-1669"/>
                </a:stretch>
              </a:blipFill>
            </p:spPr>
            <p:txBody>
              <a:bodyPr/>
              <a:lstStyle/>
              <a:p>
                <a:r>
                  <a:rPr lang="zh-CN" altLang="en-US">
                    <a:noFill/>
                  </a:rPr>
                  <a:t> </a:t>
                </a:r>
              </a:p>
            </p:txBody>
          </p:sp>
        </mc:Fallback>
      </mc:AlternateContent>
      <p:pic>
        <p:nvPicPr>
          <p:cNvPr id="7" name="image1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15090" y="4272860"/>
            <a:ext cx="6007791" cy="1494337"/>
          </a:xfrm>
          <a:prstGeom prst="rect">
            <a:avLst/>
          </a:prstGeom>
          <a:noFill/>
          <a:ln>
            <a:noFill/>
          </a:ln>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06615" y="1357608"/>
            <a:ext cx="11810444" cy="1529305"/>
          </a:xfrm>
          <a:prstGeom prst="rect">
            <a:avLst/>
          </a:prstGeom>
        </p:spPr>
        <p:txBody>
          <a:bodyPr wrap="square" lIns="121898" tIns="60948" rIns="121898" bIns="60948">
            <a:spAutoFit/>
          </a:bodyPr>
          <a:lstStyle/>
          <a:p>
            <a:pPr marL="252000" indent="-457200">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山东德州模拟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凸透镜放置在水平玻璃板上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的单色光竖直向下照射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呈现出如图乙所示的亮暗相间的同心圆环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处位于亮环上。下列说法正确的是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409718" y="2869946"/>
                <a:ext cx="11658044" cy="3412385"/>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仅更换形状相同、折射率更大的</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凸</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透镜</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处仍位于亮环上</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对凸透镜施加向下的压力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同一级</a:t>
                </a: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亮</a:t>
                </a:r>
                <a:endPar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20000"/>
                  </a:lnSpc>
                  <a:spcAft>
                    <a:spcPts val="0"/>
                  </a:spcAft>
                  <a:tabLst>
                    <a:tab pos="2970530" algn="l"/>
                  </a:tabLst>
                </a:pPr>
                <a:r>
                  <a:rPr lang="zh-CN"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环</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的半径将变小</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仅将入射光的波长调整为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处位于暗环上</a:t>
                </a:r>
                <a:endParaRPr lang="zh-CN" altLang="zh-CN" sz="1150" dirty="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空气膜厚度为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的位置均位于暗环上</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409718" y="2869946"/>
                <a:ext cx="11658044" cy="3412385"/>
              </a:xfrm>
              <a:prstGeom prst="rect">
                <a:avLst/>
              </a:prstGeom>
              <a:blipFill rotWithShape="0">
                <a:blip r:embed="rId2"/>
                <a:stretch>
                  <a:fillRect l="-680" b="-536"/>
                </a:stretch>
              </a:blipFill>
            </p:spPr>
            <p:txBody>
              <a:bodyPr/>
              <a:lstStyle/>
              <a:p>
                <a:r>
                  <a:rPr lang="zh-CN" altLang="en-US">
                    <a:noFill/>
                  </a:rPr>
                  <a:t> </a:t>
                </a:r>
              </a:p>
            </p:txBody>
          </p:sp>
        </mc:Fallback>
      </mc:AlternateContent>
      <p:sp>
        <p:nvSpPr>
          <p:cNvPr id="9" name="TextBox 1"/>
          <p:cNvSpPr txBox="1"/>
          <p:nvPr/>
        </p:nvSpPr>
        <p:spPr>
          <a:xfrm>
            <a:off x="2651474" y="233616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52246" y="2702169"/>
            <a:ext cx="5489089" cy="2196529"/>
          </a:xfrm>
          <a:prstGeom prst="rect">
            <a:avLst/>
          </a:prstGeom>
          <a:noFill/>
          <a:ln>
            <a:noFill/>
          </a:ln>
        </p:spPr>
      </p:pic>
    </p:spTree>
    <p:extLst>
      <p:ext uri="{BB962C8B-B14F-4D97-AF65-F5344CB8AC3E}">
        <p14:creationId xmlns:p14="http://schemas.microsoft.com/office/powerpoint/2010/main" val="310916687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33349"/>
                <a:ext cx="11658044" cy="4671511"/>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处位于亮环上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处干涉加强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根据薄膜干涉原理有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仅更换形状相同、折射率更大的凸透镜</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上述表达式仍然成立</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只是整数</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将增大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处仍然为干涉加强位置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处仍位于亮环上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对凸透镜施加向下的压力</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凸透镜与水平玻璃板间的薄膜厚度减小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结合上述可知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同一厚度对应的亮条纹对应的位置将外移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同一级亮环的半径将变大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根据薄膜干涉原理可知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仅将入射光的波长调整为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处位于亮环上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空气膜厚度为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若该处为干涉减弱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根据薄膜干涉原理有</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为奇数时的</a:t>
                </a:r>
                <a:r>
                  <a:rPr lang="zh-CN" altLang="zh-CN" sz="2600" b="1" dirty="0" smtClean="0">
                    <a:latin typeface="Times New Roman" panose="02020603050405020304" pitchFamily="18" charset="0"/>
                    <a:cs typeface="Times New Roman" panose="02020603050405020304" pitchFamily="18" charset="0"/>
                  </a:rPr>
                  <a:t>位置</a:t>
                </a:r>
                <a:endParaRPr lang="en-US" altLang="zh-CN" sz="2600" b="1"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均</a:t>
                </a:r>
                <a:r>
                  <a:rPr lang="zh-CN" altLang="zh-CN" sz="2600" b="1" dirty="0">
                    <a:latin typeface="Times New Roman" panose="02020603050405020304" pitchFamily="18" charset="0"/>
                    <a:cs typeface="Times New Roman" panose="02020603050405020304" pitchFamily="18" charset="0"/>
                  </a:rPr>
                  <a:t>位于暗环上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b="1" dirty="0">
                    <a:latin typeface="Times New Roman" panose="02020603050405020304" pitchFamily="18" charset="0"/>
                    <a:cs typeface="Times New Roman" panose="02020603050405020304" pitchFamily="18" charset="0"/>
                  </a:rPr>
                  <a:t>为偶数时的位置均</a:t>
                </a:r>
                <a:r>
                  <a:rPr lang="zh-CN" altLang="zh-CN" sz="2600" b="1" dirty="0" smtClean="0">
                    <a:latin typeface="Times New Roman" panose="02020603050405020304" pitchFamily="18" charset="0"/>
                    <a:cs typeface="Times New Roman" panose="02020603050405020304" pitchFamily="18" charset="0"/>
                  </a:rPr>
                  <a:t>位于</a:t>
                </a:r>
                <a:endParaRPr lang="en-US" altLang="zh-CN" sz="2600" b="1" dirty="0" smtClean="0">
                  <a:latin typeface="Times New Roman" panose="02020603050405020304" pitchFamily="18" charset="0"/>
                  <a:cs typeface="Times New Roman" panose="02020603050405020304" pitchFamily="18" charset="0"/>
                </a:endParaRPr>
              </a:p>
              <a:p>
                <a:pPr>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亮</a:t>
                </a:r>
                <a:r>
                  <a:rPr lang="zh-CN" altLang="zh-CN" sz="2600" b="1" dirty="0">
                    <a:latin typeface="Times New Roman" panose="02020603050405020304" pitchFamily="18" charset="0"/>
                    <a:cs typeface="Times New Roman" panose="02020603050405020304" pitchFamily="18" charset="0"/>
                  </a:rPr>
                  <a:t>环上</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33349"/>
                <a:ext cx="11658044" cy="4671511"/>
              </a:xfrm>
              <a:prstGeom prst="rect">
                <a:avLst/>
              </a:prstGeom>
              <a:blipFill rotWithShape="0">
                <a:blip r:embed="rId2"/>
                <a:stretch>
                  <a:fillRect l="-680" t="-1175" r="-470" b="-2089"/>
                </a:stretch>
              </a:blipFill>
            </p:spPr>
            <p:txBody>
              <a:bodyPr/>
              <a:lstStyle/>
              <a:p>
                <a:r>
                  <a:rPr lang="zh-CN" altLang="en-US">
                    <a:noFill/>
                  </a:rPr>
                  <a:t> </a:t>
                </a:r>
              </a:p>
            </p:txBody>
          </p:sp>
        </mc:Fallback>
      </mc:AlternateContent>
      <p:pic>
        <p:nvPicPr>
          <p:cNvPr id="7" name="image14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52246" y="3926395"/>
            <a:ext cx="5489089" cy="2196529"/>
          </a:xfrm>
          <a:prstGeom prst="rect">
            <a:avLst/>
          </a:prstGeom>
          <a:noFill/>
          <a:ln>
            <a:noFill/>
          </a:ln>
        </p:spPr>
      </p:pic>
    </p:spTree>
    <p:extLst>
      <p:ext uri="{BB962C8B-B14F-4D97-AF65-F5344CB8AC3E}">
        <p14:creationId xmlns:p14="http://schemas.microsoft.com/office/powerpoint/2010/main" val="200572659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光的衍射和偏振现象　相对论</a:t>
            </a:r>
            <a:endParaRPr lang="zh-CN" altLang="zh-CN" sz="1800" b="1" kern="1400" dirty="0">
              <a:effectLst/>
              <a:latin typeface="Cambria"/>
              <a:ea typeface="宋体"/>
              <a:cs typeface="Times New Roman"/>
            </a:endParaRPr>
          </a:p>
        </p:txBody>
      </p:sp>
      <p:sp>
        <p:nvSpPr>
          <p:cNvPr id="4" name="矩形 3"/>
          <p:cNvSpPr/>
          <p:nvPr/>
        </p:nvSpPr>
        <p:spPr>
          <a:xfrm>
            <a:off x="106615" y="1472438"/>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对光的衍射的理解</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259015" y="2310765"/>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波长越长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衍射现象越明显。光在任何情况下都可以发生衍射现象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只是明显与不明显的差别。</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衍射现象说明</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光沿直线传播</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只是一种特殊情况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只有在光的波长比障碍物小得多时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光才可以看作是沿直线传播的。</a:t>
            </a:r>
            <a:endParaRPr lang="zh-CN" altLang="zh-CN" sz="115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单缝衍射与双缝干涉的比较</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3820449486"/>
              </p:ext>
            </p:extLst>
          </p:nvPr>
        </p:nvGraphicFramePr>
        <p:xfrm>
          <a:off x="516731" y="1472058"/>
          <a:ext cx="11195177" cy="4563312"/>
        </p:xfrm>
        <a:graphic>
          <a:graphicData uri="http://schemas.openxmlformats.org/drawingml/2006/table">
            <a:tbl>
              <a:tblPr firstRow="1" firstCol="1" bandRow="1"/>
              <a:tblGrid>
                <a:gridCol w="825881"/>
                <a:gridCol w="1728216"/>
                <a:gridCol w="4320540"/>
                <a:gridCol w="4320540"/>
              </a:tblGrid>
              <a:tr h="346967">
                <a:tc gridSpan="2">
                  <a:txBody>
                    <a:bodyPr/>
                    <a:lstStyle/>
                    <a:p>
                      <a:pPr>
                        <a:lnSpc>
                          <a:spcPct val="150000"/>
                        </a:lnSpc>
                        <a:spcAft>
                          <a:spcPts val="0"/>
                        </a:spcAft>
                        <a:tabLst>
                          <a:tab pos="2970530" algn="l"/>
                        </a:tabLst>
                      </a:pP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c hMerge="1">
                  <a:txBody>
                    <a:bodyPr/>
                    <a:lstStyle/>
                    <a:p>
                      <a:endParaRPr lang="zh-CN" altLang="en-US"/>
                    </a:p>
                  </a:txBody>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单缝衍射</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双缝干涉</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8345">
                <a:tc rowSpan="3">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不同点</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条纹宽度</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条纹宽度不等</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中央最宽</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条纹宽度相等</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722">
                <a:tc vMerge="1">
                  <a:txBody>
                    <a:bodyPr/>
                    <a:lstStyle/>
                    <a:p>
                      <a:endParaRPr lang="zh-CN" altLang="en-US"/>
                    </a:p>
                  </a:txBody>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条纹间距</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各相邻条纹间距不等</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各相邻条纹等间距</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7178">
                <a:tc vMerge="1">
                  <a:txBody>
                    <a:bodyPr/>
                    <a:lstStyle/>
                    <a:p>
                      <a:endParaRPr lang="zh-CN" altLang="en-US"/>
                    </a:p>
                  </a:txBody>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亮度情况</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中央条纹最亮</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两边变暗</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条纹清晰</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亮度基本相同</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1278">
                <a:tc gridSpan="2">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相同点</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干涉、衍射都是波特有的现象</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属于波的叠加</a:t>
                      </a:r>
                      <a:r>
                        <a:rPr lang="en-US" sz="23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干涉、衍射都有明暗相间的条纹</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r h="346967">
                <a:tc gridSpan="2">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本质</a:t>
                      </a:r>
                      <a:endParaRPr lang="zh-CN" sz="23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c gridSpan="2">
                  <a:txBody>
                    <a:bodyPr/>
                    <a:lstStyle/>
                    <a:p>
                      <a:pPr>
                        <a:lnSpc>
                          <a:spcPct val="15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光波叠加的结果</a:t>
                      </a: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光的干涉是两列波的叠加</a:t>
                      </a:r>
                      <a:r>
                        <a:rPr lang="en-US" sz="23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光的单缝衍射是来自单缝不同位置的无限列光波通过缝之后叠加时加强或削弱的结果</a:t>
                      </a:r>
                      <a:endParaRPr lang="zh-CN" sz="23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CN" altLang="en-US"/>
                    </a:p>
                  </a:txBody>
                  <a:tcPr/>
                </a:tc>
              </a:tr>
            </a:tbl>
          </a:graphicData>
        </a:graphic>
      </p:graphicFrame>
    </p:spTree>
    <p:extLst>
      <p:ext uri="{BB962C8B-B14F-4D97-AF65-F5344CB8AC3E}">
        <p14:creationId xmlns:p14="http://schemas.microsoft.com/office/powerpoint/2010/main" val="255506338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5698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光的偏振</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自然光与偏振光的比较</a:t>
            </a:r>
            <a:endParaRPr lang="zh-CN" altLang="zh-CN" sz="1150" dirty="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547726898"/>
              </p:ext>
            </p:extLst>
          </p:nvPr>
        </p:nvGraphicFramePr>
        <p:xfrm>
          <a:off x="838200" y="1916811"/>
          <a:ext cx="10514013" cy="3246120"/>
        </p:xfrm>
        <a:graphic>
          <a:graphicData uri="http://schemas.openxmlformats.org/drawingml/2006/table">
            <a:tbl>
              <a:tblPr firstRow="1" firstCol="1" bandRow="1"/>
              <a:tblGrid>
                <a:gridCol w="2232628"/>
                <a:gridCol w="4633022"/>
                <a:gridCol w="3648363"/>
              </a:tblGrid>
              <a:tr h="2051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类别</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自然光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非偏振光</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偏振光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5130">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光的来源</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从普通光源发出的光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自然光通过偏振片的光</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05205">
                <a:tc>
                  <a:txBody>
                    <a:bodyPr/>
                    <a:lstStyle/>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光的振</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动方向</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在垂直于光的传播方向的平面内</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光沿任意方向振动</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且沿各个方向振动的光的强度相同</a:t>
                      </a:r>
                      <a:endParaRPr lang="zh-CN" sz="115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在垂直于光的传播方向的平面内</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光沿特定方向振动</a:t>
                      </a:r>
                      <a:endParaRPr lang="zh-CN" sz="115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矩形 3"/>
          <p:cNvSpPr/>
          <p:nvPr/>
        </p:nvSpPr>
        <p:spPr>
          <a:xfrm>
            <a:off x="435241" y="5309743"/>
            <a:ext cx="11324959" cy="892552"/>
          </a:xfrm>
          <a:prstGeom prst="rect">
            <a:avLst/>
          </a:prstGeom>
        </p:spPr>
        <p:txBody>
          <a:bodyPr wrap="square">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偏振光的应用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加偏振滤光片的照相机镜头、液晶显示器、立体电影、消除车灯眩光等。</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9403048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上海卷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自然光垂直通过两个相互平行的偏振片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照射在光屏上。保持偏振片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以光的传播方向为轴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周期为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匀速转动偏振片</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则观察光屏上光强最小的时间间隔为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46091" y="2551023"/>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C.0.5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D.0.25</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5993606" y="1929511"/>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242349" y="2120138"/>
            <a:ext cx="4291600" cy="1640015"/>
          </a:xfrm>
          <a:prstGeom prst="rect">
            <a:avLst/>
          </a:prstGeom>
          <a:noFill/>
          <a:ln>
            <a:noFill/>
          </a:ln>
        </p:spPr>
      </p:pic>
      <p:sp>
        <p:nvSpPr>
          <p:cNvPr id="9" name="矩形 8"/>
          <p:cNvSpPr/>
          <p:nvPr/>
        </p:nvSpPr>
        <p:spPr>
          <a:xfrm>
            <a:off x="259015" y="3937562"/>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根据光的偏振原理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当两偏振片的偏振方向相互垂直时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光屏上的光强最小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偏振片</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转动一周的过程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两偏振片的偏振方向两次垂直</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即光屏上光强最小的时间间隔为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0.5</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45327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linds(horizont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甘肃天水模拟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用单色光照射厚纸板上的圆孔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在纸板后边的光屏上得到如图乙所示的圆形光斑。下列方法有助于在光屏上看到明显衍射条纹的是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35215" y="2507029"/>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增大光的强度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增大光的频率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减小圆孔的直径</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减小纸板到光屏的距离</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2016093" y="193469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46157" y="2124621"/>
            <a:ext cx="4751324" cy="2302952"/>
          </a:xfrm>
          <a:prstGeom prst="rect">
            <a:avLst/>
          </a:prstGeom>
          <a:noFill/>
          <a:ln>
            <a:noFill/>
          </a:ln>
        </p:spPr>
      </p:pic>
      <p:sp>
        <p:nvSpPr>
          <p:cNvPr id="2" name="矩形 1"/>
          <p:cNvSpPr/>
          <p:nvPr/>
        </p:nvSpPr>
        <p:spPr>
          <a:xfrm>
            <a:off x="338677" y="4966589"/>
            <a:ext cx="11459623" cy="1292662"/>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当障碍物或孔的尺寸与光波的波长差不多或者比波长小时会发生明显的衍射现象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则要看到明显的衍射条纹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可以增大光的波长、减小光的频率或减小圆孔的直径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9276500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接近光速飞行的飞船和地球上各有一只相同的铯原子钟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飞船和地球上的人观测这两只钟的快慢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飞船上的人观测到飞船上的钟较快</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飞船上的人观测到飞船上的钟较慢</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地球上的人观测到地球上的钟较快</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地球上的人观测到地球上的钟较慢</a:t>
            </a:r>
            <a:endParaRPr lang="zh-CN" altLang="zh-CN" sz="1150" dirty="0">
              <a:latin typeface="Calibri" panose="020F0502020204030204" pitchFamily="34" charset="0"/>
              <a:cs typeface="Times New Roman" panose="02020603050405020304" pitchFamily="18" charset="0"/>
            </a:endParaRPr>
          </a:p>
        </p:txBody>
      </p:sp>
      <p:sp>
        <p:nvSpPr>
          <p:cNvPr id="5" name="矩形 4"/>
          <p:cNvSpPr/>
          <p:nvPr/>
        </p:nvSpPr>
        <p:spPr>
          <a:xfrm>
            <a:off x="297115" y="4293416"/>
            <a:ext cx="11658044" cy="185503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根据相对论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运动的时钟变慢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结合运动的相对性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可知飞船上的人观测到地球上的钟较慢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认为飞船上的钟较快。地球上的人观测到飞船上的钟较慢</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认为地球上的钟较快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6946614" y="133741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Tree>
    <p:extLst>
      <p:ext uri="{BB962C8B-B14F-4D97-AF65-F5344CB8AC3E}">
        <p14:creationId xmlns:p14="http://schemas.microsoft.com/office/powerpoint/2010/main" val="18222888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06615" y="1302448"/>
                <a:ext cx="11810444" cy="145697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光从一种介质进入另一种介质时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频率不变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光速改变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λf</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波长改变。</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同一种介质中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频率越大的色光折射率越大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由</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传播速度越小。</a:t>
                </a:r>
                <a:endParaRPr lang="zh-CN" altLang="zh-CN" sz="115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06615" y="1302448"/>
                <a:ext cx="11810444" cy="1456978"/>
              </a:xfrm>
              <a:prstGeom prst="rect">
                <a:avLst/>
              </a:prstGeom>
              <a:blipFill rotWithShape="0">
                <a:blip r:embed="rId2"/>
                <a:stretch>
                  <a:fillRect l="-671" b="-2510"/>
                </a:stretch>
              </a:blipFill>
            </p:spPr>
            <p:txBody>
              <a:bodyPr/>
              <a:lstStyle/>
              <a:p>
                <a:r>
                  <a:rPr lang="zh-CN" altLang="en-US">
                    <a:noFill/>
                  </a:rPr>
                  <a:t> </a:t>
                </a:r>
              </a:p>
            </p:txBody>
          </p:sp>
        </mc:Fallback>
      </mc:AlternateContent>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几何光学与物理光学的综合应用</a:t>
            </a:r>
            <a:endParaRPr lang="zh-CN" altLang="zh-CN" sz="1800" b="1" kern="1400" dirty="0">
              <a:effectLst/>
              <a:latin typeface="Cambria"/>
              <a:ea typeface="宋体"/>
              <a:cs typeface="Times New Roman"/>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光的频率、折射率、波速、波长的对应关系</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981784657"/>
              </p:ext>
            </p:extLst>
          </p:nvPr>
        </p:nvGraphicFramePr>
        <p:xfrm>
          <a:off x="1333658" y="1370330"/>
          <a:ext cx="9170988" cy="4937760"/>
        </p:xfrm>
        <a:graphic>
          <a:graphicData uri="http://schemas.openxmlformats.org/drawingml/2006/table">
            <a:tbl>
              <a:tblPr firstRow="1" firstCol="1" bandRow="1"/>
              <a:tblGrid>
                <a:gridCol w="4798261"/>
                <a:gridCol w="4372727"/>
              </a:tblGrid>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颜色</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红橙黄绿蓝靛紫</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频率</a:t>
                      </a:r>
                      <a:r>
                        <a:rPr lang="en-US" sz="2300" i="1">
                          <a:effectLst/>
                          <a:latin typeface="Times New Roman" panose="02020603050405020304" pitchFamily="18" charset="0"/>
                          <a:ea typeface="微软雅黑" panose="020B0503020204020204" pitchFamily="34" charset="-122"/>
                          <a:cs typeface="Times New Roman" panose="02020603050405020304" pitchFamily="18" charset="0"/>
                        </a:rPr>
                        <a:t>ν</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低</a:t>
                      </a:r>
                      <a:r>
                        <a:rPr lang="en-US" sz="2300" b="1">
                          <a:effectLst/>
                          <a:latin typeface="宋体" panose="02010600030101010101" pitchFamily="2" charset="-122"/>
                          <a:ea typeface="宋体" panose="02010600030101010101" pitchFamily="2"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高</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同一介质中的折射率</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小</a:t>
                      </a:r>
                      <a:r>
                        <a:rPr lang="en-US" sz="2300" b="1">
                          <a:effectLst/>
                          <a:latin typeface="宋体" panose="02010600030101010101" pitchFamily="2" charset="-122"/>
                          <a:ea typeface="宋体" panose="02010600030101010101" pitchFamily="2"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同一介质中的速度</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大</a:t>
                      </a:r>
                      <a:r>
                        <a:rPr lang="en-US" sz="2300" b="1">
                          <a:effectLst/>
                          <a:latin typeface="宋体" panose="02010600030101010101" pitchFamily="2" charset="-122"/>
                          <a:ea typeface="宋体" panose="02010600030101010101" pitchFamily="2"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同一介质中的波长</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长</a:t>
                      </a:r>
                      <a:r>
                        <a:rPr lang="en-US" sz="2300" b="1">
                          <a:effectLst/>
                          <a:latin typeface="宋体" panose="02010600030101010101" pitchFamily="2" charset="-122"/>
                          <a:ea typeface="宋体" panose="02010600030101010101" pitchFamily="2"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短</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通过同一棱镜的偏折角</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小</a:t>
                      </a:r>
                      <a:r>
                        <a:rPr lang="en-US" sz="2300" b="1">
                          <a:effectLst/>
                          <a:latin typeface="宋体" panose="02010600030101010101" pitchFamily="2" charset="-122"/>
                          <a:ea typeface="宋体" panose="02010600030101010101" pitchFamily="2"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大</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同一介质中的临界角</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大</a:t>
                      </a:r>
                      <a:r>
                        <a:rPr lang="en-US" sz="2300" b="1">
                          <a:effectLst/>
                          <a:latin typeface="宋体" panose="02010600030101010101" pitchFamily="2" charset="-122"/>
                          <a:ea typeface="宋体" panose="02010600030101010101" pitchFamily="2" charset="-122"/>
                          <a:cs typeface="Times New Roman" panose="02020603050405020304" pitchFamily="18" charset="0"/>
                        </a:rPr>
                        <a:t>→</a:t>
                      </a: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小</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3917">
                <a:tc>
                  <a:txBody>
                    <a:bodyPr/>
                    <a:lstStyle/>
                    <a:p>
                      <a:pPr algn="ctr">
                        <a:lnSpc>
                          <a:spcPct val="150000"/>
                        </a:lnSpc>
                        <a:spcAft>
                          <a:spcPts val="0"/>
                        </a:spcAft>
                        <a:tabLst>
                          <a:tab pos="2970530" algn="l"/>
                        </a:tabLst>
                      </a:pPr>
                      <a:r>
                        <a:rPr lang="zh-CN" sz="2300">
                          <a:effectLst/>
                          <a:latin typeface="Times New Roman" panose="02020603050405020304" pitchFamily="18" charset="0"/>
                          <a:ea typeface="微软雅黑" panose="020B0503020204020204" pitchFamily="34" charset="-122"/>
                          <a:cs typeface="Times New Roman" panose="02020603050405020304" pitchFamily="18" charset="0"/>
                        </a:rPr>
                        <a:t>同一装置的双缝干涉条纹间距</a:t>
                      </a:r>
                      <a:endParaRPr lang="zh-CN" sz="10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大</a:t>
                      </a:r>
                      <a:r>
                        <a:rPr lang="en-US" sz="2300" b="1" dirty="0">
                          <a:effectLst/>
                          <a:latin typeface="宋体" panose="02010600030101010101" pitchFamily="2" charset="-122"/>
                          <a:ea typeface="宋体" panose="02010600030101010101" pitchFamily="2" charset="-122"/>
                          <a:cs typeface="Times New Roman" panose="02020603050405020304" pitchFamily="18" charset="0"/>
                        </a:rPr>
                        <a:t>→</a:t>
                      </a:r>
                      <a:r>
                        <a:rPr lang="zh-CN" sz="2300" dirty="0">
                          <a:effectLst/>
                          <a:latin typeface="Times New Roman" panose="02020603050405020304" pitchFamily="18" charset="0"/>
                          <a:ea typeface="微软雅黑" panose="020B0503020204020204" pitchFamily="34" charset="-122"/>
                          <a:cs typeface="Times New Roman" panose="02020603050405020304" pitchFamily="18" charset="0"/>
                        </a:rPr>
                        <a:t>小</a:t>
                      </a:r>
                      <a:endParaRPr lang="zh-CN" sz="10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6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黑龙江大庆高三期末</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中国最北端城市黑龙江漠河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极寒天气频繁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城市的路灯、霓虹灯、汽车大灯等在稳定大气中易形成</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寒夜灯柱</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这是一种冰晕现象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因大气中的冰晶反射灯光而形成。简化光路如图所示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一束灯光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复色光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从左侧界面折射进入冰晶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分成两束单色光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再经右侧界面反射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最后从左侧界面折射出来被人们看到。关于这一现象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5" name="矩形 4"/>
          <p:cNvSpPr/>
          <p:nvPr/>
        </p:nvSpPr>
        <p:spPr>
          <a:xfrm>
            <a:off x="360615" y="3688764"/>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光的折射率比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光的折射率大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在冰晶中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光的速度比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光的速度大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单色光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在冰晶右侧的反射是全反射</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用同一装置做双缝干涉实验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光的条纹间距比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光小</a:t>
            </a:r>
            <a:endParaRPr lang="zh-CN" altLang="zh-CN" sz="1150">
              <a:latin typeface="Calibri" panose="020F0502020204030204" pitchFamily="34" charset="0"/>
              <a:cs typeface="Times New Roman" panose="02020603050405020304" pitchFamily="18" charset="0"/>
            </a:endParaRPr>
          </a:p>
        </p:txBody>
      </p:sp>
      <p:sp>
        <p:nvSpPr>
          <p:cNvPr id="6" name="TextBox 1"/>
          <p:cNvSpPr txBox="1"/>
          <p:nvPr/>
        </p:nvSpPr>
        <p:spPr>
          <a:xfrm>
            <a:off x="9691465" y="31164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4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9807" y="3810254"/>
            <a:ext cx="3602101" cy="2125240"/>
          </a:xfrm>
          <a:prstGeom prst="rect">
            <a:avLst/>
          </a:prstGeom>
          <a:noFill/>
          <a:ln>
            <a:noFill/>
          </a:ln>
        </p:spPr>
      </p:pic>
    </p:spTree>
    <p:extLst>
      <p:ext uri="{BB962C8B-B14F-4D97-AF65-F5344CB8AC3E}">
        <p14:creationId xmlns:p14="http://schemas.microsoft.com/office/powerpoint/2010/main" val="355874027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4131620"/>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光偏折程度比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光的折射率比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光的折射率大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光的折射率比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光的折射率大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则在冰晶中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光的速度比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光的速度小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简化图中左右界面平行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右侧界面的入射角等于左侧界面的折射角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可知右侧界面的入射角小于临界角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光在右侧界面没有发生全反射</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光的折射率大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光频率大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波长小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通过同一双缝干涉装置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光的条纹间距比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4131620"/>
              </a:xfrm>
              <a:prstGeom prst="rect">
                <a:avLst/>
              </a:prstGeom>
              <a:blipFill rotWithShape="0">
                <a:blip r:embed="rId2"/>
                <a:stretch>
                  <a:fillRect l="-680" r="-209" b="-2360"/>
                </a:stretch>
              </a:blipFill>
            </p:spPr>
            <p:txBody>
              <a:bodyPr/>
              <a:lstStyle/>
              <a:p>
                <a:r>
                  <a:rPr lang="zh-CN" altLang="en-US">
                    <a:noFill/>
                  </a:rPr>
                  <a:t> </a:t>
                </a:r>
              </a:p>
            </p:txBody>
          </p:sp>
        </mc:Fallback>
      </mc:AlternateContent>
      <p:pic>
        <p:nvPicPr>
          <p:cNvPr id="7" name="image1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09807" y="4137511"/>
            <a:ext cx="3602101" cy="2125240"/>
          </a:xfrm>
          <a:prstGeom prst="rect">
            <a:avLst/>
          </a:prstGeom>
          <a:noFill/>
          <a:ln>
            <a:noFill/>
          </a:ln>
        </p:spPr>
      </p:pic>
    </p:spTree>
    <p:extLst>
      <p:ext uri="{BB962C8B-B14F-4D97-AF65-F5344CB8AC3E}">
        <p14:creationId xmlns:p14="http://schemas.microsoft.com/office/powerpoint/2010/main" val="119322169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357608"/>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如图所示为一束太阳光射到截面为六边形的冰晶上时的光路图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为其折射出的光线中的两种单色光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2" name="矩形 1"/>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p:sp>
        <p:nvSpPr>
          <p:cNvPr id="5" name="矩形 4"/>
          <p:cNvSpPr/>
          <p:nvPr/>
        </p:nvSpPr>
        <p:spPr>
          <a:xfrm>
            <a:off x="284415" y="2666619"/>
            <a:ext cx="11658044" cy="305972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在冰晶中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光的传播速度较小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通过同一装置发生双缝干涉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光的相邻条纹</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中心</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a:lnSpc>
                <a:spcPct val="150000"/>
              </a:lnSpc>
              <a:spcAft>
                <a:spcPts val="0"/>
              </a:spcAft>
              <a:tabLst>
                <a:tab pos="2970530" algn="l"/>
              </a:tabLst>
            </a:pP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间距</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较大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从同种玻璃中射入空气发生全反射时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光的临界角较小</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用同一装置做单缝衍射实验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光的中央亮条纹更宽</a:t>
            </a:r>
            <a:endParaRPr lang="zh-CN" altLang="zh-CN" sz="1150" dirty="0">
              <a:latin typeface="Calibri" panose="020F0502020204030204" pitchFamily="34" charset="0"/>
              <a:cs typeface="Times New Roman" panose="02020603050405020304" pitchFamily="18" charset="0"/>
            </a:endParaRPr>
          </a:p>
        </p:txBody>
      </p:sp>
      <p:sp>
        <p:nvSpPr>
          <p:cNvPr id="6" name="TextBox 1"/>
          <p:cNvSpPr txBox="1"/>
          <p:nvPr/>
        </p:nvSpPr>
        <p:spPr>
          <a:xfrm>
            <a:off x="7594695" y="20743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95075" y="2768219"/>
            <a:ext cx="3400806" cy="1868074"/>
          </a:xfrm>
          <a:prstGeom prst="rect">
            <a:avLst/>
          </a:prstGeom>
          <a:noFill/>
          <a:ln>
            <a:noFill/>
          </a:ln>
        </p:spPr>
      </p:pic>
    </p:spTree>
    <p:extLst>
      <p:ext uri="{BB962C8B-B14F-4D97-AF65-F5344CB8AC3E}">
        <p14:creationId xmlns:p14="http://schemas.microsoft.com/office/powerpoint/2010/main" val="215986794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66704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太阳光射入六边形冰晶时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光的折射角大于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光的折射角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由折射定律</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𝒊</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冰晶对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光的折射率小于对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光的折射率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在冰晶中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光的传播速度较大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光的折射率小于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光的折射率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光的频率小于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光的频率</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λf</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光的波长大于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光的波长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根据双缝干涉条纹间距公式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光相邻条纹中心间距较大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由临界角公式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光的折射率较小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临界角较大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光的波长大于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光的波长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a:t>
                </a:r>
                <a:r>
                  <a:rPr lang="zh-CN" altLang="zh-CN" sz="2600" b="1" dirty="0" smtClean="0">
                    <a:latin typeface="Times New Roman" panose="02020603050405020304" pitchFamily="18" charset="0"/>
                    <a:cs typeface="Times New Roman" panose="02020603050405020304" pitchFamily="18" charset="0"/>
                  </a:rPr>
                  <a:t>同</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一</a:t>
                </a:r>
                <a:r>
                  <a:rPr lang="zh-CN" altLang="zh-CN" sz="2600" b="1" dirty="0">
                    <a:latin typeface="Times New Roman" panose="02020603050405020304" pitchFamily="18" charset="0"/>
                    <a:cs typeface="Times New Roman" panose="02020603050405020304" pitchFamily="18" charset="0"/>
                  </a:rPr>
                  <a:t>单缝衍射装置中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入射光的波长越长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中央亮条纹</a:t>
                </a:r>
                <a:r>
                  <a:rPr lang="zh-CN" altLang="zh-CN" sz="2600" b="1" dirty="0" smtClean="0">
                    <a:latin typeface="Times New Roman" panose="02020603050405020304" pitchFamily="18" charset="0"/>
                    <a:cs typeface="Times New Roman" panose="02020603050405020304" pitchFamily="18" charset="0"/>
                  </a:rPr>
                  <a:t>越</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光中央亮条纹更宽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667040"/>
              </a:xfrm>
              <a:prstGeom prst="rect">
                <a:avLst/>
              </a:prstGeom>
              <a:blipFill rotWithShape="0">
                <a:blip r:embed="rId2"/>
                <a:stretch>
                  <a:fillRect l="-680" r="-1307" b="-1507"/>
                </a:stretch>
              </a:blipFill>
            </p:spPr>
            <p:txBody>
              <a:bodyPr/>
              <a:lstStyle/>
              <a:p>
                <a:r>
                  <a:rPr lang="zh-CN" altLang="en-US">
                    <a:noFill/>
                  </a:rPr>
                  <a:t> </a:t>
                </a:r>
              </a:p>
            </p:txBody>
          </p:sp>
        </mc:Fallback>
      </mc:AlternateContent>
      <p:pic>
        <p:nvPicPr>
          <p:cNvPr id="7" name="image14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349202" y="4458335"/>
            <a:ext cx="3400806" cy="1868074"/>
          </a:xfrm>
          <a:prstGeom prst="rect">
            <a:avLst/>
          </a:prstGeom>
          <a:noFill/>
          <a:ln>
            <a:noFill/>
          </a:ln>
        </p:spPr>
      </p:pic>
    </p:spTree>
    <p:extLst>
      <p:ext uri="{BB962C8B-B14F-4D97-AF65-F5344CB8AC3E}">
        <p14:creationId xmlns:p14="http://schemas.microsoft.com/office/powerpoint/2010/main" val="183288557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4849844" y="3434056"/>
            <a:ext cx="609708"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31240" y="1311655"/>
            <a:ext cx="12084560" cy="2723798"/>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光的干涉现象</a:t>
            </a:r>
            <a:endParaRPr lang="zh-CN" altLang="zh-CN" sz="1150" dirty="0">
              <a:latin typeface="Calibri" panose="020F0502020204030204" pitchFamily="34" charset="0"/>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如图所示的双缝干涉实验中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到缝</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距离相等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连线中垂线与光屏的交点。用波长为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400 nm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的光实验时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光屏中央</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处呈现中央亮条纹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记为第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条亮条纹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处呈现第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条亮条纹。当改用波长</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600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的光实验时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处将呈现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247140" y="3942918"/>
            <a:ext cx="11658044" cy="1163371"/>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条亮条纹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条亮条纹</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条暗条纹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第</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条暗条纹</a:t>
            </a:r>
            <a:endParaRPr lang="zh-CN" altLang="zh-CN" sz="1150" dirty="0">
              <a:latin typeface="Calibri" panose="020F0502020204030204" pitchFamily="34" charset="0"/>
              <a:cs typeface="Times New Roman" panose="02020603050405020304" pitchFamily="18" charset="0"/>
            </a:endParaRPr>
          </a:p>
        </p:txBody>
      </p:sp>
      <p:pic>
        <p:nvPicPr>
          <p:cNvPr id="8" name="image14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66420" y="3073781"/>
            <a:ext cx="3832715" cy="1907159"/>
          </a:xfrm>
          <a:prstGeom prst="rect">
            <a:avLst/>
          </a:prstGeom>
          <a:noFill/>
          <a:ln>
            <a:noFill/>
          </a:ln>
        </p:spPr>
      </p:pic>
      <mc:AlternateContent xmlns:mc="http://schemas.openxmlformats.org/markup-compatibility/2006" xmlns:a14="http://schemas.microsoft.com/office/drawing/2010/main">
        <mc:Choice Requires="a14">
          <p:sp>
            <p:nvSpPr>
              <p:cNvPr id="10" name="矩形 9"/>
              <p:cNvSpPr/>
              <p:nvPr/>
            </p:nvSpPr>
            <p:spPr>
              <a:xfrm>
                <a:off x="247140" y="5055489"/>
                <a:ext cx="11658044" cy="1291098"/>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由双缝干涉条纹间距公式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当改用波长为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600</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b="1" dirty="0">
                    <a:latin typeface="Times New Roman" panose="02020603050405020304" pitchFamily="18" charset="0"/>
                    <a:cs typeface="Times New Roman" panose="02020603050405020304" pitchFamily="18" charset="0"/>
                  </a:rPr>
                  <a:t>的光实验时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则有</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𝟎</m:t>
                            </m:r>
                          </m:sub>
                        </m:sSub>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联立以上两式解得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即</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处将呈现第</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条亮条纹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10" name="矩形 9"/>
              <p:cNvSpPr>
                <a:spLocks noRot="1" noChangeAspect="1" noMove="1" noResize="1" noEditPoints="1" noAdjustHandles="1" noChangeArrowheads="1" noChangeShapeType="1" noTextEdit="1"/>
              </p:cNvSpPr>
              <p:nvPr/>
            </p:nvSpPr>
            <p:spPr>
              <a:xfrm>
                <a:off x="247140" y="5055489"/>
                <a:ext cx="11658044" cy="1291098"/>
              </a:xfrm>
              <a:prstGeom prst="rect">
                <a:avLst/>
              </a:prstGeom>
              <a:blipFill rotWithShape="0">
                <a:blip r:embed="rId3"/>
                <a:stretch>
                  <a:fillRect l="-680" r="-262" b="-283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227290" y="1972794"/>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重庆卷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杨氏双缝干涉实验中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双缝与光屏距离为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波长为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的激光垂直入射到双缝上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在屏上出现如图所示的干涉图样。某同学在光屏上标记两条亮纹中心位置并测其间距为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59840" y="2506301"/>
                <a:ext cx="11658044" cy="17995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相邻两亮条纹间距为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r>
                  <a:rPr lang="en-US" altLang="zh-CN" sz="1150" dirty="0" smtClean="0">
                    <a:latin typeface="Calibri" panose="020F0502020204030204" pitchFamily="34" charset="0"/>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相邻两暗条纹间距为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den>
                    </m:f>
                  </m:oMath>
                </a14:m>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双缝之间的距离为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λ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双缝之间的距离为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840" y="2506301"/>
                <a:ext cx="11658044" cy="1799507"/>
              </a:xfrm>
              <a:prstGeom prst="rect">
                <a:avLst/>
              </a:prstGeom>
              <a:blipFill rotWithShape="0">
                <a:blip r:embed="rId2"/>
                <a:stretch>
                  <a:fillRect l="-680"/>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250902" y="4914195"/>
                <a:ext cx="11654282" cy="1208729"/>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根据题图可知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相邻两亮条纹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暗条纹</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间距为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由公式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a:latin typeface="Times New Roman" panose="02020603050405020304" pitchFamily="18" charset="0"/>
                    <a:cs typeface="Times New Roman" panose="02020603050405020304" pitchFamily="18" charset="0"/>
                  </a:rPr>
                  <a:t>可得</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双缝之间的距离为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50902" y="4914195"/>
                <a:ext cx="11654282" cy="1208729"/>
              </a:xfrm>
              <a:prstGeom prst="rect">
                <a:avLst/>
              </a:prstGeom>
              <a:blipFill rotWithShape="0">
                <a:blip r:embed="rId3"/>
                <a:stretch>
                  <a:fillRect l="-941" t="-2525" b="-5051"/>
                </a:stretch>
              </a:blipFill>
            </p:spPr>
            <p:txBody>
              <a:bodyPr/>
              <a:lstStyle/>
              <a:p>
                <a:r>
                  <a:rPr lang="zh-CN" altLang="en-US">
                    <a:noFill/>
                  </a:rPr>
                  <a:t> </a:t>
                </a:r>
              </a:p>
            </p:txBody>
          </p:sp>
        </mc:Fallback>
      </mc:AlternateContent>
      <p:pic>
        <p:nvPicPr>
          <p:cNvPr id="7" name="image14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17756" y="1964376"/>
            <a:ext cx="3184779" cy="2811003"/>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634966" y="25445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3.(2024·</a:t>
            </a:r>
            <a:r>
              <a:rPr lang="zh-CN" altLang="zh-CN" sz="2600" b="1">
                <a:latin typeface="Times New Roman" panose="02020603050405020304" pitchFamily="18" charset="0"/>
                <a:cs typeface="Times New Roman" panose="02020603050405020304" pitchFamily="18" charset="0"/>
              </a:rPr>
              <a:t>山东卷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检测球形滚珠直径是否合格的装置如图甲所示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将标准滚珠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与待测滚珠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放置在两块平板玻璃之间</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用单色平行光垂直照射平板玻璃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形成如图乙所示的干涉条纹。若待测滚珠与标准滚珠的直径相等为合格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3129710"/>
            <a:ext cx="11658044" cy="245956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均合格</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均不合格</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不合格</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不合格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合格</a:t>
            </a:r>
            <a:endParaRPr lang="zh-CN" altLang="zh-CN" sz="1150">
              <a:latin typeface="Calibri" panose="020F0502020204030204" pitchFamily="34" charset="0"/>
              <a:cs typeface="Times New Roman" panose="02020603050405020304" pitchFamily="18" charset="0"/>
            </a:endParaRPr>
          </a:p>
        </p:txBody>
      </p:sp>
      <p:pic>
        <p:nvPicPr>
          <p:cNvPr id="7" name="image1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66136" y="2780919"/>
            <a:ext cx="5545772" cy="2201638"/>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单色平行光垂直照射平板玻璃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上玻璃的下表面与下玻璃上表面的反射光在上玻璃上表面发生干涉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形成干涉条纹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光程差为两块玻璃间距离的两倍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根据光的干涉知识可知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同一条干涉条纹位置处光的波程差相等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的直径与滚珠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的相等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合格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不同的干涉条纹位置处光的波程差不同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的直径与滚珠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的不相等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即滚珠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不合格</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14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82163" y="3212973"/>
            <a:ext cx="5545772" cy="2201638"/>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10558" y="1350240"/>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323415"/>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en-US" sz="2600" b="1" dirty="0" smtClean="0">
                <a:latin typeface="Times New Roman" panose="02020603050405020304" pitchFamily="18" charset="0"/>
                <a:cs typeface="Times New Roman" panose="02020603050405020304" pitchFamily="18" charset="0"/>
              </a:rPr>
              <a:t>云南开远一中</a:t>
            </a:r>
            <a:r>
              <a:rPr lang="zh-CN" altLang="zh-CN" sz="2600" b="1" dirty="0" smtClean="0">
                <a:latin typeface="Times New Roman" panose="02020603050405020304" pitchFamily="18" charset="0"/>
                <a:cs typeface="Times New Roman" panose="02020603050405020304" pitchFamily="18" charset="0"/>
              </a:rPr>
              <a:t>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下列四幅生活情境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关于光的理论的说法正确的是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370090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阳光照射下肥皂泡呈现彩色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是光的干涉现象</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乙图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海市蜃楼是光的反射现象</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丙图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茂密的树叶间有彩色的光环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是光的折射现象</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丁图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偏光太阳镜可以减少炫光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是光的偏振现象</a:t>
            </a:r>
            <a:endParaRPr lang="zh-CN" altLang="zh-CN" sz="1150">
              <a:latin typeface="Calibri" panose="020F0502020204030204" pitchFamily="34" charset="0"/>
              <a:cs typeface="Times New Roman" panose="02020603050405020304" pitchFamily="18" charset="0"/>
            </a:endParaRPr>
          </a:p>
        </p:txBody>
      </p:sp>
      <p:pic>
        <p:nvPicPr>
          <p:cNvPr id="7" name="image1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2021371"/>
            <a:ext cx="6397562" cy="1673035"/>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2564892"/>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阳光照射下肥皂泡呈现彩色</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是薄膜的前后表面的光发生干涉而产生的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海市蜃楼是光的折射现象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是由于空气不均匀时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对光的折射率不同而产生的</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茂密的树叶间有彩色的光环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这属于光的衍射现象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偏光太阳镜可以减少炫光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是光的偏振现象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4" name="image150.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070828" y="836676"/>
            <a:ext cx="6397562" cy="1673035"/>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167598" y="31418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几何光学和物理光学的综合应用</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重庆巴蜀中学月考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等腰三角形</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为一棱镜的横截面</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一平行于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边的细光束从</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边射入棱镜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边反射后从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边射出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出射光分成了不同颜色的两束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甲光的出射点在乙光的下方且出射时两束光平行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如图所示。不考虑多次反射。下列说法正确的是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348740" y="368820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甲光的波长比乙光的短</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该棱镜对甲光的折射率大于对乙光的折射率</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在棱镜中的传播速度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甲光比乙光大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若遇到相同的障碍物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甲光比乙光更容易发生明显的衍射现象</a:t>
            </a:r>
            <a:endParaRPr lang="zh-CN" altLang="zh-CN" sz="1150">
              <a:latin typeface="Calibri" panose="020F0502020204030204" pitchFamily="34" charset="0"/>
              <a:cs typeface="Times New Roman" panose="02020603050405020304" pitchFamily="18" charset="0"/>
            </a:endParaRPr>
          </a:p>
        </p:txBody>
      </p:sp>
      <p:pic>
        <p:nvPicPr>
          <p:cNvPr id="7" name="image15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50897" y="3219843"/>
            <a:ext cx="4144984" cy="1782699"/>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25561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根据折射定律和反射定律作出光路图如图所示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由图可知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甲光的折射角大于乙光的折射角</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根据折射定律可知棱镜对甲光的折射率小于对乙光的折射率</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则乙光的频率大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fλ</a:t>
                </a:r>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甲光的波长比乙光的波长长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zh-CN" altLang="zh-CN" sz="2600" b="1">
                    <a:latin typeface="Times New Roman" panose="02020603050405020304" pitchFamily="18" charset="0"/>
                    <a:cs typeface="Times New Roman" panose="02020603050405020304" pitchFamily="18" charset="0"/>
                  </a:rPr>
                  <a:t>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在棱镜中的传播速度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甲光比乙光的大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baseline="-25000">
                    <a:latin typeface="Times New Roman" panose="02020603050405020304" pitchFamily="18" charset="0"/>
                    <a:cs typeface="Times New Roman" panose="02020603050405020304" pitchFamily="18" charset="0"/>
                  </a:rPr>
                  <a:t>甲</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baseline="-25000">
                    <a:latin typeface="Times New Roman" panose="02020603050405020304" pitchFamily="18" charset="0"/>
                    <a:cs typeface="Times New Roman" panose="02020603050405020304" pitchFamily="18" charset="0"/>
                  </a:rPr>
                  <a:t>乙</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所以遇到相同的障碍物</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甲光比乙光更容易发生明显的衍射现象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255611"/>
              </a:xfrm>
              <a:prstGeom prst="rect">
                <a:avLst/>
              </a:prstGeom>
              <a:blipFill rotWithShape="0">
                <a:blip r:embed="rId2"/>
                <a:stretch>
                  <a:fillRect l="-680" r="-941" b="-3371"/>
                </a:stretch>
              </a:blipFill>
            </p:spPr>
            <p:txBody>
              <a:bodyPr/>
              <a:lstStyle/>
              <a:p>
                <a:r>
                  <a:rPr lang="zh-CN" altLang="en-US">
                    <a:noFill/>
                  </a:rPr>
                  <a:t> </a:t>
                </a:r>
              </a:p>
            </p:txBody>
          </p:sp>
        </mc:Fallback>
      </mc:AlternateContent>
      <p:pic>
        <p:nvPicPr>
          <p:cNvPr id="4" name="image152.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170077" y="4089781"/>
            <a:ext cx="4085399" cy="1876685"/>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8738330" y="19422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某实验小组利用双缝干涉实验装置分别观察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两单色光的干涉条纹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发现在相同的条件下光屏上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光相邻两亮条纹的间距比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光的小。他们又将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光以相同的入射角由水斜射入空气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发现</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光的折射角比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光的大</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在空气中传播时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光的波长比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在水中传播时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光的速度比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光的大</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在水中传播时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光的频率比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由水射向空气时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光的全反射临界角比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光的小</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063139"/>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由题意知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根据干涉条纹间距公式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根据折射定律</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𝒊</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光以相同的入射角由水斜射入空气时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光的折射角比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根据光在介质中的传播速度与折射率的关系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可知在水中传播时</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在水中传播时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光的折射率比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光的频率比</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光的大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由水射向空气时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𝑪</m:t>
                        </m:r>
                      </m:den>
                    </m:f>
                  </m:oMath>
                </a14:m>
                <a:r>
                  <a:rPr lang="zh-CN" altLang="zh-CN" sz="2600" b="1">
                    <a:latin typeface="Times New Roman" panose="02020603050405020304" pitchFamily="18" charset="0"/>
                    <a:cs typeface="Times New Roman" panose="02020603050405020304" pitchFamily="18" charset="0"/>
                  </a:rPr>
                  <a:t>可知</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063139"/>
              </a:xfrm>
              <a:prstGeom prst="rect">
                <a:avLst/>
              </a:prstGeom>
              <a:blipFill rotWithShape="0">
                <a:blip r:embed="rId2"/>
                <a:stretch>
                  <a:fillRect l="-680" b="-300"/>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5" name="TextBox 4"/>
          <p:cNvSpPr txBox="1"/>
          <p:nvPr/>
        </p:nvSpPr>
        <p:spPr>
          <a:xfrm>
            <a:off x="2994628" y="3180056"/>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68730"/>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7.(</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dirty="0">
                <a:latin typeface="Times New Roman" panose="02020603050405020304" pitchFamily="18" charset="0"/>
                <a:cs typeface="Times New Roman" panose="02020603050405020304" pitchFamily="18" charset="0"/>
              </a:rPr>
              <a:t>湖北荆州月考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如图甲所示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水下有一点光源</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同时发出颜色不同的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两种光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在水面上形成了光亮的区域</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俯视图如图乙所示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中间小圆区域射出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外环状区域只射出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光。已知水对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光的折射率为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光的折射率为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。以下说法正确的是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48740" y="367042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光速度大于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光速度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在水中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光的临界角小于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光的临界角</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用同一装置做双缝干涉实验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光条纹间距更大</a:t>
            </a:r>
            <a:endParaRPr lang="zh-CN" altLang="zh-CN" sz="1150">
              <a:latin typeface="Calibri" panose="020F0502020204030204" pitchFamily="34" charset="0"/>
              <a:cs typeface="Times New Roman" panose="02020603050405020304" pitchFamily="18" charset="0"/>
            </a:endParaRPr>
          </a:p>
        </p:txBody>
      </p:sp>
      <p:pic>
        <p:nvPicPr>
          <p:cNvPr id="8" name="image153.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10606" y="3333375"/>
            <a:ext cx="5125102" cy="2042161"/>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39842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作出对应的光路图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根据光路图</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在被照亮的两圆形区域边缘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点光源</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发出的两光线恰好分别发生了全反射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入射角等于临界角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光的临界角小于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光的临界角</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光的折射率较大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结合上述分析</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光在水中的传播速度比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光小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光波长短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由双缝干涉条纹间距公式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用同一套装置做双缝</a:t>
                </a:r>
                <a:r>
                  <a:rPr lang="zh-CN" altLang="zh-CN" sz="2600" b="1" dirty="0" smtClean="0">
                    <a:latin typeface="Times New Roman" panose="02020603050405020304" pitchFamily="18" charset="0"/>
                    <a:cs typeface="Times New Roman" panose="02020603050405020304" pitchFamily="18" charset="0"/>
                  </a:rPr>
                  <a:t>干</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涉</a:t>
                </a:r>
                <a:r>
                  <a:rPr lang="zh-CN" altLang="zh-CN" sz="2600" b="1" dirty="0">
                    <a:latin typeface="Times New Roman" panose="02020603050405020304" pitchFamily="18" charset="0"/>
                    <a:cs typeface="Times New Roman" panose="02020603050405020304" pitchFamily="18" charset="0"/>
                  </a:rPr>
                  <a:t>实验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光条纹间距更小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398424"/>
              </a:xfrm>
              <a:prstGeom prst="rect">
                <a:avLst/>
              </a:prstGeom>
              <a:blipFill rotWithShape="0">
                <a:blip r:embed="rId2"/>
                <a:stretch>
                  <a:fillRect l="-680" r="-418" b="-2078"/>
                </a:stretch>
              </a:blipFill>
            </p:spPr>
            <p:txBody>
              <a:bodyPr/>
              <a:lstStyle/>
              <a:p>
                <a:r>
                  <a:rPr lang="zh-CN" altLang="en-US">
                    <a:noFill/>
                  </a:rPr>
                  <a:t> </a:t>
                </a:r>
              </a:p>
            </p:txBody>
          </p:sp>
        </mc:Fallback>
      </mc:AlternateContent>
      <p:pic>
        <p:nvPicPr>
          <p:cNvPr id="4" name="image15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255476" y="3659097"/>
            <a:ext cx="3221291" cy="1930173"/>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785322" y="19346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432423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dirty="0">
                <a:latin typeface="Times New Roman" panose="02020603050405020304" pitchFamily="18" charset="0"/>
                <a:cs typeface="Times New Roman" panose="02020603050405020304" pitchFamily="18" charset="0"/>
              </a:rPr>
              <a:t>陕、晋、青、宁卷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在双缝干涉实验中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某实验小组用波长</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为</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440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的蓝色激光和波长为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660 nm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的红色激光组成的复合光垂直照射双缝</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双缝间距为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0.5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双缝到屏的距离为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500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则屏上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蓝光与红光之间能发生干涉形成条纹</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蓝光相邻条纹间距比红光相邻条纹间距小</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距中央亮条纹中心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1.32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处蓝光和红光亮条纹中心重叠</a:t>
            </a:r>
            <a:endParaRPr lang="zh-CN" altLang="zh-CN" sz="1150" dirty="0">
              <a:latin typeface="Calibri" panose="020F0502020204030204" pitchFamily="34" charset="0"/>
              <a:cs typeface="Times New Roman" panose="02020603050405020304" pitchFamily="18" charset="0"/>
            </a:endParaRPr>
          </a:p>
          <a:p>
            <a:pPr marL="709200" lvl="1" indent="-457200">
              <a:lnSpc>
                <a:spcPct val="150000"/>
              </a:lnSpc>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距中央亮条纹中心</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1.98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处蓝光和红光亮条纹中心重叠</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526489"/>
                <a:ext cx="11658044" cy="5505714"/>
              </a:xfrm>
              <a:prstGeom prst="rect">
                <a:avLst/>
              </a:prstGeom>
            </p:spPr>
            <p:txBody>
              <a:bodyPr wrap="square" lIns="121898" tIns="60948" rIns="121898" bIns="60948">
                <a:spAutoFit/>
              </a:bodyPr>
              <a:lstStyle/>
              <a:p>
                <a:pPr>
                  <a:lnSpc>
                    <a:spcPct val="140000"/>
                  </a:lnSpc>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发生干涉的条件是两列光的频率相同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蓝光与红光的波长不同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ν</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𝝀</m:t>
                        </m:r>
                      </m:den>
                    </m:f>
                  </m:oMath>
                </a14:m>
                <a:r>
                  <a:rPr lang="zh-CN" altLang="zh-CN" sz="2600" b="1" dirty="0">
                    <a:latin typeface="Times New Roman" panose="02020603050405020304" pitchFamily="18" charset="0"/>
                    <a:cs typeface="Times New Roman" panose="02020603050405020304" pitchFamily="18" charset="0"/>
                  </a:rPr>
                  <a:t>可知蓝光与红光的频率不同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所以蓝光与红光之间不能发生干涉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错误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由双缝干涉条纹间距公式</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相同</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baseline="-25000" dirty="0">
                    <a:latin typeface="Times New Roman" panose="02020603050405020304" pitchFamily="18" charset="0"/>
                    <a:cs typeface="Times New Roman" panose="02020603050405020304" pitchFamily="18" charset="0"/>
                  </a:rPr>
                  <a:t>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baseline="-25000" dirty="0">
                    <a:latin typeface="Times New Roman" panose="02020603050405020304" pitchFamily="18" charset="0"/>
                    <a:cs typeface="Times New Roman" panose="02020603050405020304" pitchFamily="18" charset="0"/>
                  </a:rPr>
                  <a:t>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baseline="-25000" dirty="0">
                    <a:latin typeface="Times New Roman" panose="02020603050405020304" pitchFamily="18" charset="0"/>
                    <a:cs typeface="Times New Roman" panose="02020603050405020304" pitchFamily="18" charset="0"/>
                  </a:rPr>
                  <a:t>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baseline="-25000" dirty="0">
                    <a:latin typeface="Times New Roman" panose="02020603050405020304" pitchFamily="18" charset="0"/>
                    <a:cs typeface="Times New Roman" panose="02020603050405020304" pitchFamily="18" charset="0"/>
                  </a:rPr>
                  <a:t>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解得蓝光的条纹间距为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baseline="-25000" dirty="0">
                    <a:latin typeface="Times New Roman" panose="02020603050405020304" pitchFamily="18" charset="0"/>
                    <a:cs typeface="Times New Roman" panose="02020603050405020304" pitchFamily="18" charset="0"/>
                  </a:rPr>
                  <a:t>蓝</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=0.44</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红光的条纹间距为</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baseline="-25000" dirty="0">
                    <a:latin typeface="Times New Roman" panose="02020603050405020304" pitchFamily="18" charset="0"/>
                    <a:cs typeface="Times New Roman" panose="02020603050405020304" pitchFamily="18" charset="0"/>
                  </a:rPr>
                  <a:t>红</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=0.66</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由于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𝐦𝐦</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蓝</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𝟑𝟐</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𝐦𝐦</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红</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距中央亮条纹中心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1.32</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处蓝光和红光亮条纹中心重叠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项分析同理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𝟗𝟖𝐦𝐦</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蓝</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𝟗𝟖</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𝐦𝐦</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𝚫</m:t>
                        </m:r>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e>
                          <m:sub>
                            <m:r>
                              <a:rPr lang="zh-CN" altLang="zh-CN" sz="2600" baseline="-25000">
                                <a:effectLst/>
                                <a:latin typeface="Cambria Math" panose="02040503050406030204" pitchFamily="18" charset="0"/>
                                <a:ea typeface="微软雅黑" panose="020B0503020204020204" pitchFamily="34" charset="-122"/>
                                <a:cs typeface="Times New Roman" panose="02020603050405020304" pitchFamily="18" charset="0"/>
                              </a:rPr>
                              <m:t>红</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所以距</a:t>
                </a:r>
                <a:r>
                  <a:rPr lang="zh-CN" altLang="zh-CN" sz="2600" b="1" dirty="0" smtClean="0">
                    <a:latin typeface="Times New Roman" panose="02020603050405020304" pitchFamily="18" charset="0"/>
                    <a:cs typeface="Times New Roman" panose="02020603050405020304" pitchFamily="18" charset="0"/>
                  </a:rPr>
                  <a:t>中央亮条纹中心</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1.98</a:t>
                </a:r>
                <a:r>
                  <a:rPr lang="en-US" altLang="zh-CN" sz="2600" b="1" dirty="0" smtClean="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a:latin typeface="Times New Roman" panose="02020603050405020304" pitchFamily="18" charset="0"/>
                    <a:cs typeface="Times New Roman" panose="02020603050405020304" pitchFamily="18" charset="0"/>
                  </a:rPr>
                  <a:t>处蓝光暗条纹中心和红光亮条纹中心重叠</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526489"/>
                <a:ext cx="11658044" cy="5505714"/>
              </a:xfrm>
              <a:prstGeom prst="rect">
                <a:avLst/>
              </a:prstGeom>
              <a:blipFill rotWithShape="0">
                <a:blip r:embed="rId2"/>
                <a:stretch>
                  <a:fillRect l="-680" b="-143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449491" y="760476"/>
            <a:ext cx="466766"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亮</a:t>
            </a:r>
            <a:endParaRPr lang="zh-CN" altLang="en-US" sz="2200" dirty="0">
              <a:solidFill>
                <a:srgbClr val="C00000"/>
              </a:solidFill>
              <a:latin typeface="微软雅黑" pitchFamily="34" charset="-122"/>
              <a:ea typeface="微软雅黑" pitchFamily="34" charset="-122"/>
            </a:endParaRPr>
          </a:p>
        </p:txBody>
      </p:sp>
      <p:sp>
        <p:nvSpPr>
          <p:cNvPr id="3" name="矩形 2"/>
          <p:cNvSpPr/>
          <p:nvPr/>
        </p:nvSpPr>
        <p:spPr>
          <a:xfrm>
            <a:off x="106615" y="3212824"/>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3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823976"/>
            <a:ext cx="8209026" cy="5477744"/>
          </a:xfrm>
          <a:prstGeom prst="rect">
            <a:avLst/>
          </a:prstGeom>
          <a:noFill/>
          <a:ln>
            <a:noFill/>
          </a:ln>
        </p:spPr>
      </p:pic>
      <p:sp>
        <p:nvSpPr>
          <p:cNvPr id="5" name="矩形 4"/>
          <p:cNvSpPr/>
          <p:nvPr/>
        </p:nvSpPr>
        <p:spPr>
          <a:xfrm>
            <a:off x="6349333" y="1116203"/>
            <a:ext cx="466766"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暗</a:t>
            </a:r>
            <a:endParaRPr lang="zh-CN" altLang="en-US" sz="2200" dirty="0">
              <a:solidFill>
                <a:srgbClr val="C00000"/>
              </a:solidFill>
              <a:latin typeface="微软雅黑" pitchFamily="34" charset="-122"/>
              <a:ea typeface="微软雅黑" pitchFamily="34" charset="-122"/>
            </a:endParaRPr>
          </a:p>
        </p:txBody>
      </p:sp>
      <p:sp>
        <p:nvSpPr>
          <p:cNvPr id="6" name="矩形 5"/>
          <p:cNvSpPr/>
          <p:nvPr/>
        </p:nvSpPr>
        <p:spPr>
          <a:xfrm>
            <a:off x="4227290" y="2070521"/>
            <a:ext cx="748895"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相同</a:t>
            </a:r>
            <a:endParaRPr lang="zh-CN" altLang="en-US" sz="2200" dirty="0">
              <a:solidFill>
                <a:srgbClr val="C00000"/>
              </a:solidFill>
              <a:latin typeface="微软雅黑" pitchFamily="34" charset="-122"/>
              <a:ea typeface="微软雅黑" pitchFamily="34" charset="-122"/>
            </a:endParaRPr>
          </a:p>
        </p:txBody>
      </p:sp>
      <p:sp>
        <p:nvSpPr>
          <p:cNvPr id="7" name="矩形 6"/>
          <p:cNvSpPr/>
          <p:nvPr/>
        </p:nvSpPr>
        <p:spPr>
          <a:xfrm>
            <a:off x="4837930" y="3379383"/>
            <a:ext cx="748895"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白色</a:t>
            </a:r>
            <a:endParaRPr lang="zh-CN" altLang="en-US" sz="2200" dirty="0">
              <a:solidFill>
                <a:srgbClr val="C00000"/>
              </a:solidFill>
              <a:latin typeface="微软雅黑" pitchFamily="34" charset="-122"/>
              <a:ea typeface="微软雅黑" pitchFamily="34" charset="-122"/>
            </a:endParaRPr>
          </a:p>
        </p:txBody>
      </p:sp>
      <p:sp>
        <p:nvSpPr>
          <p:cNvPr id="8" name="矩形 7"/>
          <p:cNvSpPr/>
          <p:nvPr/>
        </p:nvSpPr>
        <p:spPr>
          <a:xfrm>
            <a:off x="7493881" y="3378200"/>
            <a:ext cx="748895"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彩色</a:t>
            </a:r>
            <a:endParaRPr lang="zh-CN" altLang="en-US" sz="22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9" name="矩形 8"/>
              <p:cNvSpPr/>
              <p:nvPr/>
            </p:nvSpPr>
            <p:spPr>
              <a:xfrm>
                <a:off x="5205571" y="3877760"/>
                <a:ext cx="461958" cy="631375"/>
              </a:xfrm>
              <a:prstGeom prst="rect">
                <a:avLst/>
              </a:prstGeom>
            </p:spPr>
            <p:txBody>
              <a:bodyPr wrap="none" lIns="91426" tIns="45712" rIns="91426" bIns="45712">
                <a:spAutoFit/>
              </a:bodyPr>
              <a:lstStyle/>
              <a:p>
                <a14:m>
                  <m:oMath xmlns:m="http://schemas.openxmlformats.org/officeDocument/2006/math">
                    <m:f>
                      <m:fPr>
                        <m:ctrlPr>
                          <a:rPr lang="zh-CN" altLang="zh-CN" sz="2400" i="1">
                            <a:solidFill>
                              <a:srgbClr val="C00000"/>
                            </a:solidFill>
                            <a:latin typeface="Cambria Math" panose="02040503050406030204" pitchFamily="18" charset="0"/>
                            <a:ea typeface="Cambria Math" panose="02040503050406030204" pitchFamily="18" charset="0"/>
                          </a:rPr>
                        </m:ctrlPr>
                      </m:fPr>
                      <m:num>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4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400" i="1" kern="0">
                    <a:solidFill>
                      <a:srgbClr val="C00000"/>
                    </a:solidFill>
                    <a:effectLst/>
                    <a:latin typeface="Times New Roman" panose="02020603050405020304" pitchFamily="18" charset="0"/>
                    <a:ea typeface="微软雅黑" panose="020B0503020204020204" pitchFamily="34" charset="-122"/>
                  </a:rPr>
                  <a:t>λ</a:t>
                </a:r>
                <a:endParaRPr lang="zh-CN" altLang="en-US" sz="2200" dirty="0">
                  <a:solidFill>
                    <a:srgbClr val="C00000"/>
                  </a:solidFill>
                  <a:latin typeface="微软雅黑" pitchFamily="34" charset="-122"/>
                  <a:ea typeface="微软雅黑"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5205571" y="3877760"/>
                <a:ext cx="461958" cy="631375"/>
              </a:xfrm>
              <a:prstGeom prst="rect">
                <a:avLst/>
              </a:prstGeom>
              <a:blipFill rotWithShape="0">
                <a:blip r:embed="rId3"/>
                <a:stretch>
                  <a:fillRect r="-18421" b="-7692"/>
                </a:stretch>
              </a:blipFill>
            </p:spPr>
            <p:txBody>
              <a:bodyPr/>
              <a:lstStyle/>
              <a:p>
                <a:r>
                  <a:rPr lang="zh-CN" altLang="en-US">
                    <a:noFill/>
                  </a:rPr>
                  <a:t> </a:t>
                </a:r>
              </a:p>
            </p:txBody>
          </p:sp>
        </mc:Fallback>
      </mc:AlternateContent>
      <p:sp>
        <p:nvSpPr>
          <p:cNvPr id="11" name="矩形 10"/>
          <p:cNvSpPr/>
          <p:nvPr/>
        </p:nvSpPr>
        <p:spPr>
          <a:xfrm>
            <a:off x="5332825" y="5107599"/>
            <a:ext cx="2159537"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前表面和后表面</a:t>
            </a:r>
            <a:endParaRPr lang="zh-CN" altLang="en-US" sz="2200" dirty="0">
              <a:solidFill>
                <a:srgbClr val="C00000"/>
              </a:solidFill>
              <a:latin typeface="微软雅黑" pitchFamily="34" charset="-122"/>
              <a:ea typeface="微软雅黑" pitchFamily="34" charset="-122"/>
            </a:endParaRPr>
          </a:p>
        </p:txBody>
      </p:sp>
      <p:sp>
        <p:nvSpPr>
          <p:cNvPr id="12" name="矩形 11"/>
          <p:cNvSpPr/>
          <p:nvPr/>
        </p:nvSpPr>
        <p:spPr>
          <a:xfrm>
            <a:off x="3464782" y="5780953"/>
            <a:ext cx="748895" cy="430871"/>
          </a:xfrm>
          <a:prstGeom prst="rect">
            <a:avLst/>
          </a:prstGeom>
        </p:spPr>
        <p:txBody>
          <a:bodyPr wrap="none" lIns="91426" tIns="45712" rIns="91426" bIns="45712">
            <a:spAutoFit/>
          </a:bodyPr>
          <a:lstStyle/>
          <a:p>
            <a:r>
              <a:rPr lang="zh-CN" altLang="en-US" sz="2200">
                <a:solidFill>
                  <a:srgbClr val="C00000"/>
                </a:solidFill>
                <a:latin typeface="微软雅黑" pitchFamily="34" charset="-122"/>
                <a:ea typeface="微软雅黑" pitchFamily="34" charset="-122"/>
              </a:rPr>
              <a:t>相同</a:t>
            </a:r>
            <a:endParaRPr lang="zh-CN" altLang="en-US" sz="22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linds(horizont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linds(horizontal)">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1" grpId="0"/>
      <p:bldP spid="12"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94740" y="620649"/>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9.</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截面为等腰直角三角形</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的玻璃砖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一束频率为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b="1" dirty="0" smtClean="0">
                <a:latin typeface="宋体" panose="02010600030101010101" pitchFamily="2" charset="-122"/>
                <a:cs typeface="Times New Roman" panose="02020603050405020304" pitchFamily="18" charset="0"/>
              </a:rPr>
              <a:t>×</a:t>
            </a:r>
          </a:p>
          <a:p>
            <a:pPr marL="252000" indent="-457200">
              <a:lnSpc>
                <a:spcPct val="150000"/>
              </a:lnSpc>
              <a:spcAft>
                <a:spcPts val="0"/>
              </a:spcAft>
              <a:tabLst>
                <a:tab pos="2970530" algn="l"/>
              </a:tabLst>
            </a:pPr>
            <a:r>
              <a:rPr lang="en-US" altLang="zh-CN" sz="2600" b="1" dirty="0">
                <a:latin typeface="宋体" panose="02010600030101010101" pitchFamily="2" charset="-122"/>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smtClean="0">
                <a:latin typeface="Times New Roman" panose="02020603050405020304" pitchFamily="18" charset="0"/>
                <a:ea typeface="微软雅黑" panose="020B0503020204020204" pitchFamily="34" charset="-122"/>
                <a:cs typeface="Times New Roman" panose="02020603050405020304" pitchFamily="18" charset="0"/>
              </a:rPr>
              <a:t>14</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Hz</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的光线从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面中点处垂直射入棱镜</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面发生全反射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从</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面射出后</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进入双缝干涉装置。已知</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长度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=0.3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双缝间距</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=0.2 mm,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光屏与双缝间距离</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 m,</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光在真空中的传播速度为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b="1" dirty="0">
                <a:latin typeface="宋体" panose="02010600030101010101" pitchFamily="2"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latin typeface="Times New Roman" panose="02020603050405020304" pitchFamily="18" charset="0"/>
                <a:ea typeface="微软雅黑" panose="020B0503020204020204" pitchFamily="34" charset="-122"/>
                <a:cs typeface="Times New Roman" panose="02020603050405020304" pitchFamily="18" charset="0"/>
              </a:rPr>
              <a:t>8</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m/s</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。求</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6" name="矩形 5"/>
          <p:cNvSpPr/>
          <p:nvPr/>
        </p:nvSpPr>
        <p:spPr>
          <a:xfrm>
            <a:off x="247140" y="3103221"/>
            <a:ext cx="11658044" cy="1923579"/>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玻璃砖对该光线的折射率的最小值</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光线在玻璃砖中传播的最短时间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光屏上相邻亮条纹的间距</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9" name="image15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3226960"/>
            <a:ext cx="3753673" cy="2178114"/>
          </a:xfrm>
          <a:prstGeom prst="rect">
            <a:avLst/>
          </a:prstGeom>
          <a:noFill/>
          <a:ln>
            <a:noFill/>
          </a:ln>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20649"/>
                <a:ext cx="11658044" cy="5324279"/>
              </a:xfrm>
              <a:prstGeom prst="rect">
                <a:avLst/>
              </a:prstGeom>
            </p:spPr>
            <p:txBody>
              <a:bodyPr wrap="square" lIns="121898" tIns="60948" rIns="121898" bIns="60948">
                <a:spAutoFit/>
              </a:bodyPr>
              <a:lstStyle/>
              <a:p>
                <a:pPr>
                  <a:spcAft>
                    <a:spcPts val="0"/>
                  </a:spcAft>
                  <a:tabLst>
                    <a:tab pos="2970530" algn="l"/>
                  </a:tabLst>
                </a:pPr>
                <a:r>
                  <a:rPr lang="zh-CN" altLang="zh-CN" sz="2600" b="1" dirty="0">
                    <a:solidFill>
                      <a:srgbClr val="C00000"/>
                    </a:solidFill>
                    <a:latin typeface="Times New Roman" panose="02020603050405020304" pitchFamily="18" charset="0"/>
                    <a:ea typeface="黑体" panose="02010609060101010101" pitchFamily="49" charset="-122"/>
                    <a:cs typeface="Times New Roman" panose="02020603050405020304" pitchFamily="18" charset="0"/>
                  </a:rPr>
                  <a:t>答案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s</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(3)2.5 mm</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解析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由几何关系知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AC</a:t>
                </a:r>
                <a:r>
                  <a:rPr lang="zh-CN" altLang="zh-CN" sz="2600" b="1" dirty="0">
                    <a:latin typeface="Times New Roman" panose="02020603050405020304" pitchFamily="18" charset="0"/>
                    <a:cs typeface="Times New Roman" panose="02020603050405020304" pitchFamily="18" charset="0"/>
                  </a:rPr>
                  <a:t>面发生全反射的入射角为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45°,</a:t>
                </a:r>
                <a:r>
                  <a:rPr lang="zh-CN" altLang="zh-CN" sz="2600" b="1" dirty="0">
                    <a:latin typeface="Times New Roman" panose="02020603050405020304" pitchFamily="18" charset="0"/>
                    <a:cs typeface="Times New Roman" panose="02020603050405020304" pitchFamily="18" charset="0"/>
                  </a:rPr>
                  <a:t>可知临界角</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b="1" dirty="0" err="1">
                    <a:latin typeface="宋体" panose="02010600030101010101" pitchFamily="2"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45</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dirty="0">
                    <a:latin typeface="Times New Roman" panose="02020603050405020304" pitchFamily="18" charset="0"/>
                    <a:cs typeface="Times New Roman" panose="02020603050405020304" pitchFamily="18" charset="0"/>
                  </a:rPr>
                  <a:t> </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r>
                  <a:rPr lang="zh-CN" altLang="zh-CN" sz="2600" b="1" dirty="0">
                    <a:latin typeface="Times New Roman" panose="02020603050405020304" pitchFamily="18" charset="0"/>
                    <a:cs typeface="Times New Roman" panose="02020603050405020304" pitchFamily="18" charset="0"/>
                  </a:rPr>
                  <a:t>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b="1" dirty="0">
                    <a:latin typeface="宋体" panose="02010600030101010101" pitchFamily="2"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即折射率的最小值为</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dirty="0">
                    <a:latin typeface="Times New Roman" panose="02020603050405020304" pitchFamily="18" charset="0"/>
                    <a:cs typeface="Times New Roman" panose="02020603050405020304" pitchFamily="18" charset="0"/>
                  </a:rPr>
                  <a:t>由几何关系可知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光线在玻璃砖中传播距离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光线在玻璃砖中的传播速度</a:t>
                </a:r>
                <a:r>
                  <a:rPr lang="en-US" altLang="zh-CN" sz="2600" i="1" dirty="0">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传播时间</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𝒔</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可得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𝒏𝑳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最小时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有最短时间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解得最短时间</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-9</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b="1" dirty="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由</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𝒄</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𝒇</m:t>
                        </m:r>
                      </m:den>
                    </m:f>
                  </m:oMath>
                </a14:m>
                <a:r>
                  <a:rPr lang="zh-CN" altLang="zh-CN" sz="2600" b="1" dirty="0">
                    <a:latin typeface="Times New Roman" panose="02020603050405020304" pitchFamily="18" charset="0"/>
                    <a:cs typeface="Times New Roman" panose="02020603050405020304" pitchFamily="18" charset="0"/>
                  </a:rPr>
                  <a:t>和</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𝒍</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𝒅</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λ</a:t>
                </a:r>
                <a:r>
                  <a:rPr lang="zh-CN" altLang="zh-CN" sz="2600" b="1" dirty="0">
                    <a:latin typeface="Times New Roman" panose="02020603050405020304" pitchFamily="18" charset="0"/>
                    <a:cs typeface="Times New Roman" panose="02020603050405020304" pitchFamily="18" charset="0"/>
                  </a:rPr>
                  <a:t>联立代入数据解得</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=2.5</a:t>
                </a:r>
                <a:r>
                  <a:rPr lang="en-US" altLang="zh-CN" sz="2600" b="1" dirty="0">
                    <a:latin typeface="宋体" panose="02010600030101010101" pitchFamily="2" charset="-122"/>
                    <a:cs typeface="Times New Roman" panose="02020603050405020304" pitchFamily="18" charset="0"/>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baseline="300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m=2.5</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mm</a:t>
                </a:r>
                <a:r>
                  <a:rPr lang="zh-CN" altLang="zh-CN" sz="2600" b="1" dirty="0" smtClean="0">
                    <a:latin typeface="Times New Roman" panose="02020603050405020304" pitchFamily="18" charset="0"/>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20649"/>
                <a:ext cx="11658044" cy="5324279"/>
              </a:xfrm>
              <a:prstGeom prst="rect">
                <a:avLst/>
              </a:prstGeom>
              <a:blipFill rotWithShape="0">
                <a:blip r:embed="rId2"/>
                <a:stretch>
                  <a:fillRect l="-680" t="-573" b="-8247"/>
                </a:stretch>
              </a:blipFill>
            </p:spPr>
            <p:txBody>
              <a:bodyPr/>
              <a:lstStyle/>
              <a:p>
                <a:r>
                  <a:rPr lang="zh-CN" altLang="en-US">
                    <a:noFill/>
                  </a:rPr>
                  <a:t> </a:t>
                </a:r>
              </a:p>
            </p:txBody>
          </p:sp>
        </mc:Fallback>
      </mc:AlternateContent>
      <p:pic>
        <p:nvPicPr>
          <p:cNvPr id="4" name="image15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2996946"/>
            <a:ext cx="3753673" cy="2178114"/>
          </a:xfrm>
          <a:prstGeom prst="rect">
            <a:avLst/>
          </a:prstGeom>
          <a:noFill/>
          <a:ln>
            <a:noFill/>
          </a:ln>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linds(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linds(horizontal)">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02619" y="2491820"/>
            <a:ext cx="1184911"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足够小</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1916662"/>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326.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268730"/>
            <a:ext cx="9868883" cy="2160270"/>
          </a:xfrm>
          <a:prstGeom prst="rect">
            <a:avLst/>
          </a:prstGeom>
          <a:noFill/>
          <a:ln>
            <a:noFill/>
          </a:ln>
        </p:spPr>
      </p:pic>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480268" y="857885"/>
            <a:ext cx="1851761"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沿一切方向</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920619"/>
            <a:ext cx="11810444" cy="647332"/>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3.</a:t>
            </a:r>
            <a:endParaRPr lang="zh-CN" altLang="zh-CN" sz="1050" kern="100" dirty="0">
              <a:effectLst/>
              <a:latin typeface="宋体"/>
              <a:cs typeface="Courier New"/>
            </a:endParaRPr>
          </a:p>
        </p:txBody>
      </p:sp>
      <p:pic>
        <p:nvPicPr>
          <p:cNvPr id="4" name="image32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69131" y="832612"/>
            <a:ext cx="10119382" cy="4921885"/>
          </a:xfrm>
          <a:prstGeom prst="rect">
            <a:avLst/>
          </a:prstGeom>
          <a:noFill/>
          <a:ln>
            <a:noFill/>
          </a:ln>
        </p:spPr>
      </p:pic>
      <p:sp>
        <p:nvSpPr>
          <p:cNvPr id="5" name="矩形 4"/>
          <p:cNvSpPr/>
          <p:nvPr/>
        </p:nvSpPr>
        <p:spPr>
          <a:xfrm>
            <a:off x="9970913" y="1996266"/>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特定</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6206457" y="3279601"/>
            <a:ext cx="1184911"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偏振片</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9576959" y="4004009"/>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折射</a:t>
            </a:r>
            <a:endParaRPr lang="zh-CN" altLang="en-US" sz="2600" dirty="0">
              <a:solidFill>
                <a:srgbClr val="C00000"/>
              </a:solidFill>
              <a:latin typeface="微软雅黑" pitchFamily="34" charset="-122"/>
              <a:ea typeface="微软雅黑" pitchFamily="34" charset="-122"/>
            </a:endParaRPr>
          </a:p>
        </p:txBody>
      </p:sp>
      <p:sp>
        <p:nvSpPr>
          <p:cNvPr id="8" name="矩形 7"/>
          <p:cNvSpPr/>
          <p:nvPr/>
        </p:nvSpPr>
        <p:spPr>
          <a:xfrm>
            <a:off x="6196854" y="5233416"/>
            <a:ext cx="851487" cy="492426"/>
          </a:xfrm>
          <a:prstGeom prst="rect">
            <a:avLst/>
          </a:prstGeom>
        </p:spPr>
        <p:txBody>
          <a:bodyPr wrap="none" lIns="91426" tIns="45712" rIns="91426" bIns="45712">
            <a:spAutoFit/>
          </a:bodyPr>
          <a:lstStyle/>
          <a:p>
            <a:r>
              <a:rPr lang="zh-CN" altLang="en-US" sz="2600">
                <a:solidFill>
                  <a:srgbClr val="C00000"/>
                </a:solidFill>
                <a:latin typeface="微软雅黑" pitchFamily="34" charset="-122"/>
                <a:ea typeface="微软雅黑" pitchFamily="34" charset="-122"/>
              </a:rPr>
              <a:t>横波</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053171" y="972185"/>
            <a:ext cx="697599" cy="400093"/>
          </a:xfrm>
          <a:prstGeom prst="rect">
            <a:avLst/>
          </a:prstGeom>
        </p:spPr>
        <p:txBody>
          <a:bodyPr wrap="none" lIns="91426" tIns="45712" rIns="91426" bIns="45712">
            <a:spAutoFit/>
          </a:bodyPr>
          <a:lstStyle/>
          <a:p>
            <a:r>
              <a:rPr lang="zh-CN" altLang="en-US" sz="2000">
                <a:solidFill>
                  <a:srgbClr val="C00000"/>
                </a:solidFill>
                <a:latin typeface="微软雅黑" pitchFamily="34" charset="-122"/>
                <a:ea typeface="微软雅黑" pitchFamily="34" charset="-122"/>
              </a:rPr>
              <a:t>相同</a:t>
            </a:r>
            <a:endParaRPr lang="zh-CN" altLang="en-US" sz="2000" dirty="0">
              <a:solidFill>
                <a:srgbClr val="C00000"/>
              </a:solidFill>
              <a:latin typeface="微软雅黑" pitchFamily="34" charset="-122"/>
              <a:ea typeface="微软雅黑" pitchFamily="34" charset="-122"/>
            </a:endParaRPr>
          </a:p>
        </p:txBody>
      </p:sp>
      <p:sp>
        <p:nvSpPr>
          <p:cNvPr id="3" name="矩形 2"/>
          <p:cNvSpPr/>
          <p:nvPr/>
        </p:nvSpPr>
        <p:spPr>
          <a:xfrm>
            <a:off x="106615" y="2780770"/>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4.</a:t>
            </a:r>
            <a:endParaRPr lang="zh-CN" altLang="zh-CN" sz="1050" kern="100" dirty="0">
              <a:effectLst/>
              <a:latin typeface="宋体"/>
              <a:cs typeface="Courier New"/>
            </a:endParaRPr>
          </a:p>
        </p:txBody>
      </p:sp>
      <p:pic>
        <p:nvPicPr>
          <p:cNvPr id="4" name="image3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18331" y="773176"/>
            <a:ext cx="6696837" cy="5681278"/>
          </a:xfrm>
          <a:prstGeom prst="rect">
            <a:avLst/>
          </a:prstGeom>
          <a:noFill/>
          <a:ln>
            <a:noFill/>
          </a:ln>
        </p:spPr>
      </p:pic>
      <p:sp>
        <p:nvSpPr>
          <p:cNvPr id="5" name="矩形 4"/>
          <p:cNvSpPr/>
          <p:nvPr/>
        </p:nvSpPr>
        <p:spPr>
          <a:xfrm>
            <a:off x="4989671" y="1758145"/>
            <a:ext cx="697599" cy="400093"/>
          </a:xfrm>
          <a:prstGeom prst="rect">
            <a:avLst/>
          </a:prstGeom>
        </p:spPr>
        <p:txBody>
          <a:bodyPr wrap="none" lIns="91426" tIns="45712" rIns="91426" bIns="45712">
            <a:spAutoFit/>
          </a:bodyPr>
          <a:lstStyle/>
          <a:p>
            <a:r>
              <a:rPr lang="zh-CN" altLang="en-US" sz="2000">
                <a:solidFill>
                  <a:srgbClr val="C00000"/>
                </a:solidFill>
                <a:latin typeface="微软雅黑" pitchFamily="34" charset="-122"/>
                <a:ea typeface="微软雅黑" pitchFamily="34" charset="-122"/>
              </a:rPr>
              <a:t>相同</a:t>
            </a:r>
            <a:endParaRPr lang="zh-CN" altLang="en-US" sz="2000" dirty="0">
              <a:solidFill>
                <a:srgbClr val="C00000"/>
              </a:solidFill>
              <a:latin typeface="微软雅黑" pitchFamily="34" charset="-122"/>
              <a:ea typeface="微软雅黑" pitchFamily="34" charset="-122"/>
            </a:endParaRPr>
          </a:p>
        </p:txBody>
      </p:sp>
      <mc:AlternateContent xmlns:mc="http://schemas.openxmlformats.org/markup-compatibility/2006" xmlns:a14="http://schemas.microsoft.com/office/drawing/2010/main">
        <mc:Choice Requires="a14">
          <p:sp>
            <p:nvSpPr>
              <p:cNvPr id="6" name="矩形 5"/>
              <p:cNvSpPr/>
              <p:nvPr/>
            </p:nvSpPr>
            <p:spPr>
              <a:xfrm>
                <a:off x="5353144" y="4053838"/>
                <a:ext cx="1191003" cy="860476"/>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1600" i="1">
                              <a:solidFill>
                                <a:srgbClr val="C00000"/>
                              </a:solidFill>
                              <a:latin typeface="Cambria Math" panose="02040503050406030204" pitchFamily="18" charset="0"/>
                              <a:ea typeface="Cambria Math" panose="02040503050406030204" pitchFamily="18" charset="0"/>
                            </a:rPr>
                          </m:ctrlPr>
                        </m:fPr>
                        <m:num>
                          <m:r>
                            <a:rPr lang="en-US" altLang="zh-CN" sz="1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𝚫</m:t>
                          </m:r>
                          <m:r>
                            <a:rPr lang="en-US" altLang="zh-CN" sz="1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𝝉</m:t>
                          </m:r>
                        </m:num>
                        <m:den>
                          <m:rad>
                            <m:radPr>
                              <m:degHide m:val="on"/>
                              <m:ctrlPr>
                                <a:rPr lang="zh-CN" altLang="zh-CN" sz="1600" i="1">
                                  <a:solidFill>
                                    <a:srgbClr val="C00000"/>
                                  </a:solidFill>
                                  <a:effectLst/>
                                  <a:latin typeface="Cambria Math" panose="02040503050406030204" pitchFamily="18" charset="0"/>
                                  <a:ea typeface="Cambria Math" panose="02040503050406030204" pitchFamily="18" charset="0"/>
                                </a:rPr>
                              </m:ctrlPr>
                            </m:radPr>
                            <m:deg/>
                            <m:e>
                              <m:r>
                                <a:rPr lang="en-US" altLang="zh-CN" sz="1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1600"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1600" i="1">
                                      <a:solidFill>
                                        <a:srgbClr val="C00000"/>
                                      </a:solidFill>
                                      <a:effectLst/>
                                      <a:latin typeface="Cambria Math" panose="02040503050406030204" pitchFamily="18" charset="0"/>
                                      <a:ea typeface="Cambria Math" panose="02040503050406030204" pitchFamily="18" charset="0"/>
                                    </a:rPr>
                                  </m:ctrlPr>
                                </m:sSupPr>
                                <m:e>
                                  <m:d>
                                    <m:dPr>
                                      <m:ctrlPr>
                                        <a:rPr lang="zh-CN" altLang="zh-CN" sz="1600" i="1">
                                          <a:solidFill>
                                            <a:srgbClr val="C00000"/>
                                          </a:solidFill>
                                          <a:effectLst/>
                                          <a:latin typeface="Cambria Math" panose="02040503050406030204" pitchFamily="18" charset="0"/>
                                          <a:ea typeface="Cambria Math" panose="02040503050406030204" pitchFamily="18" charset="0"/>
                                        </a:rPr>
                                      </m:ctrlPr>
                                    </m:dPr>
                                    <m:e>
                                      <m:f>
                                        <m:fPr>
                                          <m:ctrlPr>
                                            <a:rPr lang="zh-CN" altLang="zh-CN" sz="1600" i="1">
                                              <a:solidFill>
                                                <a:srgbClr val="C00000"/>
                                              </a:solidFill>
                                              <a:effectLst/>
                                              <a:latin typeface="Cambria Math" panose="02040503050406030204" pitchFamily="18" charset="0"/>
                                              <a:ea typeface="Cambria Math" panose="02040503050406030204" pitchFamily="18" charset="0"/>
                                            </a:rPr>
                                          </m:ctrlPr>
                                        </m:fPr>
                                        <m:num>
                                          <m:r>
                                            <a:rPr lang="en-US" altLang="zh-CN" sz="1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1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𝒄</m:t>
                                          </m:r>
                                        </m:den>
                                      </m:f>
                                    </m:e>
                                  </m:d>
                                </m:e>
                                <m:sup>
                                  <m:r>
                                    <a:rPr lang="en-US" altLang="zh-CN" sz="16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den>
                      </m:f>
                    </m:oMath>
                  </m:oMathPara>
                </a14:m>
                <a:endParaRPr lang="zh-CN" altLang="en-US" sz="1600" dirty="0">
                  <a:solidFill>
                    <a:srgbClr val="C00000"/>
                  </a:solidFill>
                  <a:latin typeface="微软雅黑" pitchFamily="34" charset="-122"/>
                  <a:ea typeface="微软雅黑" pitchFamily="34"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5353144" y="4053838"/>
                <a:ext cx="1191003" cy="860476"/>
              </a:xfrm>
              <a:prstGeom prst="rect">
                <a:avLst/>
              </a:prstGeom>
              <a:blipFill rotWithShape="0">
                <a:blip r:embed="rId3"/>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5202095" y="5849581"/>
                <a:ext cx="893806" cy="54699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000" i="1" kern="0">
                          <a:solidFill>
                            <a:srgbClr val="C00000"/>
                          </a:solidFill>
                          <a:latin typeface="Times New Roman" panose="02020603050405020304" pitchFamily="18" charset="0"/>
                          <a:ea typeface="微软雅黑" panose="020B0503020204020204" pitchFamily="34" charset="-122"/>
                        </a:rPr>
                        <m:t>l</m:t>
                      </m:r>
                      <m:r>
                        <m:rPr>
                          <m:nor/>
                        </m:rPr>
                        <a:rPr lang="en-US" altLang="zh-CN" sz="1000" kern="0" baseline="-25000">
                          <a:solidFill>
                            <a:srgbClr val="C00000"/>
                          </a:solidFill>
                          <a:latin typeface="Times New Roman" panose="02020603050405020304" pitchFamily="18" charset="0"/>
                          <a:ea typeface="微软雅黑" panose="020B0503020204020204" pitchFamily="34" charset="-122"/>
                        </a:rPr>
                        <m:t>0</m:t>
                      </m:r>
                      <m:rad>
                        <m:radPr>
                          <m:degHide m:val="on"/>
                          <m:ctrlPr>
                            <a:rPr lang="zh-CN" altLang="zh-CN" sz="1000" i="1">
                              <a:solidFill>
                                <a:srgbClr val="C00000"/>
                              </a:solidFill>
                              <a:effectLst/>
                              <a:latin typeface="Cambria Math" panose="02040503050406030204" pitchFamily="18" charset="0"/>
                              <a:ea typeface="Cambria Math" panose="02040503050406030204" pitchFamily="18" charset="0"/>
                            </a:rPr>
                          </m:ctrlPr>
                        </m:radPr>
                        <m:deg/>
                        <m:e>
                          <m:r>
                            <a:rPr lang="en-US" altLang="zh-CN" sz="1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𝟏</m:t>
                          </m:r>
                          <m:r>
                            <a:rPr lang="en-US" altLang="zh-CN" sz="1000"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1000" i="1">
                                  <a:solidFill>
                                    <a:srgbClr val="C00000"/>
                                  </a:solidFill>
                                  <a:effectLst/>
                                  <a:latin typeface="Cambria Math" panose="02040503050406030204" pitchFamily="18" charset="0"/>
                                  <a:ea typeface="Cambria Math" panose="02040503050406030204" pitchFamily="18" charset="0"/>
                                </a:rPr>
                              </m:ctrlPr>
                            </m:sSupPr>
                            <m:e>
                              <m:d>
                                <m:dPr>
                                  <m:ctrlPr>
                                    <a:rPr lang="zh-CN" altLang="zh-CN" sz="1000" i="1">
                                      <a:solidFill>
                                        <a:srgbClr val="C00000"/>
                                      </a:solidFill>
                                      <a:effectLst/>
                                      <a:latin typeface="Cambria Math" panose="02040503050406030204" pitchFamily="18" charset="0"/>
                                      <a:ea typeface="Cambria Math" panose="02040503050406030204" pitchFamily="18" charset="0"/>
                                    </a:rPr>
                                  </m:ctrlPr>
                                </m:dPr>
                                <m:e>
                                  <m:f>
                                    <m:fPr>
                                      <m:ctrlPr>
                                        <a:rPr lang="zh-CN" altLang="zh-CN" sz="1000" i="1">
                                          <a:solidFill>
                                            <a:srgbClr val="C00000"/>
                                          </a:solidFill>
                                          <a:effectLst/>
                                          <a:latin typeface="Cambria Math" panose="02040503050406030204" pitchFamily="18" charset="0"/>
                                          <a:ea typeface="Cambria Math" panose="02040503050406030204" pitchFamily="18" charset="0"/>
                                        </a:rPr>
                                      </m:ctrlPr>
                                    </m:fPr>
                                    <m:num>
                                      <m:r>
                                        <a:rPr lang="en-US" altLang="zh-CN" sz="1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1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𝒄</m:t>
                                      </m:r>
                                    </m:den>
                                  </m:f>
                                </m:e>
                              </m:d>
                            </m:e>
                            <m:sup>
                              <m:r>
                                <a:rPr lang="en-US" altLang="zh-CN" sz="10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m:oMathPara>
                </a14:m>
                <a:endParaRPr lang="zh-CN" altLang="en-US" sz="10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5202095" y="5849581"/>
                <a:ext cx="893806" cy="546993"/>
              </a:xfrm>
              <a:prstGeom prst="rect">
                <a:avLst/>
              </a:prstGeom>
              <a:blipFill rotWithShape="0">
                <a:blip r:embed="rId4"/>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99301" y="608809"/>
            <a:ext cx="11810444" cy="5724620"/>
          </a:xfrm>
          <a:prstGeom prst="rect">
            <a:avLst/>
          </a:prstGeom>
        </p:spPr>
        <p:txBody>
          <a:bodyPr wrap="square" lIns="121898" tIns="60948" rIns="121898" bIns="60948">
            <a:spAutoFit/>
          </a:bodyPr>
          <a:lstStyle/>
          <a:p>
            <a:pPr marL="252000" indent="-457200">
              <a:lnSpc>
                <a:spcPct val="14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光的颜色由光的频率决定。</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频率不同的两列光波不能发生稳定的干涉图样。</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在双缝干涉实验中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双缝的作用是使白光变成单色光。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在双缝干涉实验中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双缝的作用是用</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分光</a:t>
            </a:r>
            <a:r>
              <a:rPr lang="en-US" altLang="zh-CN" sz="2600" b="1" dirty="0">
                <a:latin typeface="宋体" panose="02010600030101010101" pitchFamily="2"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的方法使两列光的频率相同。</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阳光下茂密的树林中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地面上的圆形亮斑是光的衍射形成的。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泊松亮斑是光的衍射形成的。</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光遇到障碍物时都能产生衍射现象。</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4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自然光是偏振光。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4" name="矩形 3"/>
          <p:cNvSpPr/>
          <p:nvPr/>
        </p:nvSpPr>
        <p:spPr>
          <a:xfrm>
            <a:off x="4849844" y="113272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5" name="矩形 4"/>
          <p:cNvSpPr/>
          <p:nvPr/>
        </p:nvSpPr>
        <p:spPr>
          <a:xfrm>
            <a:off x="7835773" y="1713484"/>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6" name="矩形 5"/>
          <p:cNvSpPr/>
          <p:nvPr/>
        </p:nvSpPr>
        <p:spPr>
          <a:xfrm>
            <a:off x="8721712" y="228906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554704" y="336919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8" name="矩形 7"/>
          <p:cNvSpPr/>
          <p:nvPr/>
        </p:nvSpPr>
        <p:spPr>
          <a:xfrm>
            <a:off x="9725520" y="3953776"/>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9" name="矩形 8"/>
          <p:cNvSpPr/>
          <p:nvPr/>
        </p:nvSpPr>
        <p:spPr>
          <a:xfrm>
            <a:off x="5192649" y="449643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0" name="矩形 9"/>
          <p:cNvSpPr/>
          <p:nvPr/>
        </p:nvSpPr>
        <p:spPr>
          <a:xfrm>
            <a:off x="6183884" y="5021211"/>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1" name="矩形 10"/>
          <p:cNvSpPr/>
          <p:nvPr/>
        </p:nvSpPr>
        <p:spPr>
          <a:xfrm>
            <a:off x="3668109" y="5627370"/>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utoUpdateAnimBg="0"/>
      <p:bldP spid="5" grpId="0" autoUpdateAnimBg="0"/>
      <p:bldP spid="6" grpId="0" autoUpdateAnimBg="0"/>
      <p:bldP spid="7" grpId="0" autoUpdateAnimBg="0"/>
      <p:bldP spid="8" grpId="0" autoUpdateAnimBg="0"/>
      <p:bldP spid="9" grpId="0" autoUpdateAnimBg="0"/>
      <p:bldP spid="10" grpId="0" autoUpdateAnimBg="0"/>
      <p:bldP spid="11"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2533</Words>
  <Application>Microsoft Office PowerPoint</Application>
  <PresentationFormat>自定义</PresentationFormat>
  <Paragraphs>297</Paragraphs>
  <Slides>52</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52</vt:i4>
      </vt:variant>
    </vt:vector>
  </HeadingPairs>
  <TitlesOfParts>
    <vt:vector size="67"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52</cp:revision>
  <dcterms:created xsi:type="dcterms:W3CDTF">2024-01-15T03:14:15Z</dcterms:created>
  <dcterms:modified xsi:type="dcterms:W3CDTF">2026-03-11T01:16:34Z</dcterms:modified>
</cp:coreProperties>
</file>