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9"/>
  </p:notesMasterIdLst>
  <p:handoutMasterIdLst>
    <p:handoutMasterId r:id="rId60"/>
  </p:handoutMasterIdLst>
  <p:sldIdLst>
    <p:sldId id="340" r:id="rId2"/>
    <p:sldId id="257" r:id="rId3"/>
    <p:sldId id="341" r:id="rId4"/>
    <p:sldId id="342" r:id="rId5"/>
    <p:sldId id="343" r:id="rId6"/>
    <p:sldId id="344" r:id="rId7"/>
    <p:sldId id="345" r:id="rId8"/>
    <p:sldId id="346" r:id="rId9"/>
    <p:sldId id="347" r:id="rId10"/>
    <p:sldId id="348" r:id="rId11"/>
    <p:sldId id="349" r:id="rId12"/>
    <p:sldId id="350" r:id="rId13"/>
    <p:sldId id="355" r:id="rId14"/>
    <p:sldId id="356" r:id="rId15"/>
    <p:sldId id="357" r:id="rId16"/>
    <p:sldId id="497" r:id="rId17"/>
    <p:sldId id="490" r:id="rId18"/>
    <p:sldId id="498" r:id="rId19"/>
    <p:sldId id="491" r:id="rId20"/>
    <p:sldId id="430" r:id="rId21"/>
    <p:sldId id="431" r:id="rId22"/>
    <p:sldId id="432" r:id="rId23"/>
    <p:sldId id="367" r:id="rId24"/>
    <p:sldId id="437" r:id="rId25"/>
    <p:sldId id="503" r:id="rId26"/>
    <p:sldId id="499" r:id="rId27"/>
    <p:sldId id="504" r:id="rId28"/>
    <p:sldId id="500" r:id="rId29"/>
    <p:sldId id="438" r:id="rId30"/>
    <p:sldId id="439" r:id="rId31"/>
    <p:sldId id="440" r:id="rId32"/>
    <p:sldId id="441" r:id="rId33"/>
    <p:sldId id="444" r:id="rId34"/>
    <p:sldId id="446" r:id="rId35"/>
    <p:sldId id="378" r:id="rId36"/>
    <p:sldId id="454" r:id="rId37"/>
    <p:sldId id="506" r:id="rId38"/>
    <p:sldId id="507" r:id="rId39"/>
    <p:sldId id="508" r:id="rId40"/>
    <p:sldId id="400" r:id="rId41"/>
    <p:sldId id="402" r:id="rId42"/>
    <p:sldId id="403" r:id="rId43"/>
    <p:sldId id="509" r:id="rId44"/>
    <p:sldId id="510" r:id="rId45"/>
    <p:sldId id="511" r:id="rId46"/>
    <p:sldId id="404" r:id="rId47"/>
    <p:sldId id="405" r:id="rId48"/>
    <p:sldId id="512" r:id="rId49"/>
    <p:sldId id="513" r:id="rId50"/>
    <p:sldId id="514" r:id="rId51"/>
    <p:sldId id="515" r:id="rId52"/>
    <p:sldId id="406" r:id="rId53"/>
    <p:sldId id="407" r:id="rId54"/>
    <p:sldId id="516" r:id="rId55"/>
    <p:sldId id="517" r:id="rId56"/>
    <p:sldId id="518" r:id="rId57"/>
    <p:sldId id="428" r:id="rId58"/>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p:scale>
          <a:sx n="75" d="100"/>
          <a:sy n="75" d="100"/>
        </p:scale>
        <p:origin x="666" y="33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2026/3/11</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2026/3/11</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13</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 Target="../slides/slide41.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xml"/><Relationship Id="rId5" Type="http://schemas.openxmlformats.org/officeDocument/2006/relationships/slide" Target="../slides/slide52.xml"/><Relationship Id="rId4" Type="http://schemas.openxmlformats.org/officeDocument/2006/relationships/slide" Target="../slides/slide4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1" name="圆角矩形 50">
            <a:hlinkClick r:id="rId3" action="ppaction://hlinksldjump"/>
          </p:cNvPr>
          <p:cNvSpPr/>
          <p:nvPr userDrawn="1"/>
        </p:nvSpPr>
        <p:spPr>
          <a:xfrm>
            <a:off x="17567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4" action="ppaction://hlinksldjump"/>
          </p:cNvPr>
          <p:cNvSpPr/>
          <p:nvPr userDrawn="1"/>
        </p:nvSpPr>
        <p:spPr>
          <a:xfrm>
            <a:off x="23580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5" action="ppaction://hlinksldjump"/>
          </p:cNvPr>
          <p:cNvSpPr/>
          <p:nvPr userDrawn="1"/>
        </p:nvSpPr>
        <p:spPr>
          <a:xfrm>
            <a:off x="295928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6"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tags" Target="../tags/tag12.xml"/><Relationship Id="rId7" Type="http://schemas.openxmlformats.org/officeDocument/2006/relationships/slide" Target="slide23.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3.xml"/><Relationship Id="rId9" Type="http://schemas.openxmlformats.org/officeDocument/2006/relationships/slide" Target="slide35.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40.xml"/><Relationship Id="rId4" Type="http://schemas.openxmlformats.org/officeDocument/2006/relationships/slide" Target="slide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png"/></Relationships>
</file>

<file path=ppt/slides/_rels/slide3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Layout" Target="../slideLayouts/slideLayout2.xml"/><Relationship Id="rId4" Type="http://schemas.openxmlformats.org/officeDocument/2006/relationships/tags" Target="../tags/tag17.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7.png"/><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5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8.png"/><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3.png"/><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5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42.jpeg"/><Relationship Id="rId1" Type="http://schemas.openxmlformats.org/officeDocument/2006/relationships/slideLayout" Target="../slideLayouts/slideLayout6.xml"/><Relationship Id="rId4" Type="http://schemas.openxmlformats.org/officeDocument/2006/relationships/image" Target="../media/image44.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19330"/>
            <a:ext cx="10210481"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实验十七　利用传感器制作简单的自动控制装置</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
        <p:nvSpPr>
          <p:cNvPr id="10" name="TextBox 2"/>
          <p:cNvSpPr txBox="1"/>
          <p:nvPr>
            <p:custDataLst>
              <p:tags r:id="rId3"/>
            </p:custDataLst>
          </p:nvPr>
        </p:nvSpPr>
        <p:spPr>
          <a:xfrm>
            <a:off x="1054736" y="5050195"/>
            <a:ext cx="7188186" cy="584775"/>
          </a:xfrm>
          <a:prstGeom prst="rect">
            <a:avLst/>
          </a:prstGeom>
          <a:noFill/>
        </p:spPr>
        <p:txBody>
          <a:bodyPr wrap="none">
            <a:spAutoFit/>
          </a:bodyPr>
          <a:lstStyle/>
          <a:p>
            <a:pPr>
              <a:defRPr/>
            </a:pPr>
            <a:r>
              <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rPr>
              <a:t>第十二章　交变电流　电磁波　传感器</a:t>
            </a:r>
            <a:endPar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cs typeface="+mn-cs"/>
            </a:endParaRPr>
          </a:p>
        </p:txBody>
      </p:sp>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用手掌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或黑纸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遮住电阻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观察表盘指针显示的电阻阻值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并记录。</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把记录的结果填入下表中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根据记录数据分析光敏电阻的特性。</a:t>
            </a:r>
            <a:endParaRPr lang="zh-CN" altLang="zh-CN" sz="1150">
              <a:latin typeface="Calibri" panose="020F0502020204030204" pitchFamily="34" charset="0"/>
              <a:cs typeface="Times New Roman" panose="02020603050405020304" pitchFamily="18" charset="0"/>
            </a:endParaRPr>
          </a:p>
        </p:txBody>
      </p:sp>
      <p:graphicFrame>
        <p:nvGraphicFramePr>
          <p:cNvPr id="4" name="表格 3"/>
          <p:cNvGraphicFramePr>
            <a:graphicFrameLocks noGrp="1"/>
          </p:cNvGraphicFramePr>
          <p:nvPr>
            <p:extLst>
              <p:ext uri="{D42A27DB-BD31-4B8C-83A1-F6EECF244321}">
                <p14:modId xmlns:p14="http://schemas.microsoft.com/office/powerpoint/2010/main" val="3621747313"/>
              </p:ext>
            </p:extLst>
          </p:nvPr>
        </p:nvGraphicFramePr>
        <p:xfrm>
          <a:off x="838200" y="2094738"/>
          <a:ext cx="10514013" cy="1371600"/>
        </p:xfrm>
        <a:graphic>
          <a:graphicData uri="http://schemas.openxmlformats.org/drawingml/2006/table">
            <a:tbl>
              <a:tblPr firstRow="1" firstCol="1" bandRow="1"/>
              <a:tblGrid>
                <a:gridCol w="3154204"/>
                <a:gridCol w="1577102"/>
                <a:gridCol w="1577102"/>
                <a:gridCol w="1577102"/>
                <a:gridCol w="2628503"/>
              </a:tblGrid>
              <a:tr h="205105">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光照强度</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弱</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中</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强</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无光照射</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805">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阻值</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Ω</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矩形 4"/>
          <p:cNvSpPr/>
          <p:nvPr/>
        </p:nvSpPr>
        <p:spPr>
          <a:xfrm>
            <a:off x="262477" y="3619627"/>
            <a:ext cx="11665458" cy="1292825"/>
          </a:xfrm>
          <a:prstGeom prst="rect">
            <a:avLst/>
          </a:prstGeom>
        </p:spPr>
        <p:txBody>
          <a:bodyPr wrap="square">
            <a:spAutoFit/>
          </a:bodyPr>
          <a:lstStyle/>
          <a:p>
            <a:pP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结论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光敏电阻的阻值被光照射时发生变化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光照增强时电阻变小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光照减弱时电阻变大。</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三、误差分析</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温度计读数带来误差。</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多用电表读数带来误差。</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作</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图像时的不规范造成误差。</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65988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四、注意事项</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在做热敏电阻的热敏特性实验时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加开水后要等一会儿再测其阻值</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以使电阻温度与水的温度相同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并同时读出水温。</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光敏实验中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如果效果不明显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可将光敏电阻部分电路放入带盖的纸盒中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并通过盖上小孔改变射到光敏电阻上的光的多少。</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电阻表每次换挡后都要重新进行欧姆调零。</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用光传感器设计控制电路</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用温度传感器设计控制电路</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用其他传感器设计的控制电路</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用温度传感器设计控制电路</a:t>
            </a:r>
            <a:endParaRPr lang="zh-CN" altLang="zh-CN" sz="1800" b="1" kern="1400" dirty="0">
              <a:effectLst/>
              <a:latin typeface="Cambria"/>
              <a:ea typeface="宋体"/>
              <a:cs typeface="Times New Roman"/>
            </a:endParaRPr>
          </a:p>
        </p:txBody>
      </p:sp>
      <p:sp>
        <p:nvSpPr>
          <p:cNvPr id="4" name="矩形 3"/>
          <p:cNvSpPr/>
          <p:nvPr/>
        </p:nvSpPr>
        <p:spPr>
          <a:xfrm>
            <a:off x="106615" y="1307338"/>
            <a:ext cx="11810444" cy="4940239"/>
          </a:xfrm>
          <a:prstGeom prst="rect">
            <a:avLst/>
          </a:prstGeom>
        </p:spPr>
        <p:txBody>
          <a:bodyPr wrap="square" lIns="121898" tIns="60948" rIns="121898" bIns="60948">
            <a:spAutoFit/>
          </a:bodyPr>
          <a:lstStyle/>
          <a:p>
            <a:pPr marL="252000" indent="-457200">
              <a:lnSpc>
                <a:spcPct val="110000"/>
              </a:lnSpc>
              <a:spcAft>
                <a:spcPts val="0"/>
              </a:spcAft>
              <a:tabLst>
                <a:tab pos="2970530" algn="l"/>
              </a:tabLst>
            </a:pPr>
            <a:r>
              <a:rPr lang="zh-CN" altLang="zh-CN" sz="2600" dirty="0">
                <a:latin typeface="Calibri" panose="020F0502020204030204" pitchFamily="34" charset="0"/>
                <a:ea typeface="Times New Roman" panose="02020603050405020304" pitchFamily="18" charset="0"/>
                <a:cs typeface="Times New Roman" panose="02020603050405020304" pitchFamily="18" charset="0"/>
              </a:rPr>
              <a:t> </a:t>
            </a: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1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云南临沧</a:t>
            </a:r>
            <a:r>
              <a:rPr lang="zh-CN" altLang="zh-CN" sz="2600" b="1" dirty="0" smtClean="0">
                <a:latin typeface="Times New Roman" panose="02020603050405020304" pitchFamily="18" charset="0"/>
                <a:cs typeface="Times New Roman" panose="02020603050405020304" pitchFamily="18" charset="0"/>
              </a:rPr>
              <a:t>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某实验小组想利用热敏电阻制作一个简易的温控报警器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当温度达到或超过</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60 </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报警器会发出警报。具体操作如下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1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测量热敏电阻在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60 </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时的阻值。已知该热敏电阻的阻值随着温度的升高而降低。有以下实验器材和实验电路图可供选择。</a:t>
            </a:r>
            <a:endParaRPr lang="zh-CN" altLang="zh-CN" sz="1150" dirty="0">
              <a:latin typeface="Calibri" panose="020F0502020204030204" pitchFamily="34" charset="0"/>
              <a:cs typeface="Times New Roman" panose="02020603050405020304" pitchFamily="18" charset="0"/>
            </a:endParaRPr>
          </a:p>
          <a:p>
            <a:pPr marL="252000" indent="-457200">
              <a:lnSpc>
                <a:spcPct val="11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电源</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电动势为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内阻不计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1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0.6 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 Ω)</a:t>
            </a:r>
            <a:endParaRPr lang="zh-CN" altLang="zh-CN" sz="1150" dirty="0">
              <a:latin typeface="Calibri" panose="020F0502020204030204" pitchFamily="34" charset="0"/>
              <a:cs typeface="Times New Roman" panose="02020603050405020304" pitchFamily="18" charset="0"/>
            </a:endParaRPr>
          </a:p>
          <a:p>
            <a:pPr marL="252000" indent="-457200">
              <a:lnSpc>
                <a:spcPct val="11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电压表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4 000 Ω)</a:t>
            </a:r>
            <a:endParaRPr lang="zh-CN" altLang="zh-CN" sz="1150" dirty="0">
              <a:latin typeface="Calibri" panose="020F0502020204030204" pitchFamily="34" charset="0"/>
              <a:cs typeface="Times New Roman" panose="02020603050405020304" pitchFamily="18" charset="0"/>
            </a:endParaRPr>
          </a:p>
          <a:p>
            <a:pPr marL="252000" indent="-457200">
              <a:lnSpc>
                <a:spcPct val="11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滑动变阻器</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最大电阻为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额定电流为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 A)</a:t>
            </a:r>
            <a:endParaRPr lang="zh-CN" altLang="zh-CN" sz="1150" dirty="0">
              <a:latin typeface="Calibri" panose="020F0502020204030204" pitchFamily="34" charset="0"/>
              <a:cs typeface="Times New Roman" panose="02020603050405020304" pitchFamily="18" charset="0"/>
            </a:endParaRPr>
          </a:p>
          <a:p>
            <a:pPr marL="252000" indent="-457200">
              <a:lnSpc>
                <a:spcPct val="11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滑动变阻器</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最大电阻为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500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额定电流为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A)</a:t>
            </a:r>
            <a:endParaRPr lang="zh-CN" altLang="zh-CN" sz="1150" dirty="0">
              <a:latin typeface="Calibri" panose="020F0502020204030204" pitchFamily="34" charset="0"/>
              <a:cs typeface="Times New Roman" panose="02020603050405020304" pitchFamily="18" charset="0"/>
            </a:endParaRPr>
          </a:p>
          <a:p>
            <a:pPr marL="252000" indent="-457200">
              <a:lnSpc>
                <a:spcPct val="11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F</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热敏电阻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(60 </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时阻值在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之间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1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电阻箱</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999.9 Ω)</a:t>
            </a:r>
            <a:endParaRPr lang="zh-CN" altLang="zh-CN" sz="1150" dirty="0">
              <a:latin typeface="Calibri" panose="020F0502020204030204" pitchFamily="34" charset="0"/>
              <a:cs typeface="Times New Roman" panose="02020603050405020304" pitchFamily="18" charset="0"/>
            </a:endParaRPr>
          </a:p>
        </p:txBody>
      </p:sp>
      <p:pic>
        <p:nvPicPr>
          <p:cNvPr id="7" name="image3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00781" y="2843560"/>
            <a:ext cx="2905504" cy="1513889"/>
          </a:xfrm>
          <a:prstGeom prst="rect">
            <a:avLst/>
          </a:prstGeom>
          <a:noFill/>
          <a:ln>
            <a:noFill/>
          </a:ln>
        </p:spPr>
      </p:pic>
      <p:pic>
        <p:nvPicPr>
          <p:cNvPr id="8" name="image3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66783" y="4380373"/>
            <a:ext cx="3468721" cy="1778303"/>
          </a:xfrm>
          <a:prstGeom prst="rect">
            <a:avLst/>
          </a:prstGeom>
          <a:noFill/>
          <a:ln>
            <a:noFill/>
          </a:ln>
        </p:spPr>
      </p:pic>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3088600"/>
            <a:ext cx="11810444" cy="305972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为了更准确测定阻值</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滑动变阻器应选择</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选填仪器符号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电路图应选择</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甲</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乙</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利用加热装置对热敏电阻加热至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60 </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保持温度不变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移动滑动变阻器的滑片</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得到电压表和电流表的多组数据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并画出了</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图像如图丙所示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由图像可得</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smtClean="0">
                <a:latin typeface="Times New Roman" panose="02020603050405020304" pitchFamily="18" charset="0"/>
                <a:ea typeface="微软雅黑" panose="020B0503020204020204" pitchFamily="34" charset="-122"/>
                <a:cs typeface="Times New Roman" panose="02020603050405020304" pitchFamily="18" charset="0"/>
              </a:rPr>
              <a:t>T</a:t>
            </a:r>
            <a:endParaRPr lang="en-US" altLang="zh-CN" sz="2600" baseline="-250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保留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6" name="image3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61967" y="1017007"/>
            <a:ext cx="3799962" cy="1979939"/>
          </a:xfrm>
          <a:prstGeom prst="rect">
            <a:avLst/>
          </a:prstGeom>
          <a:noFill/>
          <a:ln>
            <a:noFill/>
          </a:ln>
        </p:spPr>
      </p:pic>
      <p:pic>
        <p:nvPicPr>
          <p:cNvPr id="7" name="image3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79179" y="671449"/>
            <a:ext cx="4536567" cy="2325752"/>
          </a:xfrm>
          <a:prstGeom prst="rect">
            <a:avLst/>
          </a:prstGeom>
          <a:noFill/>
          <a:ln>
            <a:noFill/>
          </a:ln>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62477" y="4280408"/>
            <a:ext cx="6092825" cy="623953"/>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zh-CN" altLang="zh-CN" sz="2600" dirty="0" smtClean="0">
                <a:latin typeface="宋体" panose="02010600030101010101" pitchFamily="2" charset="-122"/>
                <a:ea typeface="微软雅黑" panose="020B0503020204020204" pitchFamily="34" charset="-122"/>
                <a:cs typeface="宋体" panose="02010600030101010101" pitchFamily="2" charset="-122"/>
              </a:rPr>
              <a:t>①</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乙　</a:t>
            </a: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25.0</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矩形 2"/>
              <p:cNvSpPr/>
              <p:nvPr/>
            </p:nvSpPr>
            <p:spPr>
              <a:xfrm>
                <a:off x="262477" y="772756"/>
                <a:ext cx="6913023" cy="3486595"/>
              </a:xfrm>
              <a:prstGeom prst="rect">
                <a:avLst/>
              </a:prstGeom>
            </p:spPr>
            <p:txBody>
              <a:bodyPr wrap="square">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b="1" dirty="0">
                    <a:latin typeface="Times New Roman" panose="02020603050405020304" pitchFamily="18" charset="0"/>
                    <a:cs typeface="Times New Roman" panose="02020603050405020304" pitchFamily="18" charset="0"/>
                  </a:rPr>
                  <a:t>为了方便调节</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滑动变阻器选阻值范围小的</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。热敏电阻在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b="1" dirty="0">
                    <a:latin typeface="Times New Roman" panose="02020603050405020304" pitchFamily="18" charset="0"/>
                    <a:cs typeface="Times New Roman" panose="02020603050405020304" pitchFamily="18" charset="0"/>
                  </a:rPr>
                  <a:t> </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zh-CN" altLang="zh-CN" sz="2600" b="1" dirty="0">
                    <a:latin typeface="Times New Roman" panose="02020603050405020304" pitchFamily="18" charset="0"/>
                    <a:cs typeface="Times New Roman" panose="02020603050405020304" pitchFamily="18" charset="0"/>
                  </a:rPr>
                  <a:t>时阻值在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之间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𝐕</m:t>
                            </m:r>
                          </m:sub>
                        </m:sSub>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𝟎𝟎𝟎</m:t>
                        </m:r>
                      </m:e>
                    </m:rad>
                  </m:oMath>
                </a14:m>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Ω=100</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所以电流表采用外接法</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测量误差较小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故选乙图。</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b="1" dirty="0">
                    <a:latin typeface="Times New Roman" panose="02020603050405020304" pitchFamily="18" charset="0"/>
                    <a:cs typeface="Times New Roman" panose="02020603050405020304" pitchFamily="18" charset="0"/>
                  </a:rPr>
                  <a:t>通过画出的</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b="1" dirty="0">
                    <a:latin typeface="Times New Roman" panose="02020603050405020304" pitchFamily="18" charset="0"/>
                    <a:cs typeface="Times New Roman" panose="02020603050405020304" pitchFamily="18" charset="0"/>
                  </a:rPr>
                  <a:t>图像可得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Ω=25.0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62477" y="772756"/>
                <a:ext cx="6913023" cy="3486595"/>
              </a:xfrm>
              <a:prstGeom prst="rect">
                <a:avLst/>
              </a:prstGeom>
              <a:blipFill rotWithShape="0">
                <a:blip r:embed="rId2"/>
                <a:stretch>
                  <a:fillRect l="-1587" r="-6349"/>
                </a:stretch>
              </a:blipFill>
            </p:spPr>
            <p:txBody>
              <a:bodyPr/>
              <a:lstStyle/>
              <a:p>
                <a:r>
                  <a:rPr lang="zh-CN" altLang="en-US">
                    <a:noFill/>
                  </a:rPr>
                  <a:t> </a:t>
                </a:r>
              </a:p>
            </p:txBody>
          </p:sp>
        </mc:Fallback>
      </mc:AlternateContent>
      <p:pic>
        <p:nvPicPr>
          <p:cNvPr id="4" name="image3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43643" y="670560"/>
            <a:ext cx="3799962" cy="1979939"/>
          </a:xfrm>
          <a:prstGeom prst="rect">
            <a:avLst/>
          </a:prstGeom>
          <a:noFill/>
          <a:ln>
            <a:noFill/>
          </a:ln>
        </p:spPr>
      </p:pic>
      <p:pic>
        <p:nvPicPr>
          <p:cNvPr id="5" name="image38.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1368" y="2793746"/>
            <a:ext cx="4536567" cy="2325752"/>
          </a:xfrm>
          <a:prstGeom prst="rect">
            <a:avLst/>
          </a:prstGeom>
          <a:noFill/>
          <a:ln>
            <a:noFill/>
          </a:ln>
        </p:spPr>
      </p:pic>
    </p:spTree>
    <p:extLst>
      <p:ext uri="{BB962C8B-B14F-4D97-AF65-F5344CB8AC3E}">
        <p14:creationId xmlns:p14="http://schemas.microsoft.com/office/powerpoint/2010/main" val="391868538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5670439"/>
          </a:xfrm>
          <a:prstGeom prst="rect">
            <a:avLst/>
          </a:prstGeom>
        </p:spPr>
        <p:txBody>
          <a:bodyPr wrap="square" lIns="121898" tIns="60948" rIns="121898" bIns="60948">
            <a:spAutoFit/>
          </a:bodyPr>
          <a:lstStyle/>
          <a:p>
            <a:pPr>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调试报警器。</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按照图丁连接器材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已知报警器报警最低</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电流</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4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0.02 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功率极小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电源为可调电源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内阻不计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调</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4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试</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时输出电压为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在常温下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闭合开关</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开关</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接通</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再将</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电阻箱</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4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阻值调为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然后滑动变阻器从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向</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滑</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4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直至报警器发出警报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再将开关</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接通</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报警器</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4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调试</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完成。此步骤有三种滑动变阻器可供选择</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应</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4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选择</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宋体" panose="02010600030101010101" pitchFamily="2"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最大</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阻值为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50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的最大阻值为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的最大阻值为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200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三者的额定电流都为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7" name="image3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43643" y="670560"/>
            <a:ext cx="3799962" cy="1979939"/>
          </a:xfrm>
          <a:prstGeom prst="rect">
            <a:avLst/>
          </a:prstGeom>
          <a:noFill/>
          <a:ln>
            <a:noFill/>
          </a:ln>
        </p:spPr>
      </p:pic>
      <p:pic>
        <p:nvPicPr>
          <p:cNvPr id="8" name="image3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1368" y="2793746"/>
            <a:ext cx="4536567" cy="2325752"/>
          </a:xfrm>
          <a:prstGeom prst="rect">
            <a:avLst/>
          </a:prstGeom>
          <a:noFill/>
          <a:ln>
            <a:noFill/>
          </a:ln>
        </p:spPr>
      </p:pic>
    </p:spTree>
    <p:extLst>
      <p:ext uri="{BB962C8B-B14F-4D97-AF65-F5344CB8AC3E}">
        <p14:creationId xmlns:p14="http://schemas.microsoft.com/office/powerpoint/2010/main" val="233664277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8977" y="4101209"/>
            <a:ext cx="6092825" cy="623953"/>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zh-CN" altLang="zh-CN" sz="2600" dirty="0" smtClean="0">
                <a:latin typeface="宋体" panose="02010600030101010101" pitchFamily="2" charset="-122"/>
                <a:ea typeface="微软雅黑" panose="020B0503020204020204" pitchFamily="34" charset="-122"/>
                <a:cs typeface="宋体" panose="02010600030101010101" pitchFamily="2" charset="-122"/>
              </a:rPr>
              <a:t>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25.0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smtClean="0">
                <a:latin typeface="Times New Roman" panose="02020603050405020304" pitchFamily="18" charset="0"/>
                <a:ea typeface="微软雅黑" panose="020B0503020204020204" pitchFamily="34" charset="-122"/>
                <a:cs typeface="Times New Roman" panose="02020603050405020304" pitchFamily="18" charset="0"/>
              </a:rPr>
              <a:t>5</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矩形 2"/>
              <p:cNvSpPr/>
              <p:nvPr/>
            </p:nvSpPr>
            <p:spPr>
              <a:xfrm>
                <a:off x="148177" y="646049"/>
                <a:ext cx="7167023" cy="3428631"/>
              </a:xfrm>
              <a:prstGeom prst="rect">
                <a:avLst/>
              </a:prstGeom>
            </p:spPr>
            <p:txBody>
              <a:bodyPr wrap="square">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b="1" dirty="0">
                    <a:latin typeface="Times New Roman" panose="02020603050405020304" pitchFamily="18" charset="0"/>
                    <a:cs typeface="Times New Roman" panose="02020603050405020304" pitchFamily="18" charset="0"/>
                  </a:rPr>
                  <a:t>观察图丁可知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调试时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电阻箱的作用是用来等效</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b="1" dirty="0">
                    <a:latin typeface="Times New Roman" panose="02020603050405020304" pitchFamily="18" charset="0"/>
                    <a:cs typeface="Times New Roman" panose="02020603050405020304" pitchFamily="18" charset="0"/>
                  </a:rPr>
                  <a:t> </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zh-CN" altLang="zh-CN" sz="2600" b="1" dirty="0">
                    <a:latin typeface="Times New Roman" panose="02020603050405020304" pitchFamily="18" charset="0"/>
                    <a:cs typeface="Times New Roman" panose="02020603050405020304" pitchFamily="18" charset="0"/>
                  </a:rPr>
                  <a:t>时的热敏电阻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故电阻箱的阻值要调为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25.0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。电路中最大电阻值</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𝐦𝐢𝐧</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𝟎𝟐</m:t>
                        </m:r>
                      </m:den>
                    </m:f>
                  </m:oMath>
                </a14:m>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150</a:t>
                </a:r>
                <a:r>
                  <a:rPr lang="en-US" altLang="zh-CN" sz="2600" b="1" dirty="0" smtClean="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滑动变阻器接入电路的最大阻值</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=125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所以滑动变阻器应选择</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48177" y="646049"/>
                <a:ext cx="7167023" cy="3428631"/>
              </a:xfrm>
              <a:prstGeom prst="rect">
                <a:avLst/>
              </a:prstGeom>
              <a:blipFill rotWithShape="0">
                <a:blip r:embed="rId2"/>
                <a:stretch>
                  <a:fillRect l="-1531" b="-1601"/>
                </a:stretch>
              </a:blipFill>
            </p:spPr>
            <p:txBody>
              <a:bodyPr/>
              <a:lstStyle/>
              <a:p>
                <a:r>
                  <a:rPr lang="zh-CN" altLang="en-US">
                    <a:noFill/>
                  </a:rPr>
                  <a:t> </a:t>
                </a:r>
              </a:p>
            </p:txBody>
          </p:sp>
        </mc:Fallback>
      </mc:AlternateContent>
      <p:pic>
        <p:nvPicPr>
          <p:cNvPr id="4" name="image3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43643" y="670560"/>
            <a:ext cx="3799962" cy="1979939"/>
          </a:xfrm>
          <a:prstGeom prst="rect">
            <a:avLst/>
          </a:prstGeom>
          <a:noFill/>
          <a:ln>
            <a:noFill/>
          </a:ln>
        </p:spPr>
      </p:pic>
      <p:pic>
        <p:nvPicPr>
          <p:cNvPr id="5" name="image38.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1368" y="2793746"/>
            <a:ext cx="4536567" cy="2325752"/>
          </a:xfrm>
          <a:prstGeom prst="rect">
            <a:avLst/>
          </a:prstGeom>
          <a:noFill/>
          <a:ln>
            <a:noFill/>
          </a:ln>
        </p:spPr>
      </p:pic>
    </p:spTree>
    <p:extLst>
      <p:ext uri="{BB962C8B-B14F-4D97-AF65-F5344CB8AC3E}">
        <p14:creationId xmlns:p14="http://schemas.microsoft.com/office/powerpoint/2010/main" val="19393373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20649"/>
            <a:ext cx="11658044" cy="1859396"/>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实验中发现达到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60 </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报警器仍没发出警报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在排除仪器故障的前提下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为了保证准确发出警报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在调试中可采取哪些</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措施</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请列举一条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7" name="image3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43643" y="1521586"/>
            <a:ext cx="3799962" cy="1979939"/>
          </a:xfrm>
          <a:prstGeom prst="rect">
            <a:avLst/>
          </a:prstGeom>
          <a:noFill/>
          <a:ln>
            <a:noFill/>
          </a:ln>
        </p:spPr>
      </p:pic>
      <p:pic>
        <p:nvPicPr>
          <p:cNvPr id="8" name="image3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1368" y="3644772"/>
            <a:ext cx="4536567" cy="2325752"/>
          </a:xfrm>
          <a:prstGeom prst="rect">
            <a:avLst/>
          </a:prstGeom>
          <a:noFill/>
          <a:ln>
            <a:noFill/>
          </a:ln>
        </p:spPr>
      </p:pic>
      <p:sp>
        <p:nvSpPr>
          <p:cNvPr id="9" name="矩形 8"/>
          <p:cNvSpPr/>
          <p:nvPr/>
        </p:nvSpPr>
        <p:spPr>
          <a:xfrm>
            <a:off x="338677" y="4487663"/>
            <a:ext cx="6092825" cy="1228734"/>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调</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小滑动变阻器阻值或增大电源输出电压</a:t>
            </a:r>
            <a:endParaRPr lang="zh-CN" altLang="zh-CN" sz="1150" dirty="0">
              <a:latin typeface="Calibri" panose="020F0502020204030204" pitchFamily="34" charset="0"/>
              <a:cs typeface="Times New Roman" panose="02020603050405020304" pitchFamily="18" charset="0"/>
            </a:endParaRPr>
          </a:p>
        </p:txBody>
      </p:sp>
      <p:sp>
        <p:nvSpPr>
          <p:cNvPr id="2" name="矩形 1"/>
          <p:cNvSpPr/>
          <p:nvPr/>
        </p:nvSpPr>
        <p:spPr>
          <a:xfrm>
            <a:off x="287877" y="2558787"/>
            <a:ext cx="6092825" cy="1892826"/>
          </a:xfrm>
          <a:prstGeom prst="rect">
            <a:avLst/>
          </a:prstGeom>
        </p:spPr>
        <p:txBody>
          <a:bodyPr>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实际调试中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电源有一定的内阻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故可采取调小滑动变阻器阻值或增大电源输出电压的措施保证准确发出警报。</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4887738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0580084" cy="2339057"/>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97053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知道什么是传感器</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知道光敏电阻和热敏电阻等敏感元件的特性和应用。</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学会传感器的简单使用并会制作简单的自动控制装置。</a:t>
            </a:r>
            <a:endParaRPr lang="zh-CN" altLang="zh-CN" sz="140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357608"/>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1.(2024·</a:t>
            </a:r>
            <a:r>
              <a:rPr lang="zh-CN" altLang="zh-CN" sz="2600" b="1" dirty="0">
                <a:latin typeface="Times New Roman" panose="02020603050405020304" pitchFamily="18" charset="0"/>
                <a:cs typeface="Times New Roman" panose="02020603050405020304" pitchFamily="18" charset="0"/>
              </a:rPr>
              <a:t>浙江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月选考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,16</a:t>
            </a:r>
            <a:r>
              <a:rPr lang="zh-CN" altLang="zh-CN" sz="2600" dirty="0">
                <a:latin typeface="Calibri" panose="020F0502020204030204" pitchFamily="34" charset="0"/>
                <a:cs typeface="宋体" panose="02010600030101010101" pitchFamily="2" charset="-122"/>
              </a:rPr>
              <a:t>Ⅲ</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在探究热敏电阻的特性及其应用的实验中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测得热敏电阻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在不同温度时的阻值如下表所示。</a:t>
            </a:r>
            <a:endParaRPr lang="zh-CN" altLang="zh-CN" sz="1150" dirty="0">
              <a:latin typeface="Calibri" panose="020F0502020204030204" pitchFamily="34" charset="0"/>
              <a:cs typeface="Times New Roman" panose="02020603050405020304" pitchFamily="18" charset="0"/>
            </a:endParaRPr>
          </a:p>
        </p:txBody>
      </p:sp>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graphicFrame>
        <p:nvGraphicFramePr>
          <p:cNvPr id="4" name="表格 3"/>
          <p:cNvGraphicFramePr>
            <a:graphicFrameLocks noGrp="1"/>
          </p:cNvGraphicFramePr>
          <p:nvPr>
            <p:extLst>
              <p:ext uri="{D42A27DB-BD31-4B8C-83A1-F6EECF244321}">
                <p14:modId xmlns:p14="http://schemas.microsoft.com/office/powerpoint/2010/main" val="2878975898"/>
              </p:ext>
            </p:extLst>
          </p:nvPr>
        </p:nvGraphicFramePr>
        <p:xfrm>
          <a:off x="838203" y="2921508"/>
          <a:ext cx="10514007" cy="1371600"/>
        </p:xfrm>
        <a:graphic>
          <a:graphicData uri="http://schemas.openxmlformats.org/drawingml/2006/table">
            <a:tbl>
              <a:tblPr firstRow="1" firstCol="1" bandRow="1"/>
              <a:tblGrid>
                <a:gridCol w="2549617"/>
                <a:gridCol w="896152"/>
                <a:gridCol w="896152"/>
                <a:gridCol w="1028681"/>
                <a:gridCol w="1028681"/>
                <a:gridCol w="1028681"/>
                <a:gridCol w="1028681"/>
                <a:gridCol w="1028681"/>
                <a:gridCol w="1028681"/>
              </a:tblGrid>
              <a:tr h="40513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温度</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宋体" panose="02010600030101010101" pitchFamily="2" charset="-122"/>
                          <a:ea typeface="微软雅黑" panose="020B0503020204020204" pitchFamily="34" charset="-122"/>
                          <a:cs typeface="宋体" panose="02010600030101010101" pitchFamily="2" charset="-122"/>
                        </a:rPr>
                        <a:t>℃</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4.1</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9.0</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14.3</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20.0</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28.0</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38.2</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45.5</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60.4</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13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电阻</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Ω)</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220</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160</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100</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60</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45</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30</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25</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15</a:t>
                      </a:r>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1304132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20649"/>
            <a:ext cx="11658044" cy="365988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某同学利用上述热敏电阻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、电动势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内阻不计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的电源、定值电阻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阻值有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 kΩ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 kΩ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 kΩ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三种可供选择</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、控制开关和加热系统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设计了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三种电路。因环境温度低于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 </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现要求将室内温度控制在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 </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28 </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范围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两端电压大于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控制开关开启加热系统加热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则应选择的电路是</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定值电阻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的阻值应选</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kΩ,1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两端的电压小于</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自动关闭加热系统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不考虑控制开关对电路的影响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p:pic>
        <p:nvPicPr>
          <p:cNvPr id="7" name="image3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2882" y="4408979"/>
            <a:ext cx="4968621" cy="2031699"/>
          </a:xfrm>
          <a:prstGeom prst="rect">
            <a:avLst/>
          </a:prstGeom>
          <a:noFill/>
          <a:ln>
            <a:noFill/>
          </a:ln>
        </p:spPr>
      </p:pic>
    </p:spTree>
    <p:extLst>
      <p:ext uri="{BB962C8B-B14F-4D97-AF65-F5344CB8AC3E}">
        <p14:creationId xmlns:p14="http://schemas.microsoft.com/office/powerpoint/2010/main" val="47212570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97249" y="620649"/>
                <a:ext cx="11830685" cy="5464805"/>
              </a:xfrm>
              <a:prstGeom prst="rect">
                <a:avLst/>
              </a:prstGeom>
            </p:spPr>
            <p:txBody>
              <a:bodyPr wrap="square" lIns="121898" tIns="60948" rIns="121898" bIns="60948">
                <a:spAutoFit/>
              </a:bodyPr>
              <a:lstStyle/>
              <a:p>
                <a:pPr>
                  <a:lnSpc>
                    <a:spcPct val="12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1.8</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电路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定值电阻和热敏电阻并联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电压不变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不能实现电路的控制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定值电阻和热敏电阻串联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温度越低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热敏电阻的阻值越大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定值电阻分得的电压越小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无法实现</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两端电压大于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控制开关开启加热系统加热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定值电阻和热敏电阻串联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温度越低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热敏电阻的阻值越大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热敏电阻分得的电压越大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可以实现</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两端电压大于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控制开关开启加热系统加热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由热敏电阻</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dirty="0">
                    <a:latin typeface="Times New Roman" panose="02020603050405020304" pitchFamily="18" charset="0"/>
                    <a:cs typeface="Times New Roman" panose="02020603050405020304" pitchFamily="18" charset="0"/>
                  </a:rPr>
                  <a:t>在不同温度时的阻值表可知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b="1" dirty="0">
                    <a:latin typeface="Times New Roman" panose="02020603050405020304" pitchFamily="18" charset="0"/>
                    <a:cs typeface="Times New Roman" panose="02020603050405020304" pitchFamily="18" charset="0"/>
                  </a:rPr>
                  <a:t> </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zh-CN" altLang="zh-CN" sz="2600" b="1" dirty="0">
                    <a:latin typeface="Times New Roman" panose="02020603050405020304" pitchFamily="18" charset="0"/>
                    <a:cs typeface="Times New Roman" panose="02020603050405020304" pitchFamily="18" charset="0"/>
                  </a:rPr>
                  <a:t>时热敏电阻的阻值为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Ω=6</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由题意可知</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a:latin typeface="Times New Roman" panose="02020603050405020304" pitchFamily="18" charset="0"/>
                    <a:cs typeface="Times New Roman" panose="02020603050405020304" pitchFamily="18" charset="0"/>
                  </a:rPr>
                  <a:t> </a:t>
                </a:r>
                <a:r>
                  <a:rPr lang="zh-CN" altLang="zh-CN" sz="2600" b="1" dirty="0">
                    <a:latin typeface="Times New Roman" panose="02020603050405020304" pitchFamily="18" charset="0"/>
                    <a:cs typeface="Times New Roman" panose="02020603050405020304" pitchFamily="18" charset="0"/>
                  </a:rPr>
                  <a:t>当温度达到</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28</a:t>
                </a:r>
                <a:r>
                  <a:rPr lang="en-US" altLang="zh-CN" sz="2600" b="1" dirty="0">
                    <a:latin typeface="Times New Roman" panose="02020603050405020304" pitchFamily="18" charset="0"/>
                    <a:cs typeface="Times New Roman" panose="02020603050405020304" pitchFamily="18" charset="0"/>
                  </a:rPr>
                  <a:t> </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zh-CN" altLang="zh-CN" sz="2600" b="1" dirty="0">
                    <a:latin typeface="Times New Roman" panose="02020603050405020304" pitchFamily="18" charset="0"/>
                    <a:cs typeface="Times New Roman" panose="02020603050405020304" pitchFamily="18" charset="0"/>
                  </a:rPr>
                  <a:t>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加热系统关闭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此时热敏电阻的阻值为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则此时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两端的电压为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V=1.8</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两端的电压小于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自动关闭加热系统。</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97249" y="620649"/>
                <a:ext cx="11830685" cy="5464805"/>
              </a:xfrm>
              <a:prstGeom prst="rect">
                <a:avLst/>
              </a:prstGeom>
              <a:blipFill rotWithShape="0">
                <a:blip r:embed="rId2"/>
                <a:stretch>
                  <a:fillRect l="-670" t="-335" r="-345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84371807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用光传感器设计控制电路</a:t>
            </a:r>
            <a:endParaRPr lang="zh-CN" altLang="zh-CN" sz="1800" b="1" kern="1400" dirty="0">
              <a:effectLst/>
              <a:latin typeface="Cambria"/>
              <a:ea typeface="宋体"/>
              <a:cs typeface="Times New Roman"/>
            </a:endParaRPr>
          </a:p>
        </p:txBody>
      </p:sp>
      <p:sp>
        <p:nvSpPr>
          <p:cNvPr id="4" name="矩形 3"/>
          <p:cNvSpPr/>
          <p:nvPr/>
        </p:nvSpPr>
        <p:spPr>
          <a:xfrm>
            <a:off x="106615" y="1268730"/>
            <a:ext cx="11810444" cy="486047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a:latin typeface="Times New Roman" panose="02020603050405020304" pitchFamily="18" charset="0"/>
                <a:cs typeface="Times New Roman" panose="02020603050405020304" pitchFamily="18" charset="0"/>
              </a:rPr>
              <a:t>广东卷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某科技小组模仿太阳能发电中的太阳光自动跟踪系统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制作光源跟踪演示装置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实现太阳能电池板方向的调整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使电池板正对光源。图甲是光照方向检测电路。所用器材有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电源</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电动势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电压表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量程均有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内阻均可视为无穷大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滑动变阻器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两个相同的光敏电阻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G1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G2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手电筒</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导线若干。图乙是实物图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图中电池板上垂直安装有半透明隔板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隔板两侧装有光敏电阻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电池板固定在电动机转轴上。控制单元与检测电路的连接未画出。控制单元对光照方向检测电路无影响。请完成下列实验操作和判断。</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59015" y="3081793"/>
            <a:ext cx="11658044" cy="1859396"/>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电路连接。</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图乙中已正确连接了部分电路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请完成虚线框中滑动变阻器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、电源</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和电压表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间的实物图连线。</a:t>
            </a:r>
            <a:endParaRPr lang="zh-CN" altLang="zh-CN" sz="1150">
              <a:latin typeface="Calibri" panose="020F0502020204030204" pitchFamily="34" charset="0"/>
              <a:cs typeface="Times New Roman" panose="02020603050405020304" pitchFamily="18" charset="0"/>
            </a:endParaRPr>
          </a:p>
        </p:txBody>
      </p:sp>
      <p:pic>
        <p:nvPicPr>
          <p:cNvPr id="6" name="image4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55659" y="746468"/>
            <a:ext cx="2720022" cy="2275685"/>
          </a:xfrm>
          <a:prstGeom prst="rect">
            <a:avLst/>
          </a:prstGeom>
          <a:noFill/>
          <a:ln>
            <a:noFill/>
          </a:ln>
        </p:spPr>
      </p:pic>
      <p:pic>
        <p:nvPicPr>
          <p:cNvPr id="7" name="image4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36844" y="671030"/>
            <a:ext cx="5205682" cy="2520315"/>
          </a:xfrm>
          <a:prstGeom prst="rect">
            <a:avLst/>
          </a:prstGeom>
          <a:noFill/>
          <a:ln>
            <a:noFill/>
          </a:ln>
        </p:spPr>
      </p:pic>
    </p:spTree>
    <p:extLst>
      <p:ext uri="{BB962C8B-B14F-4D97-AF65-F5344CB8AC3E}">
        <p14:creationId xmlns:p14="http://schemas.microsoft.com/office/powerpoint/2010/main" val="25550633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785876"/>
            <a:ext cx="116580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smtClean="0">
                <a:latin typeface="Times New Roman" panose="02020603050405020304" pitchFamily="18" charset="0"/>
                <a:cs typeface="Times New Roman" panose="02020603050405020304" pitchFamily="18" charset="0"/>
              </a:rPr>
              <a:t>电路</a:t>
            </a:r>
            <a:r>
              <a:rPr lang="zh-CN" altLang="zh-CN" sz="2600" b="1" dirty="0">
                <a:latin typeface="Times New Roman" panose="02020603050405020304" pitchFamily="18" charset="0"/>
                <a:cs typeface="Times New Roman" panose="02020603050405020304" pitchFamily="18" charset="0"/>
              </a:rPr>
              <a:t>连线如图所示。</a:t>
            </a:r>
            <a:endParaRPr lang="zh-CN" altLang="zh-CN" sz="1150" dirty="0">
              <a:latin typeface="Calibri" panose="020F0502020204030204" pitchFamily="34" charset="0"/>
              <a:cs typeface="Times New Roman" panose="02020603050405020304" pitchFamily="18" charset="0"/>
            </a:endParaRPr>
          </a:p>
        </p:txBody>
      </p:sp>
      <p:sp>
        <p:nvSpPr>
          <p:cNvPr id="2" name="矩形 1"/>
          <p:cNvSpPr/>
          <p:nvPr/>
        </p:nvSpPr>
        <p:spPr>
          <a:xfrm>
            <a:off x="478504" y="4863590"/>
            <a:ext cx="6092825" cy="623953"/>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见</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解析</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图</a:t>
            </a:r>
            <a:endParaRPr lang="zh-CN" altLang="zh-CN" sz="1150" dirty="0">
              <a:latin typeface="Calibri" panose="020F0502020204030204" pitchFamily="34" charset="0"/>
              <a:cs typeface="Times New Roman" panose="02020603050405020304" pitchFamily="18" charset="0"/>
            </a:endParaRPr>
          </a:p>
        </p:txBody>
      </p:sp>
      <p:pic>
        <p:nvPicPr>
          <p:cNvPr id="9" name="image4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4801" y="1649984"/>
            <a:ext cx="7344918" cy="3044056"/>
          </a:xfrm>
          <a:prstGeom prst="rect">
            <a:avLst/>
          </a:prstGeom>
          <a:noFill/>
          <a:ln>
            <a:noFill/>
          </a:ln>
        </p:spPr>
      </p:pic>
    </p:spTree>
    <p:extLst>
      <p:ext uri="{BB962C8B-B14F-4D97-AF65-F5344CB8AC3E}">
        <p14:creationId xmlns:p14="http://schemas.microsoft.com/office/powerpoint/2010/main" val="38490057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20649"/>
            <a:ext cx="11658044" cy="365552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光敏电阻阻值与光照强度关系测试。</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将图甲中</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的滑片置于</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端。用手电筒的光斜照射到</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G1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G2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使</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G1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表面的光照强度比</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G2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表面的小。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闭合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的滑片缓慢滑到某一位置。</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示数如图丙所示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读数</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V,</a:t>
            </a:r>
          </a:p>
          <a:p>
            <a:pPr>
              <a:lnSpc>
                <a:spcPct val="150000"/>
              </a:lnSpc>
              <a:spcAft>
                <a:spcPts val="0"/>
              </a:spcAft>
              <a:tabLst>
                <a:tab pos="2970530" algn="l"/>
              </a:tabLst>
            </a:pP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smtClean="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的示数为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1.17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。由此可知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表面光照强度较小的光敏电阻的阻值</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较大</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较小</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7" name="image4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2263" y="3861054"/>
            <a:ext cx="2789237" cy="1913464"/>
          </a:xfrm>
          <a:prstGeom prst="rect">
            <a:avLst/>
          </a:prstGeom>
          <a:noFill/>
          <a:ln>
            <a:noFill/>
          </a:ln>
        </p:spPr>
      </p:pic>
      <p:sp>
        <p:nvSpPr>
          <p:cNvPr id="2" name="矩形 1"/>
          <p:cNvSpPr/>
          <p:nvPr/>
        </p:nvSpPr>
        <p:spPr>
          <a:xfrm>
            <a:off x="262477" y="4293108"/>
            <a:ext cx="1704313" cy="692497"/>
          </a:xfrm>
          <a:prstGeom prst="rect">
            <a:avLst/>
          </a:prstGeom>
        </p:spPr>
        <p:txBody>
          <a:bodyPr wrap="none">
            <a:spAutoFit/>
          </a:bodyPr>
          <a:lstStyle/>
          <a:p>
            <a:pPr>
              <a:lnSpc>
                <a:spcPct val="150000"/>
              </a:lnSpc>
              <a:spcAft>
                <a:spcPts val="0"/>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③</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断开</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197143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757773"/>
            <a:ext cx="8351585"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dirty="0">
                <a:latin typeface="宋体" panose="02010600030101010101" pitchFamily="2" charset="-122"/>
                <a:ea typeface="微软雅黑" panose="020B0503020204020204" pitchFamily="34" charset="-122"/>
                <a:cs typeface="宋体" panose="02010600030101010101" pitchFamily="2" charset="-122"/>
              </a:rPr>
              <a:t>①</a:t>
            </a:r>
            <a:r>
              <a:rPr lang="zh-CN" altLang="zh-CN" sz="2600" b="1" dirty="0">
                <a:latin typeface="Times New Roman" panose="02020603050405020304" pitchFamily="18" charset="0"/>
                <a:cs typeface="Times New Roman" panose="02020603050405020304" pitchFamily="18" charset="0"/>
              </a:rPr>
              <a:t>将图甲中</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dirty="0">
                <a:latin typeface="Times New Roman" panose="02020603050405020304" pitchFamily="18" charset="0"/>
                <a:cs typeface="Times New Roman" panose="02020603050405020304" pitchFamily="18" charset="0"/>
              </a:rPr>
              <a:t>的滑片置于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端。</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zh-CN" altLang="zh-CN" sz="2600" b="1" dirty="0">
                <a:latin typeface="Times New Roman" panose="02020603050405020304" pitchFamily="18" charset="0"/>
                <a:cs typeface="Times New Roman" panose="02020603050405020304" pitchFamily="18" charset="0"/>
              </a:rPr>
              <a:t>电压表量程为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最小刻度为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则读数为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1.60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由此可知表面光照强度较小的</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G1</a:t>
            </a:r>
            <a:r>
              <a:rPr lang="zh-CN" altLang="zh-CN" sz="2600" b="1" dirty="0">
                <a:latin typeface="Times New Roman" panose="02020603050405020304" pitchFamily="18" charset="0"/>
                <a:cs typeface="Times New Roman" panose="02020603050405020304" pitchFamily="18" charset="0"/>
              </a:rPr>
              <a:t>两端电压较大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根据串联分压规律可知表面光照强度较小的光敏电阻的阻值较大。</a:t>
            </a:r>
            <a:endParaRPr lang="zh-CN" altLang="zh-CN" sz="1150" dirty="0">
              <a:latin typeface="Calibri" panose="020F0502020204030204" pitchFamily="34" charset="0"/>
              <a:cs typeface="Times New Roman" panose="02020603050405020304" pitchFamily="18" charset="0"/>
            </a:endParaRPr>
          </a:p>
        </p:txBody>
      </p:sp>
      <p:sp>
        <p:nvSpPr>
          <p:cNvPr id="2" name="矩形 1"/>
          <p:cNvSpPr/>
          <p:nvPr/>
        </p:nvSpPr>
        <p:spPr>
          <a:xfrm>
            <a:off x="288004" y="3289173"/>
            <a:ext cx="8920506" cy="623953"/>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zh-CN" altLang="zh-CN" sz="2600" dirty="0" smtClean="0">
                <a:latin typeface="宋体" panose="02010600030101010101" pitchFamily="2" charset="-122"/>
                <a:ea typeface="微软雅黑" panose="020B0503020204020204" pitchFamily="34" charset="-122"/>
                <a:cs typeface="宋体" panose="02010600030101010101" pitchFamily="2" charset="-122"/>
              </a:rPr>
              <a:t>①</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1.60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较大</a:t>
            </a:r>
            <a:endParaRPr lang="zh-CN" altLang="zh-CN" sz="1150" dirty="0">
              <a:latin typeface="Calibri" panose="020F0502020204030204" pitchFamily="34" charset="0"/>
              <a:cs typeface="Times New Roman" panose="02020603050405020304" pitchFamily="18" charset="0"/>
            </a:endParaRPr>
          </a:p>
        </p:txBody>
      </p:sp>
      <p:pic>
        <p:nvPicPr>
          <p:cNvPr id="8" name="image4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91886" y="937288"/>
            <a:ext cx="2720022" cy="2275685"/>
          </a:xfrm>
          <a:prstGeom prst="rect">
            <a:avLst/>
          </a:prstGeom>
          <a:noFill/>
          <a:ln>
            <a:noFill/>
          </a:ln>
        </p:spPr>
      </p:pic>
    </p:spTree>
    <p:extLst>
      <p:ext uri="{BB962C8B-B14F-4D97-AF65-F5344CB8AC3E}">
        <p14:creationId xmlns:p14="http://schemas.microsoft.com/office/powerpoint/2010/main" val="19190406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84550" y="620649"/>
            <a:ext cx="11658044" cy="2969699"/>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光源跟踪测试。</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将手电筒的光从电池板上方斜照射到</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G1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G2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闭合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并启动控制单元。控制单元检测并比较两光敏电阻的电压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控制电动机转动。此时两电压表的示数</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图乙中的电动机带动电池板</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逆时针</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顺时针</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转动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直至</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时停止转动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电池板正对手电筒发出的光。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7" name="image4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91799" y="3212973"/>
            <a:ext cx="5205682" cy="2520315"/>
          </a:xfrm>
          <a:prstGeom prst="rect">
            <a:avLst/>
          </a:prstGeom>
          <a:noFill/>
          <a:ln>
            <a:noFill/>
          </a:ln>
        </p:spPr>
      </p:pic>
      <p:sp>
        <p:nvSpPr>
          <p:cNvPr id="2" name="矩形 1"/>
          <p:cNvSpPr/>
          <p:nvPr/>
        </p:nvSpPr>
        <p:spPr>
          <a:xfrm>
            <a:off x="91408" y="3645027"/>
            <a:ext cx="6092825" cy="2092881"/>
          </a:xfrm>
          <a:prstGeom prst="rect">
            <a:avLst/>
          </a:prstGeom>
        </p:spPr>
        <p:txBody>
          <a:bodyPr>
            <a:spAutoFit/>
          </a:bodyPr>
          <a:lstStyle/>
          <a:p>
            <a:pPr>
              <a:spcAft>
                <a:spcPts val="60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zh-CN" altLang="zh-CN" sz="2600" b="1" dirty="0">
                <a:latin typeface="Times New Roman" panose="02020603050405020304" pitchFamily="18" charset="0"/>
                <a:cs typeface="Times New Roman" panose="02020603050405020304" pitchFamily="18" charset="0"/>
              </a:rPr>
              <a:t>由于两电压表的示数</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G1</a:t>
            </a:r>
            <a:r>
              <a:rPr lang="zh-CN" altLang="zh-CN" sz="2600" b="1" dirty="0">
                <a:latin typeface="Times New Roman" panose="02020603050405020304" pitchFamily="18" charset="0"/>
                <a:cs typeface="Times New Roman" panose="02020603050405020304" pitchFamily="18" charset="0"/>
              </a:rPr>
              <a:t>表面的光照强度比</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G2</a:t>
            </a:r>
            <a:r>
              <a:rPr lang="zh-CN" altLang="zh-CN" sz="2600" b="1" dirty="0">
                <a:latin typeface="Times New Roman" panose="02020603050405020304" pitchFamily="18" charset="0"/>
                <a:cs typeface="Times New Roman" panose="02020603050405020304" pitchFamily="18" charset="0"/>
              </a:rPr>
              <a:t>表面的大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则说明电动机带动电池板逆时针转动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直至两电压表的示数</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时停止转动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电池板正对手电筒发出的光。</a:t>
            </a:r>
            <a:endParaRPr lang="zh-CN" altLang="zh-CN" sz="1150" dirty="0">
              <a:latin typeface="Calibri" panose="020F0502020204030204" pitchFamily="34" charset="0"/>
              <a:cs typeface="Times New Roman" panose="02020603050405020304" pitchFamily="18" charset="0"/>
            </a:endParaRPr>
          </a:p>
        </p:txBody>
      </p:sp>
      <p:sp>
        <p:nvSpPr>
          <p:cNvPr id="4" name="矩形 3"/>
          <p:cNvSpPr/>
          <p:nvPr/>
        </p:nvSpPr>
        <p:spPr>
          <a:xfrm>
            <a:off x="148050" y="5728970"/>
            <a:ext cx="6092825" cy="623953"/>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smtClean="0">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逆时针　</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23510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357608"/>
            <a:ext cx="11810444"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dirty="0">
                <a:latin typeface="Times New Roman" panose="02020603050405020304" pitchFamily="18" charset="0"/>
                <a:cs typeface="Times New Roman" panose="02020603050405020304" pitchFamily="18" charset="0"/>
              </a:rPr>
              <a:t>云南曲靖一中月考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某实验小组对路灯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通过光控开关随周围环境的亮度改变进行自动控制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的内部电路设计进行模拟探究。实验室提供的器材有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电源、电阻箱、小灯泡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、光敏电阻、开关、电磁继电器、导线若干。</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用千分尺测量光敏电阻封装厚度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示数如图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读数为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pic>
        <p:nvPicPr>
          <p:cNvPr id="7" name="image4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15071" y="3881352"/>
            <a:ext cx="2701607" cy="2519387"/>
          </a:xfrm>
          <a:prstGeom prst="rect">
            <a:avLst/>
          </a:prstGeom>
          <a:noFill/>
          <a:ln>
            <a:noFill/>
          </a:ln>
        </p:spPr>
      </p:pic>
    </p:spTree>
    <p:extLst>
      <p:ext uri="{BB962C8B-B14F-4D97-AF65-F5344CB8AC3E}">
        <p14:creationId xmlns:p14="http://schemas.microsoft.com/office/powerpoint/2010/main" val="29711623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经测量光敏电阻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在不同照度下的阻值如下表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157415" y="3035046"/>
            <a:ext cx="116580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根据表中数据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说明光敏电阻阻值随照度变化的特点是</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904995707"/>
              </p:ext>
            </p:extLst>
          </p:nvPr>
        </p:nvGraphicFramePr>
        <p:xfrm>
          <a:off x="838200" y="1484757"/>
          <a:ext cx="10514012" cy="1371600"/>
        </p:xfrm>
        <a:graphic>
          <a:graphicData uri="http://schemas.openxmlformats.org/drawingml/2006/table">
            <a:tbl>
              <a:tblPr firstRow="1" firstCol="1" bandRow="1"/>
              <a:tblGrid>
                <a:gridCol w="3093842"/>
                <a:gridCol w="1236695"/>
                <a:gridCol w="1236695"/>
                <a:gridCol w="1236695"/>
                <a:gridCol w="1236695"/>
                <a:gridCol w="1236695"/>
                <a:gridCol w="1236695"/>
              </a:tblGrid>
              <a:tr h="205105">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照度</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(Lx)</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0.2</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0.4</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0.6</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0.8</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1.0</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1.2</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105">
                <a:tc>
                  <a:txBody>
                    <a:bodyPr/>
                    <a:lstStyle/>
                    <a:p>
                      <a:pPr algn="ctr">
                        <a:lnSpc>
                          <a:spcPct val="150000"/>
                        </a:lnSpc>
                        <a:spcAft>
                          <a:spcPts val="0"/>
                        </a:spcAft>
                        <a:tabLst>
                          <a:tab pos="297053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电阻</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(Ω)</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75</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40</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28</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23</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20</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18</a:t>
                      </a:r>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4904066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5035"/>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所示是实验小组设计的路灯控制模拟电路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利用直流电源为电磁铁供电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利用照明电源为路灯供电。为达到天亮灯熄、天暗灯亮的效果</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路灯</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应接</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在</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之间。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7" name="image4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26586" y="2553809"/>
            <a:ext cx="4320540" cy="3762828"/>
          </a:xfrm>
          <a:prstGeom prst="rect">
            <a:avLst/>
          </a:prstGeom>
          <a:noFill/>
          <a:ln>
            <a:noFill/>
          </a:ln>
        </p:spPr>
      </p:pic>
      <p:pic>
        <p:nvPicPr>
          <p:cNvPr id="8" name="image4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95206" y="2996947"/>
            <a:ext cx="4337211" cy="2592324"/>
          </a:xfrm>
          <a:prstGeom prst="rect">
            <a:avLst/>
          </a:prstGeom>
          <a:noFill/>
          <a:ln>
            <a:noFill/>
          </a:ln>
        </p:spPr>
      </p:pic>
    </p:spTree>
    <p:extLst>
      <p:ext uri="{BB962C8B-B14F-4D97-AF65-F5344CB8AC3E}">
        <p14:creationId xmlns:p14="http://schemas.microsoft.com/office/powerpoint/2010/main" val="196992180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20649"/>
            <a:ext cx="11658044" cy="3989979"/>
          </a:xfrm>
          <a:prstGeom prst="rect">
            <a:avLst/>
          </a:prstGeom>
        </p:spPr>
        <p:txBody>
          <a:bodyPr wrap="square" lIns="121898" tIns="60948" rIns="121898" bIns="60948">
            <a:spAutoFit/>
          </a:bodyPr>
          <a:lstStyle/>
          <a:p>
            <a:pPr>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用多用电表</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Ω</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按正确步骤测量图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中电磁铁线圈电阻时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指针示数如图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则线圈的电阻为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实验小组优化了路灯控制模拟电路如图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要求当照度低至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Lx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时光敏电阻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两端的电压恰好能使放大电路中的电磁铁吸引照明电路中开关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的衔铁实现启动照明系统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此时光敏电阻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两端的电压叫作放大电路的激励电压。已知直流电源电动势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=9.0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放大电路的激励电压为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为实现照度低</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至</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1.0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时电磁开关启动照明电路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电阻箱</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的阻值应调为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7" name="image4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08510" y="4648962"/>
            <a:ext cx="4691209" cy="1944243"/>
          </a:xfrm>
          <a:prstGeom prst="rect">
            <a:avLst/>
          </a:prstGeom>
          <a:noFill/>
          <a:ln>
            <a:noFill/>
          </a:ln>
        </p:spPr>
      </p:pic>
      <p:sp>
        <p:nvSpPr>
          <p:cNvPr id="2" name="矩形 1"/>
          <p:cNvSpPr/>
          <p:nvPr/>
        </p:nvSpPr>
        <p:spPr>
          <a:xfrm>
            <a:off x="300577" y="4547725"/>
            <a:ext cx="5035393" cy="1892826"/>
          </a:xfrm>
          <a:prstGeom prst="rect">
            <a:avLst/>
          </a:prstGeom>
        </p:spPr>
        <p:txBody>
          <a:bodyPr>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为使天色更暗时才点亮路灯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应适当地</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增大</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减小</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电阻箱的电阻。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60869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836676"/>
            <a:ext cx="11658044" cy="485585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(1)7.520(7.519</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7.521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均可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随照度的增大而非线性减小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(4)19</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(5)60</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增大</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题图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中千分尺的读数</a:t>
            </a:r>
            <a:r>
              <a:rPr lang="zh-CN" altLang="zh-CN" sz="2600" b="1" dirty="0" smtClean="0">
                <a:latin typeface="Times New Roman" panose="02020603050405020304" pitchFamily="18" charset="0"/>
                <a:cs typeface="Times New Roman" panose="02020603050405020304" pitchFamily="18" charset="0"/>
              </a:rPr>
              <a:t>为</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7.5</a:t>
            </a:r>
            <a:r>
              <a:rPr lang="en-US" altLang="zh-CN" sz="2600" b="1" dirty="0" smtClean="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mm+2.0</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0.01</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mm=7.520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光敏电阻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的阻值随照度的增大而非线性减小。</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当天亮时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光敏电阻的阻值变小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所以回路中电流增大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则衔铁被吸下来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触片和下方接触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此时路灯应该熄灭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说明路灯接在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之间。</a:t>
            </a:r>
            <a:endParaRPr lang="zh-CN" altLang="zh-CN" sz="1150" dirty="0">
              <a:latin typeface="Calibri" panose="020F0502020204030204" pitchFamily="34" charset="0"/>
              <a:cs typeface="Times New Roman" panose="02020603050405020304" pitchFamily="18" charset="0"/>
            </a:endParaRPr>
          </a:p>
        </p:txBody>
      </p:sp>
      <p:pic>
        <p:nvPicPr>
          <p:cNvPr id="7" name="image4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1557694"/>
            <a:ext cx="2701607" cy="2519387"/>
          </a:xfrm>
          <a:prstGeom prst="rect">
            <a:avLst/>
          </a:prstGeom>
          <a:noFill/>
          <a:ln>
            <a:noFill/>
          </a:ln>
        </p:spPr>
      </p:pic>
    </p:spTree>
    <p:extLst>
      <p:ext uri="{BB962C8B-B14F-4D97-AF65-F5344CB8AC3E}">
        <p14:creationId xmlns:p14="http://schemas.microsoft.com/office/powerpoint/2010/main" val="13449446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blinds(horizontal)">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blinds(horizontal)">
                                      <p:cBhvr>
                                        <p:cTn id="12" dur="5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blinds(horizontal)">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blinds(horizontal)">
                                      <p:cBhvr>
                                        <p:cTn id="2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836676"/>
                <a:ext cx="11658044" cy="433109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latin typeface="Times New Roman" panose="02020603050405020304" pitchFamily="18" charset="0"/>
                    <a:cs typeface="Times New Roman" panose="02020603050405020304" pitchFamily="18" charset="0"/>
                  </a:rPr>
                  <a:t>用多用电表用</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测量的结果为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19</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Ω=19</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dirty="0">
                    <a:latin typeface="Times New Roman" panose="02020603050405020304" pitchFamily="18" charset="0"/>
                    <a:cs typeface="Times New Roman" panose="02020603050405020304" pitchFamily="18" charset="0"/>
                  </a:rPr>
                  <a:t>照度低至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Lx</a:t>
                </a:r>
                <a:r>
                  <a:rPr lang="zh-CN" altLang="zh-CN" sz="2600" b="1" dirty="0">
                    <a:latin typeface="Times New Roman" panose="02020603050405020304" pitchFamily="18" charset="0"/>
                    <a:cs typeface="Times New Roman" panose="02020603050405020304" pitchFamily="18" charset="0"/>
                  </a:rPr>
                  <a:t>时</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则通过光敏电阻的电流</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m:t>
                        </m:r>
                      </m:den>
                    </m:f>
                  </m:oMath>
                </a14:m>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A=0.1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根据闭合电路的欧姆定律</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b="1" dirty="0">
                    <a:latin typeface="Times New Roman" panose="02020603050405020304" pitchFamily="18" charset="0"/>
                    <a:cs typeface="Times New Roman" panose="02020603050405020304" pitchFamily="18" charset="0"/>
                  </a:rPr>
                  <a:t>若要求天色更暗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照度降低至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Lx)</a:t>
                </a:r>
                <a:r>
                  <a:rPr lang="zh-CN" altLang="zh-CN" sz="2600" b="1" dirty="0">
                    <a:latin typeface="Times New Roman" panose="02020603050405020304" pitchFamily="18" charset="0"/>
                    <a:cs typeface="Times New Roman" panose="02020603050405020304" pitchFamily="18" charset="0"/>
                  </a:rPr>
                  <a:t>时才点亮路灯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天色更暗时光敏电阻的阻值更大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要保证回路中的激励电压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则应增大电阻箱的阻值。</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836676"/>
                <a:ext cx="11658044" cy="4331098"/>
              </a:xfrm>
              <a:prstGeom prst="rect">
                <a:avLst/>
              </a:prstGeom>
              <a:blipFill rotWithShape="0">
                <a:blip r:embed="rId2"/>
                <a:stretch>
                  <a:fillRect l="-680" b="-211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29060012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3719905"/>
          </a:xfrm>
          <a:prstGeom prst="rect">
            <a:avLst/>
          </a:prstGeom>
        </p:spPr>
        <p:txBody>
          <a:bodyPr wrap="square" lIns="121898" tIns="60948" rIns="121898" bIns="60948">
            <a:spAutoFit/>
          </a:bodyPr>
          <a:lstStyle/>
          <a:p>
            <a:pPr marL="252000" indent="-457200">
              <a:lnSpc>
                <a:spcPct val="13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湖南卷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车辆运输中若存在超载现象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将带来安全隐患。由普通水泥和导电材料混合制成的导电水泥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可以用于监测道路超载问题。某小组对此进行探究。</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选择一块均匀的长方体导电水泥块样品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用多</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用</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3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电表</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粗测其电阻。将多用电表选择开关旋转</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到</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30000"/>
              </a:lnSpc>
              <a:spcAft>
                <a:spcPts val="0"/>
              </a:spcAft>
              <a:tabLst>
                <a:tab pos="2970530" algn="l"/>
              </a:tabLst>
            </a:pPr>
            <a:r>
              <a:rPr lang="en-US" altLang="zh-CN" sz="2600" b="1" dirty="0" smtClean="0">
                <a:latin typeface="宋体" panose="02010600030101010101" pitchFamily="2"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k</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正确操作后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指针位置如图甲所示</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marL="252000" indent="-457200">
              <a:lnSpc>
                <a:spcPct val="13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则读数为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考点三　用其他传感器设计的控制电路</a:t>
            </a:r>
            <a:endParaRPr lang="zh-CN" altLang="zh-CN" sz="1800" b="1" kern="1400" dirty="0">
              <a:effectLst/>
              <a:latin typeface="Cambria"/>
              <a:ea typeface="宋体"/>
              <a:cs typeface="Times New Roman"/>
            </a:endParaRPr>
          </a:p>
        </p:txBody>
      </p:sp>
      <p:pic>
        <p:nvPicPr>
          <p:cNvPr id="6" name="image4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66942" y="2514092"/>
            <a:ext cx="4150117" cy="2331796"/>
          </a:xfrm>
          <a:prstGeom prst="rect">
            <a:avLst/>
          </a:prstGeom>
          <a:noFill/>
          <a:ln>
            <a:noFill/>
          </a:ln>
        </p:spPr>
      </p:pic>
      <p:sp>
        <p:nvSpPr>
          <p:cNvPr id="7" name="矩形 6"/>
          <p:cNvSpPr/>
          <p:nvPr/>
        </p:nvSpPr>
        <p:spPr>
          <a:xfrm>
            <a:off x="396335" y="6027708"/>
            <a:ext cx="6092825" cy="692497"/>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8 000</a:t>
            </a:r>
            <a:endParaRPr lang="zh-CN" altLang="zh-CN" sz="1150" dirty="0">
              <a:latin typeface="Calibri" panose="020F0502020204030204" pitchFamily="34" charset="0"/>
              <a:cs typeface="Times New Roman" panose="02020603050405020304" pitchFamily="18" charset="0"/>
            </a:endParaRPr>
          </a:p>
        </p:txBody>
      </p:sp>
      <p:sp>
        <p:nvSpPr>
          <p:cNvPr id="8" name="矩形 7"/>
          <p:cNvSpPr/>
          <p:nvPr/>
        </p:nvSpPr>
        <p:spPr>
          <a:xfrm>
            <a:off x="351377" y="4941189"/>
            <a:ext cx="10979277" cy="1084079"/>
          </a:xfrm>
          <a:prstGeom prst="rect">
            <a:avLst/>
          </a:prstGeom>
        </p:spPr>
        <p:txBody>
          <a:bodyPr wrap="square">
            <a:spAutoFit/>
          </a:bodyPr>
          <a:lstStyle/>
          <a:p>
            <a:pPr>
              <a:lnSpc>
                <a:spcPct val="13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由多用电表电阻挡的读数规则和题图甲可知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水泥块样品的粗测电阻值为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baseline="-25000" dirty="0">
                <a:latin typeface="Times New Roman" panose="02020603050405020304" pitchFamily="18" charset="0"/>
                <a:cs typeface="Times New Roman" panose="02020603050405020304" pitchFamily="18" charset="0"/>
              </a:rPr>
              <a:t>粗</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000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59015" y="705496"/>
            <a:ext cx="7983285" cy="312390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进一步提高实验精度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使用伏安法测量水泥块电阻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电源电动势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内阻可忽略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电压表量程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电流表量程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600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μA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。实验中要求滑动变阻器采用分压接法</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在图乙中完成余下导线的连接。</a:t>
            </a:r>
            <a:endParaRPr lang="zh-CN" altLang="zh-CN" sz="1150" dirty="0">
              <a:latin typeface="Calibri" panose="020F0502020204030204" pitchFamily="34" charset="0"/>
              <a:cs typeface="Times New Roman" panose="02020603050405020304" pitchFamily="18" charset="0"/>
            </a:endParaRPr>
          </a:p>
        </p:txBody>
      </p:sp>
      <p:pic>
        <p:nvPicPr>
          <p:cNvPr id="7" name="image4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04467" y="620649"/>
            <a:ext cx="3885946" cy="2463310"/>
          </a:xfrm>
          <a:prstGeom prst="rect">
            <a:avLst/>
          </a:prstGeom>
          <a:noFill/>
          <a:ln>
            <a:noFill/>
          </a:ln>
        </p:spPr>
      </p:pic>
      <mc:AlternateContent xmlns:mc="http://schemas.openxmlformats.org/markup-compatibility/2006" xmlns:a14="http://schemas.microsoft.com/office/drawing/2010/main">
        <mc:Choice Requires="a14">
          <p:sp>
            <p:nvSpPr>
              <p:cNvPr id="8" name="矩形 7"/>
              <p:cNvSpPr/>
              <p:nvPr/>
            </p:nvSpPr>
            <p:spPr>
              <a:xfrm>
                <a:off x="262477" y="3557043"/>
                <a:ext cx="7573423" cy="2619692"/>
              </a:xfrm>
              <a:prstGeom prst="rect">
                <a:avLst/>
              </a:prstGeom>
            </p:spPr>
            <p:txBody>
              <a:bodyPr wrap="square">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由于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baseline="-25000" dirty="0">
                    <a:latin typeface="Times New Roman" panose="02020603050405020304" pitchFamily="18" charset="0"/>
                    <a:cs typeface="Times New Roman" panose="02020603050405020304" pitchFamily="18" charset="0"/>
                  </a:rPr>
                  <a:t>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𝐕</m:t>
                            </m:r>
                          </m:sub>
                        </m:sSub>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则由</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大内小外</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可知电流表应采用内接法</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电压表测水泥块样品和电流表两端的总电压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又实验中要求滑动变阻器采用分压接法</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故导线的连接如图所示。</a:t>
                </a:r>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62477" y="3557043"/>
                <a:ext cx="7573423" cy="2619692"/>
              </a:xfrm>
              <a:prstGeom prst="rect">
                <a:avLst/>
              </a:prstGeom>
              <a:blipFill rotWithShape="0">
                <a:blip r:embed="rId3"/>
                <a:stretch>
                  <a:fillRect l="-1449" r="-1449" b="-1632"/>
                </a:stretch>
              </a:blipFill>
            </p:spPr>
            <p:txBody>
              <a:bodyPr/>
              <a:lstStyle/>
              <a:p>
                <a:r>
                  <a:rPr lang="zh-CN" altLang="en-US">
                    <a:noFill/>
                  </a:rPr>
                  <a:t> </a:t>
                </a:r>
              </a:p>
            </p:txBody>
          </p:sp>
        </mc:Fallback>
      </mc:AlternateContent>
      <p:pic>
        <p:nvPicPr>
          <p:cNvPr id="9" name="image51.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97114" y="3726017"/>
            <a:ext cx="3888486" cy="2324653"/>
          </a:xfrm>
          <a:prstGeom prst="rect">
            <a:avLst/>
          </a:prstGeom>
          <a:noFill/>
          <a:ln>
            <a:noFill/>
          </a:ln>
        </p:spPr>
      </p:pic>
      <p:sp>
        <p:nvSpPr>
          <p:cNvPr id="10" name="矩形 9"/>
          <p:cNvSpPr/>
          <p:nvPr/>
        </p:nvSpPr>
        <p:spPr>
          <a:xfrm>
            <a:off x="262477" y="5983224"/>
            <a:ext cx="6092825" cy="692497"/>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见</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解析</a:t>
            </a:r>
            <a:r>
              <a:rPr lang="zh-CN"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图</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061053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4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9935" y="1484757"/>
            <a:ext cx="3885946" cy="2463310"/>
          </a:xfrm>
          <a:prstGeom prst="rect">
            <a:avLst/>
          </a:prstGeom>
          <a:noFill/>
          <a:ln>
            <a:noFill/>
          </a:ln>
        </p:spPr>
      </p:pic>
      <p:sp>
        <p:nvSpPr>
          <p:cNvPr id="2" name="矩形 1"/>
          <p:cNvSpPr/>
          <p:nvPr/>
        </p:nvSpPr>
        <p:spPr>
          <a:xfrm>
            <a:off x="275177" y="620649"/>
            <a:ext cx="11586623" cy="1292662"/>
          </a:xfrm>
          <a:prstGeom prst="rect">
            <a:avLst/>
          </a:prstGeom>
        </p:spPr>
        <p:txBody>
          <a:bodyPr wrap="square">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测量水泥块的长为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宽为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高为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。用伏安法测得水泥块电阻为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则电阻率</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sp>
        <p:nvSpPr>
          <p:cNvPr id="8" name="矩形 7"/>
          <p:cNvSpPr/>
          <p:nvPr/>
        </p:nvSpPr>
        <p:spPr>
          <a:xfrm>
            <a:off x="233615" y="1905825"/>
            <a:ext cx="6764085" cy="1323415"/>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测得不同压力</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下的电阻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算出对应的电阻率</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作出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图像如图丙所示。</a:t>
            </a:r>
            <a:endParaRPr lang="zh-CN" altLang="zh-CN" sz="1150" dirty="0">
              <a:latin typeface="Calibri" panose="020F0502020204030204" pitchFamily="34" charset="0"/>
              <a:cs typeface="Times New Roman" panose="02020603050405020304" pitchFamily="18" charset="0"/>
            </a:endParaRPr>
          </a:p>
        </p:txBody>
      </p:sp>
      <p:pic>
        <p:nvPicPr>
          <p:cNvPr id="9" name="image5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38804" y="3975222"/>
            <a:ext cx="5479758" cy="2351029"/>
          </a:xfrm>
          <a:prstGeom prst="rect">
            <a:avLst/>
          </a:prstGeom>
          <a:noFill/>
          <a:ln>
            <a:noFill/>
          </a:ln>
        </p:spPr>
      </p:pic>
      <mc:AlternateContent xmlns:mc="http://schemas.openxmlformats.org/markup-compatibility/2006" xmlns:a14="http://schemas.microsoft.com/office/drawing/2010/main">
        <mc:Choice Requires="a14">
          <p:sp>
            <p:nvSpPr>
              <p:cNvPr id="3" name="矩形 2"/>
              <p:cNvSpPr/>
              <p:nvPr/>
            </p:nvSpPr>
            <p:spPr>
              <a:xfrm>
                <a:off x="300577" y="3235739"/>
                <a:ext cx="5899372" cy="968342"/>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由电阻定律有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ρ</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𝒃𝒄</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𝒃𝒄𝑹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300577" y="3235739"/>
                <a:ext cx="5899372" cy="968342"/>
              </a:xfrm>
              <a:prstGeom prst="rect">
                <a:avLst/>
              </a:prstGeom>
              <a:blipFill rotWithShape="0">
                <a:blip r:embed="rId4"/>
                <a:stretch>
                  <a:fillRect l="-1860" r="-124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矩形 4"/>
              <p:cNvSpPr/>
              <p:nvPr/>
            </p:nvSpPr>
            <p:spPr>
              <a:xfrm>
                <a:off x="287877" y="4188874"/>
                <a:ext cx="6092825" cy="968342"/>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𝒃𝒄𝑹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87877" y="4188874"/>
                <a:ext cx="6092825" cy="968342"/>
              </a:xfrm>
              <a:prstGeom prst="rect">
                <a:avLst/>
              </a:prstGeom>
              <a:blipFill rotWithShape="0">
                <a:blip r:embed="rId5"/>
                <a:stretch>
                  <a:fillRect l="-180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7869391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32015" y="620649"/>
            <a:ext cx="11658044" cy="245520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基于以上结论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设计压力报警系统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电路如图丁所示。报警器在两端电压大于或等于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时启动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为水泥块</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为滑动变阻器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的滑片处于某位置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上压力大于或等于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报警器启动。报警器应并联在</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7" name="image5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32150" y="2590160"/>
            <a:ext cx="5479758" cy="2351029"/>
          </a:xfrm>
          <a:prstGeom prst="rect">
            <a:avLst/>
          </a:prstGeom>
          <a:noFill/>
          <a:ln>
            <a:noFill/>
          </a:ln>
        </p:spPr>
      </p:pic>
      <p:sp>
        <p:nvSpPr>
          <p:cNvPr id="2" name="矩形 1"/>
          <p:cNvSpPr/>
          <p:nvPr/>
        </p:nvSpPr>
        <p:spPr>
          <a:xfrm>
            <a:off x="97250" y="3089997"/>
            <a:ext cx="6092825" cy="2893100"/>
          </a:xfrm>
          <a:prstGeom prst="rect">
            <a:avLst/>
          </a:prstGeom>
        </p:spPr>
        <p:txBody>
          <a:bodyPr>
            <a:spAutoFit/>
          </a:bodyPr>
          <a:lstStyle/>
          <a:p>
            <a:pPr>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由于报警器在两端电压大于或等于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上压力大于或等于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时启动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又由题图丙可知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dirty="0">
                <a:latin typeface="Times New Roman" panose="02020603050405020304" pitchFamily="18" charset="0"/>
                <a:cs typeface="Times New Roman" panose="02020603050405020304" pitchFamily="18" charset="0"/>
              </a:rPr>
              <a:t>越大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ρ</a:t>
            </a:r>
            <a:r>
              <a:rPr lang="zh-CN" altLang="zh-CN" sz="2600" b="1" dirty="0">
                <a:latin typeface="Times New Roman" panose="02020603050405020304" pitchFamily="18" charset="0"/>
                <a:cs typeface="Times New Roman" panose="02020603050405020304" pitchFamily="18" charset="0"/>
              </a:rPr>
              <a:t>越小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结合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问分析可知水泥块的电阻越小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由题图丁和串联分压规律可知水泥块两端的电压越小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滑动变阻器两端的电压越大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故报警器应并联在滑动变阻器</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两端。</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129508" y="5856097"/>
            <a:ext cx="6092825" cy="692497"/>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1246477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6315" y="620649"/>
            <a:ext cx="11658044" cy="125487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若电源</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使用时间过长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电动势变小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上压力大于或等于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报警器启动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大于</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小于</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等于</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p:pic>
        <p:nvPicPr>
          <p:cNvPr id="7" name="image5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48177" y="1916811"/>
            <a:ext cx="5479758" cy="2351029"/>
          </a:xfrm>
          <a:prstGeom prst="rect">
            <a:avLst/>
          </a:prstGeom>
          <a:noFill/>
          <a:ln>
            <a:noFill/>
          </a:ln>
        </p:spPr>
      </p:pic>
      <p:sp>
        <p:nvSpPr>
          <p:cNvPr id="2" name="矩形 1"/>
          <p:cNvSpPr/>
          <p:nvPr/>
        </p:nvSpPr>
        <p:spPr>
          <a:xfrm>
            <a:off x="237077" y="2067334"/>
            <a:ext cx="6092825" cy="3293209"/>
          </a:xfrm>
          <a:prstGeom prst="rect">
            <a:avLst/>
          </a:prstGeom>
        </p:spPr>
        <p:txBody>
          <a:bodyPr>
            <a:spAutoFit/>
          </a:bodyPr>
          <a:lstStyle/>
          <a:p>
            <a:pPr>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若电源</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dirty="0">
                <a:latin typeface="Times New Roman" panose="02020603050405020304" pitchFamily="18" charset="0"/>
                <a:cs typeface="Times New Roman" panose="02020603050405020304" pitchFamily="18" charset="0"/>
              </a:rPr>
              <a:t>使用时间过长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电动势变小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上压力等于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滑动变阻器两端的电压小于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为了使滑动变阻器两端的电压等于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则滑动变阻器</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应分得更多的电压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水泥块</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应分得更少的电压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由串联分压规律可知水泥块</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的电阻应更小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结合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dirty="0">
                <a:latin typeface="Times New Roman" panose="02020603050405020304" pitchFamily="18" charset="0"/>
                <a:cs typeface="Times New Roman" panose="02020603050405020304" pitchFamily="18" charset="0"/>
              </a:rPr>
              <a:t>问分析可知水泥块</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上的压力应更大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大于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4" name="矩形 3"/>
          <p:cNvSpPr/>
          <p:nvPr/>
        </p:nvSpPr>
        <p:spPr>
          <a:xfrm>
            <a:off x="300577" y="5359271"/>
            <a:ext cx="6092825" cy="623953"/>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大于</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7601689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4740" y="620649"/>
            <a:ext cx="11810444" cy="312390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某</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实验小组利用伏安法测量一磁敏电阻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的阻值</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约几千欧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随磁感应强度的变化关系。</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所</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用器材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电源</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、滑动变阻器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最大阻值为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、电压表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和毫安表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 mA,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内阻不计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、定值电阻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、开关、导线若干</a:t>
            </a:r>
            <a:endParaRPr lang="zh-CN" altLang="zh-CN" sz="1150" dirty="0">
              <a:latin typeface="Calibri" panose="020F0502020204030204" pitchFamily="34" charset="0"/>
              <a:cs typeface="Times New Roman" panose="02020603050405020304" pitchFamily="18" charset="0"/>
            </a:endParaRPr>
          </a:p>
        </p:txBody>
      </p:sp>
      <p:pic>
        <p:nvPicPr>
          <p:cNvPr id="8" name="image5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26585" y="4164152"/>
            <a:ext cx="4752594" cy="2074221"/>
          </a:xfrm>
          <a:prstGeom prst="rect">
            <a:avLst/>
          </a:prstGeom>
          <a:noFill/>
          <a:ln>
            <a:noFill/>
          </a:ln>
        </p:spPr>
      </p:pic>
      <p:pic>
        <p:nvPicPr>
          <p:cNvPr id="10" name="image5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40414" y="4103423"/>
            <a:ext cx="4752594" cy="2134950"/>
          </a:xfrm>
          <a:prstGeom prst="rect">
            <a:avLst/>
          </a:prstGeom>
          <a:noFill/>
          <a:ln>
            <a:noFill/>
          </a:ln>
        </p:spPr>
      </p:pic>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7140" y="3142410"/>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为了使磁敏电阻两端电压调节范围尽可能大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实验小组设计了电路图甲</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请用笔代替导线在图乙中将实物连线补充完整。</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某次测量时电压表的示数如图丙所示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电压表的读数为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电流表读数为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0.5 mA,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则此时磁敏电阻的阻值为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3" name="image5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26585" y="897405"/>
            <a:ext cx="4752594" cy="2074221"/>
          </a:xfrm>
          <a:prstGeom prst="rect">
            <a:avLst/>
          </a:prstGeom>
          <a:noFill/>
          <a:ln>
            <a:noFill/>
          </a:ln>
        </p:spPr>
      </p:pic>
      <p:pic>
        <p:nvPicPr>
          <p:cNvPr id="4" name="image5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40414" y="836676"/>
            <a:ext cx="4752594" cy="2134950"/>
          </a:xfrm>
          <a:prstGeom prst="rect">
            <a:avLst/>
          </a:prstGeom>
          <a:noFill/>
          <a:ln>
            <a:noFill/>
          </a:ln>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7140" y="3102425"/>
            <a:ext cx="11658044" cy="2969699"/>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实验中得到该磁敏电阻阻值</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随磁感应强度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变化的曲线如图丁所示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某同学利用该磁敏电阻制作了一种报警器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其电路的一部分如图戊所示。图中</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为直流电源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电动势为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6.0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内阻可忽略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当图中的输出电压达到或超过</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便触发报警器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图中未画出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报警。若要求开始报警时磁感应强度为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0.2 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则图</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中</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应使用磁敏电阻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另一固定电阻的阻值应为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保留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3" name="image5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26585" y="897405"/>
            <a:ext cx="4752594" cy="2074221"/>
          </a:xfrm>
          <a:prstGeom prst="rect">
            <a:avLst/>
          </a:prstGeom>
          <a:noFill/>
          <a:ln>
            <a:noFill/>
          </a:ln>
        </p:spPr>
      </p:pic>
      <p:pic>
        <p:nvPicPr>
          <p:cNvPr id="4" name="image5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40414" y="836676"/>
            <a:ext cx="4752594" cy="2134950"/>
          </a:xfrm>
          <a:prstGeom prst="rect">
            <a:avLst/>
          </a:prstGeom>
          <a:noFill/>
          <a:ln>
            <a:noFill/>
          </a:ln>
        </p:spPr>
      </p:pic>
    </p:spTree>
    <p:extLst>
      <p:ext uri="{BB962C8B-B14F-4D97-AF65-F5344CB8AC3E}">
        <p14:creationId xmlns:p14="http://schemas.microsoft.com/office/powerpoint/2010/main" val="13363140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125487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见解析图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(2)1.30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3 900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3.9</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2.8</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根据电路图甲</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在题图乙中补充实物连线如图所示。</a:t>
            </a:r>
            <a:endParaRPr lang="zh-CN" altLang="zh-CN" sz="1150" dirty="0">
              <a:latin typeface="Calibri" panose="020F0502020204030204" pitchFamily="34" charset="0"/>
              <a:cs typeface="Times New Roman" panose="02020603050405020304" pitchFamily="18" charset="0"/>
            </a:endParaRPr>
          </a:p>
        </p:txBody>
      </p:sp>
      <p:pic>
        <p:nvPicPr>
          <p:cNvPr id="4" name="image5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3422" y="2056638"/>
            <a:ext cx="3781615" cy="2776355"/>
          </a:xfrm>
          <a:prstGeom prst="rect">
            <a:avLst/>
          </a:prstGeom>
          <a:noFill/>
          <a:ln>
            <a:noFill/>
          </a:ln>
        </p:spPr>
      </p:pic>
      <mc:AlternateContent xmlns:mc="http://schemas.openxmlformats.org/markup-compatibility/2006" xmlns:a14="http://schemas.microsoft.com/office/drawing/2010/main">
        <mc:Choice Requires="a14">
          <p:sp>
            <p:nvSpPr>
              <p:cNvPr id="2" name="矩形 1"/>
              <p:cNvSpPr/>
              <p:nvPr/>
            </p:nvSpPr>
            <p:spPr>
              <a:xfrm>
                <a:off x="262477" y="1967611"/>
                <a:ext cx="7372319" cy="3801442"/>
              </a:xfrm>
              <a:prstGeom prst="rect">
                <a:avLst/>
              </a:prstGeom>
            </p:spPr>
            <p:txBody>
              <a:bodyPr>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电压表的最小刻度值为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题图丙中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电压表的读数为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1.30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磁敏电阻两端的电压为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𝐕</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𝟑𝟎𝐕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𝟐𝐤</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𝛀</m:t>
                        </m:r>
                      </m:den>
                    </m:f>
                  </m:oMath>
                </a14:m>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kΩ+1</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)=1.95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电流表读数为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dirty="0">
                    <a:latin typeface="Times New Roman" panose="02020603050405020304" pitchFamily="18" charset="0"/>
                    <a:cs typeface="Times New Roman" panose="02020603050405020304" pitchFamily="18" charset="0"/>
                  </a:rPr>
                  <a:t>故此时磁敏电阻的阻值为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𝐌</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𝐌</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den>
                    </m:f>
                  </m:oMath>
                </a14:m>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Ω=3</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900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262477" y="1967611"/>
                <a:ext cx="7372319" cy="3801442"/>
              </a:xfrm>
              <a:prstGeom prst="rect">
                <a:avLst/>
              </a:prstGeom>
              <a:blipFill rotWithShape="0">
                <a:blip r:embed="rId3"/>
                <a:stretch>
                  <a:fillRect l="-148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8089246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blinds(horizontal)">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blinds(horizontal)">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blinds(horizontal)">
                                      <p:cBhvr>
                                        <p:cTn id="27" dur="500"/>
                                        <p:tgtEl>
                                          <p:spTgt spid="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blinds(horizontal)">
                                      <p:cBhvr>
                                        <p:cTn id="3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372631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根据闭合电路欧姆定律可得输出电压</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要求输出电压达到或超过</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时报警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即要求磁感应强度增大时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磁敏电阻的阻值增大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输出电压增大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故需要</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的阻值增大才能实现此功能</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为磁敏电阻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开始报警时磁感应强度为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dirty="0">
                    <a:latin typeface="Times New Roman" panose="02020603050405020304" pitchFamily="18" charset="0"/>
                    <a:cs typeface="Times New Roman" panose="02020603050405020304" pitchFamily="18" charset="0"/>
                  </a:rPr>
                  <a:t>由题图丁可知此时</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=1.4</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电压</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根据</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解得另一固定电阻的阻值</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=2.8</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kΩ</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3726317"/>
              </a:xfrm>
              <a:prstGeom prst="rect">
                <a:avLst/>
              </a:prstGeom>
              <a:blipFill rotWithShape="0">
                <a:blip r:embed="rId2"/>
                <a:stretch>
                  <a:fillRect l="-680" r="-157" b="-278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57516543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4740" y="629665"/>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2.(2025·</a:t>
            </a:r>
            <a:r>
              <a:rPr lang="zh-CN" altLang="zh-CN" sz="2600" b="1">
                <a:latin typeface="Times New Roman" panose="02020603050405020304" pitchFamily="18" charset="0"/>
                <a:cs typeface="Times New Roman" panose="02020603050405020304" pitchFamily="18" charset="0"/>
              </a:rPr>
              <a:t>四川乐山模拟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气敏电阻在安全环保领域有着广泛的应用。某气敏电阻说明书给出的气敏电阻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随甲醛浓度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η</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变化的曲线如图甲所示。</a:t>
            </a:r>
            <a:endParaRPr lang="zh-CN" altLang="zh-CN" sz="1150">
              <a:latin typeface="Calibri" panose="020F0502020204030204" pitchFamily="34" charset="0"/>
              <a:cs typeface="Times New Roman" panose="02020603050405020304" pitchFamily="18" charset="0"/>
            </a:endParaRPr>
          </a:p>
        </p:txBody>
      </p:sp>
      <p:pic>
        <p:nvPicPr>
          <p:cNvPr id="7" name="image5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90693" y="2045941"/>
            <a:ext cx="3888486" cy="2531292"/>
          </a:xfrm>
          <a:prstGeom prst="rect">
            <a:avLst/>
          </a:prstGeom>
          <a:noFill/>
          <a:ln>
            <a:noFill/>
          </a:ln>
        </p:spPr>
      </p:pic>
      <p:pic>
        <p:nvPicPr>
          <p:cNvPr id="9" name="image5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43287" y="2186048"/>
            <a:ext cx="3876911" cy="2317733"/>
          </a:xfrm>
          <a:prstGeom prst="rect">
            <a:avLst/>
          </a:prstGeom>
          <a:no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486021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为检验该气敏电阻的参数是否与图甲一致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实验可供选用的器材如下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蓄电池</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电动势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内阻不计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毫安表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 mA,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200 Ω)</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毫安表</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 mA,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 Ω)</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定值电阻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阻值</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2 800 Ω)</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滑动变阻器</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最大阻值</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额定电流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0.2 A)</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滑动变阻器</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最大阻值</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200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额定电流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0.2 A)</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开关、导线若干</a:t>
            </a:r>
            <a:endParaRPr lang="zh-CN" altLang="zh-CN" sz="1150" dirty="0">
              <a:latin typeface="Calibri" panose="020F0502020204030204" pitchFamily="34" charset="0"/>
              <a:cs typeface="Times New Roman" panose="02020603050405020304" pitchFamily="18" charset="0"/>
            </a:endParaRPr>
          </a:p>
        </p:txBody>
      </p:sp>
      <p:pic>
        <p:nvPicPr>
          <p:cNvPr id="4" name="image5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3422" y="1316681"/>
            <a:ext cx="3888486" cy="2531292"/>
          </a:xfrm>
          <a:prstGeom prst="rect">
            <a:avLst/>
          </a:prstGeom>
          <a:noFill/>
          <a:ln>
            <a:noFill/>
          </a:ln>
        </p:spPr>
      </p:pic>
      <p:pic>
        <p:nvPicPr>
          <p:cNvPr id="5" name="image5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28273" y="3861054"/>
            <a:ext cx="3876911" cy="2317733"/>
          </a:xfrm>
          <a:prstGeom prst="rect">
            <a:avLst/>
          </a:prstGeom>
          <a:no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5280332"/>
          </a:xfrm>
          <a:prstGeom prst="rect">
            <a:avLst/>
          </a:prstGeom>
        </p:spPr>
        <p:txBody>
          <a:bodyPr wrap="square" lIns="121898" tIns="60948" rIns="121898" bIns="60948">
            <a:spAutoFit/>
          </a:bodyPr>
          <a:lstStyle/>
          <a:p>
            <a:pPr>
              <a:lnSpc>
                <a:spcPct val="130000"/>
              </a:lnSpc>
              <a:spcAft>
                <a:spcPts val="0"/>
              </a:spcAft>
              <a:tabLst>
                <a:tab pos="2970530" algn="l"/>
              </a:tabLst>
            </a:pP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探究小组根据器材设计了如图乙所示电路来测量不同甲醛浓度下气敏电阻的阻值</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滑动变阻器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应选用</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开关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闭合前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应将滑动变阻器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的滑片</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置于</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30000"/>
              </a:lnSpc>
              <a:spcAft>
                <a:spcPts val="0"/>
              </a:spcAft>
              <a:tabLst>
                <a:tab pos="2970530" algn="l"/>
              </a:tabLst>
            </a:pP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实验时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将气敏电阻置于密封小盒内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通过</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注入甲</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3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醛</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改变盒内浓度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记录不同浓度下电</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表示数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甲醛</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3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浓度</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kg·m</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时毫安表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和毫安表</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的示</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数</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3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分别</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1.51 mA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3.51 mA,</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此时</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测得该气敏电阻的</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阻</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3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值</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结果保留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4" name="image5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3422" y="1316681"/>
            <a:ext cx="3888486" cy="2531292"/>
          </a:xfrm>
          <a:prstGeom prst="rect">
            <a:avLst/>
          </a:prstGeom>
          <a:noFill/>
          <a:ln>
            <a:noFill/>
          </a:ln>
        </p:spPr>
      </p:pic>
      <p:pic>
        <p:nvPicPr>
          <p:cNvPr id="5" name="image5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28273" y="3861054"/>
            <a:ext cx="3876911" cy="2317733"/>
          </a:xfrm>
          <a:prstGeom prst="rect">
            <a:avLst/>
          </a:prstGeom>
          <a:noFill/>
          <a:ln>
            <a:noFill/>
          </a:ln>
        </p:spPr>
      </p:pic>
    </p:spTree>
    <p:extLst>
      <p:ext uri="{BB962C8B-B14F-4D97-AF65-F5344CB8AC3E}">
        <p14:creationId xmlns:p14="http://schemas.microsoft.com/office/powerpoint/2010/main" val="319518483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704289"/>
            <a:ext cx="7487160" cy="5280332"/>
          </a:xfrm>
          <a:prstGeom prst="rect">
            <a:avLst/>
          </a:prstGeom>
        </p:spPr>
        <p:txBody>
          <a:bodyPr wrap="square" lIns="121898" tIns="60948" rIns="121898" bIns="60948">
            <a:spAutoFit/>
          </a:bodyPr>
          <a:lstStyle/>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多次测量数据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得出该气敏电阻的参数与图甲基本一致。探究小组利用该气敏电阻设计了如图丙所示的简单测试电路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用来测定室内甲醛是否超标</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国家室内甲醛浓度标准是</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η</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kg·m</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并能在室内甲醛浓度超标时发出报警音。电路中报警器的电阻可视为无穷大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电源电动势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内阻不计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在接通电路时报警器两端电压大于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时发出报警音</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已超标</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小于等于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时发出提示音</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未超标</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。则在电阻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是定值电阻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其阻值为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保留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4" name="image5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3422" y="1316681"/>
            <a:ext cx="3888486" cy="2531292"/>
          </a:xfrm>
          <a:prstGeom prst="rect">
            <a:avLst/>
          </a:prstGeom>
          <a:noFill/>
          <a:ln>
            <a:noFill/>
          </a:ln>
        </p:spPr>
      </p:pic>
      <p:pic>
        <p:nvPicPr>
          <p:cNvPr id="5" name="image5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28273" y="3861054"/>
            <a:ext cx="3876911" cy="2317733"/>
          </a:xfrm>
          <a:prstGeom prst="rect">
            <a:avLst/>
          </a:prstGeom>
          <a:noFill/>
          <a:ln>
            <a:noFill/>
          </a:ln>
        </p:spPr>
      </p:pic>
    </p:spTree>
    <p:extLst>
      <p:ext uri="{BB962C8B-B14F-4D97-AF65-F5344CB8AC3E}">
        <p14:creationId xmlns:p14="http://schemas.microsoft.com/office/powerpoint/2010/main" val="5504205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一、五种敏感元件的作用和特点</a:t>
            </a:r>
            <a:endParaRPr lang="zh-CN" altLang="zh-CN" sz="1150">
              <a:latin typeface="Calibri" panose="020F0502020204030204" pitchFamily="34" charset="0"/>
              <a:cs typeface="Times New Roman" panose="02020603050405020304" pitchFamily="18" charset="0"/>
            </a:endParaRPr>
          </a:p>
        </p:txBody>
      </p:sp>
      <p:graphicFrame>
        <p:nvGraphicFramePr>
          <p:cNvPr id="4" name="表格 3"/>
          <p:cNvGraphicFramePr>
            <a:graphicFrameLocks noGrp="1"/>
          </p:cNvGraphicFramePr>
          <p:nvPr>
            <p:extLst>
              <p:ext uri="{D42A27DB-BD31-4B8C-83A1-F6EECF244321}">
                <p14:modId xmlns:p14="http://schemas.microsoft.com/office/powerpoint/2010/main" val="3700621691"/>
              </p:ext>
            </p:extLst>
          </p:nvPr>
        </p:nvGraphicFramePr>
        <p:xfrm>
          <a:off x="262476" y="1459358"/>
          <a:ext cx="11449431" cy="4395846"/>
        </p:xfrm>
        <a:graphic>
          <a:graphicData uri="http://schemas.openxmlformats.org/drawingml/2006/table">
            <a:tbl>
              <a:tblPr firstRow="1" firstCol="1" bandRow="1"/>
              <a:tblGrid>
                <a:gridCol w="1584600"/>
                <a:gridCol w="3503526"/>
                <a:gridCol w="6361305"/>
              </a:tblGrid>
              <a:tr h="497718">
                <a:tc>
                  <a:txBody>
                    <a:bodyPr/>
                    <a:lstStyle/>
                    <a:p>
                      <a:pPr algn="ct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敏感元件</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作用</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特点</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72121">
                <a:tc>
                  <a:txBody>
                    <a:bodyPr/>
                    <a:lstStyle/>
                    <a:p>
                      <a:pPr algn="ct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热敏</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电阻</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将温度这个热学量转换为电阻这个电学量</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一般情况下</a:t>
                      </a:r>
                      <a:r>
                        <a:rPr lang="en-US" sz="25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热敏电阻的阻值随温度的升高而减小</a:t>
                      </a:r>
                      <a:r>
                        <a:rPr lang="en-US" sz="25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随温度的降低而增大</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72121">
                <a:tc>
                  <a:txBody>
                    <a:bodyPr/>
                    <a:lstStyle/>
                    <a:p>
                      <a:pPr algn="ct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金属</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热电阻</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将温度这个热学量转换为电阻这个电学量</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一般情况下</a:t>
                      </a:r>
                      <a:r>
                        <a:rPr lang="en-US" sz="25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金属热电阻的阻值随温度的升高而增大</a:t>
                      </a:r>
                      <a:r>
                        <a:rPr lang="en-US" sz="25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随温度的降低而减小</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46525">
                <a:tc>
                  <a:txBody>
                    <a:bodyPr/>
                    <a:lstStyle/>
                    <a:p>
                      <a:pPr algn="ct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光敏</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电阻</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将光照强度这个光学量转换为电阻这个电学量</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500" dirty="0">
                          <a:effectLst/>
                          <a:latin typeface="Times New Roman" panose="02020603050405020304" pitchFamily="18" charset="0"/>
                          <a:ea typeface="微软雅黑" panose="020B0503020204020204" pitchFamily="34" charset="-122"/>
                          <a:cs typeface="Times New Roman" panose="02020603050405020304" pitchFamily="18" charset="0"/>
                        </a:rPr>
                        <a:t>一般情况下</a:t>
                      </a:r>
                      <a:r>
                        <a:rPr lang="en-US" sz="25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500" dirty="0">
                          <a:effectLst/>
                          <a:latin typeface="Times New Roman" panose="02020603050405020304" pitchFamily="18" charset="0"/>
                          <a:ea typeface="微软雅黑" panose="020B0503020204020204" pitchFamily="34" charset="-122"/>
                          <a:cs typeface="Times New Roman" panose="02020603050405020304" pitchFamily="18" charset="0"/>
                        </a:rPr>
                        <a:t>光敏电阻的阻值随光照强度的增强而减小</a:t>
                      </a:r>
                      <a:r>
                        <a:rPr lang="en-US" sz="25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500" dirty="0">
                          <a:effectLst/>
                          <a:latin typeface="Times New Roman" panose="02020603050405020304" pitchFamily="18" charset="0"/>
                          <a:ea typeface="微软雅黑" panose="020B0503020204020204" pitchFamily="34" charset="-122"/>
                          <a:cs typeface="Times New Roman" panose="02020603050405020304" pitchFamily="18" charset="0"/>
                        </a:rPr>
                        <a:t>随光照强度的减弱而增大</a:t>
                      </a:r>
                      <a:endParaRPr lang="zh-CN" sz="25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7169660" cy="5627607"/>
              </a:xfrm>
              <a:prstGeom prst="rect">
                <a:avLst/>
              </a:prstGeom>
            </p:spPr>
            <p:txBody>
              <a:bodyPr wrap="square" lIns="121898" tIns="60948" rIns="121898" bIns="60948">
                <a:spAutoFit/>
              </a:bodyPr>
              <a:lstStyle/>
              <a:p>
                <a:pPr>
                  <a:lnSpc>
                    <a:spcPct val="13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①</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②</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(2)2.27</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1.3</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b="1" dirty="0">
                    <a:latin typeface="Times New Roman" panose="02020603050405020304" pitchFamily="18" charset="0"/>
                    <a:cs typeface="Times New Roman" panose="02020603050405020304" pitchFamily="18" charset="0"/>
                  </a:rPr>
                  <a:t>根据题图乙可知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滑动变阻器采用分压接法</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为了调节方便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本来应该选择最大阻值较小的</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但是考虑到若选择</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电源电动势为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则可能会超过滑动变阻器的最大电流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所以选择</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b="1" dirty="0">
                    <a:latin typeface="Times New Roman" panose="02020603050405020304" pitchFamily="18" charset="0"/>
                    <a:cs typeface="Times New Roman" panose="02020603050405020304" pitchFamily="18" charset="0"/>
                  </a:rPr>
                  <a:t>开关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闭合前</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应将滑动变阻器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的滑片置于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使接入电路的阻值最大。</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该气敏电阻的阻值为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𝟖𝟎𝟎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𝟓𝟏</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𝟓𝟏</m:t>
                        </m:r>
                      </m:den>
                    </m:f>
                  </m:oMath>
                </a14:m>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Ω=2.27</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kΩ</a:t>
                </a:r>
                <a:r>
                  <a:rPr lang="zh-CN" altLang="zh-CN" sz="2600" b="1" dirty="0" smtClean="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7169660" cy="5627607"/>
              </a:xfrm>
              <a:prstGeom prst="rect">
                <a:avLst/>
              </a:prstGeom>
              <a:blipFill rotWithShape="0">
                <a:blip r:embed="rId2"/>
                <a:stretch>
                  <a:fillRect l="-1105" r="-1871"/>
                </a:stretch>
              </a:blipFill>
            </p:spPr>
            <p:txBody>
              <a:bodyPr/>
              <a:lstStyle/>
              <a:p>
                <a:r>
                  <a:rPr lang="zh-CN" altLang="en-US">
                    <a:noFill/>
                  </a:rPr>
                  <a:t> </a:t>
                </a:r>
              </a:p>
            </p:txBody>
          </p:sp>
        </mc:Fallback>
      </mc:AlternateContent>
      <p:pic>
        <p:nvPicPr>
          <p:cNvPr id="4" name="image5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3422" y="1316681"/>
            <a:ext cx="3888486" cy="2531292"/>
          </a:xfrm>
          <a:prstGeom prst="rect">
            <a:avLst/>
          </a:prstGeom>
          <a:noFill/>
          <a:ln>
            <a:noFill/>
          </a:ln>
        </p:spPr>
      </p:pic>
      <p:pic>
        <p:nvPicPr>
          <p:cNvPr id="5" name="image57.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28273" y="3861054"/>
            <a:ext cx="3876911" cy="2317733"/>
          </a:xfrm>
          <a:prstGeom prst="rect">
            <a:avLst/>
          </a:prstGeom>
          <a:noFill/>
          <a:ln>
            <a:noFill/>
          </a:ln>
        </p:spPr>
      </p:pic>
    </p:spTree>
    <p:extLst>
      <p:ext uri="{BB962C8B-B14F-4D97-AF65-F5344CB8AC3E}">
        <p14:creationId xmlns:p14="http://schemas.microsoft.com/office/powerpoint/2010/main" val="28899765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7169660" cy="4325006"/>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甲醛浓度越大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阻值越大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回路总电阻越大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总电流越小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则定值电阻两端的电压越小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两端的电压越大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当超过</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时发出报警音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latin typeface="Times New Roman" panose="02020603050405020304" pitchFamily="18" charset="0"/>
                    <a:cs typeface="Times New Roman" panose="02020603050405020304" pitchFamily="18" charset="0"/>
                  </a:rPr>
                  <a:t>为气敏电阻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为定值电阻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当室内甲醛浓度是</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η</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时</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=2.6</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可知定值电阻</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𝐏</m:t>
                                </m:r>
                              </m:sub>
                            </m:sSub>
                          </m:den>
                        </m:f>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den>
                    </m:f>
                  </m:oMath>
                </a14:m>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2.6</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=1.3</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kΩ</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7169660" cy="4325006"/>
              </a:xfrm>
              <a:prstGeom prst="rect">
                <a:avLst/>
              </a:prstGeom>
              <a:blipFill rotWithShape="0">
                <a:blip r:embed="rId2"/>
                <a:stretch>
                  <a:fillRect l="-1105" r="-1105"/>
                </a:stretch>
              </a:blipFill>
            </p:spPr>
            <p:txBody>
              <a:bodyPr/>
              <a:lstStyle/>
              <a:p>
                <a:r>
                  <a:rPr lang="zh-CN" altLang="en-US">
                    <a:noFill/>
                  </a:rPr>
                  <a:t> </a:t>
                </a:r>
              </a:p>
            </p:txBody>
          </p:sp>
        </mc:Fallback>
      </mc:AlternateContent>
      <p:pic>
        <p:nvPicPr>
          <p:cNvPr id="4" name="image5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3422" y="1316681"/>
            <a:ext cx="3888486" cy="2531292"/>
          </a:xfrm>
          <a:prstGeom prst="rect">
            <a:avLst/>
          </a:prstGeom>
          <a:noFill/>
          <a:ln>
            <a:noFill/>
          </a:ln>
        </p:spPr>
      </p:pic>
      <p:pic>
        <p:nvPicPr>
          <p:cNvPr id="5" name="image57.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28273" y="3861054"/>
            <a:ext cx="3876911" cy="2317733"/>
          </a:xfrm>
          <a:prstGeom prst="rect">
            <a:avLst/>
          </a:prstGeom>
          <a:noFill/>
          <a:ln>
            <a:noFill/>
          </a:ln>
        </p:spPr>
      </p:pic>
    </p:spTree>
    <p:extLst>
      <p:ext uri="{BB962C8B-B14F-4D97-AF65-F5344CB8AC3E}">
        <p14:creationId xmlns:p14="http://schemas.microsoft.com/office/powerpoint/2010/main" val="96321785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4740" y="629665"/>
            <a:ext cx="11810444" cy="5724620"/>
          </a:xfrm>
          <a:prstGeom prst="rect">
            <a:avLst/>
          </a:prstGeom>
        </p:spPr>
        <p:txBody>
          <a:bodyPr wrap="square" lIns="121898" tIns="60948" rIns="121898" bIns="60948">
            <a:spAutoFit/>
          </a:bodyPr>
          <a:lstStyle/>
          <a:p>
            <a:pPr marL="252000" indent="-457200">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寒冷的冬季</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某农场会用自动控温系统对蔬菜大棚进行控温</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要求当蔬菜大棚内的温度低于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 </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加热系统立即启动。实验小组对上述工作系统进行了如下探究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先用伏安法测量某热敏电阻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的阻值</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约为几十千欧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实验室提供以下器材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0.6 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 Ω)</a:t>
            </a:r>
            <a:endParaRPr lang="zh-CN" altLang="zh-CN" sz="1150" dirty="0">
              <a:latin typeface="Calibri" panose="020F0502020204030204" pitchFamily="34" charset="0"/>
              <a:cs typeface="Times New Roman" panose="02020603050405020304" pitchFamily="18" charset="0"/>
            </a:endParaRPr>
          </a:p>
          <a:p>
            <a:pPr marL="252000" indent="-457200">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0.6 mA,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 Ω)</a:t>
            </a:r>
            <a:endParaRPr lang="zh-CN" altLang="zh-CN" sz="1150" dirty="0">
              <a:latin typeface="Calibri" panose="020F0502020204030204" pitchFamily="34" charset="0"/>
              <a:cs typeface="Times New Roman" panose="02020603050405020304" pitchFamily="18" charset="0"/>
            </a:endParaRPr>
          </a:p>
          <a:p>
            <a:pPr marL="252000" indent="-457200">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电压表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电压表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滑动变阻器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阻值范围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200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允许通过的最大电流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 A)</a:t>
            </a:r>
            <a:endParaRPr lang="zh-CN" altLang="zh-CN" sz="1150" dirty="0">
              <a:latin typeface="Calibri" panose="020F0502020204030204" pitchFamily="34" charset="0"/>
              <a:cs typeface="Times New Roman" panose="02020603050405020304" pitchFamily="18" charset="0"/>
            </a:endParaRPr>
          </a:p>
          <a:p>
            <a:pPr marL="252000" indent="-457200">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F</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滑动变阻器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阻值范围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允许通过的最大电流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A)</a:t>
            </a:r>
            <a:endParaRPr lang="zh-CN" altLang="zh-CN" sz="1150" dirty="0">
              <a:latin typeface="Calibri" panose="020F0502020204030204" pitchFamily="34" charset="0"/>
              <a:cs typeface="Times New Roman" panose="02020603050405020304" pitchFamily="18" charset="0"/>
            </a:endParaRPr>
          </a:p>
          <a:p>
            <a:pPr marL="252000" indent="-457200">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待测热敏电阻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latin typeface="Times New Roman" panose="02020603050405020304" pitchFamily="18" charset="0"/>
                <a:ea typeface="微软雅黑" panose="020B0503020204020204" pitchFamily="34" charset="-122"/>
                <a:cs typeface="Times New Roman" panose="02020603050405020304" pitchFamily="18" charset="0"/>
              </a:rPr>
              <a:t>x</a:t>
            </a:r>
            <a:endParaRPr lang="zh-CN" altLang="zh-CN" sz="1150" dirty="0">
              <a:latin typeface="Calibri" panose="020F0502020204030204" pitchFamily="34" charset="0"/>
              <a:cs typeface="Times New Roman" panose="02020603050405020304" pitchFamily="18" charset="0"/>
            </a:endParaRPr>
          </a:p>
          <a:p>
            <a:pPr marL="252000" indent="-457200">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H</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蓄电池</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电动势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内阻不计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I</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开关和导线若干</a:t>
            </a:r>
            <a:endParaRPr lang="zh-CN" altLang="zh-CN" sz="1150" dirty="0">
              <a:latin typeface="Calibri" panose="020F0502020204030204" pitchFamily="34" charset="0"/>
              <a:cs typeface="Times New Roman" panose="02020603050405020304" pitchFamily="18" charset="0"/>
            </a:endParaRPr>
          </a:p>
          <a:p>
            <a:pPr marL="252000" indent="-457200">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J</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恒温室</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为了使测量结果更准确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采用下列实验电路进行实验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较合理的是</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p:pic>
        <p:nvPicPr>
          <p:cNvPr id="4" name="image5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5476" y="1484757"/>
            <a:ext cx="3455606" cy="3821628"/>
          </a:xfrm>
          <a:prstGeom prst="rect">
            <a:avLst/>
          </a:prstGeom>
          <a:noFill/>
          <a:ln>
            <a:noFill/>
          </a:ln>
        </p:spPr>
      </p:pic>
      <p:sp>
        <p:nvSpPr>
          <p:cNvPr id="2" name="矩形 1"/>
          <p:cNvSpPr/>
          <p:nvPr/>
        </p:nvSpPr>
        <p:spPr>
          <a:xfrm>
            <a:off x="287877" y="1484630"/>
            <a:ext cx="7395623" cy="1892826"/>
          </a:xfrm>
          <a:prstGeom prst="rect">
            <a:avLst/>
          </a:prstGeom>
        </p:spPr>
        <p:txBody>
          <a:bodyPr wrap="square">
            <a:spAutoFit/>
          </a:bodyPr>
          <a:lstStyle/>
          <a:p>
            <a:pPr>
              <a:lnSpc>
                <a:spcPct val="15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实验时滑动变阻器应选用</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电压表应选用</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电流表应选用</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均填器材前面的字母序号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7487160" cy="4924401"/>
          </a:xfrm>
          <a:prstGeom prst="rect">
            <a:avLst/>
          </a:prstGeom>
        </p:spPr>
        <p:txBody>
          <a:bodyPr wrap="square" lIns="121898" tIns="60948" rIns="121898" bIns="60948">
            <a:spAutoFit/>
          </a:bodyPr>
          <a:lstStyle/>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经过测量不同温度下热敏电阻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的阻值</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得到其阻值与温度的关系如图甲所示。实验小组用该热敏电阻设计了如图乙、丙所示的两种温度控制电路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为热敏电阻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为电阻箱</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控制系统可视为阻值为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48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的定值电阻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电源的电动势</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内阻不计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。当通过控制系统的电流大于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0.2 mA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加热系统将开启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当通过控制系统的电流小于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0.2 mA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加热系统将关闭。若要使得温度低于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 </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加热系统立即启动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应该选用</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图乙</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图丙</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应将</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调为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若将</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调大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则加热系统的开启温度将</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高于</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低于</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 </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4" name="image5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32368" y="806076"/>
            <a:ext cx="2433089" cy="2089348"/>
          </a:xfrm>
          <a:prstGeom prst="rect">
            <a:avLst/>
          </a:prstGeom>
          <a:noFill/>
          <a:ln>
            <a:noFill/>
          </a:ln>
        </p:spPr>
      </p:pic>
      <p:pic>
        <p:nvPicPr>
          <p:cNvPr id="5" name="image6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45959" y="3429000"/>
            <a:ext cx="3959498" cy="2376297"/>
          </a:xfrm>
          <a:prstGeom prst="rect">
            <a:avLst/>
          </a:prstGeom>
          <a:noFill/>
          <a:ln>
            <a:noFill/>
          </a:ln>
        </p:spPr>
      </p:pic>
    </p:spTree>
    <p:extLst>
      <p:ext uri="{BB962C8B-B14F-4D97-AF65-F5344CB8AC3E}">
        <p14:creationId xmlns:p14="http://schemas.microsoft.com/office/powerpoint/2010/main" val="35719164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512259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①</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图丙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800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低于</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b="1" dirty="0">
                    <a:latin typeface="Times New Roman" panose="02020603050405020304" pitchFamily="18" charset="0"/>
                    <a:cs typeface="Times New Roman" panose="02020603050405020304" pitchFamily="18" charset="0"/>
                  </a:rPr>
                  <a:t>由题意可知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热敏电阻的阻值约为几十千欧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远大于电流表的内阻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因此使用电流表内接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滑动变阻器阻值与热敏电阻的阻值相比均较小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从操作角度考虑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使用分压式接法</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b="1" dirty="0">
                    <a:latin typeface="Times New Roman" panose="02020603050405020304" pitchFamily="18" charset="0"/>
                    <a:cs typeface="Times New Roman" panose="02020603050405020304" pitchFamily="18" charset="0"/>
                  </a:rPr>
                  <a:t>若使用滑动变阻器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dirty="0">
                    <a:latin typeface="Times New Roman" panose="02020603050405020304" pitchFamily="18" charset="0"/>
                    <a:cs typeface="Times New Roman" panose="02020603050405020304" pitchFamily="18" charset="0"/>
                  </a:rPr>
                  <a:t>则干路的电流约为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m:t>
                        </m:r>
                      </m:den>
                    </m:f>
                  </m:oMath>
                </a14:m>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A=0.6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A&lt;1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没有超过滑动变阻器允许通过的最大电流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为了便于调节</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应选用阻值范围较小的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dirty="0">
                    <a:latin typeface="Times New Roman" panose="02020603050405020304" pitchFamily="18" charset="0"/>
                    <a:cs typeface="Times New Roman" panose="02020603050405020304" pitchFamily="18" charset="0"/>
                  </a:rPr>
                  <a:t>电源电动势为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电压表选择量程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当热敏电阻与电流表两端电压</a:t>
                </a:r>
                <a:r>
                  <a:rPr lang="zh-CN" altLang="zh-CN" sz="2600" b="1" dirty="0" smtClean="0">
                    <a:latin typeface="Times New Roman" panose="02020603050405020304" pitchFamily="18" charset="0"/>
                    <a:cs typeface="Times New Roman" panose="02020603050405020304" pitchFamily="18" charset="0"/>
                  </a:rPr>
                  <a:t>为</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b="1" dirty="0" smtClean="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通过热敏电阻的电流小于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dirty="0">
                    <a:latin typeface="Times New Roman" panose="02020603050405020304" pitchFamily="18" charset="0"/>
                    <a:cs typeface="Times New Roman" panose="02020603050405020304" pitchFamily="18" charset="0"/>
                  </a:rPr>
                  <a:t>因此电流表选择</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5122597"/>
              </a:xfrm>
              <a:prstGeom prst="rect">
                <a:avLst/>
              </a:prstGeom>
              <a:blipFill rotWithShape="0">
                <a:blip r:embed="rId2"/>
                <a:stretch>
                  <a:fillRect l="-680" b="-166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51787435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15389"/>
                <a:ext cx="7652260" cy="567281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温度越低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热敏电阻的阻值越大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题图丙中控制系统与热敏电阻并联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则通过控制系统的电流越大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故应选图丙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由图甲可知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当温度为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b="1" dirty="0">
                    <a:latin typeface="Times New Roman" panose="02020603050405020304" pitchFamily="18" charset="0"/>
                    <a:cs typeface="Times New Roman" panose="02020603050405020304" pitchFamily="18" charset="0"/>
                  </a:rPr>
                  <a:t> </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zh-CN" altLang="zh-CN" sz="2600" b="1" dirty="0">
                    <a:latin typeface="Times New Roman" panose="02020603050405020304" pitchFamily="18" charset="0"/>
                    <a:cs typeface="Times New Roman" panose="02020603050405020304" pitchFamily="18" charset="0"/>
                  </a:rPr>
                  <a:t>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热敏电阻的阻值为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=32</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控制系统电阻的阻值为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baseline="-25000" dirty="0">
                    <a:latin typeface="Times New Roman" panose="02020603050405020304" pitchFamily="18" charset="0"/>
                    <a:cs typeface="Times New Roman" panose="02020603050405020304" pitchFamily="18" charset="0"/>
                  </a:rPr>
                  <a:t>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=48</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根据闭合电路欧姆定律可得</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控</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sub>
                            </m:sSub>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d>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IR</a:t>
                </a:r>
                <a:r>
                  <a:rPr lang="zh-CN" altLang="zh-CN" sz="2600" b="1" baseline="-25000" dirty="0">
                    <a:latin typeface="Times New Roman" panose="02020603050405020304" pitchFamily="18" charset="0"/>
                    <a:cs typeface="Times New Roman" panose="02020603050405020304" pitchFamily="18" charset="0"/>
                  </a:rPr>
                  <a:t>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其中</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dirty="0">
                    <a:latin typeface="Times New Roman" panose="02020603050405020304" pitchFamily="18" charset="0"/>
                    <a:cs typeface="Times New Roman" panose="02020603050405020304" pitchFamily="18" charset="0"/>
                  </a:rPr>
                  <a:t>代入数据解得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=800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若将</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dirty="0">
                    <a:latin typeface="Times New Roman" panose="02020603050405020304" pitchFamily="18" charset="0"/>
                    <a:cs typeface="Times New Roman" panose="02020603050405020304" pitchFamily="18" charset="0"/>
                  </a:rPr>
                  <a:t>调大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要想维持控制系统两端的电压不变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应变大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温度降低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故加热系统的开启温度将低于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b="1" dirty="0">
                    <a:latin typeface="Times New Roman" panose="02020603050405020304" pitchFamily="18" charset="0"/>
                    <a:cs typeface="Times New Roman" panose="02020603050405020304" pitchFamily="18" charset="0"/>
                  </a:rPr>
                  <a:t> </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15389"/>
                <a:ext cx="7652260" cy="5672811"/>
              </a:xfrm>
              <a:prstGeom prst="rect">
                <a:avLst/>
              </a:prstGeom>
              <a:blipFill rotWithShape="0">
                <a:blip r:embed="rId2"/>
                <a:stretch>
                  <a:fillRect l="-1036" r="-398" b="-215"/>
                </a:stretch>
              </a:blipFill>
            </p:spPr>
            <p:txBody>
              <a:bodyPr/>
              <a:lstStyle/>
              <a:p>
                <a:r>
                  <a:rPr lang="zh-CN" altLang="en-US">
                    <a:noFill/>
                  </a:rPr>
                  <a:t> </a:t>
                </a:r>
              </a:p>
            </p:txBody>
          </p:sp>
        </mc:Fallback>
      </mc:AlternateContent>
      <p:pic>
        <p:nvPicPr>
          <p:cNvPr id="4" name="image5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30" y="919482"/>
            <a:ext cx="2433089" cy="2089348"/>
          </a:xfrm>
          <a:prstGeom prst="rect">
            <a:avLst/>
          </a:prstGeom>
          <a:noFill/>
          <a:ln>
            <a:noFill/>
          </a:ln>
        </p:spPr>
      </p:pic>
      <p:pic>
        <p:nvPicPr>
          <p:cNvPr id="5" name="image60.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45959" y="3429000"/>
            <a:ext cx="3959498" cy="2376297"/>
          </a:xfrm>
          <a:prstGeom prst="rect">
            <a:avLst/>
          </a:prstGeom>
          <a:noFill/>
          <a:ln>
            <a:noFill/>
          </a:ln>
        </p:spPr>
      </p:pic>
    </p:spTree>
    <p:extLst>
      <p:ext uri="{BB962C8B-B14F-4D97-AF65-F5344CB8AC3E}">
        <p14:creationId xmlns:p14="http://schemas.microsoft.com/office/powerpoint/2010/main" val="12174121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表格 3"/>
              <p:cNvGraphicFramePr>
                <a:graphicFrameLocks noGrp="1"/>
              </p:cNvGraphicFramePr>
              <p:nvPr>
                <p:extLst>
                  <p:ext uri="{D42A27DB-BD31-4B8C-83A1-F6EECF244321}">
                    <p14:modId xmlns:p14="http://schemas.microsoft.com/office/powerpoint/2010/main" val="1547435271"/>
                  </p:ext>
                </p:extLst>
              </p:nvPr>
            </p:nvGraphicFramePr>
            <p:xfrm>
              <a:off x="669131" y="887476"/>
              <a:ext cx="10585323" cy="4558602"/>
            </p:xfrm>
            <a:graphic>
              <a:graphicData uri="http://schemas.openxmlformats.org/drawingml/2006/table">
                <a:tbl>
                  <a:tblPr firstRow="1" firstCol="1" bandRow="1"/>
                  <a:tblGrid>
                    <a:gridCol w="1728216"/>
                    <a:gridCol w="3456432"/>
                    <a:gridCol w="5400675"/>
                  </a:tblGrid>
                  <a:tr h="597215">
                    <a:tc>
                      <a:txBody>
                        <a:bodyPr/>
                        <a:lstStyle/>
                        <a:p>
                          <a:pPr algn="ctr">
                            <a:lnSpc>
                              <a:spcPct val="150000"/>
                            </a:lnSpc>
                            <a:spcAft>
                              <a:spcPts val="0"/>
                            </a:spcAft>
                            <a:tabLst>
                              <a:tab pos="2970530" algn="l"/>
                            </a:tabLst>
                          </a:pPr>
                          <a:r>
                            <a:rPr lang="zh-CN" sz="2500" dirty="0">
                              <a:effectLst/>
                              <a:latin typeface="Times New Roman" panose="02020603050405020304" pitchFamily="18" charset="0"/>
                              <a:ea typeface="微软雅黑" panose="020B0503020204020204" pitchFamily="34" charset="-122"/>
                              <a:cs typeface="Times New Roman" panose="02020603050405020304" pitchFamily="18" charset="0"/>
                            </a:rPr>
                            <a:t>敏感元件</a:t>
                          </a:r>
                          <a:endParaRPr lang="zh-CN" sz="11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作用</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特点</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87669">
                    <a:tc>
                      <a:txBody>
                        <a:bodyPr/>
                        <a:lstStyle/>
                        <a:p>
                          <a:pPr algn="ct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霍尔</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元件</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将磁感应强度这个磁学量转换为电压这个电学量</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500" dirty="0">
                              <a:effectLst/>
                              <a:latin typeface="Times New Roman" panose="02020603050405020304" pitchFamily="18" charset="0"/>
                              <a:ea typeface="微软雅黑" panose="020B0503020204020204" pitchFamily="34" charset="-122"/>
                              <a:cs typeface="Times New Roman" panose="02020603050405020304" pitchFamily="18" charset="0"/>
                            </a:rPr>
                            <a:t>对于某个确定的霍尔元件</a:t>
                          </a:r>
                          <a:r>
                            <a:rPr lang="en-US" sz="25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500" dirty="0">
                              <a:effectLst/>
                              <a:latin typeface="Times New Roman" panose="02020603050405020304" pitchFamily="18" charset="0"/>
                              <a:ea typeface="微软雅黑" panose="020B0503020204020204" pitchFamily="34" charset="-122"/>
                              <a:cs typeface="Times New Roman" panose="02020603050405020304" pitchFamily="18" charset="0"/>
                            </a:rPr>
                            <a:t>它的厚度</a:t>
                          </a:r>
                          <a:r>
                            <a:rPr lang="en-US" sz="25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sz="2500" dirty="0">
                              <a:effectLst/>
                              <a:latin typeface="Times New Roman" panose="02020603050405020304" pitchFamily="18" charset="0"/>
                              <a:ea typeface="微软雅黑" panose="020B0503020204020204" pitchFamily="34" charset="-122"/>
                              <a:cs typeface="Times New Roman" panose="02020603050405020304" pitchFamily="18" charset="0"/>
                            </a:rPr>
                            <a:t>、霍尔系数</a:t>
                          </a:r>
                          <a:r>
                            <a:rPr lang="en-US" sz="2500" i="1"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sz="2500" dirty="0">
                              <a:effectLst/>
                              <a:latin typeface="Times New Roman" panose="02020603050405020304" pitchFamily="18" charset="0"/>
                              <a:ea typeface="微软雅黑" panose="020B0503020204020204" pitchFamily="34" charset="-122"/>
                              <a:cs typeface="Times New Roman" panose="02020603050405020304" pitchFamily="18" charset="0"/>
                            </a:rPr>
                            <a:t>为定值</a:t>
                          </a:r>
                          <a:r>
                            <a:rPr lang="en-US" sz="25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500" dirty="0">
                              <a:effectLst/>
                              <a:latin typeface="Times New Roman" panose="02020603050405020304" pitchFamily="18" charset="0"/>
                              <a:ea typeface="微软雅黑" panose="020B0503020204020204" pitchFamily="34" charset="-122"/>
                              <a:cs typeface="Times New Roman" panose="02020603050405020304" pitchFamily="18" charset="0"/>
                            </a:rPr>
                            <a:t>如果保持电流</a:t>
                          </a:r>
                          <a:r>
                            <a:rPr lang="en-US" sz="25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zh-CN" sz="2500" dirty="0">
                              <a:effectLst/>
                              <a:latin typeface="Times New Roman" panose="02020603050405020304" pitchFamily="18" charset="0"/>
                              <a:ea typeface="微软雅黑" panose="020B0503020204020204" pitchFamily="34" charset="-122"/>
                              <a:cs typeface="Times New Roman" panose="02020603050405020304" pitchFamily="18" charset="0"/>
                            </a:rPr>
                            <a:t>恒定</a:t>
                          </a:r>
                          <a:r>
                            <a:rPr lang="en-US" sz="25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500" dirty="0">
                              <a:effectLst/>
                              <a:latin typeface="Times New Roman" panose="02020603050405020304" pitchFamily="18" charset="0"/>
                              <a:ea typeface="微软雅黑" panose="020B0503020204020204" pitchFamily="34" charset="-122"/>
                              <a:cs typeface="Times New Roman" panose="02020603050405020304" pitchFamily="18" charset="0"/>
                            </a:rPr>
                            <a:t>则霍尔电压</a:t>
                          </a:r>
                          <a:r>
                            <a:rPr lang="en-US" sz="25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500" baseline="-25000"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zh-CN" sz="2500" dirty="0">
                              <a:effectLst/>
                              <a:latin typeface="Times New Roman" panose="02020603050405020304" pitchFamily="18" charset="0"/>
                              <a:ea typeface="微软雅黑" panose="020B0503020204020204" pitchFamily="34" charset="-122"/>
                              <a:cs typeface="Times New Roman" panose="02020603050405020304" pitchFamily="18" charset="0"/>
                            </a:rPr>
                            <a:t>就与磁感应强度</a:t>
                          </a:r>
                          <a:r>
                            <a:rPr lang="en-US" sz="25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500" dirty="0">
                              <a:effectLst/>
                              <a:latin typeface="Times New Roman" panose="02020603050405020304" pitchFamily="18" charset="0"/>
                              <a:ea typeface="微软雅黑" panose="020B0503020204020204" pitchFamily="34" charset="-122"/>
                              <a:cs typeface="Times New Roman" panose="02020603050405020304" pitchFamily="18" charset="0"/>
                            </a:rPr>
                            <a:t>成正比</a:t>
                          </a:r>
                          <a14:m>
                            <m:oMath xmlns:m="http://schemas.openxmlformats.org/officeDocument/2006/math">
                              <m:d>
                                <m:dPr>
                                  <m:ctrlPr>
                                    <a:rPr lang="zh-CN" sz="2500" i="1" u="none">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sz="2500" i="1" u="none">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500" b="1" i="1" u="none">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sz="2500" b="1" i="0" u="none">
                                          <a:effectLst/>
                                          <a:latin typeface="Cambria Math" panose="02040503050406030204" pitchFamily="18" charset="0"/>
                                          <a:ea typeface="微软雅黑" panose="020B0503020204020204" pitchFamily="34" charset="-122"/>
                                          <a:cs typeface="Times New Roman" panose="02020603050405020304" pitchFamily="18" charset="0"/>
                                        </a:rPr>
                                        <m:t>𝐇</m:t>
                                      </m:r>
                                    </m:sub>
                                  </m:sSub>
                                  <m:r>
                                    <a:rPr lang="en-US" sz="2500" u="none">
                                      <a:effectLst/>
                                      <a:latin typeface="Cambria Math" panose="02040503050406030204" pitchFamily="18" charset="0"/>
                                      <a:ea typeface="微软雅黑" panose="020B0503020204020204" pitchFamily="34" charset="-122"/>
                                      <a:cs typeface="Times New Roman" panose="02020603050405020304" pitchFamily="18" charset="0"/>
                                    </a:rPr>
                                    <m:t>=</m:t>
                                  </m:r>
                                  <m:r>
                                    <a:rPr lang="en-US" sz="2500" b="1" i="1" u="none">
                                      <a:effectLst/>
                                      <a:latin typeface="Cambria Math" panose="02040503050406030204" pitchFamily="18" charset="0"/>
                                      <a:ea typeface="微软雅黑" panose="020B0503020204020204" pitchFamily="34" charset="-122"/>
                                      <a:cs typeface="Times New Roman" panose="02020603050405020304" pitchFamily="18" charset="0"/>
                                    </a:rPr>
                                    <m:t>𝒌</m:t>
                                  </m:r>
                                  <m:f>
                                    <m:fPr>
                                      <m:ctrlPr>
                                        <a:rPr lang="zh-CN" sz="2500" i="1" u="none">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500" b="1" i="1" u="none">
                                          <a:effectLst/>
                                          <a:latin typeface="Cambria Math" panose="02040503050406030204" pitchFamily="18" charset="0"/>
                                          <a:ea typeface="微软雅黑" panose="020B0503020204020204" pitchFamily="34" charset="-122"/>
                                          <a:cs typeface="Times New Roman" panose="02020603050405020304" pitchFamily="18" charset="0"/>
                                        </a:rPr>
                                        <m:t>𝑰𝑩</m:t>
                                      </m:r>
                                    </m:num>
                                    <m:den>
                                      <m:r>
                                        <a:rPr lang="en-US" sz="2500" b="1" i="1" u="none">
                                          <a:effectLst/>
                                          <a:latin typeface="Cambria Math" panose="02040503050406030204" pitchFamily="18" charset="0"/>
                                          <a:ea typeface="微软雅黑" panose="020B0503020204020204" pitchFamily="34" charset="-122"/>
                                          <a:cs typeface="Times New Roman" panose="02020603050405020304" pitchFamily="18" charset="0"/>
                                        </a:rPr>
                                        <m:t>𝒅</m:t>
                                      </m:r>
                                    </m:den>
                                  </m:f>
                                </m:e>
                              </m:d>
                            </m:oMath>
                          </a14:m>
                          <a:endParaRPr lang="zh-CN" sz="1100" u="none"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66455">
                    <a:tc>
                      <a:txBody>
                        <a:bodyPr/>
                        <a:lstStyle/>
                        <a:p>
                          <a:pPr algn="ct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压敏电阻</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500" dirty="0">
                              <a:effectLst/>
                              <a:latin typeface="Times New Roman" panose="02020603050405020304" pitchFamily="18" charset="0"/>
                              <a:ea typeface="微软雅黑" panose="020B0503020204020204" pitchFamily="34" charset="-122"/>
                              <a:cs typeface="Times New Roman" panose="02020603050405020304" pitchFamily="18" charset="0"/>
                            </a:rPr>
                            <a:t>将压力这个力学量转换为电阻这个电学量</a:t>
                          </a:r>
                          <a:endParaRPr lang="zh-CN" sz="11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500" dirty="0">
                              <a:effectLst/>
                              <a:latin typeface="Times New Roman" panose="02020603050405020304" pitchFamily="18" charset="0"/>
                              <a:ea typeface="微软雅黑" panose="020B0503020204020204" pitchFamily="34" charset="-122"/>
                              <a:cs typeface="Times New Roman" panose="02020603050405020304" pitchFamily="18" charset="0"/>
                            </a:rPr>
                            <a:t>压敏电阻的阻值随压力的变化而变化</a:t>
                          </a:r>
                          <a:endParaRPr lang="zh-CN" sz="11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4" name="表格 3"/>
              <p:cNvGraphicFramePr>
                <a:graphicFrameLocks noGrp="1"/>
              </p:cNvGraphicFramePr>
              <p:nvPr>
                <p:extLst>
                  <p:ext uri="{D42A27DB-BD31-4B8C-83A1-F6EECF244321}">
                    <p14:modId xmlns:p14="http://schemas.microsoft.com/office/powerpoint/2010/main" val="1547435271"/>
                  </p:ext>
                </p:extLst>
              </p:nvPr>
            </p:nvGraphicFramePr>
            <p:xfrm>
              <a:off x="669131" y="887476"/>
              <a:ext cx="10585323" cy="4426522"/>
            </p:xfrm>
            <a:graphic>
              <a:graphicData uri="http://schemas.openxmlformats.org/drawingml/2006/table">
                <a:tbl>
                  <a:tblPr firstRow="1" firstCol="1" bandRow="1"/>
                  <a:tblGrid>
                    <a:gridCol w="1728216"/>
                    <a:gridCol w="3456432"/>
                    <a:gridCol w="5400675"/>
                  </a:tblGrid>
                  <a:tr h="662940">
                    <a:tc>
                      <a:txBody>
                        <a:bodyPr/>
                        <a:lstStyle/>
                        <a:p>
                          <a:pPr algn="ctr">
                            <a:lnSpc>
                              <a:spcPct val="150000"/>
                            </a:lnSpc>
                            <a:spcAft>
                              <a:spcPts val="0"/>
                            </a:spcAft>
                            <a:tabLst>
                              <a:tab pos="2970530" algn="l"/>
                            </a:tabLst>
                          </a:pPr>
                          <a:r>
                            <a:rPr lang="zh-CN" sz="2500" dirty="0">
                              <a:effectLst/>
                              <a:latin typeface="Times New Roman" panose="02020603050405020304" pitchFamily="18" charset="0"/>
                              <a:ea typeface="微软雅黑" panose="020B0503020204020204" pitchFamily="34" charset="-122"/>
                              <a:cs typeface="Times New Roman" panose="02020603050405020304" pitchFamily="18" charset="0"/>
                            </a:rPr>
                            <a:t>敏感元件</a:t>
                          </a:r>
                          <a:endParaRPr lang="zh-CN" sz="11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作用</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特点</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89975">
                    <a:tc>
                      <a:txBody>
                        <a:bodyPr/>
                        <a:lstStyle/>
                        <a:p>
                          <a:pPr algn="ct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霍尔</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元件</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将磁感应强度这个磁学量转换为电压这个电学量</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96054" t="-25882" r="-225" b="-50824"/>
                          </a:stretch>
                        </a:blipFill>
                      </a:tcPr>
                    </a:tc>
                  </a:tr>
                  <a:tr h="1173607">
                    <a:tc>
                      <a:txBody>
                        <a:bodyPr/>
                        <a:lstStyle/>
                        <a:p>
                          <a:pPr algn="ct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压敏电阻</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500" dirty="0">
                              <a:effectLst/>
                              <a:latin typeface="Times New Roman" panose="02020603050405020304" pitchFamily="18" charset="0"/>
                              <a:ea typeface="微软雅黑" panose="020B0503020204020204" pitchFamily="34" charset="-122"/>
                              <a:cs typeface="Times New Roman" panose="02020603050405020304" pitchFamily="18" charset="0"/>
                            </a:rPr>
                            <a:t>将压力这个力学量转换为电阻这个电学量</a:t>
                          </a:r>
                          <a:endParaRPr lang="zh-CN" sz="11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500" dirty="0">
                              <a:effectLst/>
                              <a:latin typeface="Times New Roman" panose="02020603050405020304" pitchFamily="18" charset="0"/>
                              <a:ea typeface="微软雅黑" panose="020B0503020204020204" pitchFamily="34" charset="-122"/>
                              <a:cs typeface="Times New Roman" panose="02020603050405020304" pitchFamily="18" charset="0"/>
                            </a:rPr>
                            <a:t>压敏电阻的阻值随压力的变化而变化</a:t>
                          </a:r>
                          <a:endParaRPr lang="zh-CN" sz="11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二、实验过程</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研究热敏电阻的热敏特性</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将热敏电阻放入烧杯中的水中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测量水温和热敏电阻的阻值</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4" name="image3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5947" y="2780919"/>
            <a:ext cx="6912864" cy="3056100"/>
          </a:xfrm>
          <a:prstGeom prst="rect">
            <a:avLst/>
          </a:prstGeom>
          <a:noFill/>
          <a:ln>
            <a:noFill/>
          </a:ln>
        </p:spPr>
      </p:pic>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准备好记录电阻与温度关系的表格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如下表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graphicFrame>
        <p:nvGraphicFramePr>
          <p:cNvPr id="4" name="表格 3"/>
          <p:cNvGraphicFramePr>
            <a:graphicFrameLocks noGrp="1"/>
          </p:cNvGraphicFramePr>
          <p:nvPr>
            <p:extLst>
              <p:ext uri="{D42A27DB-BD31-4B8C-83A1-F6EECF244321}">
                <p14:modId xmlns:p14="http://schemas.microsoft.com/office/powerpoint/2010/main" val="4225819147"/>
              </p:ext>
            </p:extLst>
          </p:nvPr>
        </p:nvGraphicFramePr>
        <p:xfrm>
          <a:off x="694531" y="1497457"/>
          <a:ext cx="10514012" cy="2651760"/>
        </p:xfrm>
        <a:graphic>
          <a:graphicData uri="http://schemas.openxmlformats.org/drawingml/2006/table">
            <a:tbl>
              <a:tblPr firstRow="1" firstCol="1" bandRow="1"/>
              <a:tblGrid>
                <a:gridCol w="3507475"/>
                <a:gridCol w="1169158"/>
                <a:gridCol w="1169158"/>
                <a:gridCol w="1169158"/>
                <a:gridCol w="1169158"/>
                <a:gridCol w="1169158"/>
                <a:gridCol w="1160747"/>
              </a:tblGrid>
              <a:tr h="40513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　　次数</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p>
                      <a:pPr indent="330200">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待测量　</a:t>
                      </a:r>
                      <a:r>
                        <a:rPr lang="zh-CN" sz="2600">
                          <a:effectLst/>
                          <a:latin typeface="Calibri" panose="020F0502020204030204" pitchFamily="34" charset="0"/>
                          <a:ea typeface="Times New Roman" panose="02020603050405020304" pitchFamily="18" charset="0"/>
                          <a:cs typeface="Times New Roman" panose="02020603050405020304" pitchFamily="18" charset="0"/>
                        </a:rPr>
                        <a:t> </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4</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5</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6</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805">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温度</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宋体" panose="02010600030101010101" pitchFamily="2" charset="-122"/>
                          <a:ea typeface="微软雅黑" panose="020B0503020204020204" pitchFamily="34" charset="-122"/>
                          <a:cs typeface="宋体" panose="02010600030101010101" pitchFamily="2" charset="-122"/>
                        </a:rPr>
                        <a:t>℃</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b="1">
                          <a:effectLst/>
                          <a:latin typeface="Times New Roman" panose="02020603050405020304" pitchFamily="18" charset="0"/>
                          <a:ea typeface="宋体" panose="02010600030101010101" pitchFamily="2" charset="-122"/>
                          <a:cs typeface="Times New Roman" panose="02020603050405020304" pitchFamily="18" charset="0"/>
                        </a:rPr>
                        <a:t> </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805">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电阻</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Ω</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矩形 4"/>
          <p:cNvSpPr/>
          <p:nvPr/>
        </p:nvSpPr>
        <p:spPr>
          <a:xfrm>
            <a:off x="288004" y="4432935"/>
            <a:ext cx="11335004" cy="1292662"/>
          </a:xfrm>
          <a:prstGeom prst="rect">
            <a:avLst/>
          </a:prstGeom>
        </p:spPr>
        <p:txBody>
          <a:bodyPr wrap="square">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改变水的温度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多次测量水的温度和热敏电阻的阻值</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记录在表格中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把记录的数据画在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得到图像如图乙所示。</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5035"/>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研究光敏电阻的光敏特性</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将光电传感器、多用电表、灯泡、滑动变阻器按如图所示电路连接好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其中多用电表置于</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挡。</a:t>
            </a:r>
            <a:endParaRPr lang="zh-CN" altLang="zh-CN" sz="1150" dirty="0">
              <a:latin typeface="Calibri" panose="020F0502020204030204" pitchFamily="34" charset="0"/>
              <a:cs typeface="Times New Roman" panose="02020603050405020304" pitchFamily="18" charset="0"/>
            </a:endParaRPr>
          </a:p>
        </p:txBody>
      </p:sp>
      <p:pic>
        <p:nvPicPr>
          <p:cNvPr id="4" name="image3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30" y="2099652"/>
            <a:ext cx="3005264" cy="1642959"/>
          </a:xfrm>
          <a:prstGeom prst="rect">
            <a:avLst/>
          </a:prstGeom>
          <a:noFill/>
          <a:ln>
            <a:noFill/>
          </a:ln>
        </p:spPr>
      </p:pic>
      <p:sp>
        <p:nvSpPr>
          <p:cNvPr id="5" name="矩形 4"/>
          <p:cNvSpPr/>
          <p:nvPr/>
        </p:nvSpPr>
        <p:spPr>
          <a:xfrm>
            <a:off x="364204" y="2496116"/>
            <a:ext cx="8107299" cy="2492990"/>
          </a:xfrm>
          <a:prstGeom prst="rect">
            <a:avLst/>
          </a:prstGeom>
        </p:spPr>
        <p:txBody>
          <a:bodyPr wrap="square">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先测出在室内自然光的照射下光敏电阻的阻值</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并记录数据。</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接通电源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让小灯泡发光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调节小灯泡的亮度使之逐渐变亮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观察表盘指针显示电阻阻值的变化情况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并记录。</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TotalTime>
  <Words>2686</Words>
  <Application>Microsoft Office PowerPoint</Application>
  <PresentationFormat>自定义</PresentationFormat>
  <Paragraphs>291</Paragraphs>
  <Slides>57</Slides>
  <Notes>3</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57</vt:i4>
      </vt:variant>
    </vt:vector>
  </HeadingPairs>
  <TitlesOfParts>
    <vt:vector size="69" baseType="lpstr">
      <vt:lpstr>等线</vt:lpstr>
      <vt:lpstr>方正黑体_GBK</vt:lpstr>
      <vt:lpstr>黑体</vt:lpstr>
      <vt:lpstr>宋体</vt:lpstr>
      <vt:lpstr>微软雅黑</vt:lpstr>
      <vt:lpstr>Arial</vt:lpstr>
      <vt:lpstr>Calibri</vt:lpstr>
      <vt:lpstr>Cambria</vt:lpstr>
      <vt:lpstr>Cambria Math</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57</cp:revision>
  <dcterms:created xsi:type="dcterms:W3CDTF">2024-01-15T03:14:15Z</dcterms:created>
  <dcterms:modified xsi:type="dcterms:W3CDTF">2026-03-11T01:10:54Z</dcterms:modified>
</cp:coreProperties>
</file>