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1" r:id="rId8"/>
    <p:sldId id="352" r:id="rId9"/>
    <p:sldId id="355" r:id="rId10"/>
    <p:sldId id="356" r:id="rId11"/>
    <p:sldId id="357" r:id="rId12"/>
    <p:sldId id="358" r:id="rId13"/>
    <p:sldId id="359" r:id="rId14"/>
    <p:sldId id="361" r:id="rId15"/>
    <p:sldId id="360" r:id="rId16"/>
    <p:sldId id="490" r:id="rId17"/>
    <p:sldId id="367" r:id="rId18"/>
    <p:sldId id="437" r:id="rId19"/>
    <p:sldId id="491" r:id="rId20"/>
    <p:sldId id="492" r:id="rId21"/>
    <p:sldId id="438" r:id="rId22"/>
    <p:sldId id="378" r:id="rId23"/>
    <p:sldId id="454" r:id="rId24"/>
    <p:sldId id="493" r:id="rId25"/>
    <p:sldId id="494" r:id="rId26"/>
    <p:sldId id="455" r:id="rId27"/>
    <p:sldId id="456" r:id="rId28"/>
    <p:sldId id="400" r:id="rId29"/>
    <p:sldId id="402" r:id="rId30"/>
    <p:sldId id="403" r:id="rId31"/>
    <p:sldId id="404" r:id="rId32"/>
    <p:sldId id="405" r:id="rId33"/>
    <p:sldId id="406" r:id="rId34"/>
    <p:sldId id="407" r:id="rId35"/>
    <p:sldId id="408" r:id="rId36"/>
    <p:sldId id="409" r:id="rId37"/>
    <p:sldId id="412" r:id="rId38"/>
    <p:sldId id="413" r:id="rId39"/>
    <p:sldId id="414" r:id="rId40"/>
    <p:sldId id="415" r:id="rId41"/>
    <p:sldId id="418" r:id="rId42"/>
    <p:sldId id="419" r:id="rId43"/>
    <p:sldId id="422" r:id="rId44"/>
    <p:sldId id="423" r:id="rId45"/>
    <p:sldId id="498" r:id="rId46"/>
    <p:sldId id="428" r:id="rId47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9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7.xml"/><Relationship Id="rId3" Type="http://schemas.openxmlformats.org/officeDocument/2006/relationships/slide" Target="../slides/slide41.xml"/><Relationship Id="rId7" Type="http://schemas.openxmlformats.org/officeDocument/2006/relationships/slide" Target="../slides/slide3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3.xml"/><Relationship Id="rId11" Type="http://schemas.openxmlformats.org/officeDocument/2006/relationships/slide" Target="../slides/slide3.xml"/><Relationship Id="rId5" Type="http://schemas.openxmlformats.org/officeDocument/2006/relationships/slide" Target="../slides/slide31.xml"/><Relationship Id="rId10" Type="http://schemas.openxmlformats.org/officeDocument/2006/relationships/slide" Target="../slides/slide43.xml"/><Relationship Id="rId4" Type="http://schemas.openxmlformats.org/officeDocument/2006/relationships/slide" Target="../slides/slide29.xml"/><Relationship Id="rId9" Type="http://schemas.openxmlformats.org/officeDocument/2006/relationships/slide" Target="../slides/slide3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5963914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1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emf"/><Relationship Id="rId5" Type="http://schemas.openxmlformats.org/officeDocument/2006/relationships/package" Target="../embeddings/Microsoft_Word___1.docx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tags" Target="../tags/tag12.xml"/><Relationship Id="rId7" Type="http://schemas.openxmlformats.org/officeDocument/2006/relationships/slide" Target="slide17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Relationship Id="rId9" Type="http://schemas.openxmlformats.org/officeDocument/2006/relationships/slide" Target="slide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6707921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交变电流的产生和描述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718818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第十二章　交变电流　电磁波　传感器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正弦式交变电流的产生及变化规律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3962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交变电流的变化规律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线圈从中性面位置开始计时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489378"/>
              </p:ext>
            </p:extLst>
          </p:nvPr>
        </p:nvGraphicFramePr>
        <p:xfrm>
          <a:off x="736600" y="2174399"/>
          <a:ext cx="10514013" cy="3840480"/>
        </p:xfrm>
        <a:graphic>
          <a:graphicData uri="http://schemas.openxmlformats.org/drawingml/2006/table">
            <a:tbl>
              <a:tblPr firstRow="1" firstCol="1" bandRow="1"/>
              <a:tblGrid>
                <a:gridCol w="2327802"/>
                <a:gridCol w="3808176"/>
                <a:gridCol w="4378035"/>
              </a:tblGrid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　　规律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1651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物理量　　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函数表达式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磁通量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Φ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Φ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cos 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ωt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BS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cos 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ωt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电动势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sin 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ωt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nωBS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sin 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ωt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image304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045" y="3517900"/>
            <a:ext cx="1858011" cy="11638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age305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314" y="4821885"/>
            <a:ext cx="1858011" cy="108213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8943569"/>
                  </p:ext>
                </p:extLst>
              </p:nvPr>
            </p:nvGraphicFramePr>
            <p:xfrm>
              <a:off x="694531" y="1014603"/>
              <a:ext cx="10514013" cy="436346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327802"/>
                    <a:gridCol w="3808176"/>
                    <a:gridCol w="4378035"/>
                  </a:tblGrid>
                  <a:tr h="4051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　　规律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indent="165100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物理量　　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函数表达式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848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  <m:r>
                                    <a:rPr lang="en-US" sz="26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943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  <m:r>
                                    <a:rPr lang="en-US" sz="26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8943569"/>
                  </p:ext>
                </p:extLst>
              </p:nvPr>
            </p:nvGraphicFramePr>
            <p:xfrm>
              <a:off x="694531" y="1014603"/>
              <a:ext cx="10514013" cy="436346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327802"/>
                    <a:gridCol w="3808176"/>
                    <a:gridCol w="4378035"/>
                  </a:tblGrid>
                  <a:tr h="12801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　　规律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indent="165100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物理量　　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函数表达式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416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1280" t="-83071" r="-115360" b="-1003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416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1280" t="-183794" r="-115360" b="-7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050" name="image306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390" y="2407856"/>
            <a:ext cx="2248193" cy="13093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307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282" y="3978831"/>
            <a:ext cx="1864136" cy="128019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正弦式交变电流的产生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2050" name="Picture 2" descr="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16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256411"/>
            <a:ext cx="9519985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河北保定高三期末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某自行车安装有发电照明系统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发电装置示意图如图所示。车轮带动线圈沿逆时针方向匀速转动从而产生交变电流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时刻线圈与磁场方向平行。两磁极间的磁场可视为匀强磁场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7115" y="3688764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时刻线圈中的电流最大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90°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时线圈中的电流最大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时刻线圈中的电流方向由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指向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时刻线圈中的电流方向由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指向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7251541" y="31418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9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0" y="1465845"/>
            <a:ext cx="2175933" cy="198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620649"/>
            <a:ext cx="8910385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线圈位于与中性面垂直的位置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通过线圈的磁通量最小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磁通量变化率最大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感应电动势最大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此时电流最大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线圈转过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90°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后位于中性面位置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通过线圈的磁通量最大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磁通量变化率最小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感应电动势为零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此时线圈中没有感应电流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边的速度方向竖直向下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边的速度方向竖直向上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由右手定则知此时电流的方向为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0" y="836676"/>
            <a:ext cx="2175933" cy="198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正弦式交变电流的变化规律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26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8" y="79063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256411"/>
            <a:ext cx="11810444" cy="248956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云南红河州一中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高三月考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匝数为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的闭合矩形线圈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处于磁感应强度大小为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的匀强磁场中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绕着与磁场垂直且与线圈共面的固定轴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OO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以角速度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匀速转动。线圈的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边长为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边长为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。线圈经过某位置时开始计时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通过线圈的磁通量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的变化规律如图乙所示。下列说法正确的是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309815" y="3632327"/>
                <a:ext cx="11658044" cy="274271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线圈中产生的感应电动势的瞬时值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大小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NωBL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穿过线圈的磁通量的变化率大小为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ωBL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线圈平面与中性面垂直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穿过线圈的磁通量大小为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NBL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15" y="3632327"/>
                <a:ext cx="11658044" cy="2742714"/>
              </a:xfrm>
              <a:prstGeom prst="rect">
                <a:avLst/>
              </a:prstGeom>
              <a:blipFill rotWithShape="0">
                <a:blip r:embed="rId3"/>
                <a:stretch>
                  <a:fillRect l="-680" b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1"/>
          <p:cNvSpPr txBox="1"/>
          <p:nvPr/>
        </p:nvSpPr>
        <p:spPr>
          <a:xfrm>
            <a:off x="1342612" y="3192629"/>
            <a:ext cx="7377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01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539" y="3352800"/>
            <a:ext cx="4366596" cy="243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6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553264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线圈经过中性面时磁通量最大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线圈经过中性面时开始计时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线圈中产生的感应电动势的瞬时值表达式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NωBL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NωBL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线圈中产生的感应电动势的瞬时值大小为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NωBL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线圈平面与磁场平行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NBωL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ωBL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穿过线圈的磁通量最大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线圈平面与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性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面重合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穿过线圈的磁通量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5532644"/>
              </a:xfrm>
              <a:prstGeom prst="rect">
                <a:avLst/>
              </a:prstGeom>
              <a:blipFill rotWithShape="0">
                <a:blip r:embed="rId2"/>
                <a:stretch>
                  <a:fillRect l="-680" b="-16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539" y="3708527"/>
            <a:ext cx="4366596" cy="243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409587"/>
                <a:ext cx="11658044" cy="452409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书写交变电流瞬时值表达式的技巧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确定正弦式交变电流的峰值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根据已知图像读出或由公式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nωBS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求出相应峰值。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明确线圈的初始位置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找出对应的函数关系式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线圈从中性面位置开始计时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图像为正弦函数图像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函数表达式为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线圈从垂直于中性面的位置开始计时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图像为余弦函数图像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函数表达式为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409587"/>
                <a:ext cx="11658044" cy="4524099"/>
              </a:xfrm>
              <a:prstGeom prst="rect">
                <a:avLst/>
              </a:prstGeom>
              <a:blipFill rotWithShape="0">
                <a:blip r:embed="rId2"/>
                <a:stretch>
                  <a:fillRect l="-680" r="-3293" b="-20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3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 dirty="0">
                <a:latin typeface="Cambria"/>
                <a:ea typeface="微软雅黑"/>
                <a:cs typeface="Times New Roman"/>
              </a:rPr>
              <a:t>考点二　交变电流的有效值的计算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06615" y="1472438"/>
                <a:ext cx="11810444" cy="15396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600" b="1" dirty="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正弦式交变电流的有效值的计算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472438"/>
                <a:ext cx="11810444" cy="1539693"/>
              </a:xfrm>
              <a:prstGeom prst="rect">
                <a:avLst/>
              </a:prstGeom>
              <a:blipFill rotWithShape="0">
                <a:blip r:embed="rId2"/>
                <a:stretch>
                  <a:fillRect l="-671"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非正弦式交变电流的有效值的计算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09815" y="1326706"/>
                <a:ext cx="11658044" cy="482174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根据电流的热效应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抓住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三同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相同时间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相同电阻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上产生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相同热量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利用公式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可分别求出一个周期内产生的热量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即得电流和电压的有效值。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若交变电流的图像部分是正弦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或余弦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周期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必须是从零至最大值或从最大值至零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周期部分可直接应用正弦式交变电流有效值与最大值间的关系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求解。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15" y="1326706"/>
                <a:ext cx="11658044" cy="4821745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山东卷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,7)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如图为一种交流发电装置的示意图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长度为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、间距为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的两平行金属电极固定在同一水平面内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两电极之间的区域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和区域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有竖直方向的磁场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、方向相反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区域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边界是边长为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的正方形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区域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边界是长为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、宽为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的矩形。传送带从两电极之间以速度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匀速通过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传送带上每隔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固定一根垂直运动方向、长度为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的导体棒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导体棒通过磁场区域过程中与电极接触良好。该装置产生电动势的有效值为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60615" y="4191663"/>
                <a:ext cx="11658044" cy="196936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15" y="4191663"/>
                <a:ext cx="11658044" cy="1969361"/>
              </a:xfrm>
              <a:prstGeom prst="rect">
                <a:avLst/>
              </a:prstGeom>
              <a:blipFill rotWithShape="0">
                <a:blip r:embed="rId2"/>
                <a:stretch>
                  <a:fillRect l="-680" b="-18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7963249" y="37391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852" y="4305937"/>
            <a:ext cx="6181403" cy="190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1012138" cy="3077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理解正弦式交变电流的产生过程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能正确书写交变电流的函数表达式。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理解并掌握交变电流图像的意义。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理解描述交变电流的几个物理量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会计算交变电流的有效值。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4.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正确理解交变电流的四值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并能进行有关计算。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432128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该装置产生的交流电的周期为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由于导体棒间距均为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则每个周期内均为单棒切割磁感线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以导体棒刚进入区域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时为计时起点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时间内该装置产生的电动势为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aseline="-250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时间内该装置产生的电动势为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设导体棒电阻为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该装置产生电动势的有效值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满足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zh-CN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宋体" panose="02010600030101010101" pitchFamily="2" charset="-122"/>
                                  </a:rPr>
                                  <m:t>Ⅰ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zh-CN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宋体" panose="02010600030101010101" pitchFamily="2" charset="-122"/>
                                  </a:rPr>
                                  <m:t>Ⅱ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𝑩𝑳𝒗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4321287"/>
              </a:xfrm>
              <a:prstGeom prst="rect">
                <a:avLst/>
              </a:prstGeom>
              <a:blipFill rotWithShape="0">
                <a:blip r:embed="rId2"/>
                <a:stretch>
                  <a:fillRect l="-680" b="-2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852" y="4127881"/>
            <a:ext cx="6181403" cy="190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6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1357608"/>
                <a:ext cx="11810444" cy="22040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1.(2024·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,4)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为两个完全相同的定值电阻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两端的电压随时间周期性变化的规律如图甲所示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三角形脉冲交流电压的峰值是有效值的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两端的电压随时间按正弦规律变化如图乙所示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则两电阻在一个周期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内产生的热量之比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357608"/>
                <a:ext cx="11810444" cy="2204041"/>
              </a:xfrm>
              <a:prstGeom prst="rect">
                <a:avLst/>
              </a:prstGeom>
              <a:blipFill rotWithShape="0">
                <a:blip r:embed="rId2"/>
                <a:stretch>
                  <a:fillRect l="-671" b="-55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09815" y="3683127"/>
                <a:ext cx="11658044" cy="115535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	B.4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D.5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15" y="3683127"/>
                <a:ext cx="11658044" cy="1155357"/>
              </a:xfrm>
              <a:prstGeom prst="rect">
                <a:avLst/>
              </a:prstGeom>
              <a:blipFill rotWithShape="0">
                <a:blip r:embed="rId3"/>
                <a:stretch>
                  <a:fillRect l="-680"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2384647" y="300964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04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989" y="3085846"/>
            <a:ext cx="5631173" cy="18449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59015" y="4953889"/>
                <a:ext cx="11658044" cy="139619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的阻值均为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根据题中所给信息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结合题给图像可得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CN" altLang="zh-CN" sz="26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𝑼</m:t>
                                        </m:r>
                                      </m:e>
                                      <m:sub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zh-CN" sz="26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𝟑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CN" altLang="zh-CN" sz="26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𝑼</m:t>
                                        </m:r>
                                      </m:e>
                                      <m:sub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zh-CN" sz="26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𝑸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𝑸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4953889"/>
                <a:ext cx="11658044" cy="1396192"/>
              </a:xfrm>
              <a:prstGeom prst="rect">
                <a:avLst/>
              </a:prstGeom>
              <a:blipFill rotWithShape="0">
                <a:blip r:embed="rId5"/>
                <a:stretch>
                  <a:fillRect l="-680" t="-39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11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交变电流“四值”的理解与计算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3194675"/>
                  </p:ext>
                </p:extLst>
              </p:nvPr>
            </p:nvGraphicFramePr>
            <p:xfrm>
              <a:off x="160877" y="1636776"/>
              <a:ext cx="11665458" cy="373646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44243"/>
                    <a:gridCol w="2592324"/>
                    <a:gridCol w="3240405"/>
                    <a:gridCol w="3888486"/>
                  </a:tblGrid>
                  <a:tr h="641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物理量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物理含义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表达式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适用情况及说明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70165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瞬时值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交变电流某一时刻的值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r>
                            <a:rPr lang="en-US" sz="26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计算线圈某时刻的受力情况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39290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最大</a:t>
                          </a:r>
                          <a:r>
                            <a:rPr lang="zh-CN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值</a:t>
                          </a:r>
                          <a:endParaRPr lang="en-US" altLang="zh-CN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峰值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最大的瞬时值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nωBS</a:t>
                          </a:r>
                          <a:r>
                            <a:rPr lang="en-US" sz="26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  <m:r>
                                    <a:rPr lang="en-US" sz="26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纯电阻电路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讨论电容器的击穿电压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3194675"/>
                  </p:ext>
                </p:extLst>
              </p:nvPr>
            </p:nvGraphicFramePr>
            <p:xfrm>
              <a:off x="160877" y="1636776"/>
              <a:ext cx="11665458" cy="373646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44243"/>
                    <a:gridCol w="2592324"/>
                    <a:gridCol w="3240405"/>
                    <a:gridCol w="3888486"/>
                  </a:tblGrid>
                  <a:tr h="6419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物理量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物理含义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表达式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适用情况及说明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70165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瞬时值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交变电流某一时刻的值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r>
                            <a:rPr lang="en-US" sz="26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:r>
                            <a:rPr lang="en-US" sz="2600" dirty="0" err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ωt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计算线圈某时刻的受力情况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39290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最大</a:t>
                          </a:r>
                          <a:r>
                            <a:rPr lang="zh-CN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值</a:t>
                          </a:r>
                          <a:endParaRPr lang="en-US" altLang="zh-CN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峰值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最大的瞬时值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40226" t="-168559" r="-120301" b="-8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讨论电容器的击穿电压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5481805"/>
                  </p:ext>
                </p:extLst>
              </p:nvPr>
            </p:nvGraphicFramePr>
            <p:xfrm>
              <a:off x="211677" y="704232"/>
              <a:ext cx="11665458" cy="554736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96162"/>
                    <a:gridCol w="2859151"/>
                    <a:gridCol w="3189605"/>
                    <a:gridCol w="4320540"/>
                  </a:tblGrid>
                  <a:tr h="14728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物理量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物理含义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表达式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适用情况及说明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299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有效值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跟交变电流的热效应等效的恒定电流的值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对正弦式交变电流有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den>
                              </m:f>
                            </m:oMath>
                          </a14:m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　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den>
                              </m:f>
                            </m:oMath>
                          </a14:m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　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den>
                              </m:f>
                            </m:oMath>
                          </a14:m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交流电表的示数。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电气设备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铭牌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上所标的值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如额定电压、额定电流等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(3)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计算与电流的热效应有关的量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如电功、电功率、电热、保险丝的熔断电流等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0880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平均值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交变电流图像与时间轴所围的面积与时间的比值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𝑬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BL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𝒗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𝑬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𝚫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𝜱</m:t>
                                  </m:r>
                                </m:num>
                                <m:den>
                                  <m:r>
                                    <a:rPr lang="en-US" sz="2400" b="1" i="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𝚫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𝒕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𝑰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bar>
                                    <m:barPr>
                                      <m:pos m:val="top"/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𝑬</m:t>
                                      </m:r>
                                    </m:e>
                                  </m:ba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endParaRPr lang="en-US" sz="24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纯电阻电路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计算通过电路横截面的电荷量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5481805"/>
                  </p:ext>
                </p:extLst>
              </p:nvPr>
            </p:nvGraphicFramePr>
            <p:xfrm>
              <a:off x="211677" y="704232"/>
              <a:ext cx="11665458" cy="554736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96162"/>
                    <a:gridCol w="2859151"/>
                    <a:gridCol w="3189605"/>
                    <a:gridCol w="4320540"/>
                  </a:tblGrid>
                  <a:tr h="60350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物理量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物理含义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表达式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适用情况及说明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3162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有效值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跟交变电流的热效应等效的恒定电流的值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30344" t="-18349" r="-135687" b="-515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交流电表的示数。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电气设备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铭牌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上所标的值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如额定电压、额定电流等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(3)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计算与电流的热效应有关的量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如电功、电功率、电热、保险丝的熔断电流等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6276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平均值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交变电流图像与时间轴所围的面积与时间的比值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30344" t="-241573" r="-135687" b="-52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40000"/>
                            </a:lnSpc>
                            <a:spcAft>
                              <a:spcPts val="60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计算通过电路横截面的电荷量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0610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84415" y="3029202"/>
                <a:ext cx="11658044" cy="28522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电流方向为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abcdefa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感应电动势为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感应电动势为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感应电动势平均值为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15" y="3029202"/>
                <a:ext cx="11658044" cy="2852295"/>
              </a:xfrm>
              <a:prstGeom prst="rect">
                <a:avLst/>
              </a:prstGeom>
              <a:blipFill rotWithShape="0">
                <a:blip r:embed="rId3"/>
                <a:stretch>
                  <a:fillRect l="-680" b="-8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4570317" y="24556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46656"/>
              </p:ext>
            </p:extLst>
          </p:nvPr>
        </p:nvGraphicFramePr>
        <p:xfrm>
          <a:off x="262477" y="735076"/>
          <a:ext cx="11325225" cy="226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文档" r:id="rId5" imgW="11325824" imgH="2269093" progId="Word.Document.12">
                  <p:embed/>
                </p:oleObj>
              </mc:Choice>
              <mc:Fallback>
                <p:oleObj name="文档" r:id="rId5" imgW="11325824" imgH="226909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2477" y="735076"/>
                        <a:ext cx="11325225" cy="2268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205.jpeg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342" y="2691892"/>
            <a:ext cx="2485580" cy="27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569849"/>
                <a:ext cx="11658044" cy="57755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线框中能切割磁感线的边只有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由右手定则可知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边的电流方向为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则线框中的电流方向为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abcdefa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边的速度方向与磁场方向垂直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速度大小为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感应电动势的大小为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线框的转动周期为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线框转动了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180°,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此时线框中能切割磁感线的边仍只有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边的速度方向与磁场方向垂直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所以线框中产生的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电动势的大小仍为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穿过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框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abef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的磁通量变化量为零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穿过线框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bcde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的磁通量的变化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量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BS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30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由法拉第电磁感应定律知感应电动势平均值为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</m:bar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569849"/>
                <a:ext cx="11658044" cy="5775531"/>
              </a:xfrm>
              <a:prstGeom prst="rect">
                <a:avLst/>
              </a:prstGeom>
              <a:blipFill rotWithShape="0">
                <a:blip r:embed="rId2"/>
                <a:stretch>
                  <a:fillRect l="-680" r="-6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328" y="3085973"/>
            <a:ext cx="2485580" cy="27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29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云南玉溪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交流发电机的矩形金属线圈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的匝数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=100,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线圈的总电阻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=5.0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线圈位于匀强磁场中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且线圈平面与磁场方向平行。线圈的两端分别与两个彼此绝缘的铜环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集流环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焊接在一起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并通过电刷与阻值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=95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的定值电阻连接。现使线圈绕过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边中点、且垂直于磁场的转轴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OO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以一定的角速度匀速转动。穿过线圈的磁通量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变化的图像如图乙所示。若电路其他部分的电阻以及线圈的自感系数均可忽略不计。则下列说法正确的是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22515" y="4267708"/>
                <a:ext cx="11658044" cy="207541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线圈匀速转动的角速度为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 rad/s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线圈中产生感应电动势的最大值为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200 V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线圈由图甲处转过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通过电阻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的电荷量为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 C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线圈由图甲处转过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上产生的热量为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J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15" y="4267708"/>
                <a:ext cx="11658044" cy="2075416"/>
              </a:xfrm>
              <a:prstGeom prst="rect">
                <a:avLst/>
              </a:prstGeom>
              <a:blipFill rotWithShape="0">
                <a:blip r:embed="rId2"/>
                <a:stretch>
                  <a:fillRect l="-680" t="-2346" b="-14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2206720" y="37391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0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088" y="3899154"/>
            <a:ext cx="3868674" cy="201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6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569849"/>
                <a:ext cx="11658044" cy="578373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线圈转动周期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角速度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公式有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rad/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感应电动势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nωBS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数据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的电荷量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e>
                    </m:bar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</m:ba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线圈转过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感应电动势有效值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电路中电流有效值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转过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周的所用时间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上产生的热量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569849"/>
                <a:ext cx="11658044" cy="5783739"/>
              </a:xfrm>
              <a:prstGeom prst="rect">
                <a:avLst/>
              </a:prstGeom>
              <a:blipFill rotWithShape="0">
                <a:blip r:embed="rId2"/>
                <a:stretch>
                  <a:fillRect l="-680" r="-6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0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1052703"/>
            <a:ext cx="3868674" cy="201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8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6006" y="38407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34975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正弦式交变电流的产生及变化规律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新课标卷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,20)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电动汽车制动时可利用车轮转动将其动能转换成电能储存起来。车轮转动时带动磁极绕固定的线圈旋转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在线圈中产生电流。磁极匀速转动的某瞬间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磁场方向恰与线圈平面垂直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如图所示。将两磁极间的磁场视为匀强磁场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则磁极再转过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90°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3340" y="4481882"/>
            <a:ext cx="11658044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最小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电流最大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电流方向由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指向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	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电流方向由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指向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2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873754"/>
            <a:ext cx="2808351" cy="211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初始时刻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线圈处于中性面位置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磁极再转过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90°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穿过线圈的磁通量为零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感应电动势最大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电流最大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磁极顺时针转过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90°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根据右手定则可判断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电流方向由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指向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132838"/>
            <a:ext cx="2808351" cy="211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1190188" y="1350113"/>
            <a:ext cx="7377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2046460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福建厦门模拟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在匀强磁场中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一闭合矩形金属线框绕与磁感线垂直的转轴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OO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匀速转动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图乙是金属线框的电动势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与时间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的关系图像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97940" y="1954911"/>
                <a:ext cx="11658044" cy="311820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时线框处于中性面位置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s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时线框的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磁通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量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变化率最大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线框的电动势有效值为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V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线框中的电流方向每秒变化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次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40" y="1954911"/>
                <a:ext cx="11658044" cy="3118202"/>
              </a:xfrm>
              <a:prstGeom prst="rect">
                <a:avLst/>
              </a:prstGeom>
              <a:blipFill rotWithShape="0">
                <a:blip r:embed="rId2"/>
                <a:stretch>
                  <a:fillRect l="-680" b="-35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33" y="1999666"/>
            <a:ext cx="5385911" cy="21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2944213"/>
                <a:ext cx="11658044" cy="28483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时感应电动势最大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则线框处于与中性面垂直的位置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时感应电动势为零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则此时线框的磁通量变化率为零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线框的电动势有效值为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𝟐𝟐𝟎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V=220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交变电流的周期为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一个周期内电流方向改变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次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可知线框中的电流方向每秒变化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次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944213"/>
                <a:ext cx="11658044" cy="2848384"/>
              </a:xfrm>
              <a:prstGeom prst="rect">
                <a:avLst/>
              </a:prstGeom>
              <a:blipFill rotWithShape="0">
                <a:blip r:embed="rId2"/>
                <a:stretch>
                  <a:fillRect l="-680" r="-157" b="-40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646" y="620649"/>
            <a:ext cx="5385911" cy="21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393412" y="31164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9227060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02882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广东汕头模拟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的单匝圆形导体环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在磁感应强度为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的匀强磁场中绕着虚线轴匀速转动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。在导体环外接一阻值为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电阻两端并联一电压表。若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时刻导体环面与磁场垂直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即图示位置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85240" y="3762345"/>
                <a:ext cx="11658044" cy="245840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电路中电压表示数做周期性变化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电路中电压表示数为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圆形导体环中电流方向改变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穿过导体环的磁通量瞬时值表达式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40" y="3762345"/>
                <a:ext cx="11658044" cy="2458406"/>
              </a:xfrm>
              <a:prstGeom prst="rect">
                <a:avLst/>
              </a:prstGeom>
              <a:blipFill rotWithShape="0">
                <a:blip r:embed="rId2"/>
                <a:stretch>
                  <a:fillRect l="-680" b="-44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1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795" y="836676"/>
            <a:ext cx="2178113" cy="295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9023860" cy="44515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电路中产生的感应电动势为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ωBS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电动势的峰值为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ωBS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有效值为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𝐦𝐚𝐱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电路中电压表示数为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圆形导体环转过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90°,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此时导体环处于与中性面垂直的位置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电流方向不改变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穿过导体环的磁通量瞬时值表达式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9023860" cy="4451579"/>
              </a:xfrm>
              <a:prstGeom prst="rect">
                <a:avLst/>
              </a:prstGeom>
              <a:blipFill rotWithShape="0">
                <a:blip r:embed="rId2"/>
                <a:stretch>
                  <a:fillRect l="-878" b="-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795" y="836676"/>
            <a:ext cx="2178113" cy="295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312255" y="313677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交变电流的有效值的计算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接到如图甲所示的正弦式交流电源上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两端电压的有效值为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消耗的电功率为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若该电阻接到如图乙所示的方波交流电源上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两端电压的有效值为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消耗的电功率为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。若甲、乙两图中的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所表示的电压、周期是相同的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85240" y="3613148"/>
                <a:ext cx="11658044" cy="18870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40" y="3613148"/>
                <a:ext cx="11658044" cy="1887095"/>
              </a:xfrm>
              <a:prstGeom prst="rect">
                <a:avLst/>
              </a:prstGeom>
              <a:blipFill rotWithShape="0">
                <a:blip r:embed="rId2"/>
                <a:stretch>
                  <a:fillRect l="-680" b="-19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232" y="3212973"/>
            <a:ext cx="5645676" cy="214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2815214"/>
                <a:ext cx="11658044" cy="320611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电阻接到正弦式交流电源上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两端电压的有效值为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功率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电阻接到方波交流电源上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设两端电压的有效值为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功率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815214"/>
                <a:ext cx="11658044" cy="3206110"/>
              </a:xfrm>
              <a:prstGeom prst="rect">
                <a:avLst/>
              </a:prstGeom>
              <a:blipFill rotWithShape="0">
                <a:blip r:embed="rId2"/>
                <a:stretch>
                  <a:fillRect l="-680" r="-35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609" y="620649"/>
            <a:ext cx="5645676" cy="214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276941" y="194221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交变电流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四值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的理解与计算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,1) 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的电阻接在正弦式交流电源上。电阻两端电压随时间的变化规律如图所示。下列说法正确的是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46091" y="2562295"/>
                <a:ext cx="11658044" cy="25822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该交流电的频率为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 Hz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通过电阻电流的峰值为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0.2 A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电阻在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 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内消耗的电能为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 J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电阻两端电压表达式为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 V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91" y="2562295"/>
                <a:ext cx="11658044" cy="2582221"/>
              </a:xfrm>
              <a:prstGeom prst="rect">
                <a:avLst/>
              </a:prstGeom>
              <a:blipFill rotWithShape="0">
                <a:blip r:embed="rId2"/>
                <a:stretch>
                  <a:fillRect l="-680" b="-11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1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112" y="2683128"/>
            <a:ext cx="3743796" cy="1907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779760" cy="410340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由题图可知交流电的周期为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则频率为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Hz,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根据题图可知电压的峰值为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根据欧姆定律可知通过电阻电流的峰值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电流的有效值为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所以电阻在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内消耗的电能为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根据题图可知电阻两端电压表达式为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779760" cy="4103407"/>
              </a:xfrm>
              <a:prstGeom prst="rect">
                <a:avLst/>
              </a:prstGeom>
              <a:blipFill rotWithShape="0">
                <a:blip r:embed="rId2"/>
                <a:stretch>
                  <a:fillRect l="-673" b="-4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33" y="4114165"/>
            <a:ext cx="3743796" cy="1907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8992584" y="19346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6.(2026·</a:t>
            </a:r>
            <a:r>
              <a:rPr lang="zh-CN" altLang="en-US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云南丽江</a:t>
            </a: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高三调研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如图甲所示为一交流电压随时间变化的图像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每个周期内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前二分之一周期电压按正弦规律变化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后二分之一周期电压恒定。若将此交变电流连接在如图乙所示的电路中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 Ω,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46091" y="2552192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理想电压表读数为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理想电流表读数为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0.8 A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消耗的电功率为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45 W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 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内产生的热量为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2 025 J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1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005" y="2620518"/>
            <a:ext cx="5644976" cy="2320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94740" y="2623439"/>
                <a:ext cx="11957560" cy="364571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设交流电压有效值为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根据有效值定义可得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𝟑𝟎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zh-CN" sz="26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理想电压表读数为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根据欧姆定律可得理想电流表读数为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消耗的电功率为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=0.9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W=40.5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内产生的热量为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=0.9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025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2623439"/>
                <a:ext cx="11957560" cy="3645717"/>
              </a:xfrm>
              <a:prstGeom prst="rect">
                <a:avLst/>
              </a:prstGeom>
              <a:blipFill rotWithShape="0">
                <a:blip r:embed="rId2"/>
                <a:stretch>
                  <a:fillRect l="-663" b="-10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501" y="602689"/>
            <a:ext cx="5644976" cy="2320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5939" y="322173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081807"/>
            <a:ext cx="11810444" cy="272379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用某磁体作为匀强磁场用来发电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用外力使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匝的矩形闭合线圈在匀强磁场中绕垂直于磁场方向的转轴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OO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以恒定的角速度转动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转动一周的时间为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=0.4 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线圈电阻为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从如图所示的位置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线圈平面与磁场方向平行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开始计时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线圈平面转过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时线圈中的感应电动势的大小为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333391" y="3648731"/>
                <a:ext cx="11658044" cy="259966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线圈产生的电动势有效值为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V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线圈转过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90°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的过程中通过线圈截面的电荷量为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 C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一个周期内线圈中产生的热量为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0.32 J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若线圈外接一个额定电压为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的电容器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此电容器能正常工作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91" y="3648731"/>
                <a:ext cx="11658044" cy="2599662"/>
              </a:xfrm>
              <a:prstGeom prst="rect">
                <a:avLst/>
              </a:prstGeom>
              <a:blipFill rotWithShape="0">
                <a:blip r:embed="rId2"/>
                <a:stretch>
                  <a:fillRect l="-680" b="-11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2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813" y="3336664"/>
            <a:ext cx="2665095" cy="247233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级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综合提升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729689"/>
                <a:ext cx="11658044" cy="528289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线圈平面与中性面垂直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线圈产生的电动势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瞬时值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表达式为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线圈平面转过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时的感应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电动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势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故电动势的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效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值为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线圈转过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90°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的时间内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电荷量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e>
                    </m:bar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感应电流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e>
                    </m:bar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</m:ba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平均感应电动势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</m:bar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𝒏𝑩𝑺</m:t>
                        </m:r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感应电动势最大值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nBSω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𝒏𝑩𝑺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𝒏𝑩𝑺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在一个周期内线圈中产生的热量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=0.32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电容器的额定电压应小于电动势的最大值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故此电容器接在电路中可能会被击穿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729689"/>
                <a:ext cx="11658044" cy="5282897"/>
              </a:xfrm>
              <a:prstGeom prst="rect">
                <a:avLst/>
              </a:prstGeom>
              <a:blipFill rotWithShape="0">
                <a:blip r:embed="rId2"/>
                <a:stretch>
                  <a:fillRect l="-680" t="-346" r="-209" b="-17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862" y="717116"/>
            <a:ext cx="2665095" cy="2472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0649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江苏无锡高三阶段考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的圆形单匝线圈中央有半径为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的有界匀强磁场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变化规律如图乙所示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磁场正方向为垂直于纸面向里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线圈电阻为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247140" y="2441028"/>
                <a:ext cx="11658044" cy="27234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写出穿过线圈的磁通量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随时间变化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的表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达式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并求出线圈中感应电动势的最大值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时间内通过线圈截面的电荷量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及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线圈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中产生的焦耳热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441028"/>
                <a:ext cx="11658044" cy="2723478"/>
              </a:xfrm>
              <a:prstGeom prst="rect">
                <a:avLst/>
              </a:prstGeom>
              <a:blipFill rotWithShape="0">
                <a:blip r:embed="rId2"/>
                <a:stretch>
                  <a:fillRect l="-680" b="-40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257" y="2078999"/>
            <a:ext cx="4751324" cy="25448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9211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 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𝑹𝑻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由题图乙得磁感应强度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随时间变化的表达式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穿过线圈磁通量为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所以穿过线圈的磁通量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随时间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变化的表达式为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线圈中感应电动势的最大值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921195"/>
              </a:xfrm>
              <a:prstGeom prst="rect">
                <a:avLst/>
              </a:prstGeom>
              <a:blipFill rotWithShape="0">
                <a:blip r:embed="rId2"/>
                <a:stretch>
                  <a:fillRect l="-680" b="-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365" y="4114441"/>
            <a:ext cx="3963543" cy="21229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549199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由法拉第电磁感应定律得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</m:bar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由闭合电路欧姆定律得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e>
                    </m:bar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</m:ba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时间内通过线圈截面的电荷量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e>
                    </m:bar>
                  </m:oMath>
                </a14:m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感应电动势的有效值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时间内线圈中产生的焦耳热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𝑹𝑻</m:t>
                        </m:r>
                      </m:den>
                    </m:f>
                  </m:oMath>
                </a14:m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5491992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365" y="836676"/>
            <a:ext cx="3963543" cy="21229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42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31225" y="870585"/>
            <a:ext cx="748895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垂直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996797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1.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2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785876"/>
            <a:ext cx="8425053" cy="562189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70081" y="2019594"/>
            <a:ext cx="748895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最大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43287" y="2399665"/>
            <a:ext cx="1313152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发生改变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59728" y="3517900"/>
            <a:ext cx="748895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最大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478580" y="3505327"/>
            <a:ext cx="1031023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不改变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864910" y="4294291"/>
            <a:ext cx="466766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两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16190" y="5623302"/>
            <a:ext cx="1636958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4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nωBS</a:t>
            </a:r>
            <a:r>
              <a:rPr lang="en-US" altLang="zh-CN" sz="24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sin </a:t>
            </a:r>
            <a:r>
              <a:rPr lang="en-US" altLang="zh-CN" sz="24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ωt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01956" y="921385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时间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729970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2.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7" y="671576"/>
            <a:ext cx="7128891" cy="59135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5716351" y="811276"/>
                <a:ext cx="503635" cy="554944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𝛑</m:t>
                          </m:r>
                        </m:num>
                        <m:den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𝝎</m:t>
                          </m:r>
                        </m:den>
                      </m:f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6351" y="811276"/>
                <a:ext cx="503635" cy="5549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6582920" y="1413046"/>
                <a:ext cx="655921" cy="338538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16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次数</m:t>
                      </m:r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2920" y="1413046"/>
                <a:ext cx="655921" cy="338538"/>
              </a:xfrm>
              <a:prstGeom prst="rect">
                <a:avLst/>
              </a:prstGeom>
              <a:blipFill rotWithShape="0">
                <a:blip r:embed="rId4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4122144" y="1705208"/>
                <a:ext cx="1032627" cy="338603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16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赫兹</m:t>
                      </m:r>
                      <m:r>
                        <m:rPr>
                          <m:nor/>
                        </m:rPr>
                        <a:rPr lang="en-US" altLang="zh-CN" sz="16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(</m:t>
                      </m:r>
                      <m:r>
                        <m:rPr>
                          <m:nor/>
                        </m:rPr>
                        <a:rPr lang="en-US" altLang="zh-CN" sz="16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Hz</m:t>
                      </m:r>
                      <m:r>
                        <m:rPr>
                          <m:nor/>
                        </m:rPr>
                        <a:rPr lang="en-US" altLang="zh-CN" sz="16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)</m:t>
                      </m:r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144" y="1705208"/>
                <a:ext cx="1032627" cy="338603"/>
              </a:xfrm>
              <a:prstGeom prst="rect">
                <a:avLst/>
              </a:prstGeom>
              <a:blipFill rotWithShape="0">
                <a:blip r:embed="rId5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5231098" y="2170938"/>
                <a:ext cx="368982" cy="598096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𝒇</m:t>
                          </m:r>
                        </m:den>
                      </m:f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098" y="2170938"/>
                <a:ext cx="368982" cy="59809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4038317" y="3344589"/>
            <a:ext cx="659127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1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nωBS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673170" y="4030770"/>
            <a:ext cx="389822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17351" y="4322981"/>
            <a:ext cx="3898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</a:t>
            </a: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880201" y="4615351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热量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/>
              <p:cNvSpPr/>
              <p:nvPr/>
            </p:nvSpPr>
            <p:spPr>
              <a:xfrm>
                <a:off x="2854801" y="5294945"/>
                <a:ext cx="503763" cy="59937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16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𝐦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zh-CN" sz="16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801" y="5294945"/>
                <a:ext cx="503763" cy="59937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/>
              <p:cNvSpPr/>
              <p:nvPr/>
            </p:nvSpPr>
            <p:spPr>
              <a:xfrm>
                <a:off x="3553682" y="5258943"/>
                <a:ext cx="539415" cy="59937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16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𝐦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zh-CN" sz="16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82" y="5258943"/>
                <a:ext cx="539415" cy="59937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/>
              <p:cNvSpPr/>
              <p:nvPr/>
            </p:nvSpPr>
            <p:spPr>
              <a:xfrm>
                <a:off x="4375657" y="5258943"/>
                <a:ext cx="524987" cy="59937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16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𝐦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zh-CN" sz="16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657" y="5258943"/>
                <a:ext cx="524987" cy="59937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/>
              <p:cNvSpPr/>
              <p:nvPr/>
            </p:nvSpPr>
            <p:spPr>
              <a:xfrm>
                <a:off x="4011263" y="5949940"/>
                <a:ext cx="683684" cy="554238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sz="1600" i="1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n</m:t>
                      </m:r>
                      <m:f>
                        <m:fPr>
                          <m:ctrlPr>
                            <a:rPr lang="zh-CN" altLang="zh-CN" sz="1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𝚫</m:t>
                          </m:r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𝜱</m:t>
                          </m:r>
                        </m:num>
                        <m:den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𝚫</m:t>
                          </m:r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263" y="5949940"/>
                <a:ext cx="683684" cy="55423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5020986" y="5945124"/>
                <a:ext cx="743893" cy="557444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𝑬</m:t>
                          </m:r>
                        </m:num>
                        <m:den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  <m:r>
                            <a:rPr lang="en-US" altLang="zh-CN" sz="1600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986" y="5945124"/>
                <a:ext cx="743893" cy="55744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思考判断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矩形线圈在匀强磁场中匀速转动时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一定会产生正弦式交变电流。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线圈在磁场中转动的过程中穿过线圈的磁通量最大时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产生的感应电动势也最大。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交流电器设备上所标的电压和电流值是交变电流的有效值。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我国使用的交变电流周期是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0.02 s,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电流方向每秒改变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次。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361028" y="1221625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30921" y="245428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525889" y="2996946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602438" y="3585222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utoUpdateAnimBg="0"/>
      <p:bldP spid="7" grpId="0" autoUpdateAnimBg="0"/>
      <p:bldP spid="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00260" y="13501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某交流发电机的线圈在匀强磁场中匀速转动时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穿过线圈的磁通量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变化的关系如图所示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7018" y="2018411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线圈平面与中性面平行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B.1 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内线圈中感应电流方向改变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=0.015 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线圈中的感应电流最大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=0.01 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图像的切线斜率为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40π Wb/s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1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687" y="1566516"/>
            <a:ext cx="3203194" cy="226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交变电流的有效值的计算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正弦式交变电流的产生及变化规律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交变电流“四值”的理解与计算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1710</Words>
  <Application>Microsoft Office PowerPoint</Application>
  <PresentationFormat>自定义</PresentationFormat>
  <Paragraphs>260</Paragraphs>
  <Slides>46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62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56</cp:revision>
  <dcterms:created xsi:type="dcterms:W3CDTF">2024-01-15T03:14:15Z</dcterms:created>
  <dcterms:modified xsi:type="dcterms:W3CDTF">2026-03-11T01:03:33Z</dcterms:modified>
</cp:coreProperties>
</file>