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7"/>
  </p:notesMasterIdLst>
  <p:handoutMasterIdLst>
    <p:handoutMasterId r:id="rId58"/>
  </p:handoutMasterIdLst>
  <p:sldIdLst>
    <p:sldId id="340" r:id="rId2"/>
    <p:sldId id="257" r:id="rId3"/>
    <p:sldId id="341" r:id="rId4"/>
    <p:sldId id="342" r:id="rId5"/>
    <p:sldId id="343" r:id="rId6"/>
    <p:sldId id="344" r:id="rId7"/>
    <p:sldId id="345" r:id="rId8"/>
    <p:sldId id="351" r:id="rId9"/>
    <p:sldId id="352" r:id="rId10"/>
    <p:sldId id="353" r:id="rId11"/>
    <p:sldId id="355" r:id="rId12"/>
    <p:sldId id="356" r:id="rId13"/>
    <p:sldId id="357" r:id="rId14"/>
    <p:sldId id="431" r:id="rId15"/>
    <p:sldId id="358" r:id="rId16"/>
    <p:sldId id="359" r:id="rId17"/>
    <p:sldId id="361" r:id="rId18"/>
    <p:sldId id="360" r:id="rId19"/>
    <p:sldId id="362" r:id="rId20"/>
    <p:sldId id="363" r:id="rId21"/>
    <p:sldId id="364" r:id="rId22"/>
    <p:sldId id="365" r:id="rId23"/>
    <p:sldId id="367" r:id="rId24"/>
    <p:sldId id="437" r:id="rId25"/>
    <p:sldId id="490" r:id="rId26"/>
    <p:sldId id="491" r:id="rId27"/>
    <p:sldId id="492" r:id="rId28"/>
    <p:sldId id="493" r:id="rId29"/>
    <p:sldId id="442" r:id="rId30"/>
    <p:sldId id="443" r:id="rId31"/>
    <p:sldId id="378" r:id="rId32"/>
    <p:sldId id="454" r:id="rId33"/>
    <p:sldId id="494" r:id="rId34"/>
    <p:sldId id="495" r:id="rId35"/>
    <p:sldId id="455" r:id="rId36"/>
    <p:sldId id="456" r:id="rId37"/>
    <p:sldId id="400" r:id="rId38"/>
    <p:sldId id="402" r:id="rId39"/>
    <p:sldId id="404" r:id="rId40"/>
    <p:sldId id="406" r:id="rId41"/>
    <p:sldId id="408" r:id="rId42"/>
    <p:sldId id="409" r:id="rId43"/>
    <p:sldId id="410" r:id="rId44"/>
    <p:sldId id="411" r:id="rId45"/>
    <p:sldId id="412" r:id="rId46"/>
    <p:sldId id="413" r:id="rId47"/>
    <p:sldId id="414" r:id="rId48"/>
    <p:sldId id="415" r:id="rId49"/>
    <p:sldId id="416" r:id="rId50"/>
    <p:sldId id="417" r:id="rId51"/>
    <p:sldId id="418" r:id="rId52"/>
    <p:sldId id="419" r:id="rId53"/>
    <p:sldId id="420" r:id="rId54"/>
    <p:sldId id="421" r:id="rId55"/>
    <p:sldId id="428" r:id="rId56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>
        <p:scale>
          <a:sx n="75" d="100"/>
          <a:sy n="75" d="100"/>
        </p:scale>
        <p:origin x="666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11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3.xml"/><Relationship Id="rId13" Type="http://schemas.openxmlformats.org/officeDocument/2006/relationships/slide" Target="../slides/slide53.xml"/><Relationship Id="rId3" Type="http://schemas.openxmlformats.org/officeDocument/2006/relationships/slide" Target="../slides/slide47.xml"/><Relationship Id="rId7" Type="http://schemas.openxmlformats.org/officeDocument/2006/relationships/slide" Target="../slides/slide41.xml"/><Relationship Id="rId12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40.xml"/><Relationship Id="rId11" Type="http://schemas.openxmlformats.org/officeDocument/2006/relationships/slide" Target="../slides/slide51.xml"/><Relationship Id="rId5" Type="http://schemas.openxmlformats.org/officeDocument/2006/relationships/slide" Target="../slides/slide39.xml"/><Relationship Id="rId10" Type="http://schemas.openxmlformats.org/officeDocument/2006/relationships/slide" Target="../slides/slide49.xml"/><Relationship Id="rId4" Type="http://schemas.openxmlformats.org/officeDocument/2006/relationships/slide" Target="../slides/slide38.xml"/><Relationship Id="rId9" Type="http://schemas.openxmlformats.org/officeDocument/2006/relationships/slide" Target="../slides/slide4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364350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17567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3580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295928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5605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1618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476308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7" name="圆角矩形 56">
            <a:hlinkClick r:id="rId10" action="ppaction://hlinksldjump"/>
          </p:cNvPr>
          <p:cNvSpPr/>
          <p:nvPr userDrawn="1"/>
        </p:nvSpPr>
        <p:spPr>
          <a:xfrm>
            <a:off x="5963914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08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圆角矩形 57">
            <a:hlinkClick r:id="rId11" action="ppaction://hlinksldjump"/>
          </p:cNvPr>
          <p:cNvSpPr/>
          <p:nvPr userDrawn="1"/>
        </p:nvSpPr>
        <p:spPr>
          <a:xfrm>
            <a:off x="6565181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09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2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圆角矩形 18">
            <a:hlinkClick r:id="rId13" action="ppaction://hlinksldjump"/>
          </p:cNvPr>
          <p:cNvSpPr/>
          <p:nvPr userDrawn="1"/>
        </p:nvSpPr>
        <p:spPr>
          <a:xfrm>
            <a:off x="7187217" y="6450024"/>
            <a:ext cx="443288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tags" Target="../tags/tag12.xml"/><Relationship Id="rId7" Type="http://schemas.openxmlformats.org/officeDocument/2006/relationships/slide" Target="slide23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Relationship Id="rId9" Type="http://schemas.openxmlformats.org/officeDocument/2006/relationships/slide" Target="slide3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4.emf"/><Relationship Id="rId5" Type="http://schemas.openxmlformats.org/officeDocument/2006/relationships/package" Target="../embeddings/Microsoft_Word___1.docx"/><Relationship Id="rId4" Type="http://schemas.openxmlformats.org/officeDocument/2006/relationships/oleObject" Target="../embeddings/oleObject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7.xml"/><Relationship Id="rId4" Type="http://schemas.openxmlformats.org/officeDocument/2006/relationships/slide" Target="slide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7.png"/><Relationship Id="rId4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054100" y="5719330"/>
            <a:ext cx="6233432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37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37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讲　变压器　电能的输送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7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  <p:sp>
        <p:nvSpPr>
          <p:cNvPr id="10" name="TextBox 2"/>
          <p:cNvSpPr txBox="1"/>
          <p:nvPr>
            <p:custDataLst>
              <p:tags r:id="rId3"/>
            </p:custDataLst>
          </p:nvPr>
        </p:nvSpPr>
        <p:spPr>
          <a:xfrm>
            <a:off x="1054736" y="5050195"/>
            <a:ext cx="718818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方正黑体_GBK" panose="03000509000000000000" pitchFamily="65" charset="-122"/>
                <a:ea typeface="方正黑体_GBK" panose="03000509000000000000" pitchFamily="65" charset="-122"/>
              </a:rPr>
              <a:t>第十二章　交变电流　电磁波　传感器</a:t>
            </a:r>
            <a:endParaRPr lang="zh-CN" alt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73036" y="1985494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06615" y="620649"/>
                <a:ext cx="11810444" cy="321996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用一台理想变压器对电动汽车充电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该变压器原、副线圈的匝数比为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输出功率为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8.8 kW,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原线圈的输入电压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=220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sin(100π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)V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。关于副线圈输出电流的有效值和频率正确的是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A.20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A,50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Hz		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B.20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A,50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Hz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C.20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A,100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Hz		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D.20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A,100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Hz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20649"/>
                <a:ext cx="11810444" cy="3219960"/>
              </a:xfrm>
              <a:prstGeom prst="rect">
                <a:avLst/>
              </a:prstGeom>
              <a:blipFill rotWithShape="0">
                <a:blip r:embed="rId2"/>
                <a:stretch>
                  <a:fillRect l="-671" b="-32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742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14093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理想变压器的动态分析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42788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理想变压器的原理及应用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圆角矩形 15">
            <a:hlinkClick r:id="rId9" action="ppaction://hlinksldjump"/>
          </p:cNvPr>
          <p:cNvSpPr/>
          <p:nvPr/>
        </p:nvSpPr>
        <p:spPr>
          <a:xfrm>
            <a:off x="4295926" y="3854309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考点三　电能的输送</a:t>
            </a:r>
            <a:endParaRPr lang="zh-CN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理想变压器的原理及应用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306830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关于理想变压器的三点说明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2132838"/>
            <a:ext cx="116580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变压器不能改变直流电压。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变压器只能改变交变电流的电压和电流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不能改变交变电流的频率。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理想变压器本身不消耗能量。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理想变压器基本关系中的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均为有效值。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理想变压器的制约关系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16438887"/>
                  </p:ext>
                </p:extLst>
              </p:nvPr>
            </p:nvGraphicFramePr>
            <p:xfrm>
              <a:off x="838200" y="1570354"/>
              <a:ext cx="10514013" cy="2595754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57710"/>
                    <a:gridCol w="9456303"/>
                  </a:tblGrid>
                  <a:tr h="58102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电压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副线圈电压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由原线圈电压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和匝数比决定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𝒏</m:t>
                                      </m:r>
                                    </m:e>
                                    <m:sub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𝒏</m:t>
                                      </m:r>
                                    </m:e>
                                    <m:sub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051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功率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原线圈的输入功率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由副线圈的输出功率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决定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8102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电流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原线圈电流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由副线圈电流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和匝数比决定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𝒏</m:t>
                                      </m:r>
                                    </m:e>
                                    <m:sub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𝒏</m:t>
                                      </m:r>
                                    </m:e>
                                    <m:sub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115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16438887"/>
                  </p:ext>
                </p:extLst>
              </p:nvPr>
            </p:nvGraphicFramePr>
            <p:xfrm>
              <a:off x="838200" y="1570354"/>
              <a:ext cx="10514013" cy="2595754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57710"/>
                    <a:gridCol w="9456303"/>
                  </a:tblGrid>
                  <a:tr h="95497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电压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1276" t="-637" r="-129" b="-173248"/>
                          </a:stretch>
                        </a:blipFill>
                      </a:tcPr>
                    </a:tc>
                  </a:tr>
                  <a:tr h="6858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功率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原线圈的输入功率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由副线圈的输出功率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决定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95497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电流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1276" t="-172611" r="-129" b="-1274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含有多个副线圈的变压器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1409587"/>
                <a:ext cx="11658044" cy="279298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计算具有两个或两个以上副线圈的变压器问题时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需注意三个关系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电压关系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功率关系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电流关系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409587"/>
                <a:ext cx="11658044" cy="2792984"/>
              </a:xfrm>
              <a:prstGeom prst="rect">
                <a:avLst/>
              </a:prstGeom>
              <a:blipFill rotWithShape="0">
                <a:blip r:embed="rId2"/>
                <a:stretch>
                  <a:fillRect l="-680" b="-41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212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31852" y="568128"/>
            <a:ext cx="1177333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　</a:t>
            </a:r>
            <a:r>
              <a:rPr lang="zh-CN" altLang="en-US" sz="2600" dirty="0">
                <a:latin typeface="Times New Roman"/>
                <a:ea typeface="微软雅黑"/>
                <a:cs typeface="Times New Roman"/>
              </a:rPr>
              <a:t>变压器基本规律的应用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2050" name="Picture 2" descr="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116" y="779344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106615" y="1256411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福建卷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理想变压器原、副线圈匝数比为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在副线圈的回路中接有理想交流电压表和阻值分别为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其中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原线圈接到如图乙所示的正弦式交流电路中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84415" y="3200146"/>
            <a:ext cx="116580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交流电的周期为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2.5 s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电压表示数为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 V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副线圈干路中的电流为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中电流的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倍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原、副线圈功率之比为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6082506" y="2577592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2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206" y="3205342"/>
            <a:ext cx="5502706" cy="19620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595249"/>
                <a:ext cx="11658044" cy="560914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由题图乙可知交流电的周期为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s-0.25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s=2.25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s,A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由题图乙可知原线圈两端电压的有效值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=48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由理想变压器的变压规律有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可得副线圈两端电压的有效值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又电压表测的是副线圈两端电压的有效值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所以电压表示数为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设通过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的电流为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通过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的电流为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则由并联电路规律有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则副线圈干路中的电流为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干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即副线圈干路中的电流为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中电流的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倍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由于该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变压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器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为理想变压器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所以原、副线圈的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功率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之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比为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1,D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595249"/>
                <a:ext cx="11658044" cy="5609140"/>
              </a:xfrm>
              <a:prstGeom prst="rect">
                <a:avLst/>
              </a:prstGeom>
              <a:blipFill rotWithShape="0">
                <a:blip r:embed="rId2"/>
                <a:stretch>
                  <a:fillRect l="-680" b="-1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2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506" y="4198937"/>
            <a:ext cx="5502706" cy="19620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31852" y="568128"/>
            <a:ext cx="1177333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　</a:t>
            </a:r>
            <a:r>
              <a:rPr lang="zh-CN" altLang="en-US" sz="2600" dirty="0">
                <a:latin typeface="Times New Roman"/>
                <a:ea typeface="微软雅黑"/>
                <a:cs typeface="Times New Roman"/>
              </a:rPr>
              <a:t>原线圈接入负载电阻的变压器问题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1026" name="Picture 2" descr="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38" y="790633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106615" y="1256411"/>
            <a:ext cx="11810444" cy="19235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)(2025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云南建水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理想变压器原、副线圈的匝数比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原线圈电路中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为定值电阻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灯泡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完全相同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阻值均为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。当输入端的电压为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两灯泡均正常发光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35215" y="3167126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消耗功率之比为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消耗功率之比为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16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16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7886922" y="2582775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2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398" y="3294902"/>
            <a:ext cx="4818931" cy="21037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606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519049"/>
                <a:ext cx="11658044" cy="502417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设灯泡正常发光时的电流为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电压为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根据欧姆定律可得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副线圈两端电压为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则原线圈两端电压为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流过副线圈的电流为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则流过原线圈的电流为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𝟏𝟔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16,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消耗功率之比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519049"/>
                <a:ext cx="11658044" cy="5024172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2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398" y="4197110"/>
            <a:ext cx="4818931" cy="21037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31852" y="542728"/>
            <a:ext cx="1177333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　</a:t>
            </a:r>
            <a:r>
              <a:rPr lang="zh-CN" altLang="en-US" sz="2600" dirty="0">
                <a:latin typeface="Times New Roman"/>
                <a:ea typeface="微软雅黑"/>
                <a:cs typeface="Times New Roman"/>
              </a:rPr>
              <a:t>两种特殊的变压器模型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3074" name="Picture 2" descr="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827" y="753944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106615" y="1167511"/>
            <a:ext cx="11810444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黑龙江大庆高三月考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互感器是一种特殊变压器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其原理为法拉第电磁感应定律。如图所示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在输电线路起始端接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Ⅱ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两个互感器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用来测高压电的电流或电压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Ⅱ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两个互感器原、副线圈的匝数比分别为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200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电流互感器的示数为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A,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电压互感器的示数为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互感器均视为理想变压器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不计互感线圈的电阻。下列说法正确的是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35215" y="4188805"/>
            <a:ext cx="11658044" cy="215511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互感器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是电流互感器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互感器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Ⅱ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是电压互感器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通过输电线的电流为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 A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输电线路的输送电压为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2.0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V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输电线路的总功率为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2.0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W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6476333" y="3657727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3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449" y="3861398"/>
            <a:ext cx="3456432" cy="21585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399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699770" y="2057695"/>
            <a:ext cx="10580084" cy="23390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知道变压器的工作原理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掌握变压器的规律会分析变压器的动态变化问题。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2.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理解远距离输电的原理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会计算线路损失的电压、功率和输送的功率。</a:t>
            </a:r>
            <a:endParaRPr lang="zh-CN" altLang="zh-CN" sz="14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2946143"/>
                <a:ext cx="11658044" cy="306248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互感器</a:t>
                </a:r>
                <a:r>
                  <a:rPr lang="zh-CN" altLang="zh-CN" sz="2600" dirty="0">
                    <a:latin typeface="Calibri" panose="020F0502020204030204" pitchFamily="34" charset="0"/>
                    <a:cs typeface="宋体" panose="02010600030101010101" pitchFamily="2" charset="-122"/>
                  </a:rPr>
                  <a:t>Ⅰ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是电流互感器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互感器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Ⅱ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是电压互感器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电流互感器的示数为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通过输电线的电流为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A=40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电压互感器的示数为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输电线路的输送电压为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𝟐𝟎𝟎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altLang="zh-CN" sz="2600" b="1" dirty="0" smtClean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</a:t>
                </a:r>
                <a:r>
                  <a:rPr lang="en-US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V=2.0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输电线路的总功率为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=8.0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2946143"/>
                <a:ext cx="11658044" cy="3062481"/>
              </a:xfrm>
              <a:prstGeom prst="rect">
                <a:avLst/>
              </a:prstGeom>
              <a:blipFill rotWithShape="0">
                <a:blip r:embed="rId2"/>
                <a:stretch>
                  <a:fillRect l="-680" b="-33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3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909" y="722249"/>
            <a:ext cx="3456432" cy="21585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160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6615" y="1357608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云南卷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,8)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电动汽车充电桩的供电变压器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视为理想变压器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示意图如图所示。变压器原线圈的匝数为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输入电压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=1.1 kV;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两副线圈的匝数分别为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输出电压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=220 V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。当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Ⅱ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区充电桩同时工作时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两副线圈的输出功率分别为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7.0 kW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3.5 kW,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09815" y="3751707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变压器的输入功率为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10.5 kW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两副线圈输出电压最大值均为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220 V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7175341" y="3294356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6" name="image23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617" y="3429000"/>
            <a:ext cx="3005264" cy="19751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153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59015" y="836676"/>
                <a:ext cx="11658044" cy="224046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由变压器的工作原理可知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理想变压器的输入功率等于输出功率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=10.5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kW,C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两副线圈输出电压的最大值均为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=220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836676"/>
                <a:ext cx="11658044" cy="2240461"/>
              </a:xfrm>
              <a:prstGeom prst="rect">
                <a:avLst/>
              </a:prstGeom>
              <a:blipFill rotWithShape="0">
                <a:blip r:embed="rId2"/>
                <a:stretch>
                  <a:fillRect l="-680" r="-575" b="-48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23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617" y="2564892"/>
            <a:ext cx="3005264" cy="19751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089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理想变压器的动态分析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47243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常见的理想变压器两种动态分析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591155"/>
              </p:ext>
            </p:extLst>
          </p:nvPr>
        </p:nvGraphicFramePr>
        <p:xfrm>
          <a:off x="387459" y="2294700"/>
          <a:ext cx="11108422" cy="3614548"/>
        </p:xfrm>
        <a:graphic>
          <a:graphicData uri="http://schemas.openxmlformats.org/drawingml/2006/table">
            <a:tbl>
              <a:tblPr firstRow="1" firstCol="1" bandRow="1"/>
              <a:tblGrid>
                <a:gridCol w="6327358"/>
                <a:gridCol w="478106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匝数比不变的情况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负载电阻不变的情况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2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50" name="image308.jpe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987" y="3097496"/>
            <a:ext cx="3261111" cy="2618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age309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914" y="3020417"/>
            <a:ext cx="3261111" cy="2717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表格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53590496"/>
                  </p:ext>
                </p:extLst>
              </p:nvPr>
            </p:nvGraphicFramePr>
            <p:xfrm>
              <a:off x="336659" y="747776"/>
              <a:ext cx="11108422" cy="5269992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6584555"/>
                    <a:gridCol w="4523867"/>
                  </a:tblGrid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匝数比不变的情况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负载电阻不变的情况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5084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(1)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不变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根据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𝑼</m:t>
                                      </m:r>
                                    </m:e>
                                    <m:sub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𝑼</m:t>
                                      </m:r>
                                    </m:e>
                                    <m:sub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𝒏</m:t>
                                      </m:r>
                                    </m:e>
                                    <m:sub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𝒏</m:t>
                                      </m:r>
                                    </m:e>
                                    <m:sub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输入电压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决定输出电压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可以得出不论负载电阻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如何变化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不变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(2)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当负载电阻发生变化时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变化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根据输出电流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决定输入电流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可以判断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的变化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(3)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变化引起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变化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根据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可以判断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的变化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(1)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不变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𝒏</m:t>
                                      </m:r>
                                    </m:e>
                                    <m:sub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𝒏</m:t>
                                      </m:r>
                                    </m:e>
                                    <m:sub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发生变化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变化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(2)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不变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变化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发生变化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(3)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根据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zh-CN" sz="2600" i="1">
                                              <a:effectLst/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600" b="1" i="1">
                                              <a:effectLst/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cs typeface="Times New Roman" panose="02020603050405020304" pitchFamily="18" charset="0"/>
                                            </a:rPr>
                                            <m:t>𝑼</m:t>
                                          </m:r>
                                        </m:e>
                                        <m:sub>
                                          <m:r>
                                            <a:rPr lang="en-US" sz="2600" b="1" i="1">
                                              <a:effectLst/>
                                              <a:latin typeface="Cambria Math" panose="02040503050406030204" pitchFamily="18" charset="0"/>
                                              <a:ea typeface="微软雅黑" panose="020B0503020204020204" pitchFamily="34" charset="-122"/>
                                              <a:cs typeface="Times New Roman" panose="02020603050405020304" pitchFamily="18" charset="0"/>
                                            </a:rPr>
                                            <m:t>𝟐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可以判断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变化时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发生变化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不变时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发生变化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表格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53590496"/>
                  </p:ext>
                </p:extLst>
              </p:nvPr>
            </p:nvGraphicFramePr>
            <p:xfrm>
              <a:off x="336659" y="747776"/>
              <a:ext cx="11108422" cy="5269992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6584555"/>
                    <a:gridCol w="4523867"/>
                  </a:tblGrid>
                  <a:tr h="6858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匝数比不变的情况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负载电阻不变的情况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584192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93" t="-15139" r="-68825" b="-18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45822" t="-15139" r="-270" b="-185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5506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82815" y="2977239"/>
                <a:ext cx="11658044" cy="282805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电阻箱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的阻值调为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18 Ω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副线圈接入电路的匝数调为其总匝数的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输入端电压调为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sin(50π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 V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输入端电压调为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sin(100π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 V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15" y="2977239"/>
                <a:ext cx="11658044" cy="2828058"/>
              </a:xfrm>
              <a:prstGeom prst="rect">
                <a:avLst/>
              </a:prstGeom>
              <a:blipFill rotWithShape="0">
                <a:blip r:embed="rId3"/>
                <a:stretch>
                  <a:fillRect l="-680" b="-38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1"/>
          <p:cNvSpPr txBox="1"/>
          <p:nvPr/>
        </p:nvSpPr>
        <p:spPr>
          <a:xfrm>
            <a:off x="8128349" y="2481048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577257"/>
              </p:ext>
            </p:extLst>
          </p:nvPr>
        </p:nvGraphicFramePr>
        <p:xfrm>
          <a:off x="76200" y="736600"/>
          <a:ext cx="11950700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文档" r:id="rId5" imgW="11979874" imgH="2271978" progId="Word.Document.12">
                  <p:embed/>
                </p:oleObj>
              </mc:Choice>
              <mc:Fallback>
                <p:oleObj name="文档" r:id="rId5" imgW="11979874" imgH="227197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6200" y="736600"/>
                        <a:ext cx="11950700" cy="2286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age232.jpeg"/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120" y="2564892"/>
            <a:ext cx="2485580" cy="2065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913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620649"/>
                <a:ext cx="11658044" cy="461438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变压器原线圈输入电压的有效值为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理想变压器的滑动触头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位于副线圈的正中间时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则副线圈两端的输出电压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=18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要使电流表的示数为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2.0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则电阻箱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的阻值应为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=9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若副线圈接入电路的匝数调为其总匝数的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则原、副线圈匝数相等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副线圈两端的电压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由题意可知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则电流表的示数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A=2.0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只改变输入电压的频率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电流表示数不变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输入端电压调为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sin(100π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副线圈两端的电压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″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=9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电流表的示数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″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A=1.5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620649"/>
                <a:ext cx="11658044" cy="4614381"/>
              </a:xfrm>
              <a:prstGeom prst="rect">
                <a:avLst/>
              </a:prstGeom>
              <a:blipFill rotWithShape="0">
                <a:blip r:embed="rId2"/>
                <a:stretch>
                  <a:fillRect l="-680" b="-19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3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920" y="3803069"/>
            <a:ext cx="2485580" cy="2065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1875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辽宁大连模拟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如图所示的电路接在有效值恒为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的交流电源两端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理想变压器原、副线圈的匝数之比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定值电阻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=12 Ω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Ω,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电表均为理想电表。滑动变阻器的滑片位于最下端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与最上端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变压器的输出功率相同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35215" y="3053510"/>
            <a:ext cx="11658044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当滑动变阻器滑片从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电压表示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数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当滑动变阻器滑片从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电流表示数变小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滑动变阻器的最大阻值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=8 Ω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当滑动变阻器接入电路的阻值为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Ω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变压器的输出功率最大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3630009" y="2544548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3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672" y="2584764"/>
            <a:ext cx="4245263" cy="24671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690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82815" y="633349"/>
                <a:ext cx="11658044" cy="520332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5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变压器副线圈等效电阻为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5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等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5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𝒏</m:t>
                                </m:r>
                              </m:e>
                              <m:sub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5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𝒏</m:t>
                                </m:r>
                              </m:e>
                              <m:sub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5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副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又因为滑动变阻器滑片位于最下端与最上端时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变压器的输出功率相同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5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𝑼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zh-CN" altLang="zh-CN" sz="25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5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altLang="zh-CN" sz="25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altLang="zh-CN" sz="25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zh-CN" altLang="zh-CN" sz="25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zh-CN" altLang="zh-CN" sz="2500" i="1"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sSub>
                                          <m:sSubPr>
                                            <m:ctrlPr>
                                              <a:rPr lang="zh-CN" altLang="zh-CN" sz="25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CN" sz="25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𝒏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5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𝟏</m:t>
                                            </m:r>
                                          </m:sub>
                                        </m:sSub>
                                      </m:e>
                                      <m:sup>
                                        <m:r>
                                          <a:rPr lang="en-US" altLang="zh-CN" sz="25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zh-CN" altLang="zh-CN" sz="2500" i="1"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sSub>
                                          <m:sSubPr>
                                            <m:ctrlPr>
                                              <a:rPr lang="zh-CN" altLang="zh-CN" sz="25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CN" sz="25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𝒏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5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𝟐</m:t>
                                            </m:r>
                                          </m:sub>
                                        </m:sSub>
                                      </m:e>
                                      <m:sup>
                                        <m:r>
                                          <a:rPr lang="en-US" altLang="zh-CN" sz="25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den>
                                </m:f>
                                <m:sSub>
                                  <m:sSubPr>
                                    <m:ctrlPr>
                                      <a:rPr lang="zh-CN" altLang="zh-CN" sz="25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5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altLang="zh-CN" sz="25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5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𝒏</m:t>
                                </m:r>
                              </m:e>
                              <m:sub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5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𝒏</m:t>
                                </m:r>
                              </m:e>
                              <m:sub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5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𝑼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zh-CN" altLang="zh-CN" sz="25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5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altLang="zh-CN" sz="25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altLang="zh-CN" sz="25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zh-CN" altLang="zh-CN" sz="25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zh-CN" altLang="zh-CN" sz="2500" i="1"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sSub>
                                          <m:sSubPr>
                                            <m:ctrlPr>
                                              <a:rPr lang="zh-CN" altLang="zh-CN" sz="25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CN" sz="25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𝒏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5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𝟏</m:t>
                                            </m:r>
                                          </m:sub>
                                        </m:sSub>
                                      </m:e>
                                      <m:sup>
                                        <m:r>
                                          <a:rPr lang="en-US" altLang="zh-CN" sz="25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zh-CN" altLang="zh-CN" sz="2500" i="1"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sSub>
                                          <m:sSubPr>
                                            <m:ctrlPr>
                                              <a:rPr lang="zh-CN" altLang="zh-CN" sz="25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CN" sz="25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𝒏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5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𝟐</m:t>
                                            </m:r>
                                          </m:sub>
                                        </m:sSub>
                                      </m:e>
                                      <m:sup>
                                        <m:r>
                                          <a:rPr lang="en-US" altLang="zh-CN" sz="25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en-US" altLang="zh-CN" sz="25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zh-CN" altLang="zh-CN" sz="25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5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altLang="zh-CN" sz="25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en-US" altLang="zh-CN" sz="25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𝑹</m:t>
                                </m:r>
                                <m:r>
                                  <a:rPr lang="en-US" altLang="zh-CN" sz="25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5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𝒏</m:t>
                                </m:r>
                              </m:e>
                              <m:sub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5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𝒏</m:t>
                                </m:r>
                              </m:e>
                              <m:sub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5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=8</a:t>
                </a:r>
                <a:r>
                  <a:rPr lang="en-US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当滑动变阻器滑片从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向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滑动时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滑动变阻器接入电路阻值减小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等效电阻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5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等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减小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sSub>
                          <m:sSub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5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zh-CN" altLang="zh-CN" sz="2500" baseline="-25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等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可知原线圈电流增大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即电流表示数变大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两端电压变大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则原线圈输入电压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变小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副</a:t>
                </a:r>
                <a:endParaRPr lang="en-US" altLang="zh-CN" sz="25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5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线圈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输出电压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变小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即电压表示数变小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5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</a:t>
                </a:r>
                <a:endParaRPr lang="en-US" altLang="zh-CN" sz="25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5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误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看成电源内阻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可知当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5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𝒏</m:t>
                                </m:r>
                              </m:e>
                              <m:sub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5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𝒏</m:t>
                                </m:r>
                              </m:e>
                              <m:sub>
                                <m:r>
                                  <a:rPr lang="en-US" altLang="zh-CN" sz="25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5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)=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变压</a:t>
                </a:r>
                <a:endParaRPr lang="en-US" altLang="zh-CN" sz="25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5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器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输出功率最大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解得滑动变阻器接入电路的</a:t>
                </a:r>
                <a:r>
                  <a:rPr lang="zh-CN" altLang="zh-CN" sz="25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阻值</a:t>
                </a:r>
                <a:endParaRPr lang="en-US" altLang="zh-CN" sz="25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5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R'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25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15" y="633349"/>
                <a:ext cx="11658044" cy="5203323"/>
              </a:xfrm>
              <a:prstGeom prst="rect">
                <a:avLst/>
              </a:prstGeom>
              <a:blipFill rotWithShape="0">
                <a:blip r:embed="rId2"/>
                <a:stretch>
                  <a:fillRect l="-628" r="-262" b="-15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3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872" y="3403600"/>
            <a:ext cx="4245263" cy="24671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734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1409587"/>
                <a:ext cx="11658044" cy="213120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变压器中的等效电阻法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在只有一个副线圈的理想变压器电路中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设原线圈、副线圈的匝数之比为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负载电阻为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则变压器和负载电阻整体可以等效为一个新电阻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其阻值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409587"/>
                <a:ext cx="11658044" cy="2131200"/>
              </a:xfrm>
              <a:prstGeom prst="rect">
                <a:avLst/>
              </a:prstGeom>
              <a:blipFill rotWithShape="0">
                <a:blip r:embed="rId2"/>
                <a:stretch>
                  <a:fillRect l="-680" b="-51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  <p:pic>
        <p:nvPicPr>
          <p:cNvPr id="6" name="image236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855" y="3795795"/>
            <a:ext cx="6480810" cy="21608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051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259015" y="836676"/>
                <a:ext cx="11658044" cy="373067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证明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如图甲所示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设原线圈两端的电压为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、电流为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副线圈两端的电压为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、电流为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副线圈所接负载为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变压器原、副线圈匝数分别为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。由欧姆定律可知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令原线圈、副线圈的匝数之比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根据理想变压器规律可知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联立可得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所以可将变压器和副线圈所接负载整体看成阻值为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的等效电阻直接连在原线圈一侧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等效电路图如图乙所示。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836676"/>
                <a:ext cx="11658044" cy="3730677"/>
              </a:xfrm>
              <a:prstGeom prst="rect">
                <a:avLst/>
              </a:prstGeom>
              <a:blipFill rotWithShape="0">
                <a:blip r:embed="rId2"/>
                <a:stretch>
                  <a:fillRect l="-680" r="-366" b="-26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770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理清三个回路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考点三　电能的输送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59015" y="4401983"/>
                <a:ext cx="11658044" cy="197506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在电源回路中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发电机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在输送回路中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在用户回路中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用户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4401983"/>
                <a:ext cx="11658044" cy="1975068"/>
              </a:xfrm>
              <a:prstGeom prst="rect">
                <a:avLst/>
              </a:prstGeom>
              <a:blipFill rotWithShape="0">
                <a:blip r:embed="rId2"/>
                <a:stretch>
                  <a:fillRect l="-680" b="-24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23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936" y="1693936"/>
            <a:ext cx="6453991" cy="2771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抓住两个联系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59015" y="1319530"/>
                <a:ext cx="11658044" cy="311672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理想的升压变压器联系了电源回路和输送回路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由理想变压器原理可得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理想的降压变压器联系了输送回路和用户回路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由理想变压器原理可得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319530"/>
                <a:ext cx="11658044" cy="3116726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1"/>
          <p:cNvSpPr/>
          <p:nvPr/>
        </p:nvSpPr>
        <p:spPr>
          <a:xfrm>
            <a:off x="97250" y="4509135"/>
            <a:ext cx="8109551" cy="7296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一个守恒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能量守恒关系式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用户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10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4" y="620649"/>
                <a:ext cx="11945685" cy="558304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6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多选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)(2025·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重庆卷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,9)2025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年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月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疆电入渝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工程重庆段全线贯通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助力重庆形成特高压输电新格局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该工程计划将输电站提供的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1.6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V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直流电由新疆输送至重庆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多次转换后变为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1.0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V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的交流电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再经配电房中的变压器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视为理想变压器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降为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220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sin(100π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)V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的家用交流电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若输电线路输送功率为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8.0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W,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且直流输电过程中导线电阻产生的电功率损耗不超过输送功率的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5%,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直流输电导线中的电流为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250 A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直流输电导线总阻值不超过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16 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家用交流电的电压最大值为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220 V,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频率为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50 Hz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配电房中变压器原、副线圈中电流比为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500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4" y="620649"/>
                <a:ext cx="11945685" cy="5583043"/>
              </a:xfrm>
              <a:prstGeom prst="rect">
                <a:avLst/>
              </a:prstGeom>
              <a:blipFill rotWithShape="0">
                <a:blip r:embed="rId2"/>
                <a:stretch>
                  <a:fillRect l="-663" b="-3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1"/>
          <p:cNvSpPr txBox="1"/>
          <p:nvPr/>
        </p:nvSpPr>
        <p:spPr>
          <a:xfrm>
            <a:off x="10661876" y="3192629"/>
            <a:ext cx="8926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79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620649"/>
                <a:ext cx="11658044" cy="552206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直流输电电流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𝟗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A=5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000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导线允许的最大功率损耗为输送功率的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5%,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损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=0.05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8.0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W=4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损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得输电导线总阻值最大为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zh-CN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损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𝟖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𝟎𝟎𝟎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Ω=16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家用交流电表达式为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220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sin(100π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其最大值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=220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频率为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𝟏𝟎𝟎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Hz,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变压器原线圈电压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1.0</a:t>
                </a:r>
                <a:r>
                  <a:rPr lang="en-US" altLang="zh-CN" sz="2600" b="1" dirty="0" smtClean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副线圈电压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=220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匝数比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𝟎𝟎𝟎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𝟐𝟐𝟎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𝟓𝟎𝟎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由电流比与匝数比成反比可知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𝟓𝟎𝟎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620649"/>
                <a:ext cx="11658044" cy="5522065"/>
              </a:xfrm>
              <a:prstGeom prst="rect">
                <a:avLst/>
              </a:prstGeom>
              <a:blipFill rotWithShape="0">
                <a:blip r:embed="rId2"/>
                <a:stretch>
                  <a:fillRect l="-680" r="-13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094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357608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2.(2025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云南下关一中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白鹤滩水电站是我国实施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西电东送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的重大工程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其输电原理如图乙所示。设输电功率为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输电电压为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输电线总电阻为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仅考虑输电线的功率损耗。下列说法正确的是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360615" y="3181010"/>
                <a:ext cx="11658044" cy="312679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输电线上的电流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输电线上损耗的功率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一定时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输电电压变为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输电线损耗的功率变为原来的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倍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一定时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输电功率变为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用户得到的功率变为原来的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倍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615" y="3181010"/>
                <a:ext cx="11658044" cy="3126794"/>
              </a:xfrm>
              <a:prstGeom prst="rect">
                <a:avLst/>
              </a:prstGeom>
              <a:blipFill rotWithShape="0">
                <a:blip r:embed="rId2"/>
                <a:stretch>
                  <a:fillRect l="-680" b="-33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1"/>
          <p:cNvSpPr txBox="1"/>
          <p:nvPr/>
        </p:nvSpPr>
        <p:spPr>
          <a:xfrm>
            <a:off x="7823422" y="2697075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3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206" y="3263773"/>
            <a:ext cx="5332123" cy="15964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986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2441137"/>
                <a:ext cx="11658044" cy="358018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输电线上的电流为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输电线上损耗的功率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𝑷</m:t>
                                </m:r>
                              </m:num>
                              <m:den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𝑼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由此可知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一定时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输电电压变为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输电线损耗的功率变为原来的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倍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用户得到的功率为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𝑷</m:t>
                                </m:r>
                              </m:num>
                              <m:den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𝑼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由此可知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一定时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输电功率变为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输电线损失的功率变为原来的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倍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用户得到的功率不是变为原来的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倍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2441137"/>
                <a:ext cx="11658044" cy="3580187"/>
              </a:xfrm>
              <a:prstGeom prst="rect">
                <a:avLst/>
              </a:prstGeom>
              <a:blipFill rotWithShape="0">
                <a:blip r:embed="rId2"/>
                <a:stretch>
                  <a:fillRect l="-680" r="-1359" b="-27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3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882" y="836676"/>
            <a:ext cx="5332123" cy="15964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288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3273" y="5867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437211" y="2684375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94740" y="1349755"/>
                <a:ext cx="11810444" cy="264069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对点练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 dirty="0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理想变压器的原理及应用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1.(2025·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广西卷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某变压器输入正弦交流电的电压有效值为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220 V,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输出电压最大值为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11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V,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该变压器视为理想变压器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其原、副线圈匝数之比为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A.20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B.20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			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C.20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1	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1349755"/>
                <a:ext cx="11810444" cy="2640699"/>
              </a:xfrm>
              <a:prstGeom prst="rect">
                <a:avLst/>
              </a:prstGeom>
              <a:blipFill rotWithShape="0">
                <a:blip r:embed="rId2"/>
                <a:stretch>
                  <a:fillRect l="-671" r="-568" b="-9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/>
          <p:cNvSpPr/>
          <p:nvPr/>
        </p:nvSpPr>
        <p:spPr>
          <a:xfrm>
            <a:off x="301702" y="4013708"/>
            <a:ext cx="11654282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24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773" y="4198683"/>
            <a:ext cx="6696837" cy="19970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6870287" y="2010894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矩形 4"/>
              <p:cNvSpPr/>
              <p:nvPr/>
            </p:nvSpPr>
            <p:spPr>
              <a:xfrm>
                <a:off x="94740" y="629665"/>
                <a:ext cx="11810444" cy="198205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2.(2026</a:t>
                </a:r>
                <a:r>
                  <a:rPr lang="en-US" altLang="zh-CN" sz="2600" dirty="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zh-CN" altLang="en-US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云南景谷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高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三月考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某充电器的部分电路如图所示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变压器为理想降压变压器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原线圈输入电压为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=220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sin(100π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的阻值为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80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的阻值为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 Ω,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如果需要副线圈的电压为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 V,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可能为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29665"/>
                <a:ext cx="11810444" cy="1982057"/>
              </a:xfrm>
              <a:prstGeom prst="rect">
                <a:avLst/>
              </a:prstGeom>
              <a:blipFill rotWithShape="0">
                <a:blip r:embed="rId2"/>
                <a:stretch>
                  <a:fillRect l="-671" r="-465" b="-27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/>
          <p:cNvSpPr/>
          <p:nvPr/>
        </p:nvSpPr>
        <p:spPr>
          <a:xfrm>
            <a:off x="323340" y="2606183"/>
            <a:ext cx="116580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A.20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	B.12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	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	D.1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63602" y="4077081"/>
                <a:ext cx="11654282" cy="19596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当副线圈的电压为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流过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的电流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原线圈两端的电压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原线圈的电流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而电源电压的有效值为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有效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𝟐𝟐𝟎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V=220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有效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或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02" y="4077081"/>
                <a:ext cx="11654282" cy="1959639"/>
              </a:xfrm>
              <a:prstGeom prst="rect">
                <a:avLst/>
              </a:prstGeom>
              <a:blipFill rotWithShape="0">
                <a:blip r:embed="rId3"/>
                <a:stretch>
                  <a:fillRect l="-941" r="-9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41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549" y="2184300"/>
            <a:ext cx="3466432" cy="16362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543895" y="2570075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94740" y="629665"/>
                <a:ext cx="9328660" cy="258222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一理想的自耦调压变压器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之间的线圈总匝数为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在输入端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间加上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=220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sin(100π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)V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的交流电压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输出端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间串联一个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12 V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 W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的灯泡和阻值为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=20 Ω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的定值电阻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要使灯泡能正常工作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间线圈的匝数为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29665"/>
                <a:ext cx="9328660" cy="2582221"/>
              </a:xfrm>
              <a:prstGeom prst="rect">
                <a:avLst/>
              </a:prstGeom>
              <a:blipFill rotWithShape="0">
                <a:blip r:embed="rId2"/>
                <a:stretch>
                  <a:fillRect l="-850" r="-4444" b="-16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85240" y="3149117"/>
                <a:ext cx="11658044" cy="98716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	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	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40" y="3149117"/>
                <a:ext cx="11658044" cy="987169"/>
              </a:xfrm>
              <a:prstGeom prst="rect">
                <a:avLst/>
              </a:prstGeom>
              <a:blipFill rotWithShape="0">
                <a:blip r:embed="rId3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50902" y="4080805"/>
                <a:ext cx="11654282" cy="19786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灯泡正常发光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zh-CN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灯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zh-CN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灯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A=0.5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则副线圈两端的电压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=22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902" y="4080805"/>
                <a:ext cx="11654282" cy="1978619"/>
              </a:xfrm>
              <a:prstGeom prst="rect">
                <a:avLst/>
              </a:prstGeom>
              <a:blipFill rotWithShape="0">
                <a:blip r:embed="rId4"/>
                <a:stretch>
                  <a:fillRect l="-9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42.jpe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486" y="714732"/>
            <a:ext cx="2320671" cy="21204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6667087" y="1972794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矩形 4"/>
              <p:cNvSpPr/>
              <p:nvPr/>
            </p:nvSpPr>
            <p:spPr>
              <a:xfrm>
                <a:off x="94740" y="629665"/>
                <a:ext cx="11810444" cy="198205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dirty="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图甲所示为某电动汽车充电桩的铭牌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将该充电桩和理想变压器连接成图乙所示的电路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输入端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所接电压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随时间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的变化关系为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10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sin(100π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)kV,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充电桩的能量损耗率为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20%,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下列说法正确的是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29665"/>
                <a:ext cx="11810444" cy="1982057"/>
              </a:xfrm>
              <a:prstGeom prst="rect">
                <a:avLst/>
              </a:prstGeom>
              <a:blipFill rotWithShape="0">
                <a:blip r:embed="rId2"/>
                <a:stretch>
                  <a:fillRect l="-671" r="-361" b="-27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/>
          <p:cNvSpPr/>
          <p:nvPr/>
        </p:nvSpPr>
        <p:spPr>
          <a:xfrm>
            <a:off x="348740" y="2608629"/>
            <a:ext cx="116580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交变电流的频率为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 Hz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变压器原、副线圈的匝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数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比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=500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充电桩输出电压的最大值为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220 V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台充电桩同时使用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变压器的输入功率约为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70 kW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4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186" y="2577592"/>
            <a:ext cx="6897998" cy="22415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2795413"/>
                <a:ext cx="11658044" cy="326401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sin(100π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)kV,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=100π,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频率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Hz,A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原线圈输入电压的有效值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kV=10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000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副线圈输出电压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=220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𝟎𝟎𝟎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𝟐𝟐𝟎</m:t>
                        </m:r>
                      </m:den>
                    </m:f>
                  </m:oMath>
                </a14:m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𝟓𝟎𝟎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充电桩输出电压有效值为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220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则最大值为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220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;10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台充电桩额定输出功率共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70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kW,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但能量损耗率为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20%,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则输入功率应大于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70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kW,D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2795413"/>
                <a:ext cx="11658044" cy="3264011"/>
              </a:xfrm>
              <a:prstGeom prst="rect">
                <a:avLst/>
              </a:prstGeom>
              <a:blipFill rotWithShape="0">
                <a:blip r:embed="rId2"/>
                <a:stretch>
                  <a:fillRect l="-680" r="-889" b="-33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4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801" y="671576"/>
            <a:ext cx="6897998" cy="22415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638774" y="31418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理想变压器的动态分析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福建厦门月考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某住宅小区变压器给住户供电的电路示意图如图所示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图中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为输电线的总电阻。若变压器视为理想变压器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所有电表视为理想电表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不考虑变压器的输入电压随负载变化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则当住户使用的用电器减少时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图中各电表的示数变化情况是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3340" y="3662807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减小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减小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减小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4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287" y="3316529"/>
            <a:ext cx="4932050" cy="20567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2849277"/>
                <a:ext cx="11658044" cy="322297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不考虑变压器的输入电压随负载变化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则原线圈输入电压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副线圈输出电压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当住户使用的用电器减少时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相当于用户电阻增大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副线圈总电阻增大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根据欧姆定律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zh-CN" altLang="zh-CN" sz="2600" baseline="-25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总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副线圈电流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原线圈电流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由于通过输电线电阻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的电流减小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输电线电阻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两端电压减小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所以用户两端电压增大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2849277"/>
                <a:ext cx="11658044" cy="3222974"/>
              </a:xfrm>
              <a:prstGeom prst="rect">
                <a:avLst/>
              </a:prstGeom>
              <a:blipFill rotWithShape="0">
                <a:blip r:embed="rId2"/>
                <a:stretch>
                  <a:fillRect l="-680" t="-1323" r="-32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4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882" y="620649"/>
            <a:ext cx="4932050" cy="20567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558639" y="31164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6.(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图甲为某温感式火灾报警器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其简化电路如图乙所示。理想变压器原线圈接入电压有效值不变的正弦式交变电流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副线圈连接报警系统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为热敏电阻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其阻值随温度的升高而减小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为定值电阻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报警温度由滑动变阻器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设定。当出现火情时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报警装置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图乙中未画出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通过检测流过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的电流触发报警。则出现火情时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85240" y="3611880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副线圈两端电压不变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原线圈输入功率变大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的电流减小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两端电压增大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4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381" y="3263900"/>
            <a:ext cx="6123803" cy="24125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3230648"/>
                <a:ext cx="11658044" cy="279067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因原线圈电压有效值不变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副线圈两端电压不变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出现火情时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阻值减小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则副线圈电流变大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通过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的电流变大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IU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副线圈的功率变大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则原线圈输入功率变大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因副线圈电压不变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副线圈电流增大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两端电压变大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两端电压减小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3230648"/>
                <a:ext cx="11658044" cy="2790676"/>
              </a:xfrm>
              <a:prstGeom prst="rect">
                <a:avLst/>
              </a:prstGeom>
              <a:blipFill rotWithShape="0">
                <a:blip r:embed="rId2"/>
                <a:stretch>
                  <a:fillRect l="-680" b="-39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4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855" y="836676"/>
            <a:ext cx="6123803" cy="24125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150963" y="2544548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电能的输送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广东卷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某光伏电站输出功率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1 000 kW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400 V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的交流电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经理想变压器升压至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 kV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通过输电线输送到变电站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输电线的等效电阻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3340" y="3187573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变压器原、副线圈匝数比为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输电线上由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造成的电压损失为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500 V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变压器原线圈中的电流为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 A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变压器原、副线圈中电流的频率不同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4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712" y="2781047"/>
            <a:ext cx="3148964" cy="19652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6580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设变压器原线圈的匝数为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、副线圈的匝数为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变压器原线圈两端的电压为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、副线圈两端的电压为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变压器原线圈中的电流为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、副线圈中的电流为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分析如下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4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774" y="2577592"/>
            <a:ext cx="6480810" cy="27470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409841" y="5373243"/>
            <a:ext cx="10793813" cy="66334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变压器不能改变交变电流的频率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原、副线圈中电流的频率相同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231098" y="2564892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浙江湖州模拟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高铁运行中供给动力车厢线路的结构原理如图所示。通过牵引变电所的理想变压器把电压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降到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动力车厢内的理想变压器再将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降到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为动力系统提供电能。两个理想变压器两端的匝数、电压和电流如图所示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输电线路电阻的阻值为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320691" y="2921112"/>
                <a:ext cx="11658044" cy="340513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输入动力系统的功率为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91" y="2921112"/>
                <a:ext cx="11658044" cy="3405139"/>
              </a:xfrm>
              <a:prstGeom prst="rect">
                <a:avLst/>
              </a:prstGeom>
              <a:blipFill rotWithShape="0">
                <a:blip r:embed="rId2"/>
                <a:stretch>
                  <a:fillRect l="-680" b="-10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4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179" y="3190825"/>
            <a:ext cx="5922772" cy="2234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476460" y="1179830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电源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15" y="255219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smtClean="0">
                <a:latin typeface="Times New Roman"/>
                <a:ea typeface="微软雅黑"/>
                <a:cs typeface="Times New Roman"/>
              </a:rPr>
              <a:t>1.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23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" y="908685"/>
            <a:ext cx="8988098" cy="50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5929979" y="1586923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负载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583017" y="2222177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互感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5612713" y="2742819"/>
                <a:ext cx="622193" cy="790585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 kern="0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altLang="zh-CN" sz="2400" b="1" i="1" kern="0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 kern="0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altLang="zh-CN" sz="2400" b="1" i="1" kern="0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sz="24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2713" y="2742819"/>
                <a:ext cx="622193" cy="79058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5536152" y="3615432"/>
                <a:ext cx="668745" cy="461649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zh-CN" sz="2400" i="1" ker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m:t>P</m:t>
                      </m:r>
                      <m:r>
                        <m:rPr>
                          <m:nor/>
                        </m:rPr>
                        <a:rPr lang="zh-CN" altLang="en-US" sz="2400" kern="0" baseline="-2500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出</m:t>
                      </m:r>
                    </m:oMath>
                  </m:oMathPara>
                </a14:m>
                <a:endParaRPr lang="zh-CN" altLang="en-US" sz="24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6152" y="3615432"/>
                <a:ext cx="668745" cy="461649"/>
              </a:xfrm>
              <a:prstGeom prst="rect">
                <a:avLst/>
              </a:prstGeom>
              <a:blipFill rotWithShape="0">
                <a:blip r:embed="rId4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5574252" y="4128008"/>
                <a:ext cx="599751" cy="790585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zh-CN" sz="24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4252" y="4128008"/>
                <a:ext cx="599751" cy="79058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2857246"/>
                <a:ext cx="11658044" cy="337897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根据变压器电流与匝数关系有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又因为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整理得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根据变压器电压与匝数关系有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又因为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输电线路的电阻值为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根据能量守恒定律可知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输入动力系统的功率为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2857246"/>
                <a:ext cx="11658044" cy="3378978"/>
              </a:xfrm>
              <a:prstGeom prst="rect">
                <a:avLst/>
              </a:prstGeom>
              <a:blipFill rotWithShape="0">
                <a:blip r:embed="rId2"/>
                <a:stretch>
                  <a:fillRect l="-680" b="-30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4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828" y="686480"/>
            <a:ext cx="5922772" cy="2234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3273" y="552915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Courier New"/>
              </a:rPr>
              <a:t>B</a:t>
            </a:r>
            <a:r>
              <a:rPr lang="zh-CN" altLang="zh-CN" sz="2600" kern="100" dirty="0" smtClean="0">
                <a:latin typeface="Times New Roman"/>
                <a:ea typeface="微软雅黑"/>
                <a:cs typeface="Times New Roman"/>
              </a:rPr>
              <a:t>级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　</a:t>
            </a:r>
            <a:r>
              <a:rPr lang="zh-CN" altLang="en-US" sz="2600" kern="100" dirty="0" smtClean="0">
                <a:latin typeface="Times New Roman"/>
                <a:ea typeface="微软雅黑"/>
                <a:cs typeface="Times New Roman"/>
              </a:rPr>
              <a:t>综合提升</a:t>
            </a:r>
            <a:r>
              <a:rPr lang="zh-CN" altLang="zh-CN" sz="2600" kern="100" dirty="0" smtClean="0">
                <a:latin typeface="Times New Roman"/>
                <a:ea typeface="微软雅黑"/>
                <a:cs typeface="Times New Roman"/>
              </a:rPr>
              <a:t>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84039" y="2493748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1192530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9.(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理想自耦变压器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副线圈接有滑动变阻器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和定值电阻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是滑动变阻器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的滑片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原线圈两端接电压有效值恒定的交变电流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所有电表均为理想电表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97940" y="3065526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的位置不变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向右滑动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消耗的功率变小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的位置不变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向右滑动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两表示数都变小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的位置不变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向下滑动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消耗的功率变大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的位置不变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向上滑动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两表示数都变大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24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166" y="2703945"/>
            <a:ext cx="3005264" cy="19751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482943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不动时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自耦变压器的输出电压不变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所以电压表的示数不变。当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向右移动时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滑动变阻器接入电路的电阻增大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所以电路的电流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变压器的输入电流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也减小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则电流表的示数减小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因流过电阻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的电流减小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消耗功率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保持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的位置不变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向下滑动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减少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变压器的输出电压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则流过电阻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的电流减小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消耗的功率减小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保持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的位置不变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向上滑动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变压器的输出电压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电压表示数变大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流过电阻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的电流增大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变压器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的输出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功率增大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而输入功率等于输出功率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则输入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功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率也增大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输入电流增大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电流表示数变大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4829439"/>
              </a:xfrm>
              <a:prstGeom prst="rect">
                <a:avLst/>
              </a:prstGeom>
              <a:blipFill rotWithShape="0">
                <a:blip r:embed="rId2"/>
                <a:stretch>
                  <a:fillRect l="-680" t="-1136" r="-523" b="-18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4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166" y="3842806"/>
            <a:ext cx="3005264" cy="19751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1491762" y="2633575"/>
            <a:ext cx="6706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94740" y="629665"/>
                <a:ext cx="12049222" cy="272392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10.(2025·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河北卷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,6)2024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年底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世界装机容量最大的抽水蓄能电站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——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河北丰宁抽水蓄能电站全面投产发电。如图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若该电站通过理想变压器调节输出电压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输入电压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保持不变。已知副线圈总匝数为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分接头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间和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间的线圈匝数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开关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时输出电压的瞬时值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的图像为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29665"/>
                <a:ext cx="12049222" cy="2723927"/>
              </a:xfrm>
              <a:prstGeom prst="rect">
                <a:avLst/>
              </a:prstGeom>
              <a:blipFill rotWithShape="0">
                <a:blip r:embed="rId2"/>
                <a:stretch>
                  <a:fillRect l="-658" r="-16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5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76" y="3438659"/>
            <a:ext cx="3547173" cy="2335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251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801" y="3213891"/>
            <a:ext cx="4536567" cy="31203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196340" y="653489"/>
                <a:ext cx="8020560" cy="433430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由理想变压器的电压和匝数关系得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由理想变压器的电压和匝数关系得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变压器不改变电流的频率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时输出电压的瞬时值为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其周期为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340" y="653489"/>
                <a:ext cx="8020560" cy="4334304"/>
              </a:xfrm>
              <a:prstGeom prst="rect">
                <a:avLst/>
              </a:prstGeom>
              <a:blipFill rotWithShape="0">
                <a:blip r:embed="rId2"/>
                <a:stretch>
                  <a:fillRect l="-988" r="-7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5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276" y="836676"/>
            <a:ext cx="3547173" cy="23353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471503" y="3965909"/>
            <a:ext cx="1184911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低电压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15" y="2793470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2.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23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31" y="760603"/>
            <a:ext cx="9505188" cy="508339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3846036" y="4372563"/>
            <a:ext cx="851487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并联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531827" y="4931617"/>
            <a:ext cx="1184911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小电流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795236" y="5325571"/>
            <a:ext cx="851487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串联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3169531" y="1965874"/>
                <a:ext cx="473178" cy="726145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2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2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𝑷</m:t>
                          </m:r>
                        </m:num>
                        <m:den>
                          <m:r>
                            <a:rPr lang="en-US" altLang="zh-CN" sz="22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𝑼</m:t>
                          </m:r>
                        </m:den>
                      </m:f>
                    </m:oMath>
                  </m:oMathPara>
                </a14:m>
                <a:endParaRPr lang="zh-CN" altLang="en-US" sz="22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9531" y="1965874"/>
                <a:ext cx="473178" cy="72614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/>
          <p:cNvSpPr/>
          <p:nvPr/>
        </p:nvSpPr>
        <p:spPr>
          <a:xfrm>
            <a:off x="106615" y="2996797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3.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24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" y="743584"/>
            <a:ext cx="7128891" cy="570263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156565" y="3123946"/>
                <a:ext cx="566152" cy="461649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zh-CN" sz="2400" i="1" ker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m:t>IR</m:t>
                      </m:r>
                    </m:oMath>
                  </m:oMathPara>
                </a14:m>
                <a:endParaRPr lang="zh-CN" altLang="en-US" sz="22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6565" y="3123946"/>
                <a:ext cx="566152" cy="46164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3998436" y="4022086"/>
                <a:ext cx="668745" cy="461649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zh-CN" sz="2400" i="1" ker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m:t>I</m:t>
                      </m:r>
                      <m:r>
                        <m:rPr>
                          <m:nor/>
                        </m:rPr>
                        <a:rPr lang="en-US" altLang="zh-CN" sz="2400" kern="0" baseline="3000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zh-CN" sz="2400" i="1" ker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m:t>R</m:t>
                      </m:r>
                    </m:oMath>
                  </m:oMathPara>
                </a14:m>
                <a:endParaRPr lang="zh-CN" altLang="en-US" sz="22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8436" y="4022086"/>
                <a:ext cx="668745" cy="46164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4951571" y="3797554"/>
                <a:ext cx="1107263" cy="808923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zh-CN" sz="2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zh-CN" altLang="zh-CN" sz="22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zh-CN" altLang="zh-CN" sz="2200" i="1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200" b="1" i="1" kern="0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𝑷</m:t>
                                  </m:r>
                                </m:num>
                                <m:den>
                                  <m:r>
                                    <a:rPr lang="en-US" altLang="zh-CN" sz="2200" b="1" i="1" kern="0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𝑼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zh-CN" sz="22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m:rPr>
                          <m:nor/>
                        </m:rPr>
                        <a:rPr lang="en-US" altLang="zh-CN" sz="2200" i="1" ker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m:t>R</m:t>
                      </m:r>
                    </m:oMath>
                  </m:oMathPara>
                </a14:m>
                <a:endParaRPr lang="zh-CN" altLang="en-US" sz="22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1571" y="3797554"/>
                <a:ext cx="1107263" cy="80892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3097609" y="5158399"/>
                <a:ext cx="1396508" cy="430871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en-US" sz="2200" ker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横截面积</m:t>
                      </m:r>
                    </m:oMath>
                  </m:oMathPara>
                </a14:m>
                <a:endParaRPr lang="zh-CN" altLang="en-US" sz="22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7609" y="5158399"/>
                <a:ext cx="1396508" cy="430871"/>
              </a:xfrm>
              <a:prstGeom prst="rect">
                <a:avLst/>
              </a:prstGeom>
              <a:blipFill rotWithShape="0">
                <a:blip r:embed="rId7"/>
                <a:stretch>
                  <a:fillRect r="-873" b="-154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5659384" y="5182616"/>
                <a:ext cx="550122" cy="430871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en-US" sz="2200" ker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小</m:t>
                      </m:r>
                    </m:oMath>
                  </m:oMathPara>
                </a14:m>
                <a:endParaRPr lang="zh-CN" altLang="en-US" sz="22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9384" y="5182616"/>
                <a:ext cx="550122" cy="430871"/>
              </a:xfrm>
              <a:prstGeom prst="rect">
                <a:avLst/>
              </a:prstGeom>
              <a:blipFill rotWithShape="0">
                <a:blip r:embed="rId8"/>
                <a:stretch>
                  <a:fillRect b="-84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/>
              <p:cNvSpPr/>
              <p:nvPr/>
            </p:nvSpPr>
            <p:spPr>
              <a:xfrm>
                <a:off x="5663152" y="5997107"/>
                <a:ext cx="1396508" cy="430871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en-US" sz="2200" ker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输电电压</m:t>
                      </m:r>
                    </m:oMath>
                  </m:oMathPara>
                </a14:m>
                <a:endParaRPr lang="zh-CN" altLang="en-US" sz="22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152" y="5997107"/>
                <a:ext cx="1396508" cy="430871"/>
              </a:xfrm>
              <a:prstGeom prst="rect">
                <a:avLst/>
              </a:prstGeom>
              <a:blipFill rotWithShape="0">
                <a:blip r:embed="rId9"/>
                <a:stretch>
                  <a:fillRect r="-437" b="-157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9301" y="608809"/>
            <a:ext cx="11810444" cy="486021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思考判断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变压器不仅能改变交变电流的电压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还能改变交变电流的频率。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理想变压器能改变交流电压、交流电流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但不改变功率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即输入功率总等于输出功率。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变压器副线圈并联更多的用电器时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原线圈的输入电流随之增大。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增大输电导线的横截面积不利于减少输电过程中的电能损耗。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高压输电是通过减小输电电流来减少电路的发热损耗。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在输送电压一定时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输送的电功率越大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输电过程中的电能损耗越多。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055974" y="1268730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901666" y="2416060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262997" y="2987941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945592" y="3632327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878157" y="4157103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682224" y="4775962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10760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5" grpId="0" autoUpdateAnimBg="0"/>
      <p:bldP spid="6" grpId="0" autoUpdateAnimBg="0"/>
      <p:bldP spid="7" grpId="0" autoUpdateAnimBg="0"/>
      <p:bldP spid="8" grpId="0" autoUpdateAnimBg="0"/>
      <p:bldP spid="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16093" y="1960094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615" y="620649"/>
            <a:ext cx="11810444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人教版选择性必修第二册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P62T2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改编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有些机床为了安全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照明电灯用的电压是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36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这个电压是把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380 V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的电压降压后得到的。如果变压器的原线圈是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1 140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副线圈是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A.1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081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匝　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	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B.1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800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匝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C.108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		</a:t>
            </a:r>
            <a:r>
              <a:rPr lang="en-US" altLang="zh-CN" sz="26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D.8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010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匝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07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2061</Words>
  <Application>Microsoft Office PowerPoint</Application>
  <PresentationFormat>自定义</PresentationFormat>
  <Paragraphs>256</Paragraphs>
  <Slides>55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55</vt:i4>
      </vt:variant>
    </vt:vector>
  </HeadingPairs>
  <TitlesOfParts>
    <vt:vector size="70" baseType="lpstr">
      <vt:lpstr>等线</vt:lpstr>
      <vt:lpstr>方正黑体_GBK</vt:lpstr>
      <vt:lpstr>黑体</vt:lpstr>
      <vt:lpstr>华文细黑</vt:lpstr>
      <vt:lpstr>宋体</vt:lpstr>
      <vt:lpstr>微软雅黑</vt:lpstr>
      <vt:lpstr>Arial</vt:lpstr>
      <vt:lpstr>Calibri</vt:lpstr>
      <vt:lpstr>Cambria</vt:lpstr>
      <vt:lpstr>Cambria Math</vt:lpstr>
      <vt:lpstr>Courier New</vt:lpstr>
      <vt:lpstr>Impact</vt:lpstr>
      <vt:lpstr>Times New Roman</vt:lpstr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56</cp:revision>
  <dcterms:created xsi:type="dcterms:W3CDTF">2024-01-15T03:14:15Z</dcterms:created>
  <dcterms:modified xsi:type="dcterms:W3CDTF">2026-03-11T01:05:43Z</dcterms:modified>
</cp:coreProperties>
</file>