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46" r:id="rId9"/>
    <p:sldId id="351" r:id="rId10"/>
    <p:sldId id="352" r:id="rId11"/>
    <p:sldId id="355" r:id="rId12"/>
    <p:sldId id="356" r:id="rId13"/>
    <p:sldId id="357" r:id="rId14"/>
    <p:sldId id="490" r:id="rId15"/>
    <p:sldId id="491" r:id="rId16"/>
    <p:sldId id="492" r:id="rId17"/>
    <p:sldId id="493" r:id="rId18"/>
    <p:sldId id="430" r:id="rId19"/>
    <p:sldId id="431" r:id="rId20"/>
    <p:sldId id="432" r:id="rId21"/>
    <p:sldId id="367" r:id="rId22"/>
    <p:sldId id="437" r:id="rId23"/>
    <p:sldId id="494" r:id="rId24"/>
    <p:sldId id="495" r:id="rId25"/>
    <p:sldId id="496" r:id="rId26"/>
    <p:sldId id="497" r:id="rId27"/>
    <p:sldId id="498" r:id="rId28"/>
    <p:sldId id="438" r:id="rId29"/>
    <p:sldId id="439" r:id="rId30"/>
    <p:sldId id="400" r:id="rId31"/>
    <p:sldId id="402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2" r:id="rId40"/>
    <p:sldId id="414" r:id="rId41"/>
    <p:sldId id="415" r:id="rId42"/>
    <p:sldId id="422" r:id="rId43"/>
    <p:sldId id="424" r:id="rId44"/>
    <p:sldId id="425" r:id="rId45"/>
    <p:sldId id="426" r:id="rId46"/>
    <p:sldId id="427" r:id="rId47"/>
    <p:sldId id="428" r:id="rId48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11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8.xml"/><Relationship Id="rId13" Type="http://schemas.openxmlformats.org/officeDocument/2006/relationships/slide" Target="../slides/slide45.xml"/><Relationship Id="rId3" Type="http://schemas.openxmlformats.org/officeDocument/2006/relationships/slide" Target="../slides/slide40.xml"/><Relationship Id="rId7" Type="http://schemas.openxmlformats.org/officeDocument/2006/relationships/slide" Target="../slides/slide36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4.xml"/><Relationship Id="rId11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2.xml"/><Relationship Id="rId4" Type="http://schemas.openxmlformats.org/officeDocument/2006/relationships/slide" Target="../slides/slide31.xml"/><Relationship Id="rId9" Type="http://schemas.openxmlformats.org/officeDocument/2006/relationships/slide" Target="../slides/slide3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565181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187217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tags" Target="../tags/tag12.xml"/><Relationship Id="rId7" Type="http://schemas.openxmlformats.org/officeDocument/2006/relationships/slide" Target="slide2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0.xml"/><Relationship Id="rId4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5758943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电磁振荡与电磁波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718818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第十二章　交变电流　电磁波　传感器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03800" y="133741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如图甲所示为某一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图乙中的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振荡电路的电流随时间变化的关系图像。在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回路中电容器的上板带正电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2515" y="1878711"/>
            <a:ext cx="116580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O~a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阶段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电容器正在充电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电场能正在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能转化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a~b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阶段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电容器正在放电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磁场能正在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能转化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b~c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阶段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电容器正在放电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回路中电流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顺时针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c~d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阶段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电容器正在充电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回路中电流沿逆时针方向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530" y="2070761"/>
            <a:ext cx="5183378" cy="2336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电磁场与电磁波　电磁波谱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电磁振荡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电磁振荡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268730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振荡电流、极板带电荷量随时间的变化图像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966" y="1929511"/>
            <a:ext cx="4785595" cy="1311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3225673"/>
            <a:ext cx="3886252" cy="167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9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5016075"/>
            <a:ext cx="3826155" cy="1615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各物理量变化情况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电容器电荷量最大时开始计时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322598"/>
                  </p:ext>
                </p:extLst>
              </p:nvPr>
            </p:nvGraphicFramePr>
            <p:xfrm>
              <a:off x="694531" y="1459358"/>
              <a:ext cx="10369296" cy="489791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38886"/>
                    <a:gridCol w="1938886"/>
                    <a:gridCol w="1938886"/>
                    <a:gridCol w="1938886"/>
                    <a:gridCol w="2613752"/>
                  </a:tblGrid>
                  <a:tr h="5233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时间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87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工作过程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放电过程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充电过程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放电过程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充电过程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87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电荷量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q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87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87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电场强度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87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03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磁感应强度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687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能量转化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r>
                            <a:rPr lang="en-US" sz="24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322598"/>
                  </p:ext>
                </p:extLst>
              </p:nvPr>
            </p:nvGraphicFramePr>
            <p:xfrm>
              <a:off x="694531" y="1459358"/>
              <a:ext cx="10369296" cy="461762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38886"/>
                    <a:gridCol w="1938886"/>
                    <a:gridCol w="1938886"/>
                    <a:gridCol w="1938886"/>
                    <a:gridCol w="2613752"/>
                  </a:tblGrid>
                  <a:tr h="73653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时间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314" t="-826" r="-336164" b="-54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99687" t="-826" r="-235110" b="-54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0629" t="-826" r="-135849" b="-54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96970" t="-826" r="-699" b="-545455"/>
                          </a:stretch>
                        </a:blipFill>
                      </a:tcPr>
                    </a:tc>
                  </a:tr>
                  <a:tr h="5267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工作过程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放电过程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充电过程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放电过程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充电过程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67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电荷量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q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67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67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电场强度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67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03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磁感应强度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变大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679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能量转化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r>
                            <a:rPr lang="en-US" sz="2400" b="1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磁</a:t>
                          </a:r>
                          <a:r>
                            <a:rPr lang="en-US" sz="24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→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广东汕尾高三期末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)5G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信号可由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振荡电路产生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该电路某时刻的工作状态如图所示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0615" y="1947848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电容器正在充电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电流大小正在增大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线圈储存的磁场能正在增加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线圈正促进电流大小的变化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358098" y="13628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815" y="1487850"/>
            <a:ext cx="2306066" cy="194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234015" y="4367495"/>
            <a:ext cx="11873194" cy="18952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由题图可知电流方向由上极板流向下极板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且下极板带正电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则此时电容器正在充电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两极板的电荷量增大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电路中电流减小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线圈储存的磁场能正在减小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逐渐转化为电容器的电场能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根据楞次定律可知线圈总是阻碍电流的变化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05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振荡电路充、放电过程的判断方法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59979"/>
              </p:ext>
            </p:extLst>
          </p:nvPr>
        </p:nvGraphicFramePr>
        <p:xfrm>
          <a:off x="478504" y="1484757"/>
          <a:ext cx="11017377" cy="4413507"/>
        </p:xfrm>
        <a:graphic>
          <a:graphicData uri="http://schemas.openxmlformats.org/drawingml/2006/table">
            <a:tbl>
              <a:tblPr firstRow="1" firstCol="1" bandRow="1"/>
              <a:tblGrid>
                <a:gridCol w="2535732"/>
                <a:gridCol w="8481645"/>
              </a:tblGrid>
              <a:tr h="2162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根据电流流向判断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当电流流向带正电的极板时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电容器的电荷量增加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磁场能向电场能转化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处于充电过程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反之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当电流流出带正电的极板时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电荷量减少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电场能向磁场能转化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处于放电过程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84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根据物理量的变化趋势判断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当电容器的带电荷量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电压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、电场强度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增大或电流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磁感应强度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减小时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处于充电过程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反之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处于放电过程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3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根据能量判断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电场能增加时充电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磁场能增加时放电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19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8923085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浙江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月选考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能减小其电磁振荡周期的措施是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049363" y="13628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846751"/>
            <a:ext cx="2592324" cy="2066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2020264"/>
            <a:ext cx="4792573" cy="224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13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42" y="4471820"/>
            <a:ext cx="5640889" cy="2089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17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992382"/>
                <a:ext cx="11658044" cy="304164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线圈中插入铁芯和线圈的匝数增加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均增大了自感系数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由电磁振荡的周期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𝑳𝑪</m:t>
                        </m:r>
                      </m:e>
                    </m:rad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可知周期变大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电容器极板间插入电介质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则相对介电常数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ε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𝐫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𝒌𝒅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可知电容变大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𝑳𝑪</m:t>
                        </m:r>
                      </m:e>
                    </m:rad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可知周期变大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电容器极板间距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𝐫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𝒌𝒅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可知电容变小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𝑳𝑪</m:t>
                        </m:r>
                      </m:e>
                    </m:rad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可知周期变小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992382"/>
                <a:ext cx="11658044" cy="3041642"/>
              </a:xfrm>
              <a:prstGeom prst="rect">
                <a:avLst/>
              </a:prstGeom>
              <a:blipFill rotWithShape="0">
                <a:blip r:embed="rId2"/>
                <a:stretch>
                  <a:fillRect l="-680" r="-523" b="-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846751"/>
            <a:ext cx="2592324" cy="2066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028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8719885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江苏卷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拨到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构成回路。以电容器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开始放电取作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能正确反映电路中电流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变化关系的图像是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89371" y="3645027"/>
            <a:ext cx="5438564" cy="24852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电容器和电感线圈组成闭合回路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电场能与磁场能周期性转化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形成正弦式振荡电流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由于能量损耗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该系统的能量逐渐减小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振荡电流的振幅逐渐减小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781387" y="26589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929" y="1357608"/>
            <a:ext cx="2917634" cy="212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85" y="3346423"/>
            <a:ext cx="4752594" cy="31250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上海卷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人手与竖直天线构成可视为如图所示的等效电容器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与自感线圈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构成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9815" y="1909748"/>
            <a:ext cx="116580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当人手靠近竖直天线时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u="sng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在电容器电荷量为零的瞬间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达到最大值的是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36" y="1462683"/>
            <a:ext cx="5329745" cy="1957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3077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了解</a:t>
            </a:r>
            <a:r>
              <a:rPr lang="en-US" altLang="zh-CN" sz="3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振荡电路中振荡电流的产生过程及电磁振荡过程中能量转化情况。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掌握电磁振荡的周期公式和频率公式。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理解麦克斯韦电磁场理论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了解电磁波的产生、发射、传播和接收过程。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31749"/>
                <a:ext cx="11658044" cy="57913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变大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(2)BC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根据平行板电容器电容的决定式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𝐫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𝒌𝒅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当人手靠近竖直天线时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等效电容器的极板间距离减小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则等效电容器的电容变大。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振荡电路中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作出回路中的电流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及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所带的电荷量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随时间的变化规律图像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由图可知当电荷量为零时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达到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此时电场能全部转化为磁场能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场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能达到最大值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电容器两端电压为零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31749"/>
                <a:ext cx="11658044" cy="5791369"/>
              </a:xfrm>
              <a:prstGeom prst="rect">
                <a:avLst/>
              </a:prstGeom>
              <a:blipFill rotWithShape="0">
                <a:blip r:embed="rId2"/>
                <a:stretch>
                  <a:fillRect l="-680" b="-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41" y="2882532"/>
            <a:ext cx="4486756" cy="2844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电磁场与电磁波　电磁波谱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对麦克斯韦电磁场理论的理解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237933"/>
              </p:ext>
            </p:extLst>
          </p:nvPr>
        </p:nvGraphicFramePr>
        <p:xfrm>
          <a:off x="673100" y="2235994"/>
          <a:ext cx="10514012" cy="3931920"/>
        </p:xfrm>
        <a:graphic>
          <a:graphicData uri="http://schemas.openxmlformats.org/drawingml/2006/table">
            <a:tbl>
              <a:tblPr firstRow="1" firstCol="1" bandRow="1"/>
              <a:tblGrid>
                <a:gridCol w="5257006"/>
                <a:gridCol w="5257006"/>
              </a:tblGrid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恒定的电场不产生磁场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恒定的磁场不产生电场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9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均匀变化的电场在周围空间产生恒定的磁场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均匀变化的磁场在周围空间产生恒定的电场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9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非均匀变化的电场在周围空间产生变化的磁场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非均匀变化的磁场在周围空间产生变化的电场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57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振荡电场产生同频率的振荡磁场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振荡磁场产生同频率的振荡电场</a:t>
                      </a:r>
                      <a:endParaRPr lang="zh-CN" sz="1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电磁波的发射示意图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1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1343650"/>
            <a:ext cx="7560945" cy="29367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106615" y="4303482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电磁波接收的方法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9015" y="4979289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利用调谐产生电谐振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使接收电路的感应电流最强。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利用解调把接收电路中的有用信号分离出来。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云南曲靖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神舟号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系列飞船的成功发射及其后续的平稳运行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在很大程度上得益于载人航天测控通信系统的高效运作。该系统利用电磁波确保了地面指挥人员能够实时、准确地与飞船保持通信联系。关于电磁波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麦克斯韦预言了电磁波的存在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并通过实验捕捉到了电磁波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稳定的电场周围产生磁场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稳定的磁场周围产生电场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电磁波可以传递信息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声波不能传递信息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电磁波在真空中的传播速度等于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m/s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003393" y="25521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3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116580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麦克斯韦预言了电磁波的存在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赫兹通过实验首次证实了电磁波的存在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根据麦克斯韦电磁场理论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变化的电场周围产生磁场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变化的磁场周围产生电场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稳定的电场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不会产生磁场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电磁波和声波均能传递信息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例如声波用于语音交流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电磁波在真空中的传播速度与光速相等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57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关于电磁波谱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641090"/>
            <a:ext cx="116580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红外体温计的工作原理是人的体温越高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发射的红外线越强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有时物体温度较低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不发射红外线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导致无法使用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紫外线的频率比可见光低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医学中常用于杀菌消毒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长时间照射人体可能损害健康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射线频率较高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波动性较强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粒子性较弱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较难发生光电效应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手机通信使用的是无线电波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其波长较长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更容易观察到衍射现象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057106" y="78587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1319530"/>
            <a:ext cx="6696837" cy="1257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292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2387273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所有物体都会发射红外线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紫外线的频率比可见光高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;X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射线、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射线频率较高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波动性较弱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粒子性较强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较易发生光电效应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手机通信使用的是无线电波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其波长较长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更容易发生明显的衍射现象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836676"/>
            <a:ext cx="6696837" cy="1257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04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444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电磁波谱分类及应用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08122"/>
              </p:ext>
            </p:extLst>
          </p:nvPr>
        </p:nvGraphicFramePr>
        <p:xfrm>
          <a:off x="478504" y="1277803"/>
          <a:ext cx="11017378" cy="4937380"/>
        </p:xfrm>
        <a:graphic>
          <a:graphicData uri="http://schemas.openxmlformats.org/drawingml/2006/table">
            <a:tbl>
              <a:tblPr firstRow="1" firstCol="1" bandRow="1"/>
              <a:tblGrid>
                <a:gridCol w="1512189"/>
                <a:gridCol w="1237750"/>
                <a:gridCol w="2218682"/>
                <a:gridCol w="2160270"/>
                <a:gridCol w="2160270"/>
                <a:gridCol w="1728217"/>
              </a:tblGrid>
              <a:tr h="36499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电磁波谱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频率</a:t>
                      </a:r>
                      <a:r>
                        <a:rPr lang="en-US" sz="22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Hz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真空中波长</a:t>
                      </a:r>
                      <a:r>
                        <a:rPr lang="en-US" sz="22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特性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应用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递变规律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99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无线电波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&lt;3</a:t>
                      </a:r>
                      <a:r>
                        <a:rPr lang="en-US" sz="2200" b="1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11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&gt;10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-3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波动性强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易发生衍射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无线电技术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波长越长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越容易产生干涉、衍射现象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波长越短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穿透能力越强。不同频率的电磁波在同一种介质中传播时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频率越高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折射率越大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速度越小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99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红外线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2200" i="1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15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-7</a:t>
                      </a:r>
                      <a:r>
                        <a:rPr lang="en-US" sz="22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-3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热效应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红外遥感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6499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可见光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15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-7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引起视觉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照明、摄影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4326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紫外线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2200" i="1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16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-8</a:t>
                      </a:r>
                      <a:r>
                        <a:rPr lang="en-US" sz="22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-7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化学效应、荧光效应、灭菌消毒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医用消毒、防伪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6499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射线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en-US" sz="2200" i="1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19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en-US" sz="22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-8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穿透本领强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检查、医用透视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8197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射线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&gt;10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19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&lt;10</a:t>
                      </a:r>
                      <a:r>
                        <a:rPr lang="en-US" sz="22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-11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穿透本领最强</a:t>
                      </a:r>
                      <a:endParaRPr lang="zh-CN" sz="22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2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工业探伤、医用治疗</a:t>
                      </a:r>
                      <a:endParaRPr lang="zh-CN" sz="22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95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江苏苏州高三检测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如图所示的磁场中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根据磁感应强度随时间变化情况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能产生电磁波的是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115" y="4565015"/>
            <a:ext cx="116580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是恒定的磁场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不能产生电磁波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都是均匀变化的磁场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产生稳定的电场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而稳定的电场不会产生磁场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不能产生电磁波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是振荡磁场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会产生振荡的电场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电场和磁场交替产生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在空间传播形成电磁波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375755" y="208203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2628392"/>
            <a:ext cx="6193726" cy="1854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电焊作业时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会产生对人体有害的电焊弧光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辐射出大量频率为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Hz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的电磁波。根据如图所示的电磁波谱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判断它属于哪种电磁波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3389731"/>
            <a:ext cx="116580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微波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红外线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紫外线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射线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687530" y="13628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7" y="2094737"/>
            <a:ext cx="7464215" cy="111823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83215" y="4133402"/>
                <a:ext cx="11873194" cy="16083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根据波长与频率之间的关系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𝝂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m=3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根据电磁波谱可知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电焊弧光辐射出的是紫外线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15" y="4133402"/>
                <a:ext cx="11873194" cy="1608395"/>
              </a:xfrm>
              <a:prstGeom prst="rect">
                <a:avLst/>
              </a:prstGeom>
              <a:blipFill rotWithShape="0">
                <a:blip r:embed="rId3"/>
                <a:stretch>
                  <a:fillRect l="-924" r="-719" b="-7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613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8552" y="32689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324355"/>
            <a:ext cx="9519160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电磁振荡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辽宁沈阳模拟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一个电感线圈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组成的振荡电路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该时刻电感线圈内的磁场方向向上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极板带正电荷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对该时刻下列说法正确的是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7140" y="3789807"/>
            <a:ext cx="11658044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电感线圈内的磁场在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电感线圈内的电流在变大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电容器带的电荷量在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增加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两极板之间的电压在减小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3602" y="5030216"/>
            <a:ext cx="1165428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该时刻电感线圈内的磁场方向向上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说明回路中的电流为逆时针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电容器充电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两极板之间的电压在增大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电容器带的电荷量在增加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电感线圈内的电流在变小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电感线圈内的磁场在减弱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92" y="1459357"/>
            <a:ext cx="1746059" cy="2512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70384" y="19422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</a:t>
            </a:r>
            <a:r>
              <a:rPr lang="zh-CN" altLang="en-US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金属探测仪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其内部主要原理为一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当探测仪靠近金属物体时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线圈的自感系数增大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从而使振荡电路中的电流频率发生变化而发出声响。已知某时刻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线圈中的磁场方向如图所示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且电流正在减小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7940" y="2564892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该时刻电流从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流向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该时刻电容器正在放电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该时刻电路中磁场能正在向电场能转化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探测仪靠近金属时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振荡电流的频率增大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710" y="3061158"/>
            <a:ext cx="3997198" cy="1924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780919"/>
                <a:ext cx="11658044" cy="274944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根据安培定则知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该时刻螺线管中的电流方向为逆时针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俯视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则电流是从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流向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此时电流正在减小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电容器的电荷量增加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电容器正在充电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电路中磁场能正在向电场能转化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根据公式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𝑳𝑪</m:t>
                            </m:r>
                          </m:e>
                        </m:rad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探测仪靠近金属物体时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线圈的自感系数增大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振荡频率减小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780919"/>
                <a:ext cx="11658044" cy="2749446"/>
              </a:xfrm>
              <a:prstGeom prst="rect">
                <a:avLst/>
              </a:prstGeom>
              <a:blipFill rotWithShape="0">
                <a:blip r:embed="rId2"/>
                <a:stretch>
                  <a:fillRect l="-680" r="-157" b="-39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620649"/>
            <a:ext cx="3997198" cy="1924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959314" y="195996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湖北恩施模拟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收音机的调谐电路如图甲所示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改变可变电容器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进而改变调谐电路的频率。某次调频后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电路中的高频电流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的变化规律为如图乙所示的正弦曲线。下列说法正确的是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2540" y="2506345"/>
            <a:ext cx="11658044" cy="305998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的自感电动势最大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接收的信号波长更长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时间内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回路中的磁场能正在向电场能转化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通过调谐电路接收到的高频电流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就是我们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声音或图像信号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196" y="2507496"/>
            <a:ext cx="4392739" cy="2711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2153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图像的斜率最大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的自感电动势最大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𝑳𝑪</m:t>
                            </m:r>
                          </m:e>
                        </m:rad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振荡频率增大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知接收的信号波长更短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磁场能增大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回路中的电场能正在向磁场能转化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通过调谐电路接收到的高频电流需要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使声音或图像信号从高频电流中还原出来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215361"/>
              </a:xfrm>
              <a:prstGeom prst="rect">
                <a:avLst/>
              </a:prstGeom>
              <a:blipFill rotWithShape="0">
                <a:blip r:embed="rId2"/>
                <a:stretch>
                  <a:fillRect l="-680" r="-471" b="-23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196" y="3094281"/>
            <a:ext cx="4392739" cy="2711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704165" y="25191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的自感系数为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 H,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直流电阻为零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的电容为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=1.5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内阻不计。闭合开关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待电路达到稳定状态后断开开关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电路中将产生电磁振荡。如果规定线圈中的电流方向从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为正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断开开关的时刻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则电感线圈中电流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57" y="3212973"/>
            <a:ext cx="2789237" cy="2238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2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3073146"/>
            <a:ext cx="4320540" cy="3189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2168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在开关闭合时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电流是从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流向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A=0.5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当断开开关后电流在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电路中振荡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周期为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𝑳𝑪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s=4π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-3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216801"/>
              </a:xfrm>
              <a:prstGeom prst="rect">
                <a:avLst/>
              </a:prstGeom>
              <a:blipFill rotWithShape="0">
                <a:blip r:embed="rId2"/>
                <a:stretch>
                  <a:fillRect l="-680" b="-52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57" y="2486451"/>
            <a:ext cx="2789237" cy="2238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187019" y="25521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电磁场与电磁波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电磁波谱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湖北荆州模拟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我国高铁技术、北斗卫星导航系统、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通信技术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目前处于世界领先水平。与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具有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更高网速、低延时、低功率海量连接、通信使用的电磁波频率更高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等特点。与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使用的电磁波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波长更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	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传播速度更快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能量子的能量更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D.4G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信号是横波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信号是纵波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0902" y="4331208"/>
                <a:ext cx="11654282" cy="1422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5G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使用的电磁波频率更大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传播速度不变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均为光速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𝝂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波长更短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可知能量子的能量更大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电磁波均是横波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2" y="4331208"/>
                <a:ext cx="11654282" cy="1422762"/>
              </a:xfrm>
              <a:prstGeom prst="rect">
                <a:avLst/>
              </a:prstGeom>
              <a:blipFill rotWithShape="0">
                <a:blip r:embed="rId2"/>
                <a:stretch>
                  <a:fillRect l="-941" r="-2563" b="-98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310211" y="76553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浙江杭州模拟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以下电路中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能够最有效发射电磁波的是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0902" y="3873754"/>
                <a:ext cx="11654282" cy="2118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有效发射电磁波要满足两个条件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振荡电路的频率足够高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频率公式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𝑳𝑪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振荡电路产生的电场和磁场必须分布到开放的空间中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即开放电路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项中具备小电感、小电容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同时采用开放结构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能最有效发射电磁波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2" y="3873754"/>
                <a:ext cx="11654282" cy="2118529"/>
              </a:xfrm>
              <a:prstGeom prst="rect">
                <a:avLst/>
              </a:prstGeom>
              <a:blipFill rotWithShape="0">
                <a:blip r:embed="rId2"/>
                <a:stretch>
                  <a:fillRect l="-941" b="-63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1484757"/>
            <a:ext cx="6264783" cy="2194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069806" y="19346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云南楚雄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随着科技的进步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越来越多的人使用蓝牙耳机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手机与基站及耳机的通信如图所示。若基站与手机、手机与耳机之间通信的电磁波分别为甲波、乙波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则以下说法正确的是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9840" y="2494329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甲、乙波的频率都比可见光的频率大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真空中甲波的传播速度比乙波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传播速度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真空中甲波比乙波更容易绕过障碍物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甲波与乙波有可能发生干涉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06" y="2657727"/>
            <a:ext cx="5712835" cy="205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2619923"/>
            <a:ext cx="116580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甲、乙波的波长都比可见光的波长大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根据波长、波速和频率关系式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λf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甲、乙波的频率都比可见光的频率小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电磁波在真空中传播速度相同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则真空中甲、乙波的传播速度相同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由于甲波波长大于乙波波长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则甲波更容易发生明显的衍射现象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可知真空中甲波比乙波更容易绕过障碍物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两列波发生干涉的条件是频率相同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振动方向相同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相位差恒定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甲、乙波的频率不同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不能发生干涉现象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620649"/>
            <a:ext cx="5712835" cy="205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843865" y="178370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1063260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某收音机中的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由固定线圈和可调电容器组成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能够产生频率范围为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的电磁振荡。可调电容器的最大电容和最小电容之比为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baseline="30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baseline="30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263602" y="3087514"/>
                <a:ext cx="11654282" cy="3149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振荡电路的固有频率公式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𝑳𝑪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可得电容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所以当频率范围为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可调电容器的最大电容和最小电容之比为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𝐦𝐢𝐧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𝒌𝒇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02" y="3087514"/>
                <a:ext cx="11654282" cy="3149837"/>
              </a:xfrm>
              <a:prstGeom prst="rect">
                <a:avLst/>
              </a:prstGeom>
              <a:blipFill rotWithShape="0">
                <a:blip r:embed="rId2"/>
                <a:stretch>
                  <a:fillRect l="-941" r="-941" b="-32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100163" y="31291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四川遂宁模拟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城市停车自动收费系统原理如图甲所示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车位地面预埋有自感线圈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构成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当车靠近自感线圈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相当于在线圈中插入铁芯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使自感系数变大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引起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电路中的振荡电流频率变化。智能停车位计时器根据振荡电流频率变化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进行计时。某次振荡电路中的电流随时间变化如图乙所示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240" y="3625264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时刻电容器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所带电荷量为零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中磁场能在减小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的自感电动势在减小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由图乙可判断汽车正驶离智能停车位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225" y="3314573"/>
            <a:ext cx="6283566" cy="141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311185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时刻电流为零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此时电容器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所带电荷量最大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电流逐渐减小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电容器充电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磁场能向电场能转化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中磁场能在减小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电流变化率越来越大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的自感电动势在增大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振荡电路的周期变大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𝑳𝑪</m:t>
                        </m:r>
                      </m:e>
                    </m:rad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线圈自感系数变大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则汽车正驶入智能停车位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111853"/>
              </a:xfrm>
              <a:prstGeom prst="rect">
                <a:avLst/>
              </a:prstGeom>
              <a:blipFill rotWithShape="0">
                <a:blip r:embed="rId2"/>
                <a:stretch>
                  <a:fillRect l="-680" r="-418" b="-33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98" y="3314573"/>
            <a:ext cx="6283566" cy="141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366990" y="30783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585303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山东潍坊高三月考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图甲为测量储罐中不导电液体高度的电路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将与储罐外壳绝缘的两块平行金属板构成的电容器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置于储罐中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可通过开关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与电感线圈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或电源相连。当开关从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拨到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由电感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与电容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构成的回路中产生的振荡电流如图乙所示。在平行板电容器极板面积一定、两极板间距离一定的条件下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97940" y="3556584"/>
                <a:ext cx="11658044" cy="27170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储罐内的液面高度降低时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回路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振荡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电流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的频率将变小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时间内电容器放电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回路中电场能逐渐转化为磁场能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该振荡电流的有效值为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0" y="3556584"/>
                <a:ext cx="11658044" cy="2717066"/>
              </a:xfrm>
              <a:prstGeom prst="rect">
                <a:avLst/>
              </a:prstGeom>
              <a:blipFill rotWithShape="0">
                <a:blip r:embed="rId2"/>
                <a:stretch>
                  <a:fillRect l="-680" b="-40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3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060446"/>
            <a:ext cx="4999035" cy="24919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28089"/>
                <a:ext cx="11658044" cy="550212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回路振荡电流的频率为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𝑳𝑪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𝐫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𝒌𝒅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储罐内的液面高度降低时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介电常数减小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回路振荡电流的频率将变大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根据图乙可知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时间内电流减小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磁场能减小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电场能增大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回路中磁场能逐渐转化为电场能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电容器充电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根据图乙可知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时间内电流增大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磁场能增大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电场能减小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回路中电场能逐渐转化为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场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根据正弦式交变电流的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效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值规律可知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该振荡电流的有效值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28089"/>
                <a:ext cx="11658044" cy="5502123"/>
              </a:xfrm>
              <a:prstGeom prst="rect">
                <a:avLst/>
              </a:prstGeom>
              <a:blipFill rotWithShape="0">
                <a:blip r:embed="rId2"/>
                <a:stretch>
                  <a:fillRect l="-680" r="-3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529354"/>
            <a:ext cx="4999035" cy="24919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88119" y="652610"/>
            <a:ext cx="800191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1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周期性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996797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633349"/>
            <a:ext cx="6480810" cy="59349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3068396" y="1135464"/>
            <a:ext cx="1005375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1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振荡电流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73711" y="1667300"/>
            <a:ext cx="4347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1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LC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40027" y="2188254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充电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08199" y="2442254"/>
            <a:ext cx="652715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r>
              <a:rPr lang="en-US" altLang="zh-CN" sz="1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i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02979" y="2696508"/>
            <a:ext cx="1335594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</a:t>
            </a:r>
            <a:r>
              <a:rPr lang="en-US" altLang="zh-CN" sz="1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B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59825" y="3509816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59284" y="3776516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953719" y="4234097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39930" y="4483735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045428" y="5136305"/>
            <a:ext cx="800191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周期性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/>
              <p:cNvSpPr/>
              <p:nvPr/>
            </p:nvSpPr>
            <p:spPr>
              <a:xfrm>
                <a:off x="3731609" y="5576570"/>
                <a:ext cx="769862" cy="361750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r>
                  <a:rPr lang="en-US" altLang="zh-CN" sz="1600" kern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1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1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𝑳𝑪</m:t>
                        </m:r>
                      </m:e>
                    </m:rad>
                  </m:oMath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609" y="5576570"/>
                <a:ext cx="769862" cy="361750"/>
              </a:xfrm>
              <a:prstGeom prst="rect">
                <a:avLst/>
              </a:prstGeom>
              <a:blipFill rotWithShape="0">
                <a:blip r:embed="rId3"/>
                <a:stretch>
                  <a:fillRect l="-3968" b="-22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3630009" y="5877796"/>
                <a:ext cx="882073" cy="600982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altLang="zh-CN" sz="1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𝛑</m:t>
                          </m:r>
                          <m:rad>
                            <m:radPr>
                              <m:degHide m:val="on"/>
                              <m:ctrlPr>
                                <a:rPr lang="zh-CN" altLang="zh-CN" sz="16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6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𝑳𝑪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1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009" y="5877796"/>
                <a:ext cx="882073" cy="60098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68687" y="959485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0690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2.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6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959485"/>
            <a:ext cx="9801912" cy="35496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743287" y="1612323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97444" y="2908358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介质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306929" y="2946146"/>
            <a:ext cx="1130409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</a:t>
            </a:r>
            <a:r>
              <a:rPr lang="en-US" altLang="zh-CN" sz="2600" b="1" kern="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10</a:t>
            </a:r>
            <a:r>
              <a:rPr lang="en-US" altLang="zh-CN" sz="2600" kern="0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8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40230" y="3444828"/>
            <a:ext cx="518062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98022" y="3927809"/>
            <a:ext cx="421882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λf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12863" y="709676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开放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310616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3.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0" y="819785"/>
            <a:ext cx="10081261" cy="3755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125563" y="1309958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高频振荡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55908" y="2072466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频率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43287" y="2707847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振幅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50452" y="4004009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调制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344503" y="1157558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可见光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75143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4.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05" y="1243330"/>
            <a:ext cx="10622349" cy="1923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思考判断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电容器放电完毕时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回路中电流最小。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回路中的电流最大时回路中的磁场能最大。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电磁振荡的固有周期与电流的变化快慢有关。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振荡电路的频率越高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发射电磁波的本领越大。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要将传递的声音信号向远距离发射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必须以高频电磁波作为载波。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只有接收电路发生电谐振时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接收电路中才有振荡电流。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解调是调制的逆过程。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09603" y="1234325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386062" y="1831606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54277" y="244158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657973" y="2975241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262997" y="358522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026639" y="4233303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252563" y="477596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2069</Words>
  <Application>Microsoft Office PowerPoint</Application>
  <PresentationFormat>自定义</PresentationFormat>
  <Paragraphs>301</Paragraphs>
  <Slides>47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61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52</cp:revision>
  <dcterms:created xsi:type="dcterms:W3CDTF">2024-01-15T03:14:15Z</dcterms:created>
  <dcterms:modified xsi:type="dcterms:W3CDTF">2026-03-11T01:09:45Z</dcterms:modified>
</cp:coreProperties>
</file>