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7"/>
  </p:notesMasterIdLst>
  <p:handoutMasterIdLst>
    <p:handoutMasterId r:id="rId58"/>
  </p:handoutMasterIdLst>
  <p:sldIdLst>
    <p:sldId id="340" r:id="rId2"/>
    <p:sldId id="257" r:id="rId3"/>
    <p:sldId id="341" r:id="rId4"/>
    <p:sldId id="342" r:id="rId5"/>
    <p:sldId id="343" r:id="rId6"/>
    <p:sldId id="344" r:id="rId7"/>
    <p:sldId id="345" r:id="rId8"/>
    <p:sldId id="346" r:id="rId9"/>
    <p:sldId id="347" r:id="rId10"/>
    <p:sldId id="348" r:id="rId11"/>
    <p:sldId id="349" r:id="rId12"/>
    <p:sldId id="351" r:id="rId13"/>
    <p:sldId id="355" r:id="rId14"/>
    <p:sldId id="356" r:id="rId15"/>
    <p:sldId id="357" r:id="rId16"/>
    <p:sldId id="430" r:id="rId17"/>
    <p:sldId id="431" r:id="rId18"/>
    <p:sldId id="432" r:id="rId19"/>
    <p:sldId id="367" r:id="rId20"/>
    <p:sldId id="437" r:id="rId21"/>
    <p:sldId id="490" r:id="rId22"/>
    <p:sldId id="491" r:id="rId23"/>
    <p:sldId id="492" r:id="rId24"/>
    <p:sldId id="493" r:id="rId25"/>
    <p:sldId id="438" r:id="rId26"/>
    <p:sldId id="439" r:id="rId27"/>
    <p:sldId id="378" r:id="rId28"/>
    <p:sldId id="454" r:id="rId29"/>
    <p:sldId id="494" r:id="rId30"/>
    <p:sldId id="495" r:id="rId31"/>
    <p:sldId id="455" r:id="rId32"/>
    <p:sldId id="456" r:id="rId33"/>
    <p:sldId id="389" r:id="rId34"/>
    <p:sldId id="471" r:id="rId35"/>
    <p:sldId id="496" r:id="rId36"/>
    <p:sldId id="472" r:id="rId37"/>
    <p:sldId id="473" r:id="rId38"/>
    <p:sldId id="400" r:id="rId39"/>
    <p:sldId id="402" r:id="rId40"/>
    <p:sldId id="403" r:id="rId41"/>
    <p:sldId id="404" r:id="rId42"/>
    <p:sldId id="405" r:id="rId43"/>
    <p:sldId id="406" r:id="rId44"/>
    <p:sldId id="408" r:id="rId45"/>
    <p:sldId id="410" r:id="rId46"/>
    <p:sldId id="411" r:id="rId47"/>
    <p:sldId id="412" r:id="rId48"/>
    <p:sldId id="413" r:id="rId49"/>
    <p:sldId id="414" r:id="rId50"/>
    <p:sldId id="415" r:id="rId51"/>
    <p:sldId id="416" r:id="rId52"/>
    <p:sldId id="417" r:id="rId53"/>
    <p:sldId id="418" r:id="rId54"/>
    <p:sldId id="421" r:id="rId55"/>
    <p:sldId id="428" r:id="rId56"/>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p:scale>
          <a:sx n="75" d="100"/>
          <a:sy n="75" d="100"/>
        </p:scale>
        <p:origin x="666"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2026/3/11</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13</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45.xml"/><Relationship Id="rId3" Type="http://schemas.openxmlformats.org/officeDocument/2006/relationships/slide" Target="../slides/slide49.xml"/><Relationship Id="rId7" Type="http://schemas.openxmlformats.org/officeDocument/2006/relationships/slide" Target="../slides/slide44.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43.xml"/><Relationship Id="rId11" Type="http://schemas.openxmlformats.org/officeDocument/2006/relationships/slide" Target="../slides/slide53.xml"/><Relationship Id="rId5" Type="http://schemas.openxmlformats.org/officeDocument/2006/relationships/slide" Target="../slides/slide41.xml"/><Relationship Id="rId10" Type="http://schemas.openxmlformats.org/officeDocument/2006/relationships/slide" Target="../slides/slide51.xml"/><Relationship Id="rId4" Type="http://schemas.openxmlformats.org/officeDocument/2006/relationships/slide" Target="../slides/slide39.xml"/><Relationship Id="rId9" Type="http://schemas.openxmlformats.org/officeDocument/2006/relationships/slide" Target="../slides/slide4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5963914"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565181"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tags" Target="../tags/tag12.xml"/><Relationship Id="rId7" Type="http://schemas.openxmlformats.org/officeDocument/2006/relationships/slide" Target="slide19.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10" Type="http://schemas.openxmlformats.org/officeDocument/2006/relationships/slide" Target="slide33.xml"/><Relationship Id="rId4" Type="http://schemas.openxmlformats.org/officeDocument/2006/relationships/tags" Target="../tags/tag13.xml"/><Relationship Id="rId9" Type="http://schemas.openxmlformats.org/officeDocument/2006/relationships/slide" Target="slide2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8.xml"/><Relationship Id="rId4" Type="http://schemas.openxmlformats.org/officeDocument/2006/relationships/slide" Target="slide13.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6.jpeg"/><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6707921"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光电效应　波粒二象性</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2"/>
          <p:cNvSpPr txBox="1"/>
          <p:nvPr>
            <p:custDataLst>
              <p:tags r:id="rId3"/>
            </p:custDataLst>
          </p:nvPr>
        </p:nvSpPr>
        <p:spPr>
          <a:xfrm>
            <a:off x="1054736" y="5050195"/>
            <a:ext cx="3892412" cy="584775"/>
          </a:xfrm>
          <a:prstGeom prst="rect">
            <a:avLst/>
          </a:prstGeom>
          <a:noFill/>
        </p:spPr>
        <p:txBody>
          <a:bodyPr wrap="none">
            <a:spAutoFit/>
          </a:bodyPr>
          <a:lstStyle/>
          <a:p>
            <a:pPr>
              <a:defRPr/>
            </a:pPr>
            <a:r>
              <a:rPr lang="zh-CN" altLang="en-US" sz="3200" b="1">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第十五章　近代物理</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432423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三、爱因斯坦光电效应方程</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光子说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在空间传播的光不是连续的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而是一份一份的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每一份叫作一个光子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光子的能量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ε</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逸出功</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电子从金属中逸出所需做功</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最大初动能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发生光电效应时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金属表面上</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吸收</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光子后克服原子核的引力逸出时所具有的动能的最大值。</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光电效应方程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1952593" y="1929511"/>
            <a:ext cx="498855" cy="492443"/>
          </a:xfrm>
          <a:prstGeom prst="rect">
            <a:avLst/>
          </a:prstGeom>
        </p:spPr>
        <p:txBody>
          <a:bodyPr wrap="none">
            <a:spAutoFit/>
          </a:bodyPr>
          <a:lstStyle/>
          <a:p>
            <a:r>
              <a:rPr lang="en-US" altLang="zh-CN" sz="2600" i="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hν</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5" name="矩形 4"/>
          <p:cNvSpPr/>
          <p:nvPr/>
        </p:nvSpPr>
        <p:spPr>
          <a:xfrm>
            <a:off x="6323933" y="2517203"/>
            <a:ext cx="1184940"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最小值</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7" name="矩形 6"/>
          <p:cNvSpPr/>
          <p:nvPr/>
        </p:nvSpPr>
        <p:spPr>
          <a:xfrm>
            <a:off x="6705080" y="3085973"/>
            <a:ext cx="851515"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电子</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8" name="矩形 7"/>
          <p:cNvSpPr/>
          <p:nvPr/>
        </p:nvSpPr>
        <p:spPr>
          <a:xfrm>
            <a:off x="5301144" y="4270819"/>
            <a:ext cx="997389" cy="492443"/>
          </a:xfrm>
          <a:prstGeom prst="rect">
            <a:avLst/>
          </a:prstGeom>
        </p:spPr>
        <p:txBody>
          <a:bodyPr wrap="none">
            <a:spAutoFit/>
          </a:bodyPr>
          <a:lstStyle/>
          <a:p>
            <a:r>
              <a:rPr lang="en-US" altLang="zh-CN" sz="2600" i="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hν</a:t>
            </a:r>
            <a:r>
              <a:rPr lang="en-US"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a:t>
            </a:r>
            <a:r>
              <a:rPr lang="en-US" altLang="zh-CN" sz="2600" i="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W</a:t>
            </a:r>
            <a:r>
              <a:rPr lang="en-US" altLang="zh-CN" sz="2600" baseline="-250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0</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7" grpId="0" autoUpdateAnimBg="0"/>
      <p:bldP spid="8"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432423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四、光的波粒二象性与物质波</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光的波粒二象性</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光的干涉、衍射、偏振现象说明光</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具有</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性</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光电效应说明光</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具有</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性</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光既具有波动性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又具有粒子性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即光</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具有</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____________</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物质波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任何一个运动着的物体</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小到微观粒子大到宏观物体都有一种波与它对应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其波长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为运动物体的动量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为普朗克常量。</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6527260" y="1916811"/>
            <a:ext cx="851515"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波动</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5" name="矩形 4"/>
          <p:cNvSpPr/>
          <p:nvPr/>
        </p:nvSpPr>
        <p:spPr>
          <a:xfrm>
            <a:off x="3922129" y="2529904"/>
            <a:ext cx="851515" cy="492443"/>
          </a:xfrm>
          <a:prstGeom prst="rect">
            <a:avLst/>
          </a:prstGeom>
        </p:spPr>
        <p:txBody>
          <a:bodyPr wrap="none">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粒子</a:t>
            </a:r>
            <a:endPar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6" name="矩形 5"/>
          <p:cNvSpPr/>
          <p:nvPr/>
        </p:nvSpPr>
        <p:spPr>
          <a:xfrm>
            <a:off x="6708614" y="3101784"/>
            <a:ext cx="1851789"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波粒二象性</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矩形 1"/>
              <p:cNvSpPr/>
              <p:nvPr/>
            </p:nvSpPr>
            <p:spPr>
              <a:xfrm>
                <a:off x="2371641" y="4032271"/>
                <a:ext cx="410690" cy="72878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zh-CN" altLang="zh-CN" sz="2000" i="1" smtClean="0">
                              <a:solidFill>
                                <a:srgbClr val="C00000"/>
                              </a:solidFill>
                              <a:latin typeface="Cambria Math" panose="02040503050406030204" pitchFamily="18" charset="0"/>
                              <a:ea typeface="Cambria Math" panose="02040503050406030204" pitchFamily="18" charset="0"/>
                              <a:cs typeface="Times New Roman" panose="02020603050405020304" pitchFamily="18" charset="0"/>
                              <a:sym typeface="Times New Roman" panose="02020603050405020304" pitchFamily="18" charset="0"/>
                            </a:rPr>
                          </m:ctrlPr>
                        </m:fPr>
                        <m:num>
                          <m:r>
                            <a:rPr lang="en-US" altLang="zh-CN" sz="2000" b="1" i="1">
                              <a:solidFill>
                                <a:srgbClr val="C00000"/>
                              </a:solidFill>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𝒉</m:t>
                          </m:r>
                        </m:num>
                        <m:den>
                          <m:r>
                            <a:rPr lang="en-US" altLang="zh-CN" sz="2000" b="1" i="1">
                              <a:solidFill>
                                <a:srgbClr val="C00000"/>
                              </a:solidFill>
                              <a:latin typeface="Cambria Math" panose="02040503050406030204" pitchFamily="18" charset="0"/>
                              <a:ea typeface="微软雅黑" panose="020B0503020204020204" pitchFamily="34" charset="-122"/>
                              <a:cs typeface="Times New Roman" panose="02020603050405020304" pitchFamily="18" charset="0"/>
                              <a:sym typeface="Times New Roman" panose="02020603050405020304" pitchFamily="18" charset="0"/>
                            </a:rPr>
                            <m:t>𝒑</m:t>
                          </m:r>
                        </m:den>
                      </m:f>
                    </m:oMath>
                  </m:oMathPara>
                </a14:m>
                <a:endParaRPr lang="zh-CN" altLang="en-US" sz="2000" dirty="0">
                  <a:latin typeface="Times New Roman" panose="02020603050405020304" pitchFamily="18" charset="0"/>
                  <a:ea typeface="微软雅黑" panose="020B0503020204020204" pitchFamily="34" charset="-122"/>
                  <a:sym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2371641" y="4032271"/>
                <a:ext cx="410690" cy="728789"/>
              </a:xfrm>
              <a:prstGeom prst="rect">
                <a:avLst/>
              </a:prstGeom>
              <a:blipFill rotWithShape="0">
                <a:blip r:embed="rId2"/>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linds(horizont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P spid="2"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432423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思考判断</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黑体能够反射各种波长的电磁波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但不会辐射电磁波。</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微观粒子的能量是量子化的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即微观粒子的能量是分立的。</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只要入射光的强度足够大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就可以使金属发生光电效应。</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要使某金属发生光电效应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入射光子的能量必须大于或等于该金属的逸出功。</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光电子的最大初动能与入射光子的频率成正比。</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3" name="矩形 2"/>
          <p:cNvSpPr/>
          <p:nvPr/>
        </p:nvSpPr>
        <p:spPr>
          <a:xfrm>
            <a:off x="8509603" y="122162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5" name="矩形 4"/>
          <p:cNvSpPr/>
          <p:nvPr/>
        </p:nvSpPr>
        <p:spPr>
          <a:xfrm>
            <a:off x="9068435" y="1844306"/>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6" name="矩形 5"/>
          <p:cNvSpPr/>
          <p:nvPr/>
        </p:nvSpPr>
        <p:spPr>
          <a:xfrm>
            <a:off x="8865457" y="242506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7" name="矩形 6"/>
          <p:cNvSpPr/>
          <p:nvPr/>
        </p:nvSpPr>
        <p:spPr>
          <a:xfrm>
            <a:off x="313277" y="3585222"/>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8" name="矩形 7"/>
          <p:cNvSpPr/>
          <p:nvPr/>
        </p:nvSpPr>
        <p:spPr>
          <a:xfrm>
            <a:off x="7793977" y="4195203"/>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autoUpdateAnimBg="0"/>
      <p:bldP spid="6" grpId="0" autoUpdateAnimBg="0"/>
      <p:bldP spid="7" grpId="0" autoUpdateAnimBg="0"/>
      <p:bldP spid="8"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光电效应规律的理解和应用</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黑体辐射　能量子</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光电效应的四类图像</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
        <p:nvSpPr>
          <p:cNvPr id="17" name="圆角矩形 16">
            <a:hlinkClick r:id="rId10" action="ppaction://hlinksldjump"/>
          </p:cNvPr>
          <p:cNvSpPr/>
          <p:nvPr/>
        </p:nvSpPr>
        <p:spPr>
          <a:xfrm>
            <a:off x="4311846" y="4586805"/>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考点四　光的波粒二象性　物质波</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黑体辐射　能量子</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黑体辐射的实验规律</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59015" y="2348865"/>
            <a:ext cx="11658044" cy="1859652"/>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温度一定时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黑体辐射强度随波长的分布有一个极大值。</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随着温度的升高各种波长的辐射强度都有增加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辐射强度的极大值向波长较短的方向移动。</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能量子问题的求解方法</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p:cNvSpPr/>
              <p:nvPr/>
            </p:nvSpPr>
            <p:spPr>
              <a:xfrm>
                <a:off x="259015" y="1268730"/>
                <a:ext cx="11658044" cy="375369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明确能量子公式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ε</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注意频率、波长、波速的关系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e>
                          <m:sub>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介</m:t>
                            </m:r>
                          </m:sub>
                        </m:sSub>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应用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ε</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计算不同波长的光的能量子的能量。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应用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计算光的波长。</a:t>
                </a:r>
                <a:endParaRPr lang="zh-CN" altLang="zh-CN" sz="1150">
                  <a:latin typeface="Calibri" panose="020F0502020204030204" pitchFamily="34" charset="0"/>
                  <a:cs typeface="Times New Roman" panose="02020603050405020304" pitchFamily="18" charset="0"/>
                </a:endParaRPr>
              </a:p>
              <a:p>
                <a:pPr>
                  <a:lnSpc>
                    <a:spcPct val="150000"/>
                  </a:lnSpc>
                  <a:spcAft>
                    <a:spcPts val="565"/>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应用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nε</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nhν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nh</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计算光子数。</a:t>
                </a:r>
                <a:endParaRPr lang="zh-CN" altLang="zh-CN" sz="115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59015" y="1268730"/>
                <a:ext cx="11658044" cy="3753696"/>
              </a:xfrm>
              <a:prstGeom prst="rect">
                <a:avLst/>
              </a:prstGeom>
              <a:blipFill rotWithShape="0">
                <a:blip r:embed="rId2"/>
                <a:stretch>
                  <a:fillRect l="-680" b="-32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4760190"/>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黑体辐射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的相关研究是量子理论的开端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下面有关黑体辐射的论述正确的是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能够完全反射所有入射的各种波长的电磁波的物体称为绝对黑体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简称黑体</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维恩给出的辐射强度关于波长分布的理论公式中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在长波区符合良好而在短波区与实验偏离较大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瑞利的公式则恰好相反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甚至出现了</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紫外灾难</a:t>
            </a:r>
            <a:r>
              <a:rPr lang="en-US" altLang="zh-CN" sz="2600" b="1" dirty="0">
                <a:latin typeface="宋体" panose="02010600030101010101" pitchFamily="2"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普朗克在爱因斯坦的光量子理论的基础上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提出了使用能量子观点来解决黑体辐射问题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并最终给出了与实验完美吻合的黑体辐射公式</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黑体辐射最终导致了量子力学的建立。在量子力学的观点里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能量、动量等物理量都不再是连续的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而是分立的</a:t>
            </a:r>
            <a:endParaRPr lang="zh-CN" altLang="zh-CN" sz="1150" dirty="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6" name="TextBox 1"/>
          <p:cNvSpPr txBox="1"/>
          <p:nvPr/>
        </p:nvSpPr>
        <p:spPr>
          <a:xfrm>
            <a:off x="694531" y="194221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11304132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20649"/>
            <a:ext cx="11658044" cy="425569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绝对黑体是指能够完全吸收所有入射的各种波长的电磁波而不反射的物体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维恩的理论公式在短波区与实验符合而在长波区偏离大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而瑞利的公式恰好相反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可以直接根据</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紫外灾难</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判断瑞利的公式应在短波区偏移大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普朗克是从实验数据以及数学差值等方法得到的黑体辐射公式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爱因斯坦的光量子理论是以普朗克的能量子假设为基础的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黑体辐射最终导致了量子力学的建立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在量子力学的观点里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能量、动量等物理量都不再是连续的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而是分立的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212570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536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人眼对绿光最为敏感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正常人的眼睛接收到波长为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530 nm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的绿光时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只要每秒有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个绿光的光子射入瞳孔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眼睛就能察觉。普朗克常量为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6.63</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-34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J·s</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光速为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m/s,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则人眼能察觉到绿光时所接收到的最小功率是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A.2.3</a:t>
            </a:r>
            <a:r>
              <a:rPr lang="en-US" altLang="zh-CN" sz="2600" b="1" dirty="0" err="1" smtClean="0">
                <a:latin typeface="宋体" panose="02010600030101010101" pitchFamily="2" charset="-122"/>
                <a:cs typeface="Times New Roman" panose="02020603050405020304" pitchFamily="18" charset="0"/>
              </a:rPr>
              <a:t>×</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err="1" smtClean="0">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W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B.3.8</a:t>
            </a:r>
            <a:r>
              <a:rPr lang="en-US" altLang="zh-CN" sz="2600" b="1" dirty="0" err="1" smtClean="0">
                <a:latin typeface="宋体" panose="02010600030101010101" pitchFamily="2" charset="-122"/>
                <a:cs typeface="Times New Roman" panose="02020603050405020304" pitchFamily="18" charset="0"/>
              </a:rPr>
              <a:t>×</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err="1" smtClean="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W</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C.7.0</a:t>
            </a:r>
            <a:r>
              <a:rPr lang="en-US" altLang="zh-CN" sz="2600" b="1" dirty="0" err="1" smtClean="0">
                <a:latin typeface="宋体" panose="02010600030101010101" pitchFamily="2" charset="-122"/>
                <a:cs typeface="Times New Roman" panose="02020603050405020304" pitchFamily="18" charset="0"/>
              </a:rPr>
              <a:t>×</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err="1"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W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D.1.2</a:t>
            </a:r>
            <a:r>
              <a:rPr lang="en-US" altLang="zh-CN" sz="2600" b="1" dirty="0" err="1" smtClean="0">
                <a:latin typeface="宋体" panose="02010600030101010101" pitchFamily="2" charset="-122"/>
                <a:cs typeface="Times New Roman" panose="02020603050405020304" pitchFamily="18" charset="0"/>
              </a:rPr>
              <a:t>×</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err="1" smtClean="0">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W</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297115" y="3746345"/>
                <a:ext cx="11658044" cy="2211479"/>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因每秒有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dirty="0">
                    <a:latin typeface="Times New Roman" panose="02020603050405020304" pitchFamily="18" charset="0"/>
                    <a:cs typeface="Times New Roman" panose="02020603050405020304" pitchFamily="18" charset="0"/>
                  </a:rPr>
                  <a:t>个绿光的光子射入瞳孔眼睛就能察觉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所以察觉到绿光所接收到的最小功率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式中</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又</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𝟑𝟒</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𝟓𝟑𝟎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den>
                    </m:f>
                  </m:oMath>
                </a14:m>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2.3</a:t>
                </a:r>
                <a:r>
                  <a:rPr lang="en-US" altLang="zh-CN" sz="2600" b="1" dirty="0" smtClean="0">
                    <a:latin typeface="宋体" panose="02010600030101010101" pitchFamily="2" charset="-122"/>
                    <a:cs typeface="Times New Roman" panose="02020603050405020304" pitchFamily="18" charset="0"/>
                  </a:rPr>
                  <a:t>×</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smtClean="0">
                    <a:effectLst/>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b="1" dirty="0" smtClean="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97115" y="3746345"/>
                <a:ext cx="11658044" cy="2211479"/>
              </a:xfrm>
              <a:prstGeom prst="rect">
                <a:avLst/>
              </a:prstGeom>
              <a:blipFill rotWithShape="0">
                <a:blip r:embed="rId2"/>
                <a:stretch>
                  <a:fillRect l="-680" b="-5525"/>
                </a:stretch>
              </a:blipFill>
            </p:spPr>
            <p:txBody>
              <a:bodyPr/>
              <a:lstStyle/>
              <a:p>
                <a:r>
                  <a:rPr lang="zh-CN" altLang="en-US">
                    <a:noFill/>
                  </a:rPr>
                  <a:t> </a:t>
                </a:r>
              </a:p>
            </p:txBody>
          </p:sp>
        </mc:Fallback>
      </mc:AlternateContent>
      <p:sp>
        <p:nvSpPr>
          <p:cNvPr id="6" name="TextBox 1"/>
          <p:cNvSpPr txBox="1"/>
          <p:nvPr/>
        </p:nvSpPr>
        <p:spPr>
          <a:xfrm>
            <a:off x="9119584" y="192951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18437180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光电效应规律的理解和应用</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四点</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提醒</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59015" y="2132838"/>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能否发生光电效应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不取决于光的强度而取决于光的频率。</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光电效应中的</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不是特指可见光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也包括不可见光。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逸出功的大小由金属本身决定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与入射光无关。</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光电子不是光子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而是电子。</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796111" cy="233905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理解光电效应的实验规律</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会利用光电效应方程计算逸出功、最大初动能、截止频率等物理量。</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会分析光电效应的图像问题。</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3.</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理解物质波的概念</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理解光的波粒二象性。</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452397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两条</a:t>
                </a:r>
                <a:r>
                  <a:rPr lang="en-US" altLang="zh-CN" sz="2600" b="1" dirty="0">
                    <a:latin typeface="宋体" panose="02010600030101010101" pitchFamily="2" charset="-122"/>
                    <a:cs typeface="Times New Roman" panose="02020603050405020304" pitchFamily="18" charset="0"/>
                  </a:rPr>
                  <a:t>”</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关系</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光的强度大</a:t>
                </a:r>
                <a:r>
                  <a:rPr lang="en-US" altLang="zh-CN" sz="2600" b="1" dirty="0">
                    <a:latin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光子数目多</a:t>
                </a:r>
                <a:r>
                  <a:rPr lang="en-US" altLang="zh-CN" sz="2600" b="1" dirty="0">
                    <a:latin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发射光电子多</a:t>
                </a:r>
                <a:r>
                  <a:rPr lang="en-US" altLang="zh-CN" sz="2600" b="1" dirty="0">
                    <a:latin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光电流大。</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光子频率高</a:t>
                </a:r>
                <a:r>
                  <a:rPr lang="en-US" altLang="zh-CN" sz="2600" b="1" dirty="0">
                    <a:latin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光子能量大</a:t>
                </a:r>
                <a:r>
                  <a:rPr lang="en-US" altLang="zh-CN" sz="2600" b="1" dirty="0">
                    <a:latin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产生光电子的最大初动能大</a:t>
                </a:r>
                <a:r>
                  <a:rPr lang="en-US" altLang="zh-CN" sz="2600" b="1" dirty="0">
                    <a:latin typeface="宋体" panose="02010600030101010101" pitchFamily="2"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遏止电压大。</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宋体" panose="02010600030101010101" pitchFamily="2" charset="-122"/>
                    <a:cs typeface="Times New Roman" panose="02020603050405020304" pitchFamily="18" charset="0"/>
                  </a:rPr>
                  <a:t>“</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三个</a:t>
                </a:r>
                <a:r>
                  <a:rPr lang="en-US" altLang="zh-CN" sz="2600" b="1" dirty="0">
                    <a:latin typeface="宋体" panose="02010600030101010101" pitchFamily="2" charset="-122"/>
                    <a:cs typeface="Times New Roman" panose="02020603050405020304" pitchFamily="18" charset="0"/>
                  </a:rPr>
                  <a:t>”</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关系式</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爱因斯坦光电效应方程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最大初动能与遏止电压的关系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e</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逸出功与极限频率的关系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4523971"/>
              </a:xfrm>
              <a:prstGeom prst="rect">
                <a:avLst/>
              </a:prstGeom>
              <a:blipFill rotWithShape="0">
                <a:blip r:embed="rId2"/>
                <a:stretch>
                  <a:fillRect l="-671" b="-202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550633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4260053"/>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广东卷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有甲、乙两种金属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甲的逸出功小于乙的逸出功。使用某频率的光分别照射这两种金属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只有甲发射光电子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其最大初动能为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使用频率更小的光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可能使乙也发射光电子</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使用频率更小的光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若仍能使甲发射光电子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则其最大初动能小于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频率不变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减弱光强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可能使乙也发射光电子</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频率不变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减弱光强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若仍能使甲发射光电子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则其最大初动能小于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endParaRPr lang="zh-CN" altLang="zh-CN" sz="1150" dirty="0">
              <a:latin typeface="Calibri" panose="020F0502020204030204" pitchFamily="34" charset="0"/>
              <a:cs typeface="Times New Roman" panose="02020603050405020304" pitchFamily="18" charset="0"/>
            </a:endParaRPr>
          </a:p>
        </p:txBody>
      </p:sp>
      <p:sp>
        <p:nvSpPr>
          <p:cNvPr id="6" name="TextBox 1"/>
          <p:cNvSpPr txBox="1"/>
          <p:nvPr/>
        </p:nvSpPr>
        <p:spPr>
          <a:xfrm>
            <a:off x="1342612" y="1934567"/>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9373567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37580"/>
            <a:ext cx="11658044" cy="3732472"/>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只有甲发射光电子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说明甲发生了光电效应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乙没有发生光电效应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满足</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&gt;</a:t>
            </a:r>
          </a:p>
          <a:p>
            <a:pPr>
              <a:lnSpc>
                <a:spcPct val="150000"/>
              </a:lnSpc>
              <a:spcAft>
                <a:spcPts val="565"/>
              </a:spcAft>
              <a:tabLst>
                <a:tab pos="2970530" algn="l"/>
              </a:tabLst>
            </a:pPr>
            <a:r>
              <a:rPr lang="en-US" altLang="zh-CN" sz="2600" i="1" dirty="0" smtClean="0">
                <a:latin typeface="Times New Roman" panose="02020603050405020304" pitchFamily="18" charset="0"/>
                <a:ea typeface="微软雅黑" panose="020B0503020204020204" pitchFamily="34" charset="-122"/>
                <a:cs typeface="Times New Roman" panose="02020603050405020304" pitchFamily="18" charset="0"/>
              </a:rPr>
              <a:t>ν</a:t>
            </a:r>
            <a:r>
              <a:rPr lang="zh-CN" altLang="zh-CN" sz="2600" b="1" baseline="-25000" dirty="0">
                <a:latin typeface="Times New Roman" panose="02020603050405020304" pitchFamily="18" charset="0"/>
                <a:cs typeface="Times New Roman" panose="02020603050405020304" pitchFamily="18" charset="0"/>
              </a:rPr>
              <a:t>甲</a:t>
            </a:r>
            <a:r>
              <a:rPr lang="zh-CN" altLang="zh-CN" sz="2600" b="1" dirty="0">
                <a:latin typeface="Times New Roman" panose="02020603050405020304" pitchFamily="18" charset="0"/>
                <a:cs typeface="Times New Roman" panose="02020603050405020304" pitchFamily="18" charset="0"/>
              </a:rPr>
              <a:t>且</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ν</a:t>
            </a:r>
            <a:r>
              <a:rPr lang="zh-CN" altLang="zh-CN" sz="2600" b="1" baseline="-25000" dirty="0">
                <a:latin typeface="Times New Roman" panose="02020603050405020304" pitchFamily="18" charset="0"/>
                <a:cs typeface="Times New Roman" panose="02020603050405020304" pitchFamily="18" charset="0"/>
              </a:rPr>
              <a:t>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则若使用频率更小的光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乙更不可能发生光电效应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乙不可能发射光电子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根据爱因斯坦光电效应方程有</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若使用频率更小的光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甲射出的光电子最大初动能会变小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即小于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而若频率不变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光强无论增强还是减弱</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甲射出的光电子最大初动能均不变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金属乙要发生光电效应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需满足入射光频率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ν</a:t>
            </a:r>
            <a:r>
              <a:rPr lang="zh-CN" altLang="zh-CN" sz="2600" b="1" baseline="-25000" dirty="0">
                <a:latin typeface="Times New Roman" panose="02020603050405020304" pitchFamily="18" charset="0"/>
                <a:cs typeface="Times New Roman" panose="02020603050405020304" pitchFamily="18" charset="0"/>
              </a:rPr>
              <a:t>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而与入射光光强无关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81285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光电效应的分析思路</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59015" y="1409587"/>
            <a:ext cx="11658044" cy="647332"/>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1.</a:t>
            </a:r>
            <a:endParaRPr lang="zh-CN" altLang="zh-CN" sz="1050" kern="100" dirty="0">
              <a:effectLst/>
              <a:latin typeface="宋体"/>
              <a:cs typeface="Courier New"/>
            </a:endParaRPr>
          </a:p>
        </p:txBody>
      </p:sp>
      <p:pic>
        <p:nvPicPr>
          <p:cNvPr id="7" name="image30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90693" y="2450591"/>
            <a:ext cx="7609042" cy="2808351"/>
          </a:xfrm>
          <a:prstGeom prst="rect">
            <a:avLst/>
          </a:prstGeom>
        </p:spPr>
      </p:pic>
    </p:spTree>
    <p:extLst>
      <p:ext uri="{BB962C8B-B14F-4D97-AF65-F5344CB8AC3E}">
        <p14:creationId xmlns:p14="http://schemas.microsoft.com/office/powerpoint/2010/main" val="252228635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836676"/>
            <a:ext cx="11658044" cy="647332"/>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2.</a:t>
            </a:r>
            <a:endParaRPr lang="zh-CN" altLang="zh-CN" sz="1050" kern="100" dirty="0">
              <a:effectLst/>
              <a:latin typeface="宋体"/>
              <a:cs typeface="Courier New"/>
            </a:endParaRPr>
          </a:p>
        </p:txBody>
      </p:sp>
      <p:pic>
        <p:nvPicPr>
          <p:cNvPr id="7" name="image3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6585" y="1643533"/>
            <a:ext cx="8052013" cy="2433547"/>
          </a:xfrm>
          <a:prstGeom prst="rect">
            <a:avLst/>
          </a:prstGeom>
        </p:spPr>
      </p:pic>
    </p:spTree>
    <p:extLst>
      <p:ext uri="{BB962C8B-B14F-4D97-AF65-F5344CB8AC3E}">
        <p14:creationId xmlns:p14="http://schemas.microsoft.com/office/powerpoint/2010/main" val="271567271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1357608"/>
                <a:ext cx="11810444" cy="4786158"/>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3.(2025·</a:t>
                </a:r>
                <a:r>
                  <a:rPr lang="zh-CN" altLang="zh-CN" sz="2600" b="1" dirty="0">
                    <a:latin typeface="Times New Roman" panose="02020603050405020304" pitchFamily="18" charset="0"/>
                    <a:cs typeface="Times New Roman" panose="02020603050405020304" pitchFamily="18" charset="0"/>
                  </a:rPr>
                  <a:t>安徽合肥模拟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在研究光电效应的实验中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用频率为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的光照射某金属表面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能发生光电效应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遏止电压为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改用频率为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的光照射同一金属表面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遏止电压为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。已知普朗克常量为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电子电荷量为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真空中光速为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3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该金属的截止频率为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endParaRPr lang="zh-CN" altLang="zh-CN" sz="1150" dirty="0">
                  <a:latin typeface="Calibri" panose="020F0502020204030204" pitchFamily="34" charset="0"/>
                  <a:cs typeface="Times New Roman" panose="02020603050405020304" pitchFamily="18" charset="0"/>
                </a:endParaRPr>
              </a:p>
              <a:p>
                <a:pPr marL="709200" lvl="1" indent="-457200">
                  <a:lnSpc>
                    <a:spcPct val="13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若用波长为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&gt;</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e>
                    </m:d>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的光照射该金属</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一定能发生光电效应</a:t>
                </a:r>
                <a:endParaRPr lang="zh-CN" altLang="zh-CN" sz="1150" dirty="0">
                  <a:latin typeface="Calibri" panose="020F0502020204030204" pitchFamily="34" charset="0"/>
                  <a:cs typeface="Times New Roman" panose="02020603050405020304" pitchFamily="18" charset="0"/>
                </a:endParaRPr>
              </a:p>
              <a:p>
                <a:pPr marL="709200" lvl="1" indent="-457200">
                  <a:lnSpc>
                    <a:spcPct val="13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两种情况下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光电子的最大初动能之差为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30000"/>
                  </a:lnSpc>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若保持频率为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的光强度不变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增加照射时间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光电流会持续增大</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1357608"/>
                <a:ext cx="11810444" cy="4786158"/>
              </a:xfrm>
              <a:prstGeom prst="rect">
                <a:avLst/>
              </a:prstGeom>
              <a:blipFill rotWithShape="0">
                <a:blip r:embed="rId2"/>
                <a:stretch>
                  <a:fillRect l="-671" r="-464" b="-1911"/>
                </a:stretch>
              </a:blipFill>
            </p:spPr>
            <p:txBody>
              <a:bodyPr/>
              <a:lstStyle/>
              <a:p>
                <a:r>
                  <a:rPr lang="zh-CN" altLang="en-US">
                    <a:noFill/>
                  </a:rPr>
                  <a:t> </a:t>
                </a:r>
              </a:p>
            </p:txBody>
          </p:sp>
        </mc:Fallback>
      </mc:AlternateContent>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6" name="TextBox 1"/>
          <p:cNvSpPr txBox="1"/>
          <p:nvPr/>
        </p:nvSpPr>
        <p:spPr>
          <a:xfrm>
            <a:off x="1342612" y="2984246"/>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297116232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433186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根据动能定理有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根据爱因斯坦光电效应方程有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由题知入射光的波长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可得对应频率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由题知当入射光的频率为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时该金属能发生光电效应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但当入射光的频率为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zh-CN" altLang="zh-CN" sz="2600" b="1">
                    <a:latin typeface="Times New Roman" panose="02020603050405020304" pitchFamily="18" charset="0"/>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该频率有可能低于截止频率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因此不一定能发生光电效应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最大初动能之差为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只增加光照时间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不改变单位时间逸出的光电子情况</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所以光电流不变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4331867"/>
              </a:xfrm>
              <a:prstGeom prst="rect">
                <a:avLst/>
              </a:prstGeom>
              <a:blipFill rotWithShape="0">
                <a:blip r:embed="rId2"/>
                <a:stretch>
                  <a:fillRect l="-680" r="-209" b="-239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904066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考点三　光电效应的四类图像</a:t>
            </a:r>
            <a:endParaRPr lang="zh-CN" altLang="zh-CN" sz="1800" b="1" kern="1400" dirty="0">
              <a:effectLst/>
              <a:latin typeface="Cambria"/>
              <a:ea typeface="宋体"/>
              <a:cs typeface="Times New Roman"/>
            </a:endParaRPr>
          </a:p>
        </p:txBody>
      </p:sp>
      <p:graphicFrame>
        <p:nvGraphicFramePr>
          <p:cNvPr id="6" name="表格 5"/>
          <p:cNvGraphicFramePr>
            <a:graphicFrameLocks noGrp="1"/>
          </p:cNvGraphicFramePr>
          <p:nvPr>
            <p:extLst>
              <p:ext uri="{D42A27DB-BD31-4B8C-83A1-F6EECF244321}">
                <p14:modId xmlns:p14="http://schemas.microsoft.com/office/powerpoint/2010/main" val="1840446195"/>
              </p:ext>
            </p:extLst>
          </p:nvPr>
        </p:nvGraphicFramePr>
        <p:xfrm>
          <a:off x="479075" y="1484757"/>
          <a:ext cx="11016805" cy="4734688"/>
        </p:xfrm>
        <a:graphic>
          <a:graphicData uri="http://schemas.openxmlformats.org/drawingml/2006/table">
            <a:tbl>
              <a:tblPr firstRow="1" firstCol="1" bandRow="1"/>
              <a:tblGrid>
                <a:gridCol w="2317935"/>
                <a:gridCol w="2117430"/>
                <a:gridCol w="6581440"/>
              </a:tblGrid>
              <a:tr h="334888">
                <a:tc>
                  <a:txBody>
                    <a:bodyPr/>
                    <a:lstStyle/>
                    <a:p>
                      <a:pPr algn="ctr">
                        <a:lnSpc>
                          <a:spcPct val="14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图像名称</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图线形状</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由图线直接</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间接</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得到的物理量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3063">
                <a:tc>
                  <a:txBody>
                    <a:bodyPr/>
                    <a:lstStyle/>
                    <a:p>
                      <a:pPr>
                        <a:lnSpc>
                          <a:spcPct val="14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最大初动能</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与入射光频率</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的关系图像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40000"/>
                        </a:lnSpc>
                        <a:spcAft>
                          <a:spcPts val="0"/>
                        </a:spcAft>
                        <a:tabLst>
                          <a:tab pos="297053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①</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极限频率</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图线与</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轴交点的横坐标</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c</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40000"/>
                        </a:lnSpc>
                        <a:spcAft>
                          <a:spcPts val="0"/>
                        </a:spcAft>
                        <a:tabLst>
                          <a:tab pos="297053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②</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逸出功</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图线与</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轴交点的纵坐标的绝对值</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E</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40000"/>
                        </a:lnSpc>
                        <a:spcAft>
                          <a:spcPts val="0"/>
                        </a:spcAft>
                        <a:tabLst>
                          <a:tab pos="2970530" algn="l"/>
                        </a:tabLst>
                      </a:pPr>
                      <a:r>
                        <a:rPr lang="zh-CN" sz="2400">
                          <a:effectLst/>
                          <a:latin typeface="宋体" panose="02010600030101010101" pitchFamily="2" charset="-122"/>
                          <a:ea typeface="微软雅黑" panose="020B0503020204020204" pitchFamily="34" charset="-122"/>
                          <a:cs typeface="宋体" panose="02010600030101010101" pitchFamily="2" charset="-122"/>
                        </a:rPr>
                        <a:t>③</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普朗克常量</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图线的斜率</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h</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2454">
                <a:tc>
                  <a:txBody>
                    <a:bodyPr/>
                    <a:lstStyle/>
                    <a:p>
                      <a:pPr>
                        <a:lnSpc>
                          <a:spcPct val="14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遏止电压</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与入射光频率</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的关系图像</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40000"/>
                        </a:lnSpc>
                        <a:spcAft>
                          <a:spcPts val="0"/>
                        </a:spcAft>
                        <a:tabLst>
                          <a:tab pos="2970530" algn="l"/>
                        </a:tabLst>
                      </a:pPr>
                      <a:r>
                        <a:rPr lang="zh-CN" sz="2400" dirty="0">
                          <a:effectLst/>
                          <a:latin typeface="宋体" panose="02010600030101010101" pitchFamily="2" charset="-122"/>
                          <a:ea typeface="微软雅黑" panose="020B0503020204020204" pitchFamily="34" charset="-122"/>
                          <a:cs typeface="宋体" panose="02010600030101010101" pitchFamily="2" charset="-122"/>
                        </a:rPr>
                        <a:t>①</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极限频率</a:t>
                      </a:r>
                      <a:r>
                        <a:rPr lang="en-US" sz="2400" i="1" dirty="0" err="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sz="24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图线与横轴的交点的横坐标</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40000"/>
                        </a:lnSpc>
                        <a:spcAft>
                          <a:spcPts val="0"/>
                        </a:spcAft>
                        <a:tabLst>
                          <a:tab pos="2970530" algn="l"/>
                        </a:tabLst>
                      </a:pPr>
                      <a:r>
                        <a:rPr lang="zh-CN" sz="2400" dirty="0">
                          <a:effectLst/>
                          <a:latin typeface="宋体" panose="02010600030101010101" pitchFamily="2" charset="-122"/>
                          <a:ea typeface="微软雅黑" panose="020B0503020204020204" pitchFamily="34" charset="-122"/>
                          <a:cs typeface="宋体" panose="02010600030101010101" pitchFamily="2" charset="-122"/>
                        </a:rPr>
                        <a:t>②</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遏止电压</a:t>
                      </a:r>
                      <a:r>
                        <a:rPr lang="en-US" sz="24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4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随入射光频率的增大而增大</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40000"/>
                        </a:lnSpc>
                        <a:spcAft>
                          <a:spcPts val="0"/>
                        </a:spcAft>
                        <a:tabLst>
                          <a:tab pos="2970530" algn="l"/>
                        </a:tabLst>
                      </a:pPr>
                      <a:r>
                        <a:rPr lang="zh-CN" sz="2400" dirty="0">
                          <a:effectLst/>
                          <a:latin typeface="宋体" panose="02010600030101010101" pitchFamily="2" charset="-122"/>
                          <a:ea typeface="微软雅黑" panose="020B0503020204020204" pitchFamily="34" charset="-122"/>
                          <a:cs typeface="宋体" panose="02010600030101010101" pitchFamily="2" charset="-122"/>
                        </a:rPr>
                        <a:t>③</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普朗克常量</a:t>
                      </a: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等于图线的斜率与电子电荷量的乘积</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dirty="0" err="1">
                          <a:effectLst/>
                          <a:latin typeface="Times New Roman" panose="02020603050405020304" pitchFamily="18" charset="0"/>
                          <a:ea typeface="微软雅黑" panose="020B0503020204020204" pitchFamily="34" charset="-122"/>
                          <a:cs typeface="Times New Roman" panose="02020603050405020304" pitchFamily="18" charset="0"/>
                        </a:rPr>
                        <a:t>ke</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注</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此时两极之间接反向电压</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26" name="image382.jpe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16512" y="2246688"/>
            <a:ext cx="1819032" cy="1689101"/>
          </a:xfrm>
          <a:prstGeom prst="rect">
            <a:avLst/>
          </a:prstGeom>
          <a:extLst>
            <a:ext uri="{909E8E84-426E-40DD-AFC4-6F175D3DCCD1}">
              <a14:hiddenFill xmlns:a14="http://schemas.microsoft.com/office/drawing/2010/main">
                <a:solidFill>
                  <a:srgbClr val="FFFFFF"/>
                </a:solidFill>
              </a14:hiddenFill>
            </a:ext>
          </a:extLst>
        </p:spPr>
      </p:pic>
      <p:pic>
        <p:nvPicPr>
          <p:cNvPr id="1025" name="image383.jpe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05601" y="4276875"/>
            <a:ext cx="1864136" cy="1774299"/>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3161833217"/>
              </p:ext>
            </p:extLst>
          </p:nvPr>
        </p:nvGraphicFramePr>
        <p:xfrm>
          <a:off x="510710" y="646049"/>
          <a:ext cx="11175798" cy="5623560"/>
        </p:xfrm>
        <a:graphic>
          <a:graphicData uri="http://schemas.openxmlformats.org/drawingml/2006/table">
            <a:tbl>
              <a:tblPr firstRow="1" firstCol="1" bandRow="1"/>
              <a:tblGrid>
                <a:gridCol w="2351388"/>
                <a:gridCol w="2585027"/>
                <a:gridCol w="6239383"/>
              </a:tblGrid>
              <a:tr h="528538">
                <a:tc>
                  <a:txBody>
                    <a:bodyPr/>
                    <a:lstStyle/>
                    <a:p>
                      <a:pPr algn="ct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图像名称</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图线形状</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由图线直接</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间接</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得到的物理量</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39877">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颜色相同、强度不同的光</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光电流与电压的关系图像</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遏止电压</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图线与横轴的交点的横坐标</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970530" algn="l"/>
                        </a:tabLst>
                      </a:pPr>
                      <a:r>
                        <a:rPr 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饱和光电流</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光电流的最大值</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970530" algn="l"/>
                        </a:tabLst>
                      </a:pPr>
                      <a:r>
                        <a:rPr lang="zh-CN" sz="2600">
                          <a:effectLst/>
                          <a:latin typeface="宋体" panose="02010600030101010101" pitchFamily="2" charset="-122"/>
                          <a:ea typeface="微软雅黑" panose="020B0503020204020204" pitchFamily="34" charset="-122"/>
                          <a:cs typeface="宋体" panose="02010600030101010101" pitchFamily="2" charset="-122"/>
                        </a:rPr>
                        <a:t>③</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最大初动能</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36098">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颜色不同时</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光电流与电压的关系图像</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6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dirty="0">
                          <a:effectLst/>
                          <a:latin typeface="宋体" panose="02010600030101010101" pitchFamily="2" charset="-122"/>
                          <a:ea typeface="微软雅黑" panose="020B0503020204020204" pitchFamily="34" charset="-122"/>
                          <a:cs typeface="宋体" panose="02010600030101010101" pitchFamily="2" charset="-122"/>
                        </a:rPr>
                        <a:t>①</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遏止电压</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c1</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c2</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970530" algn="l"/>
                        </a:tabLst>
                      </a:pPr>
                      <a:r>
                        <a:rPr lang="zh-CN" sz="2600" dirty="0">
                          <a:effectLst/>
                          <a:latin typeface="宋体" panose="02010600030101010101" pitchFamily="2" charset="-122"/>
                          <a:ea typeface="微软雅黑" panose="020B0503020204020204" pitchFamily="34" charset="-122"/>
                          <a:cs typeface="宋体" panose="02010600030101010101" pitchFamily="2" charset="-122"/>
                        </a:rPr>
                        <a:t>②</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饱和光电流</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m1</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m2</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970530" algn="l"/>
                        </a:tabLst>
                      </a:pPr>
                      <a:r>
                        <a:rPr lang="zh-CN" sz="2600" dirty="0">
                          <a:effectLst/>
                          <a:latin typeface="宋体" panose="02010600030101010101" pitchFamily="2" charset="-122"/>
                          <a:ea typeface="微软雅黑" panose="020B0503020204020204" pitchFamily="34" charset="-122"/>
                          <a:cs typeface="宋体" panose="02010600030101010101" pitchFamily="2" charset="-122"/>
                        </a:rPr>
                        <a:t>③</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最大初动能</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k1</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c1</a:t>
                      </a:r>
                      <a:r>
                        <a:rPr lang="en-US"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k2</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c2</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050" name="image384.jpe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61193" y="1861395"/>
            <a:ext cx="2082605" cy="1531327"/>
          </a:xfrm>
          <a:prstGeom prst="rect">
            <a:avLst/>
          </a:prstGeom>
          <a:extLst>
            <a:ext uri="{909E8E84-426E-40DD-AFC4-6F175D3DCCD1}">
              <a14:hiddenFill xmlns:a14="http://schemas.microsoft.com/office/drawing/2010/main">
                <a:solidFill>
                  <a:srgbClr val="FFFFFF"/>
                </a:solidFill>
              </a14:hiddenFill>
            </a:ext>
          </a:extLst>
        </p:spPr>
      </p:pic>
      <p:pic>
        <p:nvPicPr>
          <p:cNvPr id="2049" name="image385.jpe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71182" y="4238575"/>
            <a:ext cx="2327617" cy="1388404"/>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61053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72407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云南曲靖</a:t>
            </a:r>
            <a:r>
              <a:rPr lang="zh-CN" altLang="zh-CN" sz="2600" b="1" dirty="0" smtClean="0">
                <a:latin typeface="Times New Roman" panose="02020603050405020304" pitchFamily="18" charset="0"/>
                <a:cs typeface="Times New Roman" panose="02020603050405020304" pitchFamily="18" charset="0"/>
              </a:rPr>
              <a:t>高</a:t>
            </a:r>
            <a:r>
              <a:rPr lang="zh-CN" altLang="zh-CN" sz="2600" b="1" dirty="0">
                <a:latin typeface="Times New Roman" panose="02020603050405020304" pitchFamily="18" charset="0"/>
                <a:cs typeface="Times New Roman" panose="02020603050405020304" pitchFamily="18" charset="0"/>
              </a:rPr>
              <a:t>三阶段检测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图甲是研究光电效应规律的电路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两种单色光分别照射光电管的阴极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实验中得到的光电流</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与光电管两端电压</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的关系如图乙所示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由此装置测出金属的遏止电压</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入射</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单色光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的频率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ν</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关系如图丙所示。已知普朗克</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常</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=6.626</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-34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J·s</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元电荷</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=1.6</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-19</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说法</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正确</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5" name="矩形 4"/>
          <p:cNvSpPr/>
          <p:nvPr/>
        </p:nvSpPr>
        <p:spPr>
          <a:xfrm>
            <a:off x="322515" y="4273218"/>
            <a:ext cx="11658044" cy="2009437"/>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研究图乙中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的规律时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图甲中开关需打在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照射阴极材料时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光产生的光电子的最大初动能大</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根据图丙中的数据可以得到普朗克常量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根据图丙可知该金属的逸出功约为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4.3 eV</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2016093" y="3746627"/>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31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55839" y="1963585"/>
            <a:ext cx="4024940" cy="2353968"/>
          </a:xfrm>
          <a:prstGeom prst="rect">
            <a:avLst/>
          </a:prstGeom>
        </p:spPr>
      </p:pic>
      <p:pic>
        <p:nvPicPr>
          <p:cNvPr id="8" name="image31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55840" y="4469311"/>
            <a:ext cx="4024939" cy="1728217"/>
          </a:xfrm>
          <a:prstGeom prst="rect">
            <a:avLst/>
          </a:prstGeom>
        </p:spPr>
      </p:pic>
    </p:spTree>
    <p:extLst>
      <p:ext uri="{BB962C8B-B14F-4D97-AF65-F5344CB8AC3E}">
        <p14:creationId xmlns:p14="http://schemas.microsoft.com/office/powerpoint/2010/main" val="6681910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08215" y="816376"/>
                <a:ext cx="11323385" cy="5535402"/>
              </a:xfrm>
              <a:prstGeom prst="rect">
                <a:avLst/>
              </a:prstGeom>
            </p:spPr>
            <p:txBody>
              <a:bodyPr wrap="square" lIns="121898" tIns="60948" rIns="121898" bIns="60948">
                <a:spAutoFit/>
              </a:bodyPr>
              <a:lstStyle/>
              <a:p>
                <a:pPr algn="just">
                  <a:lnSpc>
                    <a:spcPct val="130000"/>
                  </a:lnSpc>
                  <a:spcAft>
                    <a:spcPts val="0"/>
                  </a:spcAft>
                  <a:tabLst>
                    <a:tab pos="2700655"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研究题图乙中</a:t>
                </a:r>
                <a:r>
                  <a:rPr lang="en-US" altLang="zh-CN" sz="2600" i="1" dirty="0">
                    <a:effectLst/>
                    <a:latin typeface="Times New Roman" panose="02020603050405020304" pitchFamily="18" charset="0"/>
                    <a:ea typeface="微软雅黑" panose="020B0503020204020204" pitchFamily="34" charset="-122"/>
                  </a:rPr>
                  <a:t>U</a:t>
                </a:r>
                <a:r>
                  <a:rPr lang="en-US" altLang="zh-CN" sz="2600" dirty="0">
                    <a:effectLst/>
                    <a:latin typeface="Times New Roman" panose="02020603050405020304" pitchFamily="18" charset="0"/>
                    <a:ea typeface="微软雅黑" panose="020B0503020204020204" pitchFamily="34" charset="-122"/>
                  </a:rPr>
                  <a:t>&lt;0</a:t>
                </a:r>
                <a:r>
                  <a:rPr lang="zh-CN" altLang="zh-CN" sz="2600" b="1" dirty="0">
                    <a:latin typeface="Times New Roman" panose="02020603050405020304" pitchFamily="18" charset="0"/>
                    <a:cs typeface="Times New Roman" panose="02020603050405020304" pitchFamily="18" charset="0"/>
                  </a:rPr>
                  <a:t>的规律时</a:t>
                </a:r>
                <a:r>
                  <a:rPr lang="en-US" altLang="zh-CN" sz="2600" dirty="0">
                    <a:effectLst/>
                    <a:latin typeface="Times New Roman" panose="02020603050405020304" pitchFamily="18" charset="0"/>
                    <a:ea typeface="微软雅黑" panose="020B0503020204020204" pitchFamily="34" charset="-122"/>
                  </a:rPr>
                  <a:t>,</a:t>
                </a:r>
                <a:r>
                  <a:rPr lang="zh-CN" altLang="zh-CN" sz="2600" b="1" dirty="0">
                    <a:latin typeface="Times New Roman" panose="02020603050405020304" pitchFamily="18" charset="0"/>
                    <a:cs typeface="Times New Roman" panose="02020603050405020304" pitchFamily="18" charset="0"/>
                  </a:rPr>
                  <a:t>光电子在极板</a:t>
                </a:r>
                <a:r>
                  <a:rPr lang="zh-CN" altLang="zh-CN" sz="2600" b="1" dirty="0" smtClean="0">
                    <a:latin typeface="Times New Roman" panose="02020603050405020304" pitchFamily="18" charset="0"/>
                    <a:cs typeface="Times New Roman" panose="02020603050405020304" pitchFamily="18" charset="0"/>
                  </a:rPr>
                  <a:t>间</a:t>
                </a:r>
                <a:endParaRPr lang="en-US" altLang="zh-CN" sz="2600" b="1" dirty="0" smtClean="0">
                  <a:latin typeface="Times New Roman" panose="02020603050405020304" pitchFamily="18" charset="0"/>
                  <a:cs typeface="Times New Roman" panose="02020603050405020304" pitchFamily="18" charset="0"/>
                </a:endParaRPr>
              </a:p>
              <a:p>
                <a:pPr algn="just">
                  <a:lnSpc>
                    <a:spcPct val="130000"/>
                  </a:lnSpc>
                  <a:spcAft>
                    <a:spcPts val="0"/>
                  </a:spcAft>
                  <a:tabLst>
                    <a:tab pos="2700655" algn="l"/>
                  </a:tabLst>
                </a:pPr>
                <a:r>
                  <a:rPr lang="zh-CN" altLang="zh-CN" sz="2600" b="1" dirty="0" smtClean="0">
                    <a:latin typeface="Times New Roman" panose="02020603050405020304" pitchFamily="18" charset="0"/>
                    <a:cs typeface="Times New Roman" panose="02020603050405020304" pitchFamily="18" charset="0"/>
                  </a:rPr>
                  <a:t>做</a:t>
                </a:r>
                <a:r>
                  <a:rPr lang="zh-CN" altLang="zh-CN" sz="2600" b="1" dirty="0">
                    <a:latin typeface="Times New Roman" panose="02020603050405020304" pitchFamily="18" charset="0"/>
                    <a:cs typeface="Times New Roman" panose="02020603050405020304" pitchFamily="18" charset="0"/>
                  </a:rPr>
                  <a:t>减速运动</a:t>
                </a:r>
                <a:r>
                  <a:rPr lang="en-US" altLang="zh-CN" sz="2600" dirty="0">
                    <a:effectLst/>
                    <a:latin typeface="Times New Roman" panose="02020603050405020304" pitchFamily="18" charset="0"/>
                    <a:ea typeface="微软雅黑" panose="020B0503020204020204" pitchFamily="34" charset="-122"/>
                  </a:rPr>
                  <a:t>,</a:t>
                </a:r>
                <a:r>
                  <a:rPr lang="zh-CN" altLang="zh-CN" sz="2600" b="1" dirty="0">
                    <a:latin typeface="Times New Roman" panose="02020603050405020304" pitchFamily="18" charset="0"/>
                    <a:cs typeface="Times New Roman" panose="02020603050405020304" pitchFamily="18" charset="0"/>
                  </a:rPr>
                  <a:t>左极板电势低</a:t>
                </a:r>
                <a:r>
                  <a:rPr lang="en-US" altLang="zh-CN" sz="2600" dirty="0">
                    <a:effectLst/>
                    <a:latin typeface="Times New Roman" panose="02020603050405020304" pitchFamily="18" charset="0"/>
                    <a:ea typeface="微软雅黑" panose="020B0503020204020204" pitchFamily="34" charset="-122"/>
                  </a:rPr>
                  <a:t>,</a:t>
                </a:r>
                <a:r>
                  <a:rPr lang="zh-CN" altLang="zh-CN" sz="2600" b="1" dirty="0">
                    <a:latin typeface="Times New Roman" panose="02020603050405020304" pitchFamily="18" charset="0"/>
                    <a:cs typeface="Times New Roman" panose="02020603050405020304" pitchFamily="18" charset="0"/>
                  </a:rPr>
                  <a:t>所以开关需打在</a:t>
                </a:r>
                <a:r>
                  <a:rPr lang="en-US" altLang="zh-CN" sz="2600" dirty="0">
                    <a:effectLst/>
                    <a:latin typeface="Times New Roman" panose="02020603050405020304" pitchFamily="18" charset="0"/>
                    <a:ea typeface="微软雅黑" panose="020B0503020204020204" pitchFamily="34" charset="-122"/>
                  </a:rPr>
                  <a:t>2</a:t>
                </a:r>
                <a:r>
                  <a:rPr lang="zh-CN" altLang="zh-CN" sz="2600" b="1" dirty="0">
                    <a:latin typeface="Times New Roman" panose="02020603050405020304" pitchFamily="18" charset="0"/>
                    <a:cs typeface="Times New Roman" panose="02020603050405020304" pitchFamily="18" charset="0"/>
                  </a:rPr>
                  <a:t>上</a:t>
                </a:r>
                <a:r>
                  <a:rPr lang="en-US" altLang="zh-CN" sz="2600" dirty="0">
                    <a:effectLst/>
                    <a:latin typeface="Times New Roman" panose="02020603050405020304" pitchFamily="18" charset="0"/>
                    <a:ea typeface="微软雅黑" panose="020B0503020204020204" pitchFamily="34" charset="-122"/>
                  </a:rPr>
                  <a:t>,</a:t>
                </a:r>
                <a:r>
                  <a:rPr lang="zh-CN" altLang="zh-CN" sz="2600" b="1" dirty="0" smtClean="0">
                    <a:latin typeface="Times New Roman" panose="02020603050405020304" pitchFamily="18" charset="0"/>
                    <a:cs typeface="Times New Roman" panose="02020603050405020304" pitchFamily="18" charset="0"/>
                  </a:rPr>
                  <a:t>故</a:t>
                </a:r>
                <a:endParaRPr lang="en-US" altLang="zh-CN" sz="2600" b="1" dirty="0" smtClean="0">
                  <a:latin typeface="Times New Roman" panose="02020603050405020304" pitchFamily="18" charset="0"/>
                  <a:cs typeface="Times New Roman" panose="02020603050405020304" pitchFamily="18" charset="0"/>
                </a:endParaRPr>
              </a:p>
              <a:p>
                <a:pPr algn="just">
                  <a:lnSpc>
                    <a:spcPct val="130000"/>
                  </a:lnSpc>
                  <a:spcAft>
                    <a:spcPts val="0"/>
                  </a:spcAft>
                  <a:tabLst>
                    <a:tab pos="2700655" algn="l"/>
                  </a:tabLst>
                </a:pPr>
                <a:r>
                  <a:rPr lang="en-US" altLang="zh-CN" sz="2600" dirty="0" smtClean="0">
                    <a:effectLst/>
                    <a:latin typeface="Times New Roman" panose="02020603050405020304" pitchFamily="18" charset="0"/>
                    <a:ea typeface="微软雅黑" panose="020B0503020204020204" pitchFamily="34" charset="-122"/>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rPr>
                  <a:t>;</a:t>
                </a:r>
                <a:r>
                  <a:rPr lang="zh-CN" altLang="zh-CN" sz="2600" b="1" dirty="0">
                    <a:latin typeface="Times New Roman" panose="02020603050405020304" pitchFamily="18" charset="0"/>
                    <a:cs typeface="Times New Roman" panose="02020603050405020304" pitchFamily="18" charset="0"/>
                  </a:rPr>
                  <a:t>根据光电效应方程</a:t>
                </a:r>
                <a:r>
                  <a:rPr lang="en-US" altLang="zh-CN" sz="2600" dirty="0">
                    <a:effectLst/>
                    <a:latin typeface="Times New Roman" panose="02020603050405020304" pitchFamily="18" charset="0"/>
                    <a:ea typeface="微软雅黑" panose="020B0503020204020204" pitchFamily="34" charset="-122"/>
                  </a:rPr>
                  <a:t>,</a:t>
                </a:r>
                <a:r>
                  <a:rPr lang="zh-CN" altLang="zh-CN" sz="2600" b="1" dirty="0">
                    <a:latin typeface="Times New Roman" panose="02020603050405020304" pitchFamily="18" charset="0"/>
                    <a:cs typeface="Times New Roman" panose="02020603050405020304" pitchFamily="18" charset="0"/>
                  </a:rPr>
                  <a:t>结合</a:t>
                </a:r>
                <a:r>
                  <a:rPr lang="en-US" altLang="zh-CN" sz="2600" i="1" dirty="0" err="1">
                    <a:effectLst/>
                    <a:latin typeface="Times New Roman" panose="02020603050405020304" pitchFamily="18" charset="0"/>
                    <a:ea typeface="微软雅黑" panose="020B0503020204020204" pitchFamily="34" charset="-122"/>
                  </a:rPr>
                  <a:t>E</a:t>
                </a:r>
                <a:r>
                  <a:rPr lang="en-US" altLang="zh-CN" sz="2600" baseline="-25000" dirty="0" err="1">
                    <a:effectLst/>
                    <a:latin typeface="Times New Roman" panose="02020603050405020304" pitchFamily="18" charset="0"/>
                    <a:ea typeface="微软雅黑" panose="020B0503020204020204" pitchFamily="34" charset="-122"/>
                  </a:rPr>
                  <a:t>k</a:t>
                </a:r>
                <a:r>
                  <a:rPr lang="en-US" altLang="zh-CN" sz="2600" dirty="0">
                    <a:effectLst/>
                    <a:latin typeface="Times New Roman" panose="02020603050405020304" pitchFamily="18" charset="0"/>
                    <a:ea typeface="微软雅黑" panose="020B0503020204020204" pitchFamily="34" charset="-122"/>
                  </a:rPr>
                  <a:t>=</a:t>
                </a:r>
                <a:r>
                  <a:rPr lang="en-US" altLang="zh-CN" sz="2600" i="1" dirty="0" err="1">
                    <a:effectLst/>
                    <a:latin typeface="Times New Roman" panose="02020603050405020304" pitchFamily="18" charset="0"/>
                    <a:ea typeface="微软雅黑" panose="020B0503020204020204" pitchFamily="34" charset="-122"/>
                  </a:rPr>
                  <a:t>eU</a:t>
                </a:r>
                <a:r>
                  <a:rPr lang="en-US" altLang="zh-CN" sz="2600" baseline="-25000" dirty="0" err="1">
                    <a:effectLst/>
                    <a:latin typeface="Times New Roman" panose="02020603050405020304" pitchFamily="18" charset="0"/>
                    <a:ea typeface="微软雅黑" panose="020B0503020204020204" pitchFamily="34" charset="-122"/>
                  </a:rPr>
                  <a:t>c</a:t>
                </a:r>
                <a:r>
                  <a:rPr lang="en-US" altLang="zh-CN" sz="2600" dirty="0">
                    <a:effectLst/>
                    <a:latin typeface="Times New Roman" panose="02020603050405020304" pitchFamily="18" charset="0"/>
                    <a:ea typeface="微软雅黑" panose="020B0503020204020204" pitchFamily="34" charset="-122"/>
                  </a:rPr>
                  <a:t>=</a:t>
                </a:r>
                <a:r>
                  <a:rPr lang="en-US" altLang="zh-CN" sz="2600" i="1" dirty="0" err="1">
                    <a:effectLst/>
                    <a:latin typeface="Times New Roman" panose="02020603050405020304" pitchFamily="18" charset="0"/>
                    <a:ea typeface="微软雅黑" panose="020B0503020204020204" pitchFamily="34" charset="-122"/>
                  </a:rPr>
                  <a:t>hν</a:t>
                </a:r>
                <a:r>
                  <a:rPr lang="en-US" altLang="zh-CN" sz="2600" dirty="0" err="1">
                    <a:effectLst/>
                    <a:latin typeface="Times New Roman" panose="02020603050405020304" pitchFamily="18" charset="0"/>
                    <a:ea typeface="微软雅黑" panose="020B0503020204020204" pitchFamily="34" charset="-122"/>
                  </a:rPr>
                  <a:t>-</a:t>
                </a:r>
                <a:r>
                  <a:rPr lang="en-US" altLang="zh-CN" sz="2600" i="1" dirty="0" err="1">
                    <a:effectLst/>
                    <a:latin typeface="Times New Roman" panose="02020603050405020304" pitchFamily="18" charset="0"/>
                    <a:ea typeface="微软雅黑" panose="020B0503020204020204" pitchFamily="34" charset="-122"/>
                  </a:rPr>
                  <a:t>W</a:t>
                </a:r>
                <a:r>
                  <a:rPr lang="en-US" altLang="zh-CN" sz="2600" baseline="-25000" dirty="0" err="1">
                    <a:effectLst/>
                    <a:latin typeface="Times New Roman" panose="02020603050405020304" pitchFamily="18" charset="0"/>
                    <a:ea typeface="微软雅黑" panose="020B0503020204020204" pitchFamily="34" charset="-122"/>
                  </a:rPr>
                  <a:t>0</a:t>
                </a:r>
                <a:r>
                  <a:rPr lang="en-US" altLang="zh-CN" sz="2600" dirty="0">
                    <a:effectLst/>
                    <a:latin typeface="Times New Roman" panose="02020603050405020304" pitchFamily="18" charset="0"/>
                    <a:ea typeface="微软雅黑" panose="020B0503020204020204" pitchFamily="34" charset="-122"/>
                  </a:rPr>
                  <a:t>,</a:t>
                </a:r>
                <a:r>
                  <a:rPr lang="zh-CN" altLang="zh-CN" sz="2600" b="1" dirty="0" smtClean="0">
                    <a:latin typeface="Times New Roman" panose="02020603050405020304" pitchFamily="18" charset="0"/>
                    <a:cs typeface="Times New Roman" panose="02020603050405020304" pitchFamily="18" charset="0"/>
                  </a:rPr>
                  <a:t>因</a:t>
                </a:r>
                <a:endParaRPr lang="en-US" altLang="zh-CN" sz="2600" b="1" dirty="0" smtClean="0">
                  <a:latin typeface="Times New Roman" panose="02020603050405020304" pitchFamily="18" charset="0"/>
                  <a:cs typeface="Times New Roman" panose="02020603050405020304" pitchFamily="18" charset="0"/>
                </a:endParaRPr>
              </a:p>
              <a:p>
                <a:pPr algn="just">
                  <a:lnSpc>
                    <a:spcPct val="130000"/>
                  </a:lnSpc>
                  <a:spcAft>
                    <a:spcPts val="0"/>
                  </a:spcAft>
                  <a:tabLst>
                    <a:tab pos="2700655" algn="l"/>
                  </a:tabLst>
                </a:pPr>
                <a:r>
                  <a:rPr lang="en-US" altLang="zh-CN" sz="2600" dirty="0" smtClean="0">
                    <a:effectLst/>
                    <a:latin typeface="Times New Roman" panose="02020603050405020304" pitchFamily="18" charset="0"/>
                    <a:ea typeface="微软雅黑" panose="020B0503020204020204" pitchFamily="34" charset="-122"/>
                  </a:rPr>
                  <a:t>|</a:t>
                </a:r>
                <a:r>
                  <a:rPr lang="en-US" altLang="zh-CN" sz="2600" i="1" dirty="0" err="1">
                    <a:effectLst/>
                    <a:latin typeface="Times New Roman" panose="02020603050405020304" pitchFamily="18" charset="0"/>
                    <a:ea typeface="微软雅黑" panose="020B0503020204020204" pitchFamily="34" charset="-122"/>
                  </a:rPr>
                  <a:t>U</a:t>
                </a:r>
                <a:r>
                  <a:rPr lang="en-US" altLang="zh-CN" sz="2600" baseline="-25000" dirty="0" err="1">
                    <a:effectLst/>
                    <a:latin typeface="Times New Roman" panose="02020603050405020304" pitchFamily="18" charset="0"/>
                    <a:ea typeface="微软雅黑" panose="020B0503020204020204" pitchFamily="34" charset="-122"/>
                  </a:rPr>
                  <a:t>c1</a:t>
                </a:r>
                <a:r>
                  <a:rPr lang="en-US" altLang="zh-CN" sz="2600" dirty="0">
                    <a:effectLst/>
                    <a:latin typeface="Times New Roman" panose="02020603050405020304" pitchFamily="18" charset="0"/>
                    <a:ea typeface="微软雅黑" panose="020B0503020204020204" pitchFamily="34" charset="-122"/>
                  </a:rPr>
                  <a:t>|&gt;|</a:t>
                </a:r>
                <a:r>
                  <a:rPr lang="en-US" altLang="zh-CN" sz="2600" i="1" dirty="0" err="1">
                    <a:effectLst/>
                    <a:latin typeface="Times New Roman" panose="02020603050405020304" pitchFamily="18" charset="0"/>
                    <a:ea typeface="微软雅黑" panose="020B0503020204020204" pitchFamily="34" charset="-122"/>
                  </a:rPr>
                  <a:t>U</a:t>
                </a:r>
                <a:r>
                  <a:rPr lang="en-US" altLang="zh-CN" sz="2600" baseline="-25000" dirty="0" err="1">
                    <a:effectLst/>
                    <a:latin typeface="Times New Roman" panose="02020603050405020304" pitchFamily="18" charset="0"/>
                    <a:ea typeface="微软雅黑" panose="020B0503020204020204" pitchFamily="34" charset="-122"/>
                  </a:rPr>
                  <a:t>c2</a:t>
                </a:r>
                <a:r>
                  <a:rPr lang="en-US" altLang="zh-CN" sz="2600" dirty="0">
                    <a:effectLst/>
                    <a:latin typeface="Times New Roman" panose="02020603050405020304" pitchFamily="18" charset="0"/>
                    <a:ea typeface="微软雅黑" panose="020B0503020204020204" pitchFamily="34" charset="-122"/>
                  </a:rPr>
                  <a:t>|,</a:t>
                </a:r>
                <a:r>
                  <a:rPr lang="zh-CN" altLang="zh-CN" sz="2600" b="1" dirty="0">
                    <a:latin typeface="Times New Roman" panose="02020603050405020304" pitchFamily="18" charset="0"/>
                    <a:cs typeface="Times New Roman" panose="02020603050405020304" pitchFamily="18" charset="0"/>
                  </a:rPr>
                  <a:t>则照射阴极材料时</a:t>
                </a:r>
                <a:r>
                  <a:rPr lang="en-US" altLang="zh-CN" sz="2600" dirty="0">
                    <a:effectLst/>
                    <a:latin typeface="Times New Roman" panose="02020603050405020304" pitchFamily="18" charset="0"/>
                    <a:ea typeface="微软雅黑" panose="020B0503020204020204" pitchFamily="34" charset="-122"/>
                  </a:rPr>
                  <a:t>,b</a:t>
                </a:r>
                <a:r>
                  <a:rPr lang="zh-CN" altLang="zh-CN" sz="2600" b="1" dirty="0">
                    <a:latin typeface="Times New Roman" panose="02020603050405020304" pitchFamily="18" charset="0"/>
                    <a:cs typeface="Times New Roman" panose="02020603050405020304" pitchFamily="18" charset="0"/>
                  </a:rPr>
                  <a:t>光使其逸出的</a:t>
                </a:r>
                <a:r>
                  <a:rPr lang="zh-CN" altLang="zh-CN" sz="2600" b="1" dirty="0" smtClean="0">
                    <a:latin typeface="Times New Roman" panose="02020603050405020304" pitchFamily="18" charset="0"/>
                    <a:cs typeface="Times New Roman" panose="02020603050405020304" pitchFamily="18" charset="0"/>
                  </a:rPr>
                  <a:t>光电</a:t>
                </a:r>
                <a:endParaRPr lang="en-US" altLang="zh-CN" sz="2600" b="1" dirty="0" smtClean="0">
                  <a:latin typeface="Times New Roman" panose="02020603050405020304" pitchFamily="18" charset="0"/>
                  <a:cs typeface="Times New Roman" panose="02020603050405020304" pitchFamily="18" charset="0"/>
                </a:endParaRPr>
              </a:p>
              <a:p>
                <a:pPr algn="just">
                  <a:lnSpc>
                    <a:spcPct val="130000"/>
                  </a:lnSpc>
                  <a:spcAft>
                    <a:spcPts val="0"/>
                  </a:spcAft>
                  <a:tabLst>
                    <a:tab pos="2700655" algn="l"/>
                  </a:tabLst>
                </a:pPr>
                <a:r>
                  <a:rPr lang="zh-CN" altLang="zh-CN" sz="2600" b="1" dirty="0" smtClean="0">
                    <a:latin typeface="Times New Roman" panose="02020603050405020304" pitchFamily="18" charset="0"/>
                    <a:cs typeface="Times New Roman" panose="02020603050405020304" pitchFamily="18" charset="0"/>
                  </a:rPr>
                  <a:t>子</a:t>
                </a:r>
                <a:r>
                  <a:rPr lang="zh-CN" altLang="zh-CN" sz="2600" b="1" dirty="0">
                    <a:latin typeface="Times New Roman" panose="02020603050405020304" pitchFamily="18" charset="0"/>
                    <a:cs typeface="Times New Roman" panose="02020603050405020304" pitchFamily="18" charset="0"/>
                  </a:rPr>
                  <a:t>的最大初动能大</a:t>
                </a:r>
                <a:r>
                  <a:rPr lang="en-US" altLang="zh-CN" sz="2600" dirty="0">
                    <a:effectLst/>
                    <a:latin typeface="Times New Roman" panose="02020603050405020304" pitchFamily="18" charset="0"/>
                    <a:ea typeface="微软雅黑" panose="020B0503020204020204" pitchFamily="34" charset="-122"/>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rPr>
                  <a:t>;</a:t>
                </a:r>
                <a:r>
                  <a:rPr lang="zh-CN" altLang="zh-CN" sz="2600" b="1" dirty="0">
                    <a:latin typeface="Times New Roman" panose="02020603050405020304" pitchFamily="18" charset="0"/>
                    <a:cs typeface="Times New Roman" panose="02020603050405020304" pitchFamily="18" charset="0"/>
                  </a:rPr>
                  <a:t>根据动能定理可得</a:t>
                </a:r>
                <a:r>
                  <a:rPr lang="en-US" altLang="zh-CN" sz="2600" i="1" dirty="0" err="1" smtClean="0">
                    <a:effectLst/>
                    <a:latin typeface="Times New Roman" panose="02020603050405020304" pitchFamily="18" charset="0"/>
                    <a:ea typeface="微软雅黑" panose="020B0503020204020204" pitchFamily="34" charset="-122"/>
                  </a:rPr>
                  <a:t>E</a:t>
                </a:r>
                <a:r>
                  <a:rPr lang="en-US" altLang="zh-CN" sz="2600" baseline="-25000" dirty="0" err="1" smtClean="0">
                    <a:effectLst/>
                    <a:latin typeface="Times New Roman" panose="02020603050405020304" pitchFamily="18" charset="0"/>
                    <a:ea typeface="微软雅黑" panose="020B0503020204020204" pitchFamily="34" charset="-122"/>
                  </a:rPr>
                  <a:t>k</a:t>
                </a:r>
                <a:endParaRPr lang="en-US" altLang="zh-CN" sz="2600" baseline="-25000" dirty="0" smtClean="0">
                  <a:effectLst/>
                  <a:latin typeface="Times New Roman" panose="02020603050405020304" pitchFamily="18" charset="0"/>
                  <a:ea typeface="微软雅黑" panose="020B0503020204020204" pitchFamily="34" charset="-122"/>
                </a:endParaRPr>
              </a:p>
              <a:p>
                <a:pPr algn="just">
                  <a:lnSpc>
                    <a:spcPct val="130000"/>
                  </a:lnSpc>
                  <a:spcAft>
                    <a:spcPts val="0"/>
                  </a:spcAft>
                  <a:tabLst>
                    <a:tab pos="2700655" algn="l"/>
                  </a:tabLst>
                </a:pPr>
                <a:r>
                  <a:rPr lang="en-US" altLang="zh-CN" sz="2600" dirty="0" smtClean="0">
                    <a:effectLst/>
                    <a:latin typeface="Times New Roman" panose="02020603050405020304" pitchFamily="18" charset="0"/>
                    <a:ea typeface="微软雅黑" panose="020B0503020204020204" pitchFamily="34" charset="-122"/>
                  </a:rPr>
                  <a:t>=</a:t>
                </a:r>
                <a:r>
                  <a:rPr lang="en-US" altLang="zh-CN" sz="2600" i="1" dirty="0" err="1">
                    <a:effectLst/>
                    <a:latin typeface="Times New Roman" panose="02020603050405020304" pitchFamily="18" charset="0"/>
                    <a:ea typeface="微软雅黑" panose="020B0503020204020204" pitchFamily="34" charset="-122"/>
                  </a:rPr>
                  <a:t>eU</a:t>
                </a:r>
                <a:r>
                  <a:rPr lang="en-US" altLang="zh-CN" sz="2600" baseline="-25000" dirty="0" err="1">
                    <a:effectLst/>
                    <a:latin typeface="Times New Roman" panose="02020603050405020304" pitchFamily="18" charset="0"/>
                    <a:ea typeface="微软雅黑" panose="020B0503020204020204" pitchFamily="34" charset="-122"/>
                  </a:rPr>
                  <a:t>c</a:t>
                </a:r>
                <a:r>
                  <a:rPr lang="en-US" altLang="zh-CN" sz="2600" dirty="0">
                    <a:effectLst/>
                    <a:latin typeface="Times New Roman" panose="02020603050405020304" pitchFamily="18" charset="0"/>
                    <a:ea typeface="微软雅黑" panose="020B0503020204020204" pitchFamily="34" charset="-122"/>
                  </a:rPr>
                  <a:t>=</a:t>
                </a:r>
                <a:r>
                  <a:rPr lang="en-US" altLang="zh-CN" sz="2600" i="1" dirty="0" err="1">
                    <a:effectLst/>
                    <a:latin typeface="Times New Roman" panose="02020603050405020304" pitchFamily="18" charset="0"/>
                    <a:ea typeface="微软雅黑" panose="020B0503020204020204" pitchFamily="34" charset="-122"/>
                  </a:rPr>
                  <a:t>hν</a:t>
                </a:r>
                <a:r>
                  <a:rPr lang="en-US" altLang="zh-CN" sz="2600" dirty="0" err="1">
                    <a:effectLst/>
                    <a:latin typeface="Times New Roman" panose="02020603050405020304" pitchFamily="18" charset="0"/>
                    <a:ea typeface="微软雅黑" panose="020B0503020204020204" pitchFamily="34" charset="-122"/>
                  </a:rPr>
                  <a:t>-</a:t>
                </a:r>
                <a:r>
                  <a:rPr lang="en-US" altLang="zh-CN" sz="2600" i="1" dirty="0" err="1">
                    <a:effectLst/>
                    <a:latin typeface="Times New Roman" panose="02020603050405020304" pitchFamily="18" charset="0"/>
                    <a:ea typeface="微软雅黑" panose="020B0503020204020204" pitchFamily="34" charset="-122"/>
                  </a:rPr>
                  <a:t>W</a:t>
                </a:r>
                <a:r>
                  <a:rPr lang="en-US" altLang="zh-CN" sz="2600" baseline="-25000" dirty="0" err="1">
                    <a:effectLst/>
                    <a:latin typeface="Times New Roman" panose="02020603050405020304" pitchFamily="18" charset="0"/>
                    <a:ea typeface="微软雅黑" panose="020B0503020204020204" pitchFamily="34" charset="-122"/>
                  </a:rPr>
                  <a:t>0</a:t>
                </a:r>
                <a:r>
                  <a:rPr lang="en-US" altLang="zh-CN" sz="2600" dirty="0">
                    <a:effectLst/>
                    <a:latin typeface="Times New Roman" panose="02020603050405020304" pitchFamily="18" charset="0"/>
                    <a:ea typeface="微软雅黑" panose="020B0503020204020204" pitchFamily="34" charset="-122"/>
                  </a:rPr>
                  <a:t>,</a:t>
                </a:r>
                <a:r>
                  <a:rPr lang="zh-CN" altLang="zh-CN" sz="2600" b="1" dirty="0">
                    <a:latin typeface="Times New Roman" panose="02020603050405020304" pitchFamily="18" charset="0"/>
                    <a:cs typeface="Times New Roman" panose="02020603050405020304" pitchFamily="18" charset="0"/>
                  </a:rPr>
                  <a:t>整理得</a:t>
                </a:r>
                <a:r>
                  <a:rPr lang="en-US" altLang="zh-CN" sz="2600" i="1" dirty="0" err="1">
                    <a:effectLst/>
                    <a:latin typeface="Times New Roman" panose="02020603050405020304" pitchFamily="18" charset="0"/>
                    <a:ea typeface="微软雅黑" panose="020B0503020204020204" pitchFamily="34" charset="-122"/>
                  </a:rPr>
                  <a:t>U</a:t>
                </a:r>
                <a:r>
                  <a:rPr lang="en-US" altLang="zh-CN" sz="2600" baseline="-25000" dirty="0" err="1">
                    <a:effectLst/>
                    <a:latin typeface="Times New Roman" panose="02020603050405020304" pitchFamily="18" charset="0"/>
                    <a:ea typeface="微软雅黑" panose="020B0503020204020204" pitchFamily="34" charset="-122"/>
                  </a:rPr>
                  <a:t>c</a:t>
                </a:r>
                <a:r>
                  <a:rPr lang="en-US" altLang="zh-CN" sz="2600" dirty="0">
                    <a:effectLst/>
                    <a:latin typeface="Times New Roman" panose="02020603050405020304" pitchFamily="18" charset="0"/>
                    <a:ea typeface="微软雅黑" panose="020B0503020204020204" pitchFamily="34" charset="-122"/>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den>
                    </m:f>
                  </m:oMath>
                </a14:m>
                <a:r>
                  <a:rPr lang="en-US" altLang="zh-CN" sz="2600" i="1" dirty="0">
                    <a:effectLst/>
                    <a:latin typeface="Times New Roman" panose="02020603050405020304" pitchFamily="18" charset="0"/>
                    <a:ea typeface="微软雅黑" panose="020B0503020204020204" pitchFamily="34" charset="-122"/>
                  </a:rPr>
                  <a:t>ν</a:t>
                </a:r>
                <a:r>
                  <a:rPr lang="en-US" altLang="zh-CN" sz="2600" dirty="0">
                    <a:effectLst/>
                    <a:latin typeface="Times New Roman" panose="02020603050405020304" pitchFamily="18" charset="0"/>
                    <a:ea typeface="微软雅黑" panose="020B0503020204020204" pitchFamily="34" charset="-122"/>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rPr>
                        </m:ctrlPr>
                      </m:fPr>
                      <m:num>
                        <m:sSub>
                          <m:sSubPr>
                            <m:ctrlPr>
                              <a:rPr lang="zh-CN" altLang="zh-CN" sz="2600" i="1">
                                <a:effectLst/>
                                <a:latin typeface="Cambria Math" panose="02040503050406030204" pitchFamily="18" charset="0"/>
                                <a:ea typeface="Cambria Math" panose="020405030504060302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𝑾</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den>
                    </m:f>
                  </m:oMath>
                </a14:m>
                <a:r>
                  <a:rPr lang="en-US" altLang="zh-CN" sz="2600" dirty="0">
                    <a:effectLst/>
                    <a:latin typeface="Times New Roman" panose="02020603050405020304" pitchFamily="18" charset="0"/>
                    <a:ea typeface="微软雅黑" panose="020B0503020204020204" pitchFamily="34" charset="-122"/>
                  </a:rPr>
                  <a:t>,</a:t>
                </a:r>
                <a:r>
                  <a:rPr lang="zh-CN" altLang="zh-CN" sz="2600" b="1" dirty="0">
                    <a:latin typeface="Times New Roman" panose="02020603050405020304" pitchFamily="18" charset="0"/>
                    <a:cs typeface="Times New Roman" panose="02020603050405020304" pitchFamily="18" charset="0"/>
                  </a:rPr>
                  <a:t>可知题图丙中直线</a:t>
                </a:r>
                <a:r>
                  <a:rPr lang="zh-CN" altLang="zh-CN" sz="2600" b="1" dirty="0" smtClean="0">
                    <a:latin typeface="Times New Roman" panose="02020603050405020304" pitchFamily="18" charset="0"/>
                    <a:cs typeface="Times New Roman" panose="02020603050405020304" pitchFamily="18" charset="0"/>
                  </a:rPr>
                  <a:t>的</a:t>
                </a:r>
                <a:endParaRPr lang="en-US" altLang="zh-CN" sz="2600" b="1" dirty="0" smtClean="0">
                  <a:latin typeface="Times New Roman" panose="02020603050405020304" pitchFamily="18" charset="0"/>
                  <a:cs typeface="Times New Roman" panose="02020603050405020304" pitchFamily="18" charset="0"/>
                </a:endParaRPr>
              </a:p>
              <a:p>
                <a:pPr algn="just">
                  <a:lnSpc>
                    <a:spcPct val="130000"/>
                  </a:lnSpc>
                  <a:spcAft>
                    <a:spcPts val="0"/>
                  </a:spcAft>
                  <a:tabLst>
                    <a:tab pos="2700655" algn="l"/>
                  </a:tabLst>
                </a:pPr>
                <a:r>
                  <a:rPr lang="zh-CN" altLang="zh-CN" sz="2600" b="1" dirty="0" smtClean="0">
                    <a:latin typeface="Times New Roman" panose="02020603050405020304" pitchFamily="18" charset="0"/>
                    <a:cs typeface="Times New Roman" panose="02020603050405020304" pitchFamily="18" charset="0"/>
                  </a:rPr>
                  <a:t>斜率</a:t>
                </a:r>
                <a:r>
                  <a:rPr lang="en-US" altLang="zh-CN" sz="2600" i="1" dirty="0">
                    <a:effectLst/>
                    <a:latin typeface="Times New Roman" panose="02020603050405020304" pitchFamily="18" charset="0"/>
                    <a:ea typeface="微软雅黑" panose="020B0503020204020204" pitchFamily="34" charset="-122"/>
                  </a:rPr>
                  <a:t>k</a:t>
                </a:r>
                <a:r>
                  <a:rPr lang="en-US" altLang="zh-CN" sz="2600" dirty="0">
                    <a:effectLst/>
                    <a:latin typeface="Times New Roman" panose="02020603050405020304" pitchFamily="18" charset="0"/>
                    <a:ea typeface="微软雅黑" panose="020B0503020204020204" pitchFamily="34" charset="-122"/>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den>
                    </m:f>
                  </m:oMath>
                </a14:m>
                <a:r>
                  <a:rPr lang="en-US" altLang="zh-CN" sz="2600" dirty="0">
                    <a:effectLst/>
                    <a:latin typeface="Times New Roman" panose="02020603050405020304" pitchFamily="18" charset="0"/>
                    <a:ea typeface="微软雅黑" panose="020B0503020204020204" pitchFamily="34" charset="-122"/>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rPr>
                  <a:t>h</a:t>
                </a:r>
                <a:r>
                  <a:rPr lang="en-US" altLang="zh-CN" sz="2600" dirty="0">
                    <a:effectLst/>
                    <a:latin typeface="Times New Roman" panose="02020603050405020304" pitchFamily="18" charset="0"/>
                    <a:ea typeface="微软雅黑" panose="020B0503020204020204" pitchFamily="34" charset="-122"/>
                  </a:rPr>
                  <a:t>=</a:t>
                </a:r>
                <a:r>
                  <a:rPr lang="en-US" altLang="zh-CN" sz="2600" i="1" dirty="0" err="1">
                    <a:effectLst/>
                    <a:latin typeface="Times New Roman" panose="02020603050405020304" pitchFamily="18" charset="0"/>
                    <a:ea typeface="微软雅黑" panose="020B0503020204020204" pitchFamily="34" charset="-122"/>
                  </a:rPr>
                  <a:t>ke</a:t>
                </a:r>
                <a:r>
                  <a:rPr lang="en-US" altLang="zh-CN" sz="2600" dirty="0">
                    <a:effectLst/>
                    <a:latin typeface="Times New Roman" panose="02020603050405020304" pitchFamily="18" charset="0"/>
                    <a:ea typeface="微软雅黑" panose="020B0503020204020204" pitchFamily="34" charset="-122"/>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rPr>
                  <a:t>;</a:t>
                </a:r>
                <a:r>
                  <a:rPr lang="zh-CN" altLang="zh-CN" sz="2600" b="1" dirty="0">
                    <a:latin typeface="Times New Roman" panose="02020603050405020304" pitchFamily="18" charset="0"/>
                    <a:cs typeface="Times New Roman" panose="02020603050405020304" pitchFamily="18" charset="0"/>
                  </a:rPr>
                  <a:t>根据图丙可知</a:t>
                </a:r>
                <a:r>
                  <a:rPr lang="en-US" altLang="zh-CN" sz="2600" dirty="0">
                    <a:effectLst/>
                    <a:latin typeface="Times New Roman" panose="02020603050405020304" pitchFamily="18" charset="0"/>
                    <a:ea typeface="微软雅黑" panose="020B0503020204020204" pitchFamily="34" charset="-122"/>
                  </a:rPr>
                  <a:t>,</a:t>
                </a:r>
                <a:r>
                  <a:rPr lang="zh-CN" altLang="zh-CN" sz="2600" b="1" dirty="0">
                    <a:latin typeface="Times New Roman" panose="02020603050405020304" pitchFamily="18" charset="0"/>
                    <a:cs typeface="Times New Roman" panose="02020603050405020304" pitchFamily="18" charset="0"/>
                  </a:rPr>
                  <a:t>金属</a:t>
                </a:r>
                <a:r>
                  <a:rPr lang="zh-CN" altLang="zh-CN" sz="2600" b="1" dirty="0" smtClean="0">
                    <a:latin typeface="Times New Roman" panose="02020603050405020304" pitchFamily="18" charset="0"/>
                    <a:cs typeface="Times New Roman" panose="02020603050405020304" pitchFamily="18" charset="0"/>
                  </a:rPr>
                  <a:t>的</a:t>
                </a:r>
                <a:endParaRPr lang="en-US" altLang="zh-CN" sz="2600" b="1" dirty="0" smtClean="0">
                  <a:latin typeface="Times New Roman" panose="02020603050405020304" pitchFamily="18" charset="0"/>
                  <a:cs typeface="Times New Roman" panose="02020603050405020304" pitchFamily="18" charset="0"/>
                </a:endParaRPr>
              </a:p>
              <a:p>
                <a:pPr algn="just">
                  <a:lnSpc>
                    <a:spcPct val="130000"/>
                  </a:lnSpc>
                  <a:spcAft>
                    <a:spcPts val="0"/>
                  </a:spcAft>
                  <a:tabLst>
                    <a:tab pos="2700655" algn="l"/>
                  </a:tabLst>
                </a:pPr>
                <a:r>
                  <a:rPr lang="zh-CN" altLang="zh-CN" sz="2600" b="1" dirty="0" smtClean="0">
                    <a:latin typeface="Times New Roman" panose="02020603050405020304" pitchFamily="18" charset="0"/>
                    <a:cs typeface="Times New Roman" panose="02020603050405020304" pitchFamily="18" charset="0"/>
                  </a:rPr>
                  <a:t>逸出功</a:t>
                </a:r>
                <a:r>
                  <a:rPr lang="zh-CN" altLang="zh-CN" sz="2600" b="1" dirty="0">
                    <a:latin typeface="Times New Roman" panose="02020603050405020304" pitchFamily="18" charset="0"/>
                    <a:cs typeface="Times New Roman" panose="02020603050405020304" pitchFamily="18" charset="0"/>
                  </a:rPr>
                  <a:t>为</a:t>
                </a:r>
                <a:r>
                  <a:rPr lang="en-US" altLang="zh-CN" sz="2600" i="1" dirty="0" err="1">
                    <a:effectLst/>
                    <a:latin typeface="Times New Roman" panose="02020603050405020304" pitchFamily="18" charset="0"/>
                    <a:ea typeface="微软雅黑" panose="020B0503020204020204" pitchFamily="34" charset="-122"/>
                  </a:rPr>
                  <a:t>W</a:t>
                </a:r>
                <a:r>
                  <a:rPr lang="en-US" altLang="zh-CN" sz="2600" baseline="-25000" dirty="0" err="1">
                    <a:effectLst/>
                    <a:latin typeface="Times New Roman" panose="02020603050405020304" pitchFamily="18" charset="0"/>
                    <a:ea typeface="微软雅黑" panose="020B0503020204020204" pitchFamily="34" charset="-122"/>
                  </a:rPr>
                  <a:t>0</a:t>
                </a:r>
                <a:r>
                  <a:rPr lang="en-US" altLang="zh-CN" sz="2600" dirty="0">
                    <a:effectLst/>
                    <a:latin typeface="Times New Roman" panose="02020603050405020304" pitchFamily="18" charset="0"/>
                    <a:ea typeface="微软雅黑" panose="020B0503020204020204" pitchFamily="34" charset="-122"/>
                  </a:rPr>
                  <a:t>=</a:t>
                </a:r>
                <a:r>
                  <a:rPr lang="en-US" altLang="zh-CN" sz="2600" i="1" dirty="0" err="1">
                    <a:effectLst/>
                    <a:latin typeface="Times New Roman" panose="02020603050405020304" pitchFamily="18" charset="0"/>
                    <a:ea typeface="微软雅黑" panose="020B0503020204020204" pitchFamily="34" charset="-122"/>
                  </a:rPr>
                  <a:t>hν</a:t>
                </a:r>
                <a:r>
                  <a:rPr lang="en-US" altLang="zh-CN" sz="2600" baseline="-25000" dirty="0" err="1">
                    <a:effectLst/>
                    <a:latin typeface="Times New Roman" panose="02020603050405020304" pitchFamily="18" charset="0"/>
                    <a:ea typeface="微软雅黑" panose="020B0503020204020204" pitchFamily="34" charset="-122"/>
                  </a:rPr>
                  <a:t>c</a:t>
                </a:r>
                <a:r>
                  <a:rPr lang="en-US" altLang="zh-CN" sz="2600" dirty="0">
                    <a:effectLst/>
                    <a:latin typeface="Times New Roman" panose="02020603050405020304" pitchFamily="18" charset="0"/>
                    <a:ea typeface="微软雅黑" panose="020B0503020204020204" pitchFamily="34" charset="-122"/>
                  </a:rPr>
                  <a:t>=6.626</a:t>
                </a:r>
                <a:r>
                  <a:rPr lang="en-US" altLang="zh-CN" sz="2600" b="1" dirty="0">
                    <a:effectLst/>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rPr>
                  <a:t>10</a:t>
                </a:r>
                <a:r>
                  <a:rPr lang="en-US" altLang="zh-CN" sz="2600" baseline="30000" dirty="0">
                    <a:effectLst/>
                    <a:latin typeface="Times New Roman" panose="02020603050405020304" pitchFamily="18" charset="0"/>
                    <a:ea typeface="微软雅黑" panose="020B0503020204020204" pitchFamily="34" charset="-122"/>
                  </a:rPr>
                  <a:t>-34</a:t>
                </a:r>
                <a:r>
                  <a:rPr lang="en-US" altLang="zh-CN" sz="2600" b="1" dirty="0">
                    <a:effectLst/>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rPr>
                  <a:t>4.3</a:t>
                </a:r>
                <a:r>
                  <a:rPr lang="en-US" altLang="zh-CN" sz="2600" b="1" dirty="0">
                    <a:effectLst/>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rPr>
                  <a:t>10</a:t>
                </a:r>
                <a:r>
                  <a:rPr lang="en-US" altLang="zh-CN" sz="2600" baseline="30000" dirty="0">
                    <a:effectLst/>
                    <a:latin typeface="Times New Roman" panose="02020603050405020304" pitchFamily="18" charset="0"/>
                    <a:ea typeface="微软雅黑" panose="020B0503020204020204" pitchFamily="34" charset="-122"/>
                  </a:rPr>
                  <a:t>14</a:t>
                </a:r>
                <a:r>
                  <a:rPr lang="en-US" altLang="zh-CN" sz="2600" b="1" dirty="0">
                    <a:latin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rPr>
                  <a:t>J=</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𝟔𝟐𝟔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𝟑𝟒</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𝟏𝟒</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𝟏𝟗</m:t>
                            </m:r>
                          </m:sup>
                        </m:sSup>
                      </m:den>
                    </m:f>
                  </m:oMath>
                </a14:m>
                <a:r>
                  <a:rPr lang="en-US" altLang="zh-CN" sz="2600" b="1" dirty="0">
                    <a:latin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rPr>
                  <a:t>eV≈1.78</a:t>
                </a:r>
                <a:r>
                  <a:rPr lang="en-US" altLang="zh-CN" sz="2600" b="1" dirty="0">
                    <a:latin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rPr>
                  <a:t>eV,</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rPr>
                  <a:t>D</a:t>
                </a:r>
                <a:r>
                  <a:rPr lang="zh-CN" altLang="zh-CN" sz="2600" b="1" dirty="0">
                    <a:latin typeface="Times New Roman" panose="02020603050405020304" pitchFamily="18" charset="0"/>
                    <a:cs typeface="Times New Roman" panose="02020603050405020304" pitchFamily="18" charset="0"/>
                  </a:rPr>
                  <a:t>错误</a:t>
                </a:r>
                <a:r>
                  <a:rPr lang="zh-CN" altLang="zh-CN" sz="2600" b="1" dirty="0" smtClean="0">
                    <a:latin typeface="Times New Roman" panose="02020603050405020304" pitchFamily="18" charset="0"/>
                    <a:cs typeface="Times New Roman" panose="02020603050405020304" pitchFamily="18" charset="0"/>
                  </a:rPr>
                  <a:t>。</a:t>
                </a:r>
                <a:endParaRPr lang="zh-CN" altLang="zh-CN" sz="1050" kern="100" dirty="0">
                  <a:effectLst/>
                  <a:latin typeface="宋体"/>
                  <a:cs typeface="Courier New"/>
                </a:endParaRPr>
              </a:p>
            </p:txBody>
          </p:sp>
        </mc:Choice>
        <mc:Fallback xmlns="">
          <p:sp>
            <p:nvSpPr>
              <p:cNvPr id="5" name="矩形 4"/>
              <p:cNvSpPr>
                <a:spLocks noRot="1" noChangeAspect="1" noMove="1" noResize="1" noEditPoints="1" noAdjustHandles="1" noChangeArrowheads="1" noChangeShapeType="1" noTextEdit="1"/>
              </p:cNvSpPr>
              <p:nvPr/>
            </p:nvSpPr>
            <p:spPr>
              <a:xfrm>
                <a:off x="208215" y="816376"/>
                <a:ext cx="11323385" cy="5535402"/>
              </a:xfrm>
              <a:prstGeom prst="rect">
                <a:avLst/>
              </a:prstGeom>
              <a:blipFill rotWithShape="0">
                <a:blip r:embed="rId2"/>
                <a:stretch>
                  <a:fillRect l="-700" r="-646" b="-1652"/>
                </a:stretch>
              </a:blipFill>
            </p:spPr>
            <p:txBody>
              <a:bodyPr/>
              <a:lstStyle/>
              <a:p>
                <a:r>
                  <a:rPr lang="zh-CN" altLang="en-US">
                    <a:noFill/>
                  </a:rPr>
                  <a:t> </a:t>
                </a:r>
              </a:p>
            </p:txBody>
          </p:sp>
        </mc:Fallback>
      </mc:AlternateContent>
      <p:pic>
        <p:nvPicPr>
          <p:cNvPr id="7" name="image31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55839" y="836676"/>
            <a:ext cx="4024940" cy="2353968"/>
          </a:xfrm>
          <a:prstGeom prst="rect">
            <a:avLst/>
          </a:prstGeom>
        </p:spPr>
      </p:pic>
      <p:pic>
        <p:nvPicPr>
          <p:cNvPr id="8" name="image312.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55840" y="3291602"/>
            <a:ext cx="4024939" cy="1728217"/>
          </a:xfrm>
          <a:prstGeom prst="rect">
            <a:avLst/>
          </a:prstGeom>
        </p:spPr>
      </p:pic>
    </p:spTree>
    <p:extLst>
      <p:ext uri="{BB962C8B-B14F-4D97-AF65-F5344CB8AC3E}">
        <p14:creationId xmlns:p14="http://schemas.microsoft.com/office/powerpoint/2010/main" val="26043296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4.(2025·</a:t>
            </a:r>
            <a:r>
              <a:rPr lang="zh-CN" altLang="zh-CN" sz="2600" b="1">
                <a:latin typeface="Times New Roman" panose="02020603050405020304" pitchFamily="18" charset="0"/>
                <a:cs typeface="Times New Roman" panose="02020603050405020304" pitchFamily="18" charset="0"/>
              </a:rPr>
              <a:t>江西九江模拟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在研究光电效应时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用不同波长的光照射某金属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产生光电子的最大初动能</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与入射光波长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为图像的渐近线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真空中光速为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386015" y="2927674"/>
                <a:ext cx="11658044" cy="327157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该金属的逸出功为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普朗克常量为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光电子的最大初动能为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波长为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的光能使该金属发生光电效应</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86015" y="2927674"/>
                <a:ext cx="11658044" cy="3271577"/>
              </a:xfrm>
              <a:prstGeom prst="rect">
                <a:avLst/>
              </a:prstGeom>
              <a:blipFill rotWithShape="0">
                <a:blip r:embed="rId2"/>
                <a:stretch>
                  <a:fillRect l="-680" b="-3166"/>
                </a:stretch>
              </a:blipFill>
            </p:spPr>
            <p:txBody>
              <a:bodyPr/>
              <a:lstStyle/>
              <a:p>
                <a:r>
                  <a:rPr lang="zh-CN" altLang="en-US">
                    <a:noFill/>
                  </a:rPr>
                  <a:t> </a:t>
                </a:r>
              </a:p>
            </p:txBody>
          </p:sp>
        </mc:Fallback>
      </mc:AlternateContent>
      <p:sp>
        <p:nvSpPr>
          <p:cNvPr id="6" name="TextBox 1"/>
          <p:cNvSpPr txBox="1"/>
          <p:nvPr/>
        </p:nvSpPr>
        <p:spPr>
          <a:xfrm>
            <a:off x="2537047" y="269201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31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64942" y="2780919"/>
            <a:ext cx="2701607" cy="2793509"/>
          </a:xfrm>
          <a:prstGeom prst="rect">
            <a:avLst/>
          </a:prstGeom>
        </p:spPr>
      </p:pic>
    </p:spTree>
    <p:extLst>
      <p:ext uri="{BB962C8B-B14F-4D97-AF65-F5344CB8AC3E}">
        <p14:creationId xmlns:p14="http://schemas.microsoft.com/office/powerpoint/2010/main" val="21598679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32792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由爱因斯坦光电效应方程有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结合图像可知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则有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𝒉𝒄</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𝑾</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b="1">
                    <a:latin typeface="Times New Roman" panose="02020603050405020304" pitchFamily="18" charset="0"/>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才能使该金属发生光电效应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的光不能使该金属发生光电效应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3279207"/>
              </a:xfrm>
              <a:prstGeom prst="rect">
                <a:avLst/>
              </a:prstGeom>
              <a:blipFill rotWithShape="0">
                <a:blip r:embed="rId2"/>
                <a:stretch>
                  <a:fillRect l="-680" r="-1359" b="-3160"/>
                </a:stretch>
              </a:blipFill>
            </p:spPr>
            <p:txBody>
              <a:bodyPr/>
              <a:lstStyle/>
              <a:p>
                <a:r>
                  <a:rPr lang="zh-CN" altLang="en-US">
                    <a:noFill/>
                  </a:rPr>
                  <a:t> </a:t>
                </a:r>
              </a:p>
            </p:txBody>
          </p:sp>
        </mc:Fallback>
      </mc:AlternateContent>
      <p:pic>
        <p:nvPicPr>
          <p:cNvPr id="7" name="image31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64942" y="3278615"/>
            <a:ext cx="2701607" cy="2793509"/>
          </a:xfrm>
          <a:prstGeom prst="rect">
            <a:avLst/>
          </a:prstGeom>
        </p:spPr>
      </p:pic>
    </p:spTree>
    <p:extLst>
      <p:ext uri="{BB962C8B-B14F-4D97-AF65-F5344CB8AC3E}">
        <p14:creationId xmlns:p14="http://schemas.microsoft.com/office/powerpoint/2010/main" val="18328855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对光的波粒二象性的理解</a:t>
            </a:r>
            <a:endParaRPr lang="zh-CN" altLang="zh-CN" sz="115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dirty="0">
                <a:latin typeface="Cambria"/>
                <a:ea typeface="微软雅黑"/>
                <a:cs typeface="Times New Roman"/>
              </a:rPr>
              <a:t>考点四　光的波粒二象性　物质波</a:t>
            </a:r>
            <a:endParaRPr lang="zh-CN" altLang="zh-CN" sz="1800" b="1" kern="1400" dirty="0">
              <a:effectLst/>
              <a:latin typeface="Cambria"/>
              <a:ea typeface="宋体"/>
              <a:cs typeface="Times New Roman"/>
            </a:endParaRPr>
          </a:p>
        </p:txBody>
      </p:sp>
      <mc:AlternateContent xmlns:mc="http://schemas.openxmlformats.org/markup-compatibility/2006" xmlns:a14="http://schemas.microsoft.com/office/drawing/2010/main">
        <mc:Choice Requires="a14">
          <p:graphicFrame>
            <p:nvGraphicFramePr>
              <p:cNvPr id="6" name="表格 5"/>
              <p:cNvGraphicFramePr>
                <a:graphicFrameLocks noGrp="1"/>
              </p:cNvGraphicFramePr>
              <p:nvPr>
                <p:extLst>
                  <p:ext uri="{D42A27DB-BD31-4B8C-83A1-F6EECF244321}">
                    <p14:modId xmlns:p14="http://schemas.microsoft.com/office/powerpoint/2010/main" val="2639380766"/>
                  </p:ext>
                </p:extLst>
              </p:nvPr>
            </p:nvGraphicFramePr>
            <p:xfrm>
              <a:off x="491203" y="2089340"/>
              <a:ext cx="11017377" cy="4171760"/>
            </p:xfrm>
            <a:graphic>
              <a:graphicData uri="http://schemas.openxmlformats.org/drawingml/2006/table">
                <a:tbl>
                  <a:tblPr firstRow="1" firstCol="1" bandRow="1"/>
                  <a:tblGrid>
                    <a:gridCol w="1983128"/>
                    <a:gridCol w="9034249"/>
                  </a:tblGrid>
                  <a:tr h="537096">
                    <a:tc>
                      <a:txBody>
                        <a:bodyPr/>
                        <a:lstStyle/>
                        <a:p>
                          <a:pPr algn="ctr">
                            <a:lnSpc>
                              <a:spcPct val="11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从数量上看</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个别光子的作用效果往往表现为粒子性</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大量光子的作用效果往往表现为波动性</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9204">
                    <a:tc>
                      <a:txBody>
                        <a:bodyPr/>
                        <a:lstStyle/>
                        <a:p>
                          <a:pPr algn="ctr">
                            <a:lnSpc>
                              <a:spcPct val="11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从频率上看</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频率越低波动性越显著</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越容易看到光的干涉和衍射现象</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频率越高粒子性越显著</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越不容易看到光的干涉和衍射现象</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贯穿本领越强</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9204">
                    <a:tc>
                      <a:txBody>
                        <a:bodyPr/>
                        <a:lstStyle/>
                        <a:p>
                          <a:pPr algn="ctr">
                            <a:lnSpc>
                              <a:spcPct val="11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从传播与</a:t>
                          </a:r>
                          <a:r>
                            <a:rPr 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rPr>
                            <a:t>作用上</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看</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光在传播过程中往往表现出波动性</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在与物质发生作用时往往表现出粒子性</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9672">
                    <a:tc>
                      <a:txBody>
                        <a:bodyPr/>
                        <a:lstStyle/>
                        <a:p>
                          <a:pPr algn="ctr">
                            <a:lnSpc>
                              <a:spcPct val="11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波动性与</a:t>
                          </a:r>
                          <a:r>
                            <a:rPr 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rPr>
                            <a:t>粒子性</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的统一</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由光子的能量</a:t>
                          </a: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ε</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dirty="0" err="1">
                              <a:effectLst/>
                              <a:latin typeface="Times New Roman" panose="02020603050405020304" pitchFamily="18" charset="0"/>
                              <a:ea typeface="微软雅黑" panose="020B0503020204020204" pitchFamily="34" charset="-122"/>
                              <a:cs typeface="Times New Roman" panose="02020603050405020304" pitchFamily="18" charset="0"/>
                            </a:rPr>
                            <a:t>hν</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、光子的动量表达式</a:t>
                          </a: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可以看出</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光的波动性和粒子性并不矛盾</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表示粒子性的粒子能量和动量的计算式中都含有表示波的特征的物理量</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频率</a:t>
                          </a: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ν</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和波长</a:t>
                          </a:r>
                          <a:r>
                            <a:rPr lang="en-US" sz="2400" i="1" dirty="0">
                              <a:effectLst/>
                              <a:latin typeface="Times New Roman" panose="02020603050405020304" pitchFamily="18" charset="0"/>
                              <a:ea typeface="微软雅黑" panose="020B0503020204020204" pitchFamily="34" charset="-122"/>
                              <a:cs typeface="Times New Roman" panose="02020603050405020304" pitchFamily="18" charset="0"/>
                            </a:rPr>
                            <a:t>λ</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6" name="表格 5"/>
              <p:cNvGraphicFramePr>
                <a:graphicFrameLocks noGrp="1"/>
              </p:cNvGraphicFramePr>
              <p:nvPr>
                <p:extLst>
                  <p:ext uri="{D42A27DB-BD31-4B8C-83A1-F6EECF244321}">
                    <p14:modId xmlns:p14="http://schemas.microsoft.com/office/powerpoint/2010/main" val="2639380766"/>
                  </p:ext>
                </p:extLst>
              </p:nvPr>
            </p:nvGraphicFramePr>
            <p:xfrm>
              <a:off x="491203" y="2089340"/>
              <a:ext cx="11017377" cy="4084003"/>
            </p:xfrm>
            <a:graphic>
              <a:graphicData uri="http://schemas.openxmlformats.org/drawingml/2006/table">
                <a:tbl>
                  <a:tblPr firstRow="1" firstCol="1" bandRow="1"/>
                  <a:tblGrid>
                    <a:gridCol w="1983128"/>
                    <a:gridCol w="9034249"/>
                  </a:tblGrid>
                  <a:tr h="874268">
                    <a:tc>
                      <a:txBody>
                        <a:bodyPr/>
                        <a:lstStyle/>
                        <a:p>
                          <a:pPr algn="ctr">
                            <a:lnSpc>
                              <a:spcPct val="11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从数量上看</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个别光子的作用效果往往表现为粒子性</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大量光子的作用效果往往表现为波动性</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4078">
                    <a:tc>
                      <a:txBody>
                        <a:bodyPr/>
                        <a:lstStyle/>
                        <a:p>
                          <a:pPr algn="ctr">
                            <a:lnSpc>
                              <a:spcPct val="11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从频率上看</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频率越低波动性越显著</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越容易看到光的干涉和衍射现象</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频率越高粒子性越显著</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越不容易看到光的干涉和衍射现象</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贯穿本领越强</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4268">
                    <a:tc>
                      <a:txBody>
                        <a:bodyPr/>
                        <a:lstStyle/>
                        <a:p>
                          <a:pPr algn="ctr">
                            <a:lnSpc>
                              <a:spcPct val="11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从传播与</a:t>
                          </a:r>
                          <a:r>
                            <a:rPr 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rPr>
                            <a:t>作用上</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看</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光在传播过程中往往表现出波动性</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在与物质发生作用时往往表现出粒子性</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61389">
                    <a:tc>
                      <a:txBody>
                        <a:bodyPr/>
                        <a:lstStyle/>
                        <a:p>
                          <a:pPr algn="ctr">
                            <a:lnSpc>
                              <a:spcPct val="11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波动性与</a:t>
                          </a:r>
                          <a:r>
                            <a:rPr 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rPr>
                            <a:t>粒子性</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的统一</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21982" t="-181667" r="-135" b="-9167"/>
                          </a:stretch>
                        </a:blipFill>
                      </a:tcPr>
                    </a:tc>
                  </a:tr>
                </a:tbl>
              </a:graphicData>
            </a:graphic>
          </p:graphicFrame>
        </mc:Fallback>
      </mc:AlternateContent>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物质波</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p:cNvSpPr/>
              <p:nvPr/>
            </p:nvSpPr>
            <p:spPr>
              <a:xfrm>
                <a:off x="284415" y="1370330"/>
                <a:ext cx="11658044" cy="159393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任何一个运动的物体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无论大小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都有一种波与之对应。</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物质波的波长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是普朗克常量。</a:t>
                </a:r>
                <a:endParaRPr lang="zh-CN" altLang="zh-CN" sz="115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84415" y="1370330"/>
                <a:ext cx="11658044" cy="1593938"/>
              </a:xfrm>
              <a:prstGeom prst="rect">
                <a:avLst/>
              </a:prstGeom>
              <a:blipFill rotWithShape="0">
                <a:blip r:embed="rId2"/>
                <a:stretch>
                  <a:fillRect l="-68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0047609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620649"/>
                <a:ext cx="11810444" cy="339064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陕、晋、青、宁卷</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我国首台拥有自主知识产权的场发射透射电镜</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TH-</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F120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实现了超高分辨率成像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其分辨率提高是利用了高速电子束波长远小于可见光波长的物理性质。一个静止的电子经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100 V</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电压加速后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其德布罗意波长为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若加速电压为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 kV,</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不考虑相对论效应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则其德布罗意波长为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A.100</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B.10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𝟏𝟎𝟎</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620649"/>
                <a:ext cx="11810444" cy="3390648"/>
              </a:xfrm>
              <a:prstGeom prst="rect">
                <a:avLst/>
              </a:prstGeom>
              <a:blipFill rotWithShape="0">
                <a:blip r:embed="rId2"/>
                <a:stretch>
                  <a:fillRect l="-671"/>
                </a:stretch>
              </a:blipFill>
            </p:spPr>
            <p:txBody>
              <a:bodyPr/>
              <a:lstStyle/>
              <a:p>
                <a:r>
                  <a:rPr lang="zh-CN" altLang="en-US">
                    <a:noFill/>
                  </a:rPr>
                  <a:t> </a:t>
                </a:r>
              </a:p>
            </p:txBody>
          </p:sp>
        </mc:Fallback>
      </mc:AlternateContent>
      <p:sp>
        <p:nvSpPr>
          <p:cNvPr id="5" name="矩形 4"/>
          <p:cNvSpPr/>
          <p:nvPr/>
        </p:nvSpPr>
        <p:spPr>
          <a:xfrm>
            <a:off x="309815" y="3879828"/>
            <a:ext cx="116580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9793065" y="2557248"/>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31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6720" y="4305935"/>
            <a:ext cx="6696837" cy="1859153"/>
          </a:xfrm>
          <a:prstGeom prst="rect">
            <a:avLst/>
          </a:prstGeom>
        </p:spPr>
      </p:pic>
    </p:spTree>
    <p:extLst>
      <p:ext uri="{BB962C8B-B14F-4D97-AF65-F5344CB8AC3E}">
        <p14:creationId xmlns:p14="http://schemas.microsoft.com/office/powerpoint/2010/main" val="10023526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1357608"/>
                <a:ext cx="11810444" cy="4592387"/>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多选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)(2023·</a:t>
                </a:r>
                <a:r>
                  <a:rPr lang="zh-CN" altLang="zh-CN" sz="2600" b="1" dirty="0">
                    <a:latin typeface="Times New Roman" panose="02020603050405020304" pitchFamily="18" charset="0"/>
                    <a:cs typeface="Times New Roman" panose="02020603050405020304" pitchFamily="18" charset="0"/>
                  </a:rPr>
                  <a:t>浙江</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dirty="0">
                    <a:latin typeface="Times New Roman" panose="02020603050405020304" pitchFamily="18" charset="0"/>
                    <a:cs typeface="Times New Roman" panose="02020603050405020304" pitchFamily="18" charset="0"/>
                  </a:rPr>
                  <a:t>月选考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有一种新型光电效应量子材料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其逸出功为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。当紫外光照射该材料时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只产生动能和动量单一的相干光电子束。用该电子束照射间距为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的双缝</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在与缝相距为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的观测屏上形成干涉条纹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测得条纹间距为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已知电子质量为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普朗克常量为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光速为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电子的动量</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den>
                    </m:f>
                  </m:oMath>
                </a14:m>
                <a:r>
                  <a:rPr lang="en-US" altLang="zh-CN" sz="1150" dirty="0" smtClean="0">
                    <a:latin typeface="Calibri" panose="020F0502020204030204" pitchFamily="34" charset="0"/>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电子的动能</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光子的能量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𝒄𝒉𝑳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den>
                    </m:f>
                  </m:oMath>
                </a14:m>
                <a:r>
                  <a:rPr lang="en-US" altLang="zh-CN" sz="1150" dirty="0" smtClean="0">
                    <a:latin typeface="Calibri" panose="020F0502020204030204" pitchFamily="34" charset="0"/>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光子的动量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𝑾</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1357608"/>
                <a:ext cx="11810444" cy="4592387"/>
              </a:xfrm>
              <a:prstGeom prst="rect">
                <a:avLst/>
              </a:prstGeom>
              <a:blipFill rotWithShape="0">
                <a:blip r:embed="rId2"/>
                <a:stretch>
                  <a:fillRect l="-671" r="-310"/>
                </a:stretch>
              </a:blipFill>
            </p:spPr>
            <p:txBody>
              <a:bodyPr/>
              <a:lstStyle/>
              <a:p>
                <a:r>
                  <a:rPr lang="zh-CN" altLang="en-US">
                    <a:noFill/>
                  </a:rPr>
                  <a:t> </a:t>
                </a:r>
              </a:p>
            </p:txBody>
          </p:sp>
        </mc:Fallback>
      </mc:AlternateContent>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6" name="TextBox 1"/>
          <p:cNvSpPr txBox="1"/>
          <p:nvPr/>
        </p:nvSpPr>
        <p:spPr>
          <a:xfrm>
            <a:off x="6628987" y="329435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47355755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713639"/>
                <a:ext cx="11658044" cy="401152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由双缝干涉条纹间距</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a:latin typeface="Times New Roman" panose="02020603050405020304" pitchFamily="18" charset="0"/>
                    <a:cs typeface="Times New Roman" panose="02020603050405020304" pitchFamily="18" charset="0"/>
                  </a:rPr>
                  <a:t>、电子动量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电子的动能</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𝐞</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根据爱因斯坦光电效应方程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则光子的能量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光子的动量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𝑾</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713639"/>
                <a:ext cx="11658044" cy="4011523"/>
              </a:xfrm>
              <a:prstGeom prst="rect">
                <a:avLst/>
              </a:prstGeom>
              <a:blipFill rotWithShape="0">
                <a:blip r:embed="rId2"/>
                <a:stretch>
                  <a:fillRect l="-68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49267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3020028" y="2819019"/>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39" y="1349755"/>
            <a:ext cx="9240871" cy="2043612"/>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黑体辐射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能量子</a:t>
            </a:r>
            <a:endParaRPr lang="zh-CN" altLang="zh-CN" sz="1150" dirty="0">
              <a:latin typeface="Calibri" panose="020F0502020204030204" pitchFamily="34" charset="0"/>
              <a:cs typeface="Times New Roman" panose="02020603050405020304" pitchFamily="18" charset="0"/>
            </a:endParaRPr>
          </a:p>
          <a:p>
            <a:pPr marL="252000" indent="-457200">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四</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种温度下黑体的辐射强度与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的关系如图所示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1 700 K</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时辐射强度最大的为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,1 100 K</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时辐射强度最大的为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259840" y="3683127"/>
            <a:ext cx="11658044" cy="2489568"/>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光的频率小于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光的频率</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光照射某金属材料没有发生光电效应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则换用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光照射也一定不会发生光电效应</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光光子的能量大于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光光子的能量</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D.a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光光子的动量小于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光光子的动量</a:t>
            </a:r>
            <a:endParaRPr lang="zh-CN" altLang="zh-CN" sz="1150" dirty="0">
              <a:latin typeface="Calibri" panose="020F0502020204030204" pitchFamily="34" charset="0"/>
              <a:cs typeface="Times New Roman" panose="02020603050405020304" pitchFamily="18" charset="0"/>
            </a:endParaRPr>
          </a:p>
        </p:txBody>
      </p:sp>
      <p:pic>
        <p:nvPicPr>
          <p:cNvPr id="8" name="image31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1349755"/>
            <a:ext cx="2284158" cy="2735511"/>
          </a:xfrm>
          <a:prstGeom prst="rect">
            <a:avLst/>
          </a:prstGeom>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47140" y="653489"/>
                <a:ext cx="8985760" cy="520024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根据黑体辐射的规律可知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温度升高时辐射强度的极大值向波长较短的方向移动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光的频率大于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光的频率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光照射某金属材料没有发生光电效应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则换用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光照射会发生光电效应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换用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光照射不会发生光电效应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可知换用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光照射不一定发生光电效应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光光子的能量大于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光光子的能量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光子的动量为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光光子的动量大于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光光子的动量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47140" y="653489"/>
                <a:ext cx="8985760" cy="5200246"/>
              </a:xfrm>
              <a:prstGeom prst="rect">
                <a:avLst/>
              </a:prstGeom>
              <a:blipFill rotWithShape="0">
                <a:blip r:embed="rId2"/>
                <a:stretch>
                  <a:fillRect l="-882" r="-746" b="-352"/>
                </a:stretch>
              </a:blipFill>
            </p:spPr>
            <p:txBody>
              <a:bodyPr/>
              <a:lstStyle/>
              <a:p>
                <a:r>
                  <a:rPr lang="zh-CN" altLang="en-US">
                    <a:noFill/>
                  </a:rPr>
                  <a:t> </a:t>
                </a:r>
              </a:p>
            </p:txBody>
          </p:sp>
        </mc:Fallback>
      </mc:AlternateContent>
      <p:pic>
        <p:nvPicPr>
          <p:cNvPr id="3" name="image31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1052703"/>
            <a:ext cx="2284158" cy="2735511"/>
          </a:xfrm>
          <a:prstGeom prst="rect">
            <a:avLst/>
          </a:prstGeom>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904706" y="2946146"/>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5164466"/>
          </a:xfrm>
          <a:prstGeom prst="rect">
            <a:avLst/>
          </a:prstGeom>
        </p:spPr>
        <p:txBody>
          <a:bodyPr wrap="square" lIns="121898" tIns="60948" rIns="121898" bIns="60948">
            <a:spAutoFit/>
          </a:bodyPr>
          <a:lstStyle/>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太阳光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光子流撞击航天器帆面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产生持续光压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使航天器可在太空中飞行。若有一艘太阳帆飞船在航行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太阳光垂直照射帆面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帆面积为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66 300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单位面积每秒</a:t>
            </a:r>
            <a:r>
              <a:rPr lang="zh-CN" altLang="zh-CN" sz="2600" spc="-60" dirty="0">
                <a:latin typeface="Times New Roman" panose="02020603050405020304" pitchFamily="18" charset="0"/>
                <a:ea typeface="微软雅黑" panose="020B0503020204020204" pitchFamily="34" charset="-122"/>
                <a:cs typeface="Times New Roman" panose="02020603050405020304" pitchFamily="18" charset="0"/>
              </a:rPr>
              <a:t>接收的太阳辐射能量为</a:t>
            </a:r>
            <a:r>
              <a:rPr lang="en-US" altLang="zh-CN" sz="2600" spc="-60" dirty="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b="1" spc="-60" dirty="0">
                <a:latin typeface="宋体" panose="02010600030101010101" pitchFamily="2" charset="-122"/>
                <a:cs typeface="Times New Roman" panose="02020603050405020304" pitchFamily="18" charset="0"/>
              </a:rPr>
              <a:t>×</a:t>
            </a:r>
            <a:r>
              <a:rPr lang="en-US" altLang="zh-CN" sz="2600" spc="-6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spc="-60" baseline="300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spc="-6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pc="-60" dirty="0" err="1">
                <a:latin typeface="Times New Roman" panose="02020603050405020304" pitchFamily="18" charset="0"/>
                <a:ea typeface="微软雅黑" panose="020B0503020204020204" pitchFamily="34" charset="-122"/>
                <a:cs typeface="Times New Roman" panose="02020603050405020304" pitchFamily="18" charset="0"/>
              </a:rPr>
              <a:t>W·m</a:t>
            </a:r>
            <a:r>
              <a:rPr lang="en-US" altLang="zh-CN" sz="2600" spc="-60" baseline="30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spc="-60" dirty="0">
                <a:latin typeface="Times New Roman" panose="02020603050405020304" pitchFamily="18" charset="0"/>
                <a:ea typeface="微软雅黑" panose="020B0503020204020204" pitchFamily="34" charset="-122"/>
                <a:cs typeface="Times New Roman" panose="02020603050405020304" pitchFamily="18" charset="0"/>
              </a:rPr>
              <a:t>。已知太阳辐射光的平均波长为</a:t>
            </a:r>
            <a:r>
              <a:rPr lang="en-US" altLang="zh-CN" sz="2600" spc="-6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spc="-60" baseline="30000" dirty="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spc="-60" dirty="0">
                <a:latin typeface="Times New Roman" panose="02020603050405020304" pitchFamily="18" charset="0"/>
                <a:ea typeface="微软雅黑" panose="020B0503020204020204" pitchFamily="34" charset="-122"/>
                <a:cs typeface="Times New Roman" panose="02020603050405020304" pitchFamily="18" charset="0"/>
              </a:rPr>
              <a:t> m,</a:t>
            </a:r>
            <a:r>
              <a:rPr lang="zh-CN" altLang="zh-CN" sz="2600" spc="-60" dirty="0">
                <a:latin typeface="Times New Roman" panose="02020603050405020304" pitchFamily="18" charset="0"/>
                <a:ea typeface="微软雅黑" panose="020B0503020204020204" pitchFamily="34" charset="-122"/>
                <a:cs typeface="Times New Roman" panose="02020603050405020304" pitchFamily="18" charset="0"/>
              </a:rPr>
              <a:t>假设帆能完全反射太阳光</a:t>
            </a:r>
            <a:r>
              <a:rPr lang="en-US" altLang="zh-CN" sz="2600" spc="-6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spc="-60" dirty="0">
                <a:latin typeface="Times New Roman" panose="02020603050405020304" pitchFamily="18" charset="0"/>
                <a:ea typeface="微软雅黑" panose="020B0503020204020204" pitchFamily="34" charset="-122"/>
                <a:cs typeface="Times New Roman" panose="02020603050405020304" pitchFamily="18" charset="0"/>
              </a:rPr>
              <a:t>不计太阳光反射的频率变化</a:t>
            </a:r>
            <a:r>
              <a:rPr lang="en-US" altLang="zh-CN" sz="2600" spc="-6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spc="-60" dirty="0">
                <a:latin typeface="Times New Roman" panose="02020603050405020304" pitchFamily="18" charset="0"/>
                <a:ea typeface="微软雅黑" panose="020B0503020204020204" pitchFamily="34" charset="-122"/>
                <a:cs typeface="Times New Roman" panose="02020603050405020304" pitchFamily="18" charset="0"/>
              </a:rPr>
              <a:t>普朗克常量</a:t>
            </a:r>
            <a:r>
              <a:rPr lang="en-US" altLang="zh-CN" sz="2600" i="1" spc="-60" dirty="0">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spc="-60" dirty="0">
                <a:latin typeface="Times New Roman" panose="02020603050405020304" pitchFamily="18" charset="0"/>
                <a:ea typeface="微软雅黑" panose="020B0503020204020204" pitchFamily="34" charset="-122"/>
                <a:cs typeface="Times New Roman" panose="02020603050405020304" pitchFamily="18" charset="0"/>
              </a:rPr>
              <a:t>=6.63</a:t>
            </a:r>
            <a:r>
              <a:rPr lang="en-US" altLang="zh-CN" sz="2600" b="1" spc="-60" dirty="0">
                <a:latin typeface="宋体" panose="02010600030101010101" pitchFamily="2" charset="-122"/>
                <a:cs typeface="Times New Roman" panose="02020603050405020304" pitchFamily="18" charset="0"/>
              </a:rPr>
              <a:t>×</a:t>
            </a:r>
            <a:r>
              <a:rPr lang="en-US" altLang="zh-CN" sz="2600" spc="-6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spc="-60" baseline="30000" dirty="0">
                <a:latin typeface="Times New Roman" panose="02020603050405020304" pitchFamily="18" charset="0"/>
                <a:ea typeface="微软雅黑" panose="020B0503020204020204" pitchFamily="34" charset="-122"/>
                <a:cs typeface="Times New Roman" panose="02020603050405020304" pitchFamily="18" charset="0"/>
              </a:rPr>
              <a:t>-34</a:t>
            </a:r>
            <a:r>
              <a:rPr lang="en-US" altLang="zh-CN" sz="2600" spc="-6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pc="-60" dirty="0" err="1">
                <a:latin typeface="Times New Roman" panose="02020603050405020304" pitchFamily="18" charset="0"/>
                <a:ea typeface="微软雅黑" panose="020B0503020204020204" pitchFamily="34" charset="-122"/>
                <a:cs typeface="Times New Roman" panose="02020603050405020304" pitchFamily="18" charset="0"/>
              </a:rPr>
              <a:t>J·s</a:t>
            </a:r>
            <a:r>
              <a:rPr lang="en-US" altLang="zh-CN" sz="2600" spc="-6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光速</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m/s,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太阳辐射的光子能量约为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6.63</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-28</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J</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太阳辐射的光子动量约为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6.63</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kg·m·s</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太阳辐射对飞船的平均作用力约为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0.53 N</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帆面每秒钟接收到的光子数量约为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20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个</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334499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光子能量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6.63</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-20</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J,A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每个光子的动量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=6.63</a:t>
                </a:r>
                <a:r>
                  <a:rPr lang="en-US" altLang="zh-CN" sz="2600" b="1" dirty="0" smtClean="0">
                    <a:latin typeface="宋体" panose="02010600030101010101" pitchFamily="2" charset="-122"/>
                    <a:cs typeface="Times New Roman" panose="02020603050405020304" pitchFamily="18" charset="0"/>
                  </a:rPr>
                  <a:t>×</a:t>
                </a:r>
              </a:p>
              <a:p>
                <a:pPr>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smtClean="0">
                    <a:effectLst/>
                    <a:latin typeface="Times New Roman" panose="02020603050405020304" pitchFamily="18" charset="0"/>
                    <a:ea typeface="微软雅黑" panose="020B0503020204020204" pitchFamily="34" charset="-122"/>
                    <a:cs typeface="Times New Roman" panose="02020603050405020304" pitchFamily="18" charset="0"/>
                  </a:rPr>
                  <a:t>-28</a:t>
                </a:r>
                <a:r>
                  <a:rPr lang="en-US" altLang="zh-CN" sz="2600" b="1" dirty="0" smtClean="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每秒光照射到帆面上的能量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所以每秒射到帆面上的光子数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𝒉𝒄</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=4.0</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26</a:t>
                </a:r>
                <a:r>
                  <a:rPr lang="zh-CN" altLang="zh-CN" sz="2600" b="1" dirty="0">
                    <a:latin typeface="Times New Roman" panose="02020603050405020304" pitchFamily="18" charset="0"/>
                    <a:cs typeface="Times New Roman" panose="02020603050405020304" pitchFamily="18" charset="0"/>
                  </a:rPr>
                  <a:t>个</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光射到帆面被全部反弹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由动量定理有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≈0.53</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N,C</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3344994"/>
              </a:xfrm>
              <a:prstGeom prst="rect">
                <a:avLst/>
              </a:prstGeom>
              <a:blipFill rotWithShape="0">
                <a:blip r:embed="rId2"/>
                <a:stretch>
                  <a:fillRect l="-680" r="-680" b="-54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990693" y="25573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光电效应规律的理解和应用</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3.(2025·</a:t>
            </a:r>
            <a:r>
              <a:rPr lang="zh-CN" altLang="zh-CN" sz="2600" b="1">
                <a:latin typeface="Times New Roman" panose="02020603050405020304" pitchFamily="18" charset="0"/>
                <a:cs typeface="Times New Roman" panose="02020603050405020304" pitchFamily="18" charset="0"/>
              </a:rPr>
              <a:t>山东卷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在光电效应实验中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用频率和强度都相同的单色光分别照射编号为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的金属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所得遏止电压如图所示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关于光电子最大初动能</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的大小关系正确的是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23340" y="3059277"/>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k1</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k2</a:t>
            </a:r>
            <a:endParaRPr lang="zh-CN" altLang="zh-CN" sz="1150">
              <a:latin typeface="Calibri" panose="020F0502020204030204" pitchFamily="34" charset="0"/>
              <a:cs typeface="Times New Roman" panose="02020603050405020304" pitchFamily="18" charset="0"/>
            </a:endParaRPr>
          </a:p>
        </p:txBody>
      </p:sp>
      <p:sp>
        <p:nvSpPr>
          <p:cNvPr id="8" name="矩形 7"/>
          <p:cNvSpPr/>
          <p:nvPr/>
        </p:nvSpPr>
        <p:spPr>
          <a:xfrm>
            <a:off x="250902" y="4437126"/>
            <a:ext cx="11654282" cy="623953"/>
          </a:xfrm>
          <a:prstGeom prst="rect">
            <a:avLst/>
          </a:prstGeom>
        </p:spPr>
        <p:txBody>
          <a:bodyPr wrap="square">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endParaRPr lang="zh-CN" altLang="zh-CN" sz="1150">
              <a:latin typeface="Calibri" panose="020F0502020204030204" pitchFamily="34" charset="0"/>
              <a:cs typeface="Times New Roman" panose="02020603050405020304" pitchFamily="18" charset="0"/>
            </a:endParaRPr>
          </a:p>
        </p:txBody>
      </p:sp>
      <p:pic>
        <p:nvPicPr>
          <p:cNvPr id="7" name="image31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62347" y="2564892"/>
            <a:ext cx="3349561" cy="1520996"/>
          </a:xfrm>
          <a:prstGeom prst="rect">
            <a:avLst/>
          </a:prstGeom>
        </p:spPr>
      </p:pic>
      <p:pic>
        <p:nvPicPr>
          <p:cNvPr id="9" name="image31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39550" y="4963796"/>
            <a:ext cx="6520898" cy="1057527"/>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par>
                                <p:cTn id="13" presetID="3" presetClass="entr" presetSubtype="1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612352" y="1959967"/>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12390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dirty="0">
                <a:latin typeface="Times New Roman" panose="02020603050405020304" pitchFamily="18" charset="0"/>
                <a:cs typeface="Times New Roman" panose="02020603050405020304" pitchFamily="18" charset="0"/>
              </a:rPr>
              <a:t>黑吉辽卷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射线光电子能谱仪是利用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光照射材料表面激发出光电子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并对光电子进行分析的科研仪器。用某一频率的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光照射某种金属表面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逸出了光电子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若增加此</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光的强度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该金属的逸出功</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增大</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B.X</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光的光子能量不变</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逸出的光电子最大初动能</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增大</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单位时间逸出的光电子数增多</a:t>
            </a:r>
            <a:endParaRPr lang="zh-CN" altLang="zh-CN" sz="1150" dirty="0">
              <a:latin typeface="Calibri" panose="020F0502020204030204" pitchFamily="34" charset="0"/>
              <a:cs typeface="Times New Roman" panose="02020603050405020304" pitchFamily="18" charset="0"/>
            </a:endParaRPr>
          </a:p>
        </p:txBody>
      </p:sp>
      <p:sp>
        <p:nvSpPr>
          <p:cNvPr id="8" name="矩形 7"/>
          <p:cNvSpPr/>
          <p:nvPr/>
        </p:nvSpPr>
        <p:spPr>
          <a:xfrm>
            <a:off x="263602" y="3744797"/>
            <a:ext cx="11654282" cy="2454454"/>
          </a:xfrm>
          <a:prstGeom prst="rect">
            <a:avLst/>
          </a:prstGeom>
        </p:spPr>
        <p:txBody>
          <a:bodyPr wrap="square">
            <a:spAutoFit/>
          </a:bodyPr>
          <a:lstStyle/>
          <a:p>
            <a:pPr>
              <a:lnSpc>
                <a:spcPct val="12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金属的逸出功与金属本身有关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与入射光无关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光子的能量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与入射光强度无关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根据爱因斯坦光电效应方程</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逸出的光电子最大初动能与入射光的强度无关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入射光的强度增加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可知单位时间内入射光的总能量增加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每个光子的能量不变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故单位时间内入射的光子数增多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则单位时间内逸出的光电子数增多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598630" y="19473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光电效应的四类图像</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5.(2025·</a:t>
            </a:r>
            <a:r>
              <a:rPr lang="zh-CN" altLang="zh-CN" sz="2600" b="1">
                <a:latin typeface="Times New Roman" panose="02020603050405020304" pitchFamily="18" charset="0"/>
                <a:cs typeface="Times New Roman" panose="02020603050405020304" pitchFamily="18" charset="0"/>
              </a:rPr>
              <a:t>山东济南模拟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某种金属材料逸出光电子的最大初动能与入射光频率关系如图所示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已知电子所带电荷量为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247140" y="2604203"/>
                <a:ext cx="11658044" cy="30485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该金属的逸出功为零</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当入射光的频率为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遏止电压为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当入射光的频率为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逸出光电子的最大初动能为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k0</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普朗克常量为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单位为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J/s</a:t>
                </a:r>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47140" y="2604203"/>
                <a:ext cx="11658044" cy="3048567"/>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7" name="image31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14530" y="2494456"/>
            <a:ext cx="3005264" cy="2586560"/>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485867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根据爱因斯坦光电效应方程</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ν</a:t>
                </a:r>
                <a:r>
                  <a:rPr lang="zh-CN" altLang="zh-CN" sz="2600" b="1" dirty="0">
                    <a:latin typeface="Times New Roman" panose="02020603050405020304" pitchFamily="18" charset="0"/>
                    <a:cs typeface="Times New Roman" panose="02020603050405020304" pitchFamily="18" charset="0"/>
                  </a:rPr>
                  <a:t>图像纵轴截距的绝对值表示金属逸出功</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由题图知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纵轴截距为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则逸出功</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k0</a:t>
                </a:r>
                <a:r>
                  <a:rPr lang="en-US" altLang="zh-CN" sz="2600" b="1" dirty="0" err="1">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0,A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结合图像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当入射光频率为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解得普朗克常量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当入射光频率为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最大初动能</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遏止电压</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满足</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整理得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𝑬</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𝐤𝟎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当入射光的频率为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最大初动</a:t>
                </a:r>
                <a:r>
                  <a:rPr lang="zh-CN" altLang="zh-CN" sz="2600" b="1" dirty="0" smtClean="0">
                    <a:latin typeface="Times New Roman" panose="02020603050405020304" pitchFamily="18" charset="0"/>
                    <a:cs typeface="Times New Roman" panose="02020603050405020304" pitchFamily="18" charset="0"/>
                  </a:rPr>
                  <a:t>能</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k0</a:t>
                </a:r>
                <a:r>
                  <a:rPr lang="en-US" altLang="zh-CN" sz="2600" dirty="0" err="1" smtClean="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普朗克常量单位是</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J</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不是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J/s</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4858678"/>
              </a:xfrm>
              <a:prstGeom prst="rect">
                <a:avLst/>
              </a:prstGeom>
              <a:blipFill rotWithShape="0">
                <a:blip r:embed="rId2"/>
                <a:stretch>
                  <a:fillRect l="-680" b="-1882"/>
                </a:stretch>
              </a:blipFill>
            </p:spPr>
            <p:txBody>
              <a:bodyPr/>
              <a:lstStyle/>
              <a:p>
                <a:r>
                  <a:rPr lang="zh-CN" altLang="en-US">
                    <a:noFill/>
                  </a:rPr>
                  <a:t> </a:t>
                </a:r>
              </a:p>
            </p:txBody>
          </p:sp>
        </mc:Fallback>
      </mc:AlternateContent>
      <p:pic>
        <p:nvPicPr>
          <p:cNvPr id="4" name="image31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14530" y="3650791"/>
            <a:ext cx="3005264" cy="2586560"/>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630009" y="19600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a:t>
            </a:r>
            <a:r>
              <a:rPr lang="zh-CN" altLang="en-US" sz="2600" b="1" dirty="0">
                <a:latin typeface="Times New Roman" panose="02020603050405020304" pitchFamily="18" charset="0"/>
                <a:cs typeface="Times New Roman" panose="02020603050405020304" pitchFamily="18" charset="0"/>
              </a:rPr>
              <a:t>玉溪</a:t>
            </a:r>
            <a:r>
              <a:rPr lang="zh-CN" altLang="zh-CN" sz="2600" b="1" dirty="0" smtClean="0">
                <a:latin typeface="Times New Roman" panose="02020603050405020304" pitchFamily="18" charset="0"/>
                <a:cs typeface="Times New Roman" panose="02020603050405020304" pitchFamily="18" charset="0"/>
              </a:rPr>
              <a:t>阶段</a:t>
            </a:r>
            <a:r>
              <a:rPr lang="zh-CN" altLang="zh-CN" sz="2600" b="1" dirty="0">
                <a:latin typeface="Times New Roman" panose="02020603050405020304" pitchFamily="18" charset="0"/>
                <a:cs typeface="Times New Roman" panose="02020603050405020304" pitchFamily="18" charset="0"/>
              </a:rPr>
              <a:t>检测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用图甲所示装置探究光电效应规律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得到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两种金属材料遏止电压</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随入射光频率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ν</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变化的图线如图乙中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普朗克常量为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72540" y="2519045"/>
            <a:ext cx="116580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图甲所示电路中光电管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间加的是</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正向</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电压</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图线的斜率为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he</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金属材料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的极限频率较大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用同一种光照射并发生光电效应时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材料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逸出的光电子遏止电压较大</a:t>
            </a:r>
            <a:endParaRPr lang="zh-CN" altLang="zh-CN" sz="1150" dirty="0">
              <a:latin typeface="Calibri" panose="020F0502020204030204" pitchFamily="34" charset="0"/>
              <a:cs typeface="Times New Roman" panose="02020603050405020304" pitchFamily="18" charset="0"/>
            </a:endParaRPr>
          </a:p>
        </p:txBody>
      </p:sp>
      <p:pic>
        <p:nvPicPr>
          <p:cNvPr id="7" name="image32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06400" y="1955963"/>
            <a:ext cx="4498784" cy="2794097"/>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487592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题图甲电路中光电管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间加的是反向电压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用来测遏止电压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根据爱因斯坦光电效应方程</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又</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𝑾</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ν</a:t>
                </a:r>
                <a:r>
                  <a:rPr lang="zh-CN" altLang="zh-CN" sz="2600" b="1" dirty="0">
                    <a:latin typeface="Times New Roman" panose="02020603050405020304" pitchFamily="18" charset="0"/>
                    <a:cs typeface="Times New Roman" panose="02020603050405020304" pitchFamily="18" charset="0"/>
                  </a:rPr>
                  <a:t>图像的斜率为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ν</a:t>
                </a:r>
                <a:r>
                  <a:rPr lang="zh-CN" altLang="zh-CN" sz="2600" b="1" dirty="0">
                    <a:latin typeface="Times New Roman" panose="02020603050405020304" pitchFamily="18" charset="0"/>
                    <a:cs typeface="Times New Roman" panose="02020603050405020304" pitchFamily="18" charset="0"/>
                  </a:rPr>
                  <a:t>图线横坐标的截距是极限频率</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由题图乙可知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金属材料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的极限频率较小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用同一种光照射发生光电</a:t>
                </a:r>
                <a:r>
                  <a:rPr lang="zh-CN" altLang="zh-CN" sz="2600" b="1" dirty="0" smtClean="0">
                    <a:latin typeface="Times New Roman" panose="02020603050405020304" pitchFamily="18" charset="0"/>
                    <a:cs typeface="Times New Roman" panose="02020603050405020304" pitchFamily="18" charset="0"/>
                  </a:rPr>
                  <a:t>效</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应时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由于金属材料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的极限频率较小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dirty="0">
                    <a:latin typeface="Times New Roman" panose="02020603050405020304" pitchFamily="18" charset="0"/>
                    <a:cs typeface="Times New Roman" panose="02020603050405020304" pitchFamily="18" charset="0"/>
                  </a:rPr>
                  <a:t>较小</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则</a:t>
                </a:r>
                <a:r>
                  <a:rPr lang="zh-CN" altLang="zh-CN" sz="2600" b="1" dirty="0">
                    <a:latin typeface="Times New Roman" panose="02020603050405020304" pitchFamily="18" charset="0"/>
                    <a:cs typeface="Times New Roman" panose="02020603050405020304" pitchFamily="18" charset="0"/>
                  </a:rPr>
                  <a:t>金属材料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逸出的光电子的初动能较大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zh-CN" altLang="zh-CN" sz="2600" b="1" dirty="0" smtClean="0">
                    <a:latin typeface="Times New Roman" panose="02020603050405020304" pitchFamily="18" charset="0"/>
                    <a:cs typeface="Times New Roman" panose="02020603050405020304" pitchFamily="18" charset="0"/>
                  </a:rPr>
                  <a:t>材</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逸出的光电子遏止电压较大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4875926"/>
              </a:xfrm>
              <a:prstGeom prst="rect">
                <a:avLst/>
              </a:prstGeom>
              <a:blipFill rotWithShape="0">
                <a:blip r:embed="rId2"/>
                <a:stretch>
                  <a:fillRect l="-680" r="-680" b="-500"/>
                </a:stretch>
              </a:blipFill>
            </p:spPr>
            <p:txBody>
              <a:bodyPr/>
              <a:lstStyle/>
              <a:p>
                <a:r>
                  <a:rPr lang="zh-CN" altLang="en-US">
                    <a:noFill/>
                  </a:rPr>
                  <a:t> </a:t>
                </a:r>
              </a:p>
            </p:txBody>
          </p:sp>
        </mc:Fallback>
      </mc:AlternateContent>
      <p:pic>
        <p:nvPicPr>
          <p:cNvPr id="4" name="image32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06400" y="3227227"/>
            <a:ext cx="4498784" cy="2794097"/>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4036536" y="1960094"/>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光的波粒二象性</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物质波</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7.(2025·</a:t>
            </a:r>
            <a:r>
              <a:rPr lang="zh-CN" altLang="zh-CN" sz="2600" b="1">
                <a:latin typeface="Times New Roman" panose="02020603050405020304" pitchFamily="18" charset="0"/>
                <a:cs typeface="Times New Roman" panose="02020603050405020304" pitchFamily="18" charset="0"/>
              </a:rPr>
              <a:t>浙江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a:latin typeface="Times New Roman" panose="02020603050405020304" pitchFamily="18" charset="0"/>
                <a:cs typeface="Times New Roman" panose="02020603050405020304" pitchFamily="18" charset="0"/>
              </a:rPr>
              <a:t>月选考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一束高能电子穿过铝箔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在铝箔后方的屏幕上观测到如图所示的电子衍射图样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285240" y="2544445"/>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该实验表明电子具有粒子性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图中亮纹为电子运动的轨迹</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图中亮纹处电子出现的概率大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电子速度越大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中心亮斑半径越大</a:t>
            </a:r>
            <a:endParaRPr lang="zh-CN" altLang="zh-CN" sz="1150">
              <a:latin typeface="Calibri" panose="020F0502020204030204" pitchFamily="34" charset="0"/>
              <a:cs typeface="Times New Roman" panose="02020603050405020304" pitchFamily="18" charset="0"/>
            </a:endParaRPr>
          </a:p>
        </p:txBody>
      </p:sp>
      <p:pic>
        <p:nvPicPr>
          <p:cNvPr id="7" name="image32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46193" y="2137992"/>
            <a:ext cx="3349688" cy="2897824"/>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836676"/>
            <a:ext cx="11810444" cy="312390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一、黑体辐射及实验规律</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热辐射</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周围的一切物体都在</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辐射</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这种辐射与物体</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有关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所以叫热辐射。</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特点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热辐射强度按波长的分布情况随</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物体</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不同而有所不同。</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5342320" y="2132838"/>
            <a:ext cx="1184940"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电磁波</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5" name="矩形 4"/>
          <p:cNvSpPr/>
          <p:nvPr/>
        </p:nvSpPr>
        <p:spPr>
          <a:xfrm>
            <a:off x="9373604" y="2132838"/>
            <a:ext cx="851515"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温度</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6" name="矩形 5"/>
          <p:cNvSpPr/>
          <p:nvPr/>
        </p:nvSpPr>
        <p:spPr>
          <a:xfrm>
            <a:off x="6972014" y="3343084"/>
            <a:ext cx="851515" cy="492443"/>
          </a:xfrm>
          <a:prstGeom prst="rect">
            <a:avLst/>
          </a:prstGeom>
        </p:spPr>
        <p:txBody>
          <a:bodyPr wrap="none">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温度</a:t>
            </a:r>
            <a:endPar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280484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该实验表明电子具有波动性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概率波</a:t>
                </a:r>
                <a:r>
                  <a:rPr lang="en-US" altLang="zh-CN" sz="2600" b="1">
                    <a:latin typeface="宋体" panose="02010600030101010101" pitchFamily="2"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特点可知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题图中亮纹处电子出现的概率大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亮纹处并非电子运动的轨迹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根据物质波的表达式有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可知电子的速度越大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其物质波的波长越短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衍射现象越不明显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则中心亮斑半径越小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2804846"/>
              </a:xfrm>
              <a:prstGeom prst="rect">
                <a:avLst/>
              </a:prstGeom>
              <a:blipFill rotWithShape="0">
                <a:blip r:embed="rId2"/>
                <a:stretch>
                  <a:fillRect l="-680" r="-680" b="-3913"/>
                </a:stretch>
              </a:blipFill>
            </p:spPr>
            <p:txBody>
              <a:bodyPr/>
              <a:lstStyle/>
              <a:p>
                <a:r>
                  <a:rPr lang="zh-CN" altLang="en-US">
                    <a:noFill/>
                  </a:rPr>
                  <a:t> </a:t>
                </a:r>
              </a:p>
            </p:txBody>
          </p:sp>
        </mc:Fallback>
      </mc:AlternateContent>
      <p:pic>
        <p:nvPicPr>
          <p:cNvPr id="4" name="image32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46193" y="2907473"/>
            <a:ext cx="3349688" cy="2897824"/>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945592" y="194221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503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电子双缝干涉实验是近代证实物质波存在的实验。如图所示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电子枪持续发射的电子动量为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-23</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kg·m/s,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然后让它们通过双缝打到屏上。已知电子质量取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9.1</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-31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普朗克常量取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6.6</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-34</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J·s,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23340" y="2564892"/>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发射电子的动能约为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8.0</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J</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发射电子的物质波波长约为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5.5</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-11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m</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只有成对电子分别同时通过双缝才能发生干涉</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如果电子是一个一个发射的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仍能得到干涉图样</a:t>
            </a:r>
            <a:endParaRPr lang="zh-CN" altLang="zh-CN" sz="1150">
              <a:latin typeface="Calibri" panose="020F0502020204030204" pitchFamily="34" charset="0"/>
              <a:cs typeface="Times New Roman" panose="02020603050405020304" pitchFamily="18" charset="0"/>
            </a:endParaRPr>
          </a:p>
        </p:txBody>
      </p:sp>
      <p:pic>
        <p:nvPicPr>
          <p:cNvPr id="7" name="image32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2657825"/>
            <a:ext cx="3492119" cy="181752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2561600"/>
                <a:ext cx="11658044" cy="2811643"/>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电子的动能为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≈7.9</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-17</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J,</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根据德布罗意波长公式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𝒑</m:t>
                        </m:r>
                      </m:den>
                    </m:f>
                  </m:oMath>
                </a14:m>
                <a:r>
                  <a:rPr lang="zh-CN" altLang="zh-CN" sz="2600" b="1">
                    <a:latin typeface="Times New Roman" panose="02020603050405020304" pitchFamily="18" charset="0"/>
                    <a:cs typeface="Times New Roman" panose="02020603050405020304" pitchFamily="18" charset="0"/>
                  </a:rPr>
                  <a:t>可得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发射出的电子的物质波波长约为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=5.5</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-11</a:t>
                </a:r>
                <a:r>
                  <a:rPr lang="en-US" altLang="zh-CN" sz="2600" b="1">
                    <a:latin typeface="Times New Roman" panose="02020603050405020304" pitchFamily="18"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物质波也具有波粒二象性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电子的波动性是每个电子本身的性质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即使电子依次通过双缝也能发生干涉现象</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只是需要大量电子才能显示出干涉图样</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2561600"/>
                <a:ext cx="11658044" cy="2811643"/>
              </a:xfrm>
              <a:prstGeom prst="rect">
                <a:avLst/>
              </a:prstGeom>
              <a:blipFill rotWithShape="0">
                <a:blip r:embed="rId2"/>
                <a:stretch>
                  <a:fillRect l="-680" b="-4121"/>
                </a:stretch>
              </a:blipFill>
            </p:spPr>
            <p:txBody>
              <a:bodyPr/>
              <a:lstStyle/>
              <a:p>
                <a:r>
                  <a:rPr lang="zh-CN" altLang="en-US">
                    <a:noFill/>
                  </a:rPr>
                  <a:t> </a:t>
                </a:r>
              </a:p>
            </p:txBody>
          </p:sp>
        </mc:Fallback>
      </mc:AlternateContent>
      <p:pic>
        <p:nvPicPr>
          <p:cNvPr id="4" name="image32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747364"/>
            <a:ext cx="3492119" cy="1817528"/>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smtClean="0">
                <a:latin typeface="Times New Roman"/>
                <a:ea typeface="微软雅黑"/>
                <a:cs typeface="Courier New"/>
              </a:rPr>
              <a:t>B</a:t>
            </a:r>
            <a:r>
              <a:rPr lang="zh-CN" altLang="zh-CN" sz="2600" kern="100" dirty="0" smtClean="0">
                <a:latin typeface="Times New Roman"/>
                <a:ea typeface="微软雅黑"/>
                <a:cs typeface="Times New Roman"/>
              </a:rPr>
              <a:t>级</a:t>
            </a:r>
            <a:r>
              <a:rPr lang="zh-CN" altLang="zh-CN" sz="2600" kern="100" dirty="0">
                <a:latin typeface="Times New Roman"/>
                <a:ea typeface="微软雅黑"/>
                <a:cs typeface="Times New Roman"/>
              </a:rPr>
              <a:t>　</a:t>
            </a:r>
            <a:r>
              <a:rPr lang="zh-CN" altLang="en-US" sz="2600" kern="100" dirty="0" smtClean="0">
                <a:latin typeface="Times New Roman"/>
                <a:ea typeface="微软雅黑"/>
                <a:cs typeface="Times New Roman"/>
              </a:rPr>
              <a:t>综合提升</a:t>
            </a:r>
            <a:r>
              <a:rPr lang="zh-CN" altLang="zh-CN" sz="2600" kern="100" dirty="0" smtClean="0">
                <a:latin typeface="Times New Roman"/>
                <a:ea typeface="微软雅黑"/>
                <a:cs typeface="Times New Roman"/>
              </a:rPr>
              <a:t>练</a:t>
            </a:r>
            <a:endParaRPr lang="zh-CN" altLang="zh-CN" sz="1050" kern="100" dirty="0">
              <a:effectLst/>
              <a:latin typeface="宋体"/>
              <a:cs typeface="Courier New"/>
            </a:endParaRPr>
          </a:p>
        </p:txBody>
      </p:sp>
      <p:sp>
        <p:nvSpPr>
          <p:cNvPr id="9" name="TextBox 4"/>
          <p:cNvSpPr txBox="1"/>
          <p:nvPr/>
        </p:nvSpPr>
        <p:spPr>
          <a:xfrm>
            <a:off x="5879179" y="3091342"/>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0" name="矩形 9"/>
          <p:cNvSpPr/>
          <p:nvPr/>
        </p:nvSpPr>
        <p:spPr>
          <a:xfrm>
            <a:off x="94740" y="118151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陕西西安高三月考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如图甲是研究光电效应的电路图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三束由氢原子发出的可见光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分别由真空玻璃管的窗口射向阴极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阴极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为钙金属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该金属的逸出功为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调节滑动变阻器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记录电流表与电压表示数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两者关系如图乙所示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已知普朗克常量为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1" name="矩形 10"/>
              <p:cNvSpPr/>
              <p:nvPr/>
            </p:nvSpPr>
            <p:spPr>
              <a:xfrm>
                <a:off x="323340" y="3556785"/>
                <a:ext cx="11658044" cy="2517203"/>
              </a:xfrm>
              <a:prstGeom prst="rect">
                <a:avLst/>
              </a:prstGeom>
            </p:spPr>
            <p:txBody>
              <a:bodyPr wrap="square" lIns="121898" tIns="60948" rIns="121898" bIns="60948">
                <a:spAutoFit/>
              </a:bodyPr>
              <a:lstStyle/>
              <a:p>
                <a:pPr>
                  <a:lnSpc>
                    <a:spcPct val="11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三束可见光的频率相同</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对于可见光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单位时间内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照射阴极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发</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10000"/>
                  </a:lnSpc>
                  <a:spcAft>
                    <a:spcPts val="0"/>
                  </a:spcAft>
                  <a:tabLst>
                    <a:tab pos="2970530" algn="l"/>
                  </a:tabLst>
                </a:pP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射</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的光电子数多</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可见光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照射阴极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发射的光电子动能为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dirty="0">
                  <a:latin typeface="Calibri" panose="020F0502020204030204" pitchFamily="34" charset="0"/>
                  <a:cs typeface="Times New Roman" panose="02020603050405020304" pitchFamily="18" charset="0"/>
                </a:endParaRPr>
              </a:p>
              <a:p>
                <a:pPr>
                  <a:lnSpc>
                    <a:spcPct val="11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可见光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的频率为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𝑾</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endParaRPr lang="zh-CN" altLang="zh-CN" sz="1150" dirty="0">
                  <a:latin typeface="Calibri" panose="020F0502020204030204" pitchFamily="34" charset="0"/>
                  <a:cs typeface="Times New Roman" panose="02020603050405020304" pitchFamily="18" charset="0"/>
                </a:endParaRPr>
              </a:p>
            </p:txBody>
          </p:sp>
        </mc:Choice>
        <mc:Fallback>
          <p:sp>
            <p:nvSpPr>
              <p:cNvPr id="11" name="矩形 10"/>
              <p:cNvSpPr>
                <a:spLocks noRot="1" noChangeAspect="1" noMove="1" noResize="1" noEditPoints="1" noAdjustHandles="1" noChangeArrowheads="1" noChangeShapeType="1" noTextEdit="1"/>
              </p:cNvSpPr>
              <p:nvPr/>
            </p:nvSpPr>
            <p:spPr>
              <a:xfrm>
                <a:off x="323340" y="3556785"/>
                <a:ext cx="11658044" cy="2517203"/>
              </a:xfrm>
              <a:prstGeom prst="rect">
                <a:avLst/>
              </a:prstGeom>
              <a:blipFill rotWithShape="0">
                <a:blip r:embed="rId2"/>
                <a:stretch>
                  <a:fillRect l="-680" t="-969" b="-969"/>
                </a:stretch>
              </a:blipFill>
            </p:spPr>
            <p:txBody>
              <a:bodyPr/>
              <a:lstStyle/>
              <a:p>
                <a:r>
                  <a:rPr lang="zh-CN" altLang="en-US">
                    <a:noFill/>
                  </a:rPr>
                  <a:t> </a:t>
                </a:r>
              </a:p>
            </p:txBody>
          </p:sp>
        </mc:Fallback>
      </mc:AlternateContent>
      <p:pic>
        <p:nvPicPr>
          <p:cNvPr id="12" name="image32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41725" y="3332769"/>
            <a:ext cx="4570183" cy="2808351"/>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247140" y="577289"/>
                <a:ext cx="6750560" cy="5788483"/>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由题图乙可知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光所对应的遏止电压相等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且小于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光所对应的遏止电压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根据光电效应方程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光的频率大于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光的频率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可见光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的频率相同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光产生的饱和电流大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光的强度大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则单位时间内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照射阴极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a:latin typeface="Times New Roman" panose="02020603050405020304" pitchFamily="18" charset="0"/>
                    <a:cs typeface="Times New Roman" panose="02020603050405020304" pitchFamily="18" charset="0"/>
                  </a:rPr>
                  <a:t>发射的光电子数多</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可见光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照射阴极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a:latin typeface="Times New Roman" panose="02020603050405020304" pitchFamily="18" charset="0"/>
                    <a:cs typeface="Times New Roman" panose="02020603050405020304" pitchFamily="18" charset="0"/>
                  </a:rPr>
                  <a:t>发射的光电子的最大初动能为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eU</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可见光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a:latin typeface="Times New Roman" panose="02020603050405020304" pitchFamily="18" charset="0"/>
                    <a:cs typeface="Times New Roman" panose="02020603050405020304" pitchFamily="18" charset="0"/>
                  </a:rPr>
                  <a:t>的频率为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𝑾</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47140" y="577289"/>
                <a:ext cx="6750560" cy="5788483"/>
              </a:xfrm>
              <a:prstGeom prst="rect">
                <a:avLst/>
              </a:prstGeom>
              <a:blipFill rotWithShape="0">
                <a:blip r:embed="rId2"/>
                <a:stretch>
                  <a:fillRect l="-1174" r="-1174"/>
                </a:stretch>
              </a:blipFill>
            </p:spPr>
            <p:txBody>
              <a:bodyPr/>
              <a:lstStyle/>
              <a:p>
                <a:r>
                  <a:rPr lang="zh-CN" altLang="en-US">
                    <a:noFill/>
                  </a:rPr>
                  <a:t> </a:t>
                </a:r>
              </a:p>
            </p:txBody>
          </p:sp>
        </mc:Fallback>
      </mc:AlternateContent>
      <p:pic>
        <p:nvPicPr>
          <p:cNvPr id="3" name="image32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98393" y="907223"/>
            <a:ext cx="4570183" cy="2808351"/>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432423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黑体、黑体辐射的实验规律</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黑体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能够</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入射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的各种波长的电磁波而不发生反射的物体。</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黑体辐射的实验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对于一般材料的物体</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辐射电磁波的情况除</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还与材料</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及</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表面状况有关。</a:t>
            </a:r>
            <a:r>
              <a:rPr lang="zh-CN" altLang="zh-CN" sz="2600" dirty="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黑体辐射电磁波的强度按波长的分布只与黑体</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有关</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。随着温度的升高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一方面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各种</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波</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长</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的辐射强度都</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有</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另一方面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辐射强度的极大值</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向</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波长</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较短的方向移动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2378472" y="1357630"/>
            <a:ext cx="1518364"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完全吸收</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5" name="矩形 4"/>
          <p:cNvSpPr/>
          <p:nvPr/>
        </p:nvSpPr>
        <p:spPr>
          <a:xfrm>
            <a:off x="10034385" y="1919923"/>
            <a:ext cx="851515" cy="492443"/>
          </a:xfrm>
          <a:prstGeom prst="rect">
            <a:avLst/>
          </a:prstGeom>
        </p:spPr>
        <p:txBody>
          <a:bodyPr wrap="none">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温度</a:t>
            </a:r>
            <a:endPar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6" name="矩形 5"/>
          <p:cNvSpPr/>
          <p:nvPr/>
        </p:nvSpPr>
        <p:spPr>
          <a:xfrm>
            <a:off x="2587847" y="2517203"/>
            <a:ext cx="851515" cy="492443"/>
          </a:xfrm>
          <a:prstGeom prst="rect">
            <a:avLst/>
          </a:prstGeom>
        </p:spPr>
        <p:txBody>
          <a:bodyPr wrap="none">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种类</a:t>
            </a:r>
            <a:endPar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7" name="矩形 6"/>
          <p:cNvSpPr/>
          <p:nvPr/>
        </p:nvSpPr>
        <p:spPr>
          <a:xfrm>
            <a:off x="2232120" y="3117596"/>
            <a:ext cx="851515" cy="492443"/>
          </a:xfrm>
          <a:prstGeom prst="rect">
            <a:avLst/>
          </a:prstGeom>
        </p:spPr>
        <p:txBody>
          <a:bodyPr wrap="none">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温度</a:t>
            </a:r>
            <a:endPar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8" name="矩形 7"/>
          <p:cNvSpPr/>
          <p:nvPr/>
        </p:nvSpPr>
        <p:spPr>
          <a:xfrm>
            <a:off x="3134221" y="3692589"/>
            <a:ext cx="851515"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增加</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pic>
        <p:nvPicPr>
          <p:cNvPr id="9" name="image30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3143631"/>
            <a:ext cx="2789237" cy="2789237"/>
          </a:xfrm>
          <a:prstGeom prst="rect">
            <a:avLst/>
          </a:prstGeom>
        </p:spPr>
      </p:pic>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P spid="7" grpId="0" autoUpdateAnimBg="0"/>
      <p:bldP spid="8"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536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能量子</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定义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普朗克认为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当带电微粒辐射或吸收能量时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只能辐射或吸收某个最小能量值</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ε</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这个不可再分的最小能量值</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ε</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叫作能量子。</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能量子大小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ε</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ν</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是带电微粒吸收或辐射电磁波的频率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称为普朗克常量。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=6.626</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-34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J·s</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一般取</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=6.63</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-34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J·s</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1657161" y="1916811"/>
            <a:ext cx="1184940"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整数倍</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5" name="矩形 4"/>
          <p:cNvSpPr/>
          <p:nvPr/>
        </p:nvSpPr>
        <p:spPr>
          <a:xfrm>
            <a:off x="3169127" y="2529903"/>
            <a:ext cx="498855" cy="492443"/>
          </a:xfrm>
          <a:prstGeom prst="rect">
            <a:avLst/>
          </a:prstGeom>
        </p:spPr>
        <p:txBody>
          <a:bodyPr wrap="none">
            <a:spAutoFit/>
          </a:bodyPr>
          <a:lstStyle/>
          <a:p>
            <a:r>
              <a:rPr lang="en-US" altLang="zh-CN" sz="2600" i="1">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hν</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66014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二、光电效应及其规律</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光电效应现象</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照射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到金属表面的光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能使金属中</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从</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表面逸出的现象。发射出来的电子</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叫</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光电效应的产生条件</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入射光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频率</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金属</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的截止频率。</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5663045" y="1904111"/>
            <a:ext cx="851515"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电子</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5" name="矩形 4"/>
          <p:cNvSpPr/>
          <p:nvPr/>
        </p:nvSpPr>
        <p:spPr>
          <a:xfrm>
            <a:off x="945580" y="2542603"/>
            <a:ext cx="1184940" cy="492443"/>
          </a:xfrm>
          <a:prstGeom prst="rect">
            <a:avLst/>
          </a:prstGeom>
        </p:spPr>
        <p:txBody>
          <a:bodyPr wrap="none">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光电子</a:t>
            </a:r>
            <a:endPar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6" name="矩形 5"/>
          <p:cNvSpPr/>
          <p:nvPr/>
        </p:nvSpPr>
        <p:spPr>
          <a:xfrm>
            <a:off x="2578701" y="3683127"/>
            <a:ext cx="1851789" cy="492443"/>
          </a:xfrm>
          <a:prstGeom prst="rect">
            <a:avLst/>
          </a:prstGeom>
        </p:spPr>
        <p:txBody>
          <a:bodyPr wrap="none">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大于或等于</a:t>
            </a:r>
            <a:endPar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492440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光电效应规律</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每种金属都有一个截止频率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入射光的频率</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必须</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这个</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极限频率才能产生光电效应。</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光电子的最大初动能与入射光</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无关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只随入射光频率的增大</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而</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光电效应的发生几乎是瞬时的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一般不超过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当入射光的频率大于截止频率时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饱和光电流的大小与入射光的强度</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成</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______</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7699849" y="1348168"/>
            <a:ext cx="1851789" cy="492443"/>
          </a:xfrm>
          <a:prstGeom prst="rect">
            <a:avLst/>
          </a:prstGeom>
        </p:spPr>
        <p:txBody>
          <a:bodyPr wrap="none">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大于或等于</a:t>
            </a:r>
            <a:endPar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5" name="矩形 4"/>
          <p:cNvSpPr/>
          <p:nvPr/>
        </p:nvSpPr>
        <p:spPr>
          <a:xfrm>
            <a:off x="5535918" y="2504503"/>
            <a:ext cx="851515"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强度</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6" name="矩形 5"/>
          <p:cNvSpPr/>
          <p:nvPr/>
        </p:nvSpPr>
        <p:spPr>
          <a:xfrm>
            <a:off x="516497" y="3101784"/>
            <a:ext cx="851515" cy="492443"/>
          </a:xfrm>
          <a:prstGeom prst="rect">
            <a:avLst/>
          </a:prstGeom>
        </p:spPr>
        <p:txBody>
          <a:bodyPr wrap="none">
            <a:spAutoFit/>
          </a:bodyPr>
          <a:lstStyle/>
          <a:p>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增大</a:t>
            </a:r>
            <a:endParaRPr lang="zh-CN" altLang="en-US" sz="260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
        <p:nvSpPr>
          <p:cNvPr id="7" name="矩形 6"/>
          <p:cNvSpPr/>
          <p:nvPr/>
        </p:nvSpPr>
        <p:spPr>
          <a:xfrm>
            <a:off x="541897" y="4880800"/>
            <a:ext cx="851515" cy="492443"/>
          </a:xfrm>
          <a:prstGeom prst="rect">
            <a:avLst/>
          </a:prstGeom>
        </p:spPr>
        <p:txBody>
          <a:bodyPr wrap="none">
            <a:spAutoFit/>
          </a:bodyPr>
          <a:lstStyle/>
          <a:p>
            <a:r>
              <a:rPr lang="zh-CN" altLang="zh-CN" sz="26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Times New Roman" panose="02020603050405020304" pitchFamily="18" charset="0"/>
              </a:rPr>
              <a:t>正比</a:t>
            </a:r>
            <a:endParaRPr lang="zh-CN" altLang="en-US" sz="260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P spid="7"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TotalTime>
  <Words>2255</Words>
  <Application>Microsoft Office PowerPoint</Application>
  <PresentationFormat>自定义</PresentationFormat>
  <Paragraphs>297</Paragraphs>
  <Slides>55</Slides>
  <Notes>3</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55</vt:i4>
      </vt:variant>
    </vt:vector>
  </HeadingPairs>
  <TitlesOfParts>
    <vt:vector size="70" baseType="lpstr">
      <vt:lpstr>等线</vt:lpstr>
      <vt:lpstr>方正黑体_GBK</vt:lpstr>
      <vt:lpstr>黑体</vt:lpstr>
      <vt:lpstr>华文细黑</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52</cp:revision>
  <dcterms:created xsi:type="dcterms:W3CDTF">2024-01-15T03:14:15Z</dcterms:created>
  <dcterms:modified xsi:type="dcterms:W3CDTF">2026-03-11T01:30:02Z</dcterms:modified>
</cp:coreProperties>
</file>