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5"/>
  </p:notesMasterIdLst>
  <p:handoutMasterIdLst>
    <p:handoutMasterId r:id="rId66"/>
  </p:handoutMasterIdLst>
  <p:sldIdLst>
    <p:sldId id="340" r:id="rId2"/>
    <p:sldId id="257" r:id="rId3"/>
    <p:sldId id="341" r:id="rId4"/>
    <p:sldId id="342" r:id="rId5"/>
    <p:sldId id="343" r:id="rId6"/>
    <p:sldId id="344" r:id="rId7"/>
    <p:sldId id="345" r:id="rId8"/>
    <p:sldId id="346" r:id="rId9"/>
    <p:sldId id="347" r:id="rId10"/>
    <p:sldId id="348" r:id="rId11"/>
    <p:sldId id="349" r:id="rId12"/>
    <p:sldId id="350" r:id="rId13"/>
    <p:sldId id="351" r:id="rId14"/>
    <p:sldId id="355" r:id="rId15"/>
    <p:sldId id="356" r:id="rId16"/>
    <p:sldId id="357" r:id="rId17"/>
    <p:sldId id="367" r:id="rId18"/>
    <p:sldId id="437" r:id="rId19"/>
    <p:sldId id="490" r:id="rId20"/>
    <p:sldId id="491" r:id="rId21"/>
    <p:sldId id="438" r:id="rId22"/>
    <p:sldId id="439" r:id="rId23"/>
    <p:sldId id="440" r:id="rId24"/>
    <p:sldId id="441" r:id="rId25"/>
    <p:sldId id="378" r:id="rId26"/>
    <p:sldId id="454" r:id="rId27"/>
    <p:sldId id="492" r:id="rId28"/>
    <p:sldId id="493" r:id="rId29"/>
    <p:sldId id="494" r:id="rId30"/>
    <p:sldId id="455" r:id="rId31"/>
    <p:sldId id="389" r:id="rId32"/>
    <p:sldId id="471" r:id="rId33"/>
    <p:sldId id="495" r:id="rId34"/>
    <p:sldId id="496" r:id="rId35"/>
    <p:sldId id="472" r:id="rId36"/>
    <p:sldId id="479" r:id="rId37"/>
    <p:sldId id="480" r:id="rId38"/>
    <p:sldId id="497" r:id="rId39"/>
    <p:sldId id="498" r:id="rId40"/>
    <p:sldId id="499" r:id="rId41"/>
    <p:sldId id="500" r:id="rId42"/>
    <p:sldId id="483" r:id="rId43"/>
    <p:sldId id="484" r:id="rId44"/>
    <p:sldId id="485" r:id="rId45"/>
    <p:sldId id="486" r:id="rId46"/>
    <p:sldId id="400" r:id="rId47"/>
    <p:sldId id="402" r:id="rId48"/>
    <p:sldId id="403" r:id="rId49"/>
    <p:sldId id="404" r:id="rId50"/>
    <p:sldId id="407" r:id="rId51"/>
    <p:sldId id="408" r:id="rId52"/>
    <p:sldId id="410" r:id="rId53"/>
    <p:sldId id="411" r:id="rId54"/>
    <p:sldId id="414" r:id="rId55"/>
    <p:sldId id="416" r:id="rId56"/>
    <p:sldId id="417" r:id="rId57"/>
    <p:sldId id="418" r:id="rId58"/>
    <p:sldId id="419" r:id="rId59"/>
    <p:sldId id="420" r:id="rId60"/>
    <p:sldId id="421" r:id="rId61"/>
    <p:sldId id="424" r:id="rId62"/>
    <p:sldId id="425" r:id="rId63"/>
    <p:sldId id="428" r:id="rId64"/>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p:cViewPr>
        <p:scale>
          <a:sx n="75" d="100"/>
          <a:sy n="75" d="100"/>
        </p:scale>
        <p:origin x="642" y="444"/>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image" Target="../media/image3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2026/3/11</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2026/3/11</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ln>
        </p:spPr>
      </p:sp>
      <p:sp>
        <p:nvSpPr>
          <p:cNvPr id="26626"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4579"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0650B867-F795-4F84-A254-C0BFD5E58CCC}" type="slidenum">
              <a:rPr lang="zh-CN" altLang="en-US">
                <a:cs typeface="等线"/>
              </a:rPr>
              <a:t>4</a:t>
            </a:fld>
            <a:endParaRPr lang="en-US" altLang="zh-CN">
              <a:cs typeface="等线"/>
            </a:endParaRPr>
          </a:p>
        </p:txBody>
      </p:sp>
    </p:spTree>
    <p:extLst>
      <p:ext uri="{BB962C8B-B14F-4D97-AF65-F5344CB8AC3E}">
        <p14:creationId xmlns:p14="http://schemas.microsoft.com/office/powerpoint/2010/main" val="1953191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14</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slide" Target="../slides/slide54.xml"/><Relationship Id="rId3" Type="http://schemas.openxmlformats.org/officeDocument/2006/relationships/slide" Target="../slides/slide57.xml"/><Relationship Id="rId7" Type="http://schemas.openxmlformats.org/officeDocument/2006/relationships/slide" Target="../slides/slide52.xml"/><Relationship Id="rId12"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51.xml"/><Relationship Id="rId11" Type="http://schemas.openxmlformats.org/officeDocument/2006/relationships/slide" Target="../slides/slide61.xml"/><Relationship Id="rId5" Type="http://schemas.openxmlformats.org/officeDocument/2006/relationships/slide" Target="../slides/slide49.xml"/><Relationship Id="rId10" Type="http://schemas.openxmlformats.org/officeDocument/2006/relationships/slide" Target="../slides/slide59.xml"/><Relationship Id="rId4" Type="http://schemas.openxmlformats.org/officeDocument/2006/relationships/slide" Target="../slides/slide47.xml"/><Relationship Id="rId9" Type="http://schemas.openxmlformats.org/officeDocument/2006/relationships/slide" Target="../slides/slide5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rPr>
              <a:t>研透核心</a:t>
            </a:r>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0" name="圆角矩形 49">
            <a:hlinkClick r:id="rId3" action="ppaction://hlinksldjump"/>
          </p:cNvPr>
          <p:cNvSpPr/>
          <p:nvPr userDrawn="1"/>
        </p:nvSpPr>
        <p:spPr>
          <a:xfrm>
            <a:off x="5364350"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07</a:t>
            </a:r>
          </a:p>
        </p:txBody>
      </p:sp>
      <p:sp>
        <p:nvSpPr>
          <p:cNvPr id="51" name="圆角矩形 50">
            <a:hlinkClick r:id="rId4" action="ppaction://hlinksldjump"/>
          </p:cNvPr>
          <p:cNvSpPr/>
          <p:nvPr userDrawn="1"/>
        </p:nvSpPr>
        <p:spPr>
          <a:xfrm>
            <a:off x="17567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5" action="ppaction://hlinksldjump"/>
          </p:cNvPr>
          <p:cNvSpPr/>
          <p:nvPr userDrawn="1"/>
        </p:nvSpPr>
        <p:spPr>
          <a:xfrm>
            <a:off x="235801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just">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6" action="ppaction://hlinksldjump"/>
          </p:cNvPr>
          <p:cNvSpPr/>
          <p:nvPr userDrawn="1"/>
        </p:nvSpPr>
        <p:spPr>
          <a:xfrm>
            <a:off x="2959284"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7" action="ppaction://hlinksldjump"/>
          </p:cNvPr>
          <p:cNvSpPr/>
          <p:nvPr userDrawn="1"/>
        </p:nvSpPr>
        <p:spPr>
          <a:xfrm>
            <a:off x="35605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5" name="圆角矩形 54">
            <a:hlinkClick r:id="rId8" action="ppaction://hlinksldjump"/>
          </p:cNvPr>
          <p:cNvSpPr/>
          <p:nvPr userDrawn="1"/>
        </p:nvSpPr>
        <p:spPr>
          <a:xfrm>
            <a:off x="416181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05</a:t>
            </a:r>
          </a:p>
        </p:txBody>
      </p:sp>
      <p:sp>
        <p:nvSpPr>
          <p:cNvPr id="56" name="圆角矩形 55">
            <a:hlinkClick r:id="rId9" action="ppaction://hlinksldjump"/>
          </p:cNvPr>
          <p:cNvSpPr/>
          <p:nvPr userDrawn="1"/>
        </p:nvSpPr>
        <p:spPr>
          <a:xfrm>
            <a:off x="476308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06</a:t>
            </a:r>
          </a:p>
        </p:txBody>
      </p:sp>
      <p:sp>
        <p:nvSpPr>
          <p:cNvPr id="57" name="圆角矩形 56">
            <a:hlinkClick r:id="rId10" action="ppaction://hlinksldjump"/>
          </p:cNvPr>
          <p:cNvSpPr/>
          <p:nvPr userDrawn="1"/>
        </p:nvSpPr>
        <p:spPr>
          <a:xfrm>
            <a:off x="5963914"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08</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8" name="圆角矩形 57">
            <a:hlinkClick r:id="rId11" action="ppaction://hlinksldjump"/>
          </p:cNvPr>
          <p:cNvSpPr/>
          <p:nvPr userDrawn="1"/>
        </p:nvSpPr>
        <p:spPr>
          <a:xfrm>
            <a:off x="6565181"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09</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12"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8" Type="http://schemas.openxmlformats.org/officeDocument/2006/relationships/slide" Target="slide15.xml"/><Relationship Id="rId3" Type="http://schemas.openxmlformats.org/officeDocument/2006/relationships/tags" Target="../tags/tag12.xml"/><Relationship Id="rId7" Type="http://schemas.openxmlformats.org/officeDocument/2006/relationships/slide" Target="slide17.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notesSlide" Target="../notesSlides/notesSlide3.xml"/><Relationship Id="rId5" Type="http://schemas.openxmlformats.org/officeDocument/2006/relationships/slideLayout" Target="../slideLayouts/slideLayout2.xml"/><Relationship Id="rId10" Type="http://schemas.openxmlformats.org/officeDocument/2006/relationships/slide" Target="slide31.xml"/><Relationship Id="rId4" Type="http://schemas.openxmlformats.org/officeDocument/2006/relationships/tags" Target="../tags/tag13.xml"/><Relationship Id="rId9" Type="http://schemas.openxmlformats.org/officeDocument/2006/relationships/slide" Target="slide25.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package" Target="../embeddings/Microsoft_Word___1.docx"/><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image" Target="../media/image20.emf"/></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package" Target="../embeddings/Microsoft_Word___2.docx"/><Relationship Id="rId2" Type="http://schemas.openxmlformats.org/officeDocument/2006/relationships/slideLayout" Target="../slideLayouts/slideLayout4.xml"/><Relationship Id="rId1" Type="http://schemas.openxmlformats.org/officeDocument/2006/relationships/vmlDrawing" Target="../drawings/vmlDrawing2.vml"/><Relationship Id="rId4" Type="http://schemas.openxmlformats.org/officeDocument/2006/relationships/image" Target="../media/image31.emf"/></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slide" Target="slide46.xml"/><Relationship Id="rId4" Type="http://schemas.openxmlformats.org/officeDocument/2006/relationships/slide" Target="slide14.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36.emf"/><Relationship Id="rId2" Type="http://schemas.openxmlformats.org/officeDocument/2006/relationships/slideLayout" Target="../slideLayouts/slideLayout4.xml"/><Relationship Id="rId1" Type="http://schemas.openxmlformats.org/officeDocument/2006/relationships/vmlDrawing" Target="../drawings/vmlDrawing3.vml"/><Relationship Id="rId6" Type="http://schemas.openxmlformats.org/officeDocument/2006/relationships/package" Target="../embeddings/Microsoft_Word___4.docx"/><Relationship Id="rId5" Type="http://schemas.openxmlformats.org/officeDocument/2006/relationships/image" Target="../media/image35.emf"/><Relationship Id="rId4" Type="http://schemas.openxmlformats.org/officeDocument/2006/relationships/package" Target="../embeddings/Microsoft_Word___3.docx"/></Relationships>
</file>

<file path=ppt/slides/_rels/slide32.xml.rels><?xml version="1.0" encoding="UTF-8" standalone="yes"?>
<Relationships xmlns="http://schemas.openxmlformats.org/package/2006/relationships"><Relationship Id="rId3" Type="http://schemas.openxmlformats.org/officeDocument/2006/relationships/package" Target="../embeddings/Microsoft_Word___5.docx"/><Relationship Id="rId2" Type="http://schemas.openxmlformats.org/officeDocument/2006/relationships/slideLayout" Target="../slideLayouts/slideLayout4.xml"/><Relationship Id="rId1" Type="http://schemas.openxmlformats.org/officeDocument/2006/relationships/vmlDrawing" Target="../drawings/vmlDrawing4.vml"/><Relationship Id="rId4" Type="http://schemas.openxmlformats.org/officeDocument/2006/relationships/image" Target="../media/image38.emf"/></Relationships>
</file>

<file path=ppt/slides/_rels/slide3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44.png"/></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9.xml"/></Relationships>
</file>

<file path=ppt/slides/_rels/slide4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4.xml"/><Relationship Id="rId4" Type="http://schemas.openxmlformats.org/officeDocument/2006/relationships/image" Target="../media/image45.png"/></Relationships>
</file>

<file path=ppt/slides/_rels/slide4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56.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slideLayout" Target="../slideLayouts/slideLayout2.xml"/><Relationship Id="rId4" Type="http://schemas.openxmlformats.org/officeDocument/2006/relationships/tags" Target="../tags/tag17.xml"/></Relationships>
</file>

<file path=ppt/slides/_rels/slide4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58.pn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6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70.pn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64.jpeg"/><Relationship Id="rId1" Type="http://schemas.openxmlformats.org/officeDocument/2006/relationships/slideLayout" Target="../slideLayouts/slideLayout6.xml"/><Relationship Id="rId4" Type="http://schemas.openxmlformats.org/officeDocument/2006/relationships/image" Target="../media/image6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5"/>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1054100" y="5719330"/>
            <a:ext cx="5758943"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第</a:t>
            </a:r>
            <a:r>
              <a:rPr lang="en-US" altLang="zh-CN"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讲　原子结构和原子核</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7">
            <a:lum bright="-8000" contrast="52000"/>
          </a:blip>
          <a:srcRect b="27240"/>
          <a:stretch>
            <a:fillRect/>
          </a:stretch>
        </p:blipFill>
        <p:spPr>
          <a:xfrm>
            <a:off x="-5195" y="105853"/>
            <a:ext cx="1113340" cy="810422"/>
          </a:xfrm>
          <a:prstGeom prst="rect">
            <a:avLst/>
          </a:prstGeom>
        </p:spPr>
      </p:pic>
      <p:sp>
        <p:nvSpPr>
          <p:cNvPr id="10" name="TextBox 2"/>
          <p:cNvSpPr txBox="1"/>
          <p:nvPr>
            <p:custDataLst>
              <p:tags r:id="rId3"/>
            </p:custDataLst>
          </p:nvPr>
        </p:nvSpPr>
        <p:spPr>
          <a:xfrm>
            <a:off x="1054736" y="5050195"/>
            <a:ext cx="3892412" cy="584775"/>
          </a:xfrm>
          <a:prstGeom prst="rect">
            <a:avLst/>
          </a:prstGeom>
          <a:noFill/>
        </p:spPr>
        <p:txBody>
          <a:bodyPr wrap="none">
            <a:spAutoFit/>
          </a:bodyPr>
          <a:lstStyle/>
          <a:p>
            <a:pPr>
              <a:defRPr/>
            </a:pPr>
            <a:r>
              <a:rPr lang="zh-CN" altLang="en-US" sz="3200" b="1" dirty="0">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rPr>
              <a:t>第十五章　近代物理</a:t>
            </a:r>
            <a:endParaRPr lang="zh-CN" altLang="en-US" sz="3200" b="1" dirty="0">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cs typeface="+mn-cs"/>
            </a:endParaRPr>
          </a:p>
        </p:txBody>
      </p:sp>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650122"/>
                <a:ext cx="11810444" cy="5001858"/>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原子核的衰变</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①</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衰变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原子核自发地</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放出</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粒子或</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粒子</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变成另一种原子核的变化称为原子核的衰变。</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②</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分类</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衰变</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𝒁</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X</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𝒁</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_______</a:t>
                </a:r>
                <a:endParaRPr lang="zh-CN" altLang="zh-CN" sz="26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β</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衰变</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𝒁</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X</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𝒁</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_______</a:t>
                </a:r>
                <a:endParaRPr lang="zh-CN" altLang="zh-CN" sz="26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γ</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辐射</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当放射性物质连续发生衰变时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原子核中有的发生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衰变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有的发生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β</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衰变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同时伴随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γ</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辐射。</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650122"/>
                <a:ext cx="11810444" cy="5001858"/>
              </a:xfrm>
              <a:prstGeom prst="rect">
                <a:avLst/>
              </a:prstGeom>
              <a:blipFill rotWithShape="0">
                <a:blip r:embed="rId2"/>
                <a:stretch>
                  <a:fillRect l="-671" b="-488"/>
                </a:stretch>
              </a:blipFill>
            </p:spPr>
            <p:txBody>
              <a:bodyPr/>
              <a:lstStyle/>
              <a:p>
                <a:r>
                  <a:rPr lang="zh-CN" altLang="en-US">
                    <a:noFill/>
                  </a:rPr>
                  <a:t> </a:t>
                </a:r>
              </a:p>
            </p:txBody>
          </p:sp>
        </mc:Fallback>
      </mc:AlternateContent>
      <p:sp>
        <p:nvSpPr>
          <p:cNvPr id="4" name="矩形 3"/>
          <p:cNvSpPr/>
          <p:nvPr/>
        </p:nvSpPr>
        <p:spPr>
          <a:xfrm>
            <a:off x="4032996" y="1344930"/>
            <a:ext cx="359394" cy="492443"/>
          </a:xfrm>
          <a:prstGeom prst="rect">
            <a:avLst/>
          </a:prstGeom>
        </p:spPr>
        <p:txBody>
          <a:bodyPr wrap="none">
            <a:spAutoFit/>
          </a:bodyPr>
          <a:lstStyle/>
          <a:p>
            <a:r>
              <a:rPr lang="en-US" altLang="zh-CN" sz="26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α</a:t>
            </a:r>
            <a:endParaRPr lang="zh-CN" altLang="en-US" sz="2600" dirty="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5" name="矩形 4"/>
          <p:cNvSpPr/>
          <p:nvPr/>
        </p:nvSpPr>
        <p:spPr>
          <a:xfrm>
            <a:off x="5740622" y="1297241"/>
            <a:ext cx="354584" cy="492443"/>
          </a:xfrm>
          <a:prstGeom prst="rect">
            <a:avLst/>
          </a:prstGeom>
        </p:spPr>
        <p:txBody>
          <a:bodyPr wrap="none">
            <a:spAutoFit/>
          </a:bodyPr>
          <a:lstStyle/>
          <a:p>
            <a:r>
              <a:rPr lang="en-US" altLang="zh-CN" sz="26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β</a:t>
            </a:r>
            <a:endParaRPr lang="zh-CN" altLang="en-US" sz="2600" dirty="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2696828" y="3035046"/>
                <a:ext cx="806054" cy="517257"/>
              </a:xfrm>
              <a:prstGeom prst="rect">
                <a:avLst/>
              </a:prstGeom>
            </p:spPr>
            <p:txBody>
              <a:bodyPr wrap="none">
                <a:spAutoFit/>
              </a:bodyPr>
              <a:lstStyle/>
              <a:p>
                <a14:m>
                  <m:oMath xmlns:m="http://schemas.openxmlformats.org/officeDocument/2006/math">
                    <m:sSubSup>
                      <m:sSubSupPr>
                        <m:ctrlPr>
                          <a:rPr lang="zh-CN" altLang="zh-CN" sz="2600" i="1" smtClean="0">
                            <a:solidFill>
                              <a:srgbClr val="C00000"/>
                            </a:solidFill>
                            <a:latin typeface="Cambria Math" panose="02040503050406030204" pitchFamily="18" charset="0"/>
                            <a:ea typeface="Cambria Math" panose="02040503050406030204" pitchFamily="18" charset="0"/>
                            <a:cs typeface="Times New Roman" panose="02020603050405020304" pitchFamily="18" charset="0"/>
                            <a:sym typeface="Times New Roman" panose="02020603050405020304" pitchFamily="18" charset="0"/>
                          </a:rPr>
                        </m:ctrlPr>
                      </m:sSubSupPr>
                      <m:e>
                        <m:r>
                          <a:rPr lang="en-US" altLang="zh-CN" sz="2600">
                            <a:solidFill>
                              <a:srgbClr val="C00000"/>
                            </a:solidFill>
                            <a:latin typeface="Cambria Math" panose="02040503050406030204" pitchFamily="18" charset="0"/>
                            <a:ea typeface="微软雅黑" panose="020B0503020204020204" pitchFamily="34" charset="-122"/>
                            <a:cs typeface="Times New Roman" panose="02020603050405020304" pitchFamily="18" charset="0"/>
                            <a:sym typeface="Times New Roman" panose="02020603050405020304" pitchFamily="18" charset="0"/>
                          </a:rPr>
                          <m:t> </m:t>
                        </m:r>
                      </m:e>
                      <m:sub>
                        <m:r>
                          <a:rPr lang="en-US" altLang="zh-CN" sz="2600" b="1" i="1">
                            <a:solidFill>
                              <a:srgbClr val="C00000"/>
                            </a:solidFill>
                            <a:latin typeface="Cambria Math" panose="02040503050406030204" pitchFamily="18" charset="0"/>
                            <a:ea typeface="微软雅黑" panose="020B0503020204020204" pitchFamily="34" charset="-122"/>
                            <a:cs typeface="Times New Roman" panose="02020603050405020304" pitchFamily="18" charset="0"/>
                            <a:sym typeface="Times New Roman" panose="02020603050405020304" pitchFamily="18" charset="0"/>
                          </a:rPr>
                          <m:t>𝟐</m:t>
                        </m:r>
                      </m:sub>
                      <m:sup>
                        <m:r>
                          <a:rPr lang="en-US" altLang="zh-CN" sz="2600" b="1" i="1">
                            <a:solidFill>
                              <a:srgbClr val="C00000"/>
                            </a:solidFill>
                            <a:latin typeface="Cambria Math" panose="02040503050406030204" pitchFamily="18" charset="0"/>
                            <a:ea typeface="微软雅黑" panose="020B0503020204020204" pitchFamily="34" charset="-122"/>
                            <a:cs typeface="Times New Roman" panose="02020603050405020304" pitchFamily="18" charset="0"/>
                            <a:sym typeface="Times New Roman" panose="02020603050405020304" pitchFamily="18" charset="0"/>
                          </a:rPr>
                          <m:t>𝟒</m:t>
                        </m:r>
                      </m:sup>
                    </m:sSubSup>
                  </m:oMath>
                </a14:m>
                <a:r>
                  <a:rPr lang="en-US" altLang="zh-CN" sz="26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He</a:t>
                </a:r>
                <a:endParaRPr lang="zh-CN" altLang="en-US" sz="2600" dirty="0">
                  <a:latin typeface="Times New Roman" panose="02020603050405020304" pitchFamily="18" charset="0"/>
                  <a:ea typeface="微软雅黑" panose="020B0503020204020204" pitchFamily="34" charset="-122"/>
                  <a:sym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2696828" y="3035046"/>
                <a:ext cx="806054" cy="517257"/>
              </a:xfrm>
              <a:prstGeom prst="rect">
                <a:avLst/>
              </a:prstGeom>
              <a:blipFill rotWithShape="0">
                <a:blip r:embed="rId3"/>
                <a:stretch>
                  <a:fillRect t="-5882" r="-12030" b="-2823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矩形 6"/>
              <p:cNvSpPr/>
              <p:nvPr/>
            </p:nvSpPr>
            <p:spPr>
              <a:xfrm>
                <a:off x="2727801" y="3696701"/>
                <a:ext cx="741934" cy="520207"/>
              </a:xfrm>
              <a:prstGeom prst="rect">
                <a:avLst/>
              </a:prstGeom>
            </p:spPr>
            <p:txBody>
              <a:bodyPr wrap="none">
                <a:spAutoFit/>
              </a:bodyPr>
              <a:lstStyle/>
              <a:p>
                <a14:m>
                  <m:oMath xmlns:m="http://schemas.openxmlformats.org/officeDocument/2006/math">
                    <m:sSubSup>
                      <m:sSubSupPr>
                        <m:ctrlPr>
                          <a:rPr lang="zh-CN" altLang="zh-CN" sz="2600" i="1" smtClean="0">
                            <a:solidFill>
                              <a:srgbClr val="C00000"/>
                            </a:solidFill>
                            <a:latin typeface="Cambria Math" panose="02040503050406030204" pitchFamily="18" charset="0"/>
                            <a:ea typeface="Cambria Math" panose="02040503050406030204" pitchFamily="18" charset="0"/>
                            <a:cs typeface="Times New Roman" panose="02020603050405020304" pitchFamily="18" charset="0"/>
                            <a:sym typeface="Times New Roman" panose="02020603050405020304" pitchFamily="18" charset="0"/>
                          </a:rPr>
                        </m:ctrlPr>
                      </m:sSubSupPr>
                      <m:e>
                        <m:r>
                          <a:rPr lang="en-US" altLang="zh-CN" sz="2600">
                            <a:solidFill>
                              <a:srgbClr val="C00000"/>
                            </a:solidFill>
                            <a:latin typeface="Cambria Math" panose="02040503050406030204" pitchFamily="18" charset="0"/>
                            <a:ea typeface="微软雅黑" panose="020B0503020204020204" pitchFamily="34" charset="-122"/>
                            <a:cs typeface="Times New Roman" panose="02020603050405020304" pitchFamily="18" charset="0"/>
                            <a:sym typeface="Times New Roman" panose="02020603050405020304" pitchFamily="18" charset="0"/>
                          </a:rPr>
                          <m:t> </m:t>
                        </m:r>
                      </m:e>
                      <m:sub>
                        <m:r>
                          <a:rPr lang="en-US" altLang="zh-CN" sz="2600" i="1">
                            <a:solidFill>
                              <a:srgbClr val="C00000"/>
                            </a:solidFill>
                            <a:latin typeface="Cambria Math" panose="02040503050406030204" pitchFamily="18" charset="0"/>
                            <a:ea typeface="微软雅黑" panose="020B0503020204020204" pitchFamily="34" charset="-122"/>
                            <a:cs typeface="Times New Roman" panose="02020603050405020304" pitchFamily="18" charset="0"/>
                            <a:sym typeface="Times New Roman" panose="02020603050405020304" pitchFamily="18" charset="0"/>
                          </a:rPr>
                          <m:t>−</m:t>
                        </m:r>
                        <m:r>
                          <a:rPr lang="en-US" altLang="zh-CN" sz="2600" b="1" i="1">
                            <a:solidFill>
                              <a:srgbClr val="C00000"/>
                            </a:solidFill>
                            <a:latin typeface="Cambria Math" panose="02040503050406030204" pitchFamily="18" charset="0"/>
                            <a:ea typeface="微软雅黑" panose="020B0503020204020204" pitchFamily="34" charset="-122"/>
                            <a:cs typeface="Times New Roman" panose="02020603050405020304" pitchFamily="18" charset="0"/>
                            <a:sym typeface="Times New Roman" panose="02020603050405020304" pitchFamily="18" charset="0"/>
                          </a:rPr>
                          <m:t>𝟏</m:t>
                        </m:r>
                      </m:sub>
                      <m:sup>
                        <m:r>
                          <a:rPr lang="en-US" altLang="zh-CN" sz="2600">
                            <a:solidFill>
                              <a:srgbClr val="C00000"/>
                            </a:solidFill>
                            <a:latin typeface="Cambria Math" panose="02040503050406030204" pitchFamily="18" charset="0"/>
                            <a:ea typeface="微软雅黑" panose="020B0503020204020204" pitchFamily="34" charset="-122"/>
                            <a:cs typeface="Times New Roman" panose="02020603050405020304" pitchFamily="18" charset="0"/>
                            <a:sym typeface="Times New Roman" panose="02020603050405020304" pitchFamily="18" charset="0"/>
                          </a:rPr>
                          <m:t>   </m:t>
                        </m:r>
                        <m:r>
                          <a:rPr lang="en-US" altLang="zh-CN" sz="2600" b="1" i="1">
                            <a:solidFill>
                              <a:srgbClr val="C00000"/>
                            </a:solidFill>
                            <a:latin typeface="Cambria Math" panose="02040503050406030204" pitchFamily="18" charset="0"/>
                            <a:ea typeface="微软雅黑" panose="020B0503020204020204" pitchFamily="34" charset="-122"/>
                            <a:cs typeface="Times New Roman" panose="02020603050405020304" pitchFamily="18" charset="0"/>
                            <a:sym typeface="Times New Roman" panose="02020603050405020304" pitchFamily="18" charset="0"/>
                          </a:rPr>
                          <m:t>𝟎</m:t>
                        </m:r>
                      </m:sup>
                    </m:sSubSup>
                  </m:oMath>
                </a14:m>
                <a:r>
                  <a:rPr lang="en-US" altLang="zh-CN" sz="26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e</a:t>
                </a:r>
                <a:endParaRPr lang="zh-CN" altLang="en-US" sz="2600" dirty="0">
                  <a:latin typeface="Times New Roman" panose="02020603050405020304" pitchFamily="18" charset="0"/>
                  <a:ea typeface="微软雅黑" panose="020B0503020204020204" pitchFamily="34" charset="-122"/>
                  <a:sym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2727801" y="3696701"/>
                <a:ext cx="741934" cy="520207"/>
              </a:xfrm>
              <a:prstGeom prst="rect">
                <a:avLst/>
              </a:prstGeom>
              <a:blipFill rotWithShape="0">
                <a:blip r:embed="rId4"/>
                <a:stretch>
                  <a:fillRect t="-5814" r="-13934" b="-27907"/>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5" grpId="0" autoUpdateAnimBg="0"/>
      <p:bldP spid="6" grpId="0" autoUpdateAnimBg="0"/>
      <p:bldP spid="7"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620649"/>
                <a:ext cx="11810444" cy="5479233"/>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dirty="0">
                    <a:latin typeface="宋体" panose="02010600030101010101" pitchFamily="2" charset="-122"/>
                    <a:ea typeface="微软雅黑" panose="020B0503020204020204" pitchFamily="34" charset="-122"/>
                    <a:cs typeface="宋体" panose="02010600030101010101" pitchFamily="2" charset="-122"/>
                  </a:rPr>
                  <a:t>③</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两个典型的衰变方程</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衰变</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𝟗𝟐</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𝟐𝟑𝟖</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U</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𝟗𝟎</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𝟐𝟑𝟒</m:t>
                        </m:r>
                      </m:sup>
                    </m:sSubSup>
                  </m:oMath>
                </a14:m>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Th</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He</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β</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衰变</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𝟗𝟎</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𝟐𝟑𝟒</m:t>
                        </m:r>
                      </m:sup>
                    </m:sSubSup>
                  </m:oMath>
                </a14:m>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Th</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𝟗𝟏</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𝟐𝟑𝟒</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Pa</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e</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半衰期</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①</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定义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放射性元素的原子核</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有</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发生</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衰变所需的时间。</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②</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影响因素</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放射性元素衰变的快慢是由</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核</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自身</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的因素决定的</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跟原子所处的化学状态和外部条件没有关系。</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③</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公式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余</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原</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e>
                        </m:d>
                      </m:e>
                      <m:sup>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𝝉</m:t>
                            </m:r>
                          </m:den>
                        </m:f>
                      </m:sup>
                    </m:s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余</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原</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e>
                        </m:d>
                      </m:e>
                      <m:sup>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𝝉</m:t>
                            </m:r>
                          </m:den>
                        </m:f>
                      </m:sup>
                    </m:sSup>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620649"/>
                <a:ext cx="11810444" cy="5479233"/>
              </a:xfrm>
              <a:prstGeom prst="rect">
                <a:avLst/>
              </a:prstGeom>
              <a:blipFill rotWithShape="0">
                <a:blip r:embed="rId2"/>
                <a:stretch>
                  <a:fillRect l="-671"/>
                </a:stretch>
              </a:blipFill>
            </p:spPr>
            <p:txBody>
              <a:bodyPr/>
              <a:lstStyle/>
              <a:p>
                <a:r>
                  <a:rPr lang="zh-CN" altLang="en-US">
                    <a:noFill/>
                  </a:rPr>
                  <a:t> </a:t>
                </a:r>
              </a:p>
            </p:txBody>
          </p:sp>
        </mc:Fallback>
      </mc:AlternateContent>
      <p:sp>
        <p:nvSpPr>
          <p:cNvPr id="4" name="矩形 3"/>
          <p:cNvSpPr/>
          <p:nvPr/>
        </p:nvSpPr>
        <p:spPr>
          <a:xfrm>
            <a:off x="4659217" y="3187573"/>
            <a:ext cx="851515" cy="492443"/>
          </a:xfrm>
          <a:prstGeom prst="rect">
            <a:avLst/>
          </a:prstGeom>
        </p:spPr>
        <p:txBody>
          <a:bodyPr wrap="none">
            <a:spAutoFit/>
          </a:bodyPr>
          <a:lstStyle/>
          <a:p>
            <a:r>
              <a:rPr lang="zh-CN" altLang="zh-CN" sz="26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半数</a:t>
            </a:r>
            <a:endParaRPr lang="zh-CN" altLang="en-US" sz="2600" dirty="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5" name="矩形 4"/>
          <p:cNvSpPr/>
          <p:nvPr/>
        </p:nvSpPr>
        <p:spPr>
          <a:xfrm>
            <a:off x="6323826" y="3787965"/>
            <a:ext cx="851515" cy="492443"/>
          </a:xfrm>
          <a:prstGeom prst="rect">
            <a:avLst/>
          </a:prstGeom>
        </p:spPr>
        <p:txBody>
          <a:bodyPr wrap="none">
            <a:spAutoFit/>
          </a:bodyPr>
          <a:lstStyle/>
          <a:p>
            <a:r>
              <a:rPr lang="zh-CN" altLang="zh-CN" sz="26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内部</a:t>
            </a:r>
            <a:endParaRPr lang="zh-CN" altLang="en-US" sz="2600" dirty="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5"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4324236"/>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核力与结合能</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dirty="0">
                <a:latin typeface="宋体" panose="02010600030101010101" pitchFamily="2" charset="-122"/>
                <a:ea typeface="微软雅黑" panose="020B0503020204020204" pitchFamily="34" charset="-122"/>
                <a:cs typeface="宋体" panose="02010600030101010101" pitchFamily="2" charset="-122"/>
              </a:rPr>
              <a:t>①</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核力</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原子核内部</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之间</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存在一种很强的相互作用力。</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dirty="0">
                <a:latin typeface="宋体" panose="02010600030101010101" pitchFamily="2" charset="-122"/>
                <a:ea typeface="微软雅黑" panose="020B0503020204020204" pitchFamily="34" charset="-122"/>
                <a:cs typeface="宋体" panose="02010600030101010101" pitchFamily="2" charset="-122"/>
              </a:rPr>
              <a:t>②</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质能方程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核子在结合成原子核时出现质量亏损</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其对应的能量</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________</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dirty="0">
                <a:latin typeface="宋体" panose="02010600030101010101" pitchFamily="2" charset="-122"/>
                <a:ea typeface="微软雅黑" panose="020B0503020204020204" pitchFamily="34" charset="-122"/>
                <a:cs typeface="宋体" panose="02010600030101010101" pitchFamily="2" charset="-122"/>
              </a:rPr>
              <a:t>③</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结合能</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核子结合为原子核</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的</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能量或原子核分解为核子</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的</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能量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叫作原子核的结合能</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亦称核能。</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dirty="0">
                <a:latin typeface="宋体" panose="02010600030101010101" pitchFamily="2" charset="-122"/>
                <a:ea typeface="微软雅黑" panose="020B0503020204020204" pitchFamily="34" charset="-122"/>
                <a:cs typeface="宋体" panose="02010600030101010101" pitchFamily="2" charset="-122"/>
              </a:rPr>
              <a:t>④</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比结合能</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原子核的结合能</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________</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之</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称作比结合能</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也叫平均结合能。比结合能</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越</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原子核中核子结合得越牢固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原子核</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越</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4" name="矩形 3"/>
          <p:cNvSpPr/>
          <p:nvPr/>
        </p:nvSpPr>
        <p:spPr>
          <a:xfrm>
            <a:off x="3159728" y="1319530"/>
            <a:ext cx="851515" cy="492443"/>
          </a:xfrm>
          <a:prstGeom prst="rect">
            <a:avLst/>
          </a:prstGeom>
        </p:spPr>
        <p:txBody>
          <a:bodyPr wrap="none">
            <a:spAutoFit/>
          </a:bodyPr>
          <a:lstStyle/>
          <a:p>
            <a:r>
              <a:rPr lang="zh-CN" altLang="zh-CN" sz="26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核子</a:t>
            </a:r>
            <a:endParaRPr lang="zh-CN" altLang="en-US" sz="2600" dirty="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5" name="矩形 4"/>
          <p:cNvSpPr/>
          <p:nvPr/>
        </p:nvSpPr>
        <p:spPr>
          <a:xfrm>
            <a:off x="10517346" y="1916811"/>
            <a:ext cx="898003" cy="492443"/>
          </a:xfrm>
          <a:prstGeom prst="rect">
            <a:avLst/>
          </a:prstGeom>
        </p:spPr>
        <p:txBody>
          <a:bodyPr wrap="none">
            <a:spAutoFit/>
          </a:bodyPr>
          <a:lstStyle/>
          <a:p>
            <a:r>
              <a:rPr lang="en-US" altLang="zh-CN" sz="2600" dirty="0" err="1">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Δ</a:t>
            </a:r>
            <a:r>
              <a:rPr lang="en-US" altLang="zh-CN" sz="2600" i="1" dirty="0" err="1">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mc</a:t>
            </a:r>
            <a:r>
              <a:rPr lang="en-US" altLang="zh-CN" sz="2600" baseline="30000" dirty="0" err="1">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2</a:t>
            </a:r>
            <a:endParaRPr lang="zh-CN" altLang="en-US" sz="2600" dirty="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6" name="矩形 5"/>
          <p:cNvSpPr/>
          <p:nvPr/>
        </p:nvSpPr>
        <p:spPr>
          <a:xfrm>
            <a:off x="4659217" y="2529903"/>
            <a:ext cx="851515" cy="492443"/>
          </a:xfrm>
          <a:prstGeom prst="rect">
            <a:avLst/>
          </a:prstGeom>
        </p:spPr>
        <p:txBody>
          <a:bodyPr wrap="none">
            <a:spAutoFit/>
          </a:bodyPr>
          <a:lstStyle/>
          <a:p>
            <a:r>
              <a:rPr lang="zh-CN" altLang="zh-CN" sz="26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释放</a:t>
            </a:r>
            <a:endParaRPr lang="zh-CN" altLang="en-US" sz="2600" dirty="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7" name="矩形 6"/>
          <p:cNvSpPr/>
          <p:nvPr/>
        </p:nvSpPr>
        <p:spPr>
          <a:xfrm>
            <a:off x="9945485" y="2526792"/>
            <a:ext cx="851515" cy="492443"/>
          </a:xfrm>
          <a:prstGeom prst="rect">
            <a:avLst/>
          </a:prstGeom>
        </p:spPr>
        <p:txBody>
          <a:bodyPr wrap="none">
            <a:spAutoFit/>
          </a:bodyPr>
          <a:lstStyle/>
          <a:p>
            <a:r>
              <a:rPr lang="zh-CN" altLang="zh-CN" sz="26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吸收</a:t>
            </a:r>
            <a:endParaRPr lang="zh-CN" altLang="en-US" sz="2600" dirty="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8" name="矩形 7"/>
          <p:cNvSpPr/>
          <p:nvPr/>
        </p:nvSpPr>
        <p:spPr>
          <a:xfrm>
            <a:off x="4706939" y="3711765"/>
            <a:ext cx="1184940" cy="492443"/>
          </a:xfrm>
          <a:prstGeom prst="rect">
            <a:avLst/>
          </a:prstGeom>
        </p:spPr>
        <p:txBody>
          <a:bodyPr wrap="none">
            <a:spAutoFit/>
          </a:bodyPr>
          <a:lstStyle/>
          <a:p>
            <a:r>
              <a:rPr lang="zh-CN" altLang="zh-CN" sz="26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核子数</a:t>
            </a:r>
            <a:endParaRPr lang="zh-CN" altLang="en-US" sz="2600" dirty="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9" name="矩形 8"/>
          <p:cNvSpPr/>
          <p:nvPr/>
        </p:nvSpPr>
        <p:spPr>
          <a:xfrm>
            <a:off x="1561502" y="4296219"/>
            <a:ext cx="518091" cy="492443"/>
          </a:xfrm>
          <a:prstGeom prst="rect">
            <a:avLst/>
          </a:prstGeom>
        </p:spPr>
        <p:txBody>
          <a:bodyPr wrap="none">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大</a:t>
            </a:r>
            <a:endParaRPr lang="zh-CN" altLang="en-US" sz="260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10" name="矩形 9"/>
          <p:cNvSpPr/>
          <p:nvPr/>
        </p:nvSpPr>
        <p:spPr>
          <a:xfrm>
            <a:off x="7721715" y="4293108"/>
            <a:ext cx="851515" cy="492443"/>
          </a:xfrm>
          <a:prstGeom prst="rect">
            <a:avLst/>
          </a:prstGeom>
        </p:spPr>
        <p:txBody>
          <a:bodyPr wrap="none">
            <a:spAutoFit/>
          </a:bodyPr>
          <a:lstStyle/>
          <a:p>
            <a:r>
              <a:rPr lang="zh-CN" altLang="zh-CN" sz="26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稳定</a:t>
            </a:r>
            <a:endParaRPr lang="zh-CN" altLang="en-US" sz="2600" dirty="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linds(horizontal)">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5" grpId="0" autoUpdateAnimBg="0"/>
      <p:bldP spid="6" grpId="0" autoUpdateAnimBg="0"/>
      <p:bldP spid="7" grpId="0" autoUpdateAnimBg="0"/>
      <p:bldP spid="8" grpId="0" autoUpdateAnimBg="0"/>
      <p:bldP spid="9" grpId="0" autoUpdateAnimBg="0"/>
      <p:bldP spid="10"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99301" y="608809"/>
                <a:ext cx="11810444" cy="4355399"/>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裂变反应与聚变反应</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①</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重核裂变</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典型方程</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𝟗𝟐</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𝟐𝟑𝟓</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U</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n</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𝟑𝟔</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𝟖𝟗</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Kr</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𝟓𝟔</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𝟏𝟒𝟒</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_______</a:t>
                </a:r>
                <a:endParaRPr lang="zh-CN" altLang="zh-CN" sz="26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p>
                <a:pPr>
                  <a:lnSpc>
                    <a:spcPct val="150000"/>
                  </a:lnSpc>
                  <a:spcAft>
                    <a:spcPts val="0"/>
                  </a:spcAft>
                  <a:tabLst>
                    <a:tab pos="2970530" algn="l"/>
                  </a:tabLst>
                </a:pP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链式反应条件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铀块的</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体积</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临界体积</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②</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轻核聚变</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典型方程</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1" dirty="0">
                    <a:latin typeface="宋体" panose="02010600030101010101" pitchFamily="2" charset="-122"/>
                    <a:cs typeface="Times New Roman" panose="02020603050405020304" pitchFamily="18" charset="0"/>
                  </a:rPr>
                  <a:t>→</a:t>
                </a:r>
                <a14:m>
                  <m:oMath xmlns:m="http://schemas.openxmlformats.org/officeDocument/2006/math">
                    <m:r>
                      <a:rPr lang="en-US" altLang="zh-CN" sz="2600" i="0" smtClean="0">
                        <a:effectLst/>
                        <a:latin typeface="Cambria Math" panose="02040503050406030204" pitchFamily="18" charset="0"/>
                        <a:ea typeface="Cambria Math" panose="02040503050406030204" pitchFamily="18" charset="0"/>
                        <a:cs typeface="Times New Roman" panose="02020603050405020304" pitchFamily="18" charset="0"/>
                        <a:sym typeface="Times New Roman" panose="02020603050405020304" pitchFamily="18" charset="0"/>
                      </a:rPr>
                      <m:t>_______</m:t>
                    </m:r>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p>
                    </m:sSubSup>
                  </m:oMath>
                </a14:m>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n+17.6</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MeV</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聚变反应为热核反应。</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99301" y="608809"/>
                <a:ext cx="11810444" cy="4355399"/>
              </a:xfrm>
              <a:prstGeom prst="rect">
                <a:avLst/>
              </a:prstGeom>
              <a:blipFill rotWithShape="0">
                <a:blip r:embed="rId2"/>
                <a:stretch>
                  <a:fillRect l="-671" b="-224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矩形 4"/>
              <p:cNvSpPr/>
              <p:nvPr/>
            </p:nvSpPr>
            <p:spPr>
              <a:xfrm>
                <a:off x="5332698" y="1878711"/>
                <a:ext cx="709874" cy="520207"/>
              </a:xfrm>
              <a:prstGeom prst="rect">
                <a:avLst/>
              </a:prstGeom>
            </p:spPr>
            <p:txBody>
              <a:bodyPr wrap="none">
                <a:spAutoFit/>
              </a:bodyPr>
              <a:lstStyle/>
              <a:p>
                <a14:m>
                  <m:oMath xmlns:m="http://schemas.openxmlformats.org/officeDocument/2006/math">
                    <m:sSubSup>
                      <m:sSubSupPr>
                        <m:ctrlPr>
                          <a:rPr lang="zh-CN" altLang="zh-CN" sz="2600" i="1" smtClean="0">
                            <a:solidFill>
                              <a:srgbClr val="C00000"/>
                            </a:solidFill>
                            <a:latin typeface="Cambria Math" panose="02040503050406030204" pitchFamily="18" charset="0"/>
                            <a:ea typeface="Cambria Math" panose="02040503050406030204" pitchFamily="18" charset="0"/>
                            <a:cs typeface="Times New Roman" panose="02020603050405020304" pitchFamily="18" charset="0"/>
                            <a:sym typeface="Times New Roman" panose="02020603050405020304" pitchFamily="18" charset="0"/>
                          </a:rPr>
                        </m:ctrlPr>
                      </m:sSubSupPr>
                      <m:e>
                        <m:r>
                          <a:rPr lang="en-US" altLang="zh-CN" sz="2600" b="1" i="1">
                            <a:solidFill>
                              <a:srgbClr val="C00000"/>
                            </a:solidFill>
                            <a:latin typeface="Cambria Math" panose="02040503050406030204" pitchFamily="18" charset="0"/>
                            <a:ea typeface="微软雅黑" panose="020B0503020204020204" pitchFamily="34" charset="-122"/>
                            <a:cs typeface="Times New Roman" panose="02020603050405020304" pitchFamily="18" charset="0"/>
                            <a:sym typeface="Times New Roman" panose="02020603050405020304" pitchFamily="18" charset="0"/>
                          </a:rPr>
                          <m:t>𝟑</m:t>
                        </m:r>
                      </m:e>
                      <m:sub>
                        <m:r>
                          <a:rPr lang="en-US" altLang="zh-CN" sz="2600" b="1" i="1">
                            <a:solidFill>
                              <a:srgbClr val="C00000"/>
                            </a:solidFill>
                            <a:latin typeface="Cambria Math" panose="02040503050406030204" pitchFamily="18" charset="0"/>
                            <a:ea typeface="微软雅黑" panose="020B0503020204020204" pitchFamily="34" charset="-122"/>
                            <a:cs typeface="Times New Roman" panose="02020603050405020304" pitchFamily="18" charset="0"/>
                            <a:sym typeface="Times New Roman" panose="02020603050405020304" pitchFamily="18" charset="0"/>
                          </a:rPr>
                          <m:t>𝟎</m:t>
                        </m:r>
                      </m:sub>
                      <m:sup>
                        <m:r>
                          <a:rPr lang="en-US" altLang="zh-CN" sz="2600" b="1" i="1">
                            <a:solidFill>
                              <a:srgbClr val="C00000"/>
                            </a:solidFill>
                            <a:latin typeface="Cambria Math" panose="02040503050406030204" pitchFamily="18" charset="0"/>
                            <a:ea typeface="微软雅黑" panose="020B0503020204020204" pitchFamily="34" charset="-122"/>
                            <a:cs typeface="Times New Roman" panose="02020603050405020304" pitchFamily="18" charset="0"/>
                            <a:sym typeface="Times New Roman" panose="02020603050405020304" pitchFamily="18" charset="0"/>
                          </a:rPr>
                          <m:t>𝟏</m:t>
                        </m:r>
                      </m:sup>
                    </m:sSubSup>
                  </m:oMath>
                </a14:m>
                <a:r>
                  <a:rPr lang="en-US" altLang="zh-CN" sz="26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n</a:t>
                </a:r>
                <a:endParaRPr lang="zh-CN" altLang="en-US" sz="2600" dirty="0">
                  <a:latin typeface="Times New Roman" panose="02020603050405020304" pitchFamily="18" charset="0"/>
                  <a:ea typeface="微软雅黑" panose="020B0503020204020204" pitchFamily="34" charset="-122"/>
                  <a:sym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5332698" y="1878711"/>
                <a:ext cx="709874" cy="520207"/>
              </a:xfrm>
              <a:prstGeom prst="rect">
                <a:avLst/>
              </a:prstGeom>
              <a:blipFill rotWithShape="0">
                <a:blip r:embed="rId3"/>
                <a:stretch>
                  <a:fillRect t="-5814" r="-14655" b="-27907"/>
                </a:stretch>
              </a:blipFill>
            </p:spPr>
            <p:txBody>
              <a:bodyPr/>
              <a:lstStyle/>
              <a:p>
                <a:r>
                  <a:rPr lang="zh-CN" altLang="en-US">
                    <a:noFill/>
                  </a:rPr>
                  <a:t> </a:t>
                </a:r>
              </a:p>
            </p:txBody>
          </p:sp>
        </mc:Fallback>
      </mc:AlternateContent>
      <p:sp>
        <p:nvSpPr>
          <p:cNvPr id="6" name="矩形 5"/>
          <p:cNvSpPr/>
          <p:nvPr/>
        </p:nvSpPr>
        <p:spPr>
          <a:xfrm>
            <a:off x="4188956" y="2568003"/>
            <a:ext cx="851515" cy="492443"/>
          </a:xfrm>
          <a:prstGeom prst="rect">
            <a:avLst/>
          </a:prstGeom>
        </p:spPr>
        <p:txBody>
          <a:bodyPr wrap="none">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大于</a:t>
            </a:r>
            <a:endParaRPr lang="zh-CN" altLang="en-US" sz="260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矩形 6"/>
              <p:cNvSpPr/>
              <p:nvPr/>
            </p:nvSpPr>
            <p:spPr>
              <a:xfrm>
                <a:off x="3058128" y="3683127"/>
                <a:ext cx="806054" cy="517257"/>
              </a:xfrm>
              <a:prstGeom prst="rect">
                <a:avLst/>
              </a:prstGeom>
            </p:spPr>
            <p:txBody>
              <a:bodyPr wrap="none">
                <a:spAutoFit/>
              </a:bodyPr>
              <a:lstStyle/>
              <a:p>
                <a14:m>
                  <m:oMath xmlns:m="http://schemas.openxmlformats.org/officeDocument/2006/math">
                    <m:sSubSup>
                      <m:sSubSupPr>
                        <m:ctrlPr>
                          <a:rPr lang="zh-CN" altLang="zh-CN" sz="2600" i="1" smtClean="0">
                            <a:solidFill>
                              <a:srgbClr val="C00000"/>
                            </a:solidFill>
                            <a:latin typeface="Cambria Math" panose="02040503050406030204" pitchFamily="18" charset="0"/>
                            <a:ea typeface="Cambria Math" panose="02040503050406030204" pitchFamily="18" charset="0"/>
                            <a:cs typeface="Times New Roman" panose="02020603050405020304" pitchFamily="18" charset="0"/>
                            <a:sym typeface="Times New Roman" panose="02020603050405020304" pitchFamily="18" charset="0"/>
                          </a:rPr>
                        </m:ctrlPr>
                      </m:sSubSupPr>
                      <m:e>
                        <m:r>
                          <a:rPr lang="en-US" altLang="zh-CN" sz="2600">
                            <a:solidFill>
                              <a:srgbClr val="C00000"/>
                            </a:solidFill>
                            <a:latin typeface="Cambria Math" panose="02040503050406030204" pitchFamily="18" charset="0"/>
                            <a:ea typeface="微软雅黑" panose="020B0503020204020204" pitchFamily="34" charset="-122"/>
                            <a:cs typeface="Times New Roman" panose="02020603050405020304" pitchFamily="18" charset="0"/>
                            <a:sym typeface="Times New Roman" panose="02020603050405020304" pitchFamily="18" charset="0"/>
                          </a:rPr>
                          <m:t> </m:t>
                        </m:r>
                      </m:e>
                      <m:sub>
                        <m:r>
                          <a:rPr lang="en-US" altLang="zh-CN" sz="2600" b="1" i="1">
                            <a:solidFill>
                              <a:srgbClr val="C00000"/>
                            </a:solidFill>
                            <a:latin typeface="Cambria Math" panose="02040503050406030204" pitchFamily="18" charset="0"/>
                            <a:ea typeface="微软雅黑" panose="020B0503020204020204" pitchFamily="34" charset="-122"/>
                            <a:cs typeface="Times New Roman" panose="02020603050405020304" pitchFamily="18" charset="0"/>
                            <a:sym typeface="Times New Roman" panose="02020603050405020304" pitchFamily="18" charset="0"/>
                          </a:rPr>
                          <m:t>𝟐</m:t>
                        </m:r>
                      </m:sub>
                      <m:sup>
                        <m:r>
                          <a:rPr lang="en-US" altLang="zh-CN" sz="2600" b="1" i="1">
                            <a:solidFill>
                              <a:srgbClr val="C00000"/>
                            </a:solidFill>
                            <a:latin typeface="Cambria Math" panose="02040503050406030204" pitchFamily="18" charset="0"/>
                            <a:ea typeface="微软雅黑" panose="020B0503020204020204" pitchFamily="34" charset="-122"/>
                            <a:cs typeface="Times New Roman" panose="02020603050405020304" pitchFamily="18" charset="0"/>
                            <a:sym typeface="Times New Roman" panose="02020603050405020304" pitchFamily="18" charset="0"/>
                          </a:rPr>
                          <m:t>𝟒</m:t>
                        </m:r>
                      </m:sup>
                    </m:sSubSup>
                  </m:oMath>
                </a14:m>
                <a:r>
                  <a:rPr lang="en-US" altLang="zh-CN" sz="26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He</a:t>
                </a:r>
                <a:endParaRPr lang="zh-CN" altLang="en-US" sz="2600" dirty="0">
                  <a:latin typeface="Times New Roman" panose="02020603050405020304" pitchFamily="18" charset="0"/>
                  <a:ea typeface="微软雅黑" panose="020B0503020204020204" pitchFamily="34" charset="-122"/>
                  <a:sym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3058128" y="3683127"/>
                <a:ext cx="806054" cy="517257"/>
              </a:xfrm>
              <a:prstGeom prst="rect">
                <a:avLst/>
              </a:prstGeom>
              <a:blipFill rotWithShape="0">
                <a:blip r:embed="rId4"/>
                <a:stretch>
                  <a:fillRect t="-5882" r="-12879" b="-2941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07604974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utoUpdateAnimBg="0"/>
      <p:bldP spid="7"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1269231"/>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研透核心考点</a:t>
            </a: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p>
        </p:txBody>
      </p:sp>
      <p:sp>
        <p:nvSpPr>
          <p:cNvPr id="14" name="圆角矩形 13">
            <a:hlinkClick r:id="rId7" action="ppaction://hlinksldjump"/>
          </p:cNvPr>
          <p:cNvSpPr/>
          <p:nvPr/>
        </p:nvSpPr>
        <p:spPr>
          <a:xfrm>
            <a:off x="4295613" y="314093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考点二　玻尔理论与能级跃迁　氢原子光谱</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42788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原子的核式结构</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
        <p:nvSpPr>
          <p:cNvPr id="16" name="圆角矩形 15">
            <a:hlinkClick r:id="rId9" action="ppaction://hlinksldjump"/>
          </p:cNvPr>
          <p:cNvSpPr/>
          <p:nvPr/>
        </p:nvSpPr>
        <p:spPr>
          <a:xfrm>
            <a:off x="4295926" y="3854309"/>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Aft>
                <a:spcPts val="0"/>
              </a:spcAft>
            </a:pPr>
            <a:r>
              <a:rPr lang="zh-CN" altLang="en-US" sz="2600" b="1">
                <a:solidFill>
                  <a:schemeClr val="bg1"/>
                </a:solidFill>
                <a:latin typeface="微软雅黑" panose="020B0503020204020204" pitchFamily="34" charset="-122"/>
                <a:ea typeface="微软雅黑" panose="020B0503020204020204" pitchFamily="34" charset="-122"/>
              </a:rPr>
              <a:t>考点三　原子核的衰变及半衰期</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
        <p:nvSpPr>
          <p:cNvPr id="17" name="圆角矩形 16">
            <a:hlinkClick r:id="rId10" action="ppaction://hlinksldjump"/>
          </p:cNvPr>
          <p:cNvSpPr/>
          <p:nvPr/>
        </p:nvSpPr>
        <p:spPr>
          <a:xfrm>
            <a:off x="4311846" y="4586805"/>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Aft>
                <a:spcPts val="0"/>
              </a:spcAft>
            </a:pPr>
            <a:r>
              <a:rPr lang="zh-CN" altLang="en-US" sz="2600" b="1">
                <a:solidFill>
                  <a:schemeClr val="bg1"/>
                </a:solidFill>
                <a:latin typeface="微软雅黑" panose="020B0503020204020204" pitchFamily="34" charset="-122"/>
                <a:ea typeface="微软雅黑" panose="020B0503020204020204" pitchFamily="34" charset="-122"/>
              </a:rPr>
              <a:t>考点四　核反应及核能的计算</a:t>
            </a:r>
            <a:endParaRPr lang="zh-CN" altLang="zh-CN" sz="2400" b="1" kern="100" dirty="0">
              <a:solidFill>
                <a:schemeClr val="bg1"/>
              </a:solidFill>
              <a:effectLst/>
              <a:latin typeface="微软雅黑" panose="020B0503020204020204" pitchFamily="34" charset="-122"/>
              <a:ea typeface="微软雅黑" panose="020B0503020204020204" pitchFamily="34" charset="-122"/>
              <a:cs typeface="Times New Roman" panose="02020603050405020304"/>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考点一　原子的核式结构</a:t>
            </a:r>
            <a:endParaRPr lang="zh-CN" altLang="zh-CN" sz="1800" b="1" kern="1400" dirty="0">
              <a:effectLst/>
              <a:latin typeface="Cambria"/>
              <a:ea typeface="宋体"/>
              <a:cs typeface="Times New Roman"/>
            </a:endParaRPr>
          </a:p>
        </p:txBody>
      </p:sp>
      <p:sp>
        <p:nvSpPr>
          <p:cNvPr id="4" name="矩形 3"/>
          <p:cNvSpPr/>
          <p:nvPr/>
        </p:nvSpPr>
        <p:spPr>
          <a:xfrm>
            <a:off x="106615" y="1472438"/>
            <a:ext cx="9113585" cy="2523744"/>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1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浙江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b="1" dirty="0">
                <a:latin typeface="Times New Roman" panose="02020603050405020304" pitchFamily="18" charset="0"/>
                <a:cs typeface="Times New Roman" panose="02020603050405020304" pitchFamily="18" charset="0"/>
              </a:rPr>
              <a:t>月选考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,8)</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粒子撞击一静止的金原子核</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它们的运动轨迹如图所示。图中虚线是以金原子核为圆心的圆。已知静电力常量</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=9.0</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N·m</a:t>
            </a:r>
            <a:r>
              <a:rPr lang="en-US" altLang="zh-CN" sz="2600" baseline="30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baseline="30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元电荷</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=1.6</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-19</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金原子序数为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79,</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不考虑</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粒子间的相互作用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50" kern="100" dirty="0">
              <a:effectLst/>
              <a:latin typeface="宋体"/>
              <a:cs typeface="Courier New"/>
            </a:endParaRPr>
          </a:p>
        </p:txBody>
      </p:sp>
      <p:sp>
        <p:nvSpPr>
          <p:cNvPr id="5" name="矩形 4"/>
          <p:cNvSpPr/>
          <p:nvPr/>
        </p:nvSpPr>
        <p:spPr>
          <a:xfrm>
            <a:off x="297115" y="3828591"/>
            <a:ext cx="11658044" cy="245956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沿轨迹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粒子受到的库仑力先做正功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后做负功</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沿轨迹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粒子到达</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时动能为零、电势能最大</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位于图中虚线圆周上的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个</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粒子的电势能不相等</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粒子与金原子核距离为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-14</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则库仑力数量级为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N</a:t>
            </a:r>
            <a:endParaRPr lang="zh-CN" altLang="zh-CN" sz="1150">
              <a:latin typeface="Calibri" panose="020F0502020204030204" pitchFamily="34" charset="0"/>
              <a:cs typeface="Times New Roman" panose="02020603050405020304" pitchFamily="18" charset="0"/>
            </a:endParaRPr>
          </a:p>
        </p:txBody>
      </p:sp>
      <p:sp>
        <p:nvSpPr>
          <p:cNvPr id="6" name="TextBox 1"/>
          <p:cNvSpPr txBox="1"/>
          <p:nvPr/>
        </p:nvSpPr>
        <p:spPr>
          <a:xfrm>
            <a:off x="6959314" y="3383256"/>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33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83935" y="1593779"/>
            <a:ext cx="2734627" cy="2489735"/>
          </a:xfrm>
          <a:prstGeom prst="rect">
            <a:avLst/>
          </a:prstGeom>
        </p:spPr>
      </p:pic>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59015" y="620649"/>
                <a:ext cx="9024685" cy="4758394"/>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沿轨迹</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运动的</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b="1" dirty="0">
                    <a:latin typeface="Times New Roman" panose="02020603050405020304" pitchFamily="18" charset="0"/>
                    <a:cs typeface="Times New Roman" panose="02020603050405020304" pitchFamily="18" charset="0"/>
                  </a:rPr>
                  <a:t>粒子受到的库仑力先做负功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后做正功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沿轨迹</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运动的</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b="1" dirty="0">
                    <a:latin typeface="Times New Roman" panose="02020603050405020304" pitchFamily="18" charset="0"/>
                    <a:cs typeface="Times New Roman" panose="02020603050405020304" pitchFamily="18" charset="0"/>
                  </a:rPr>
                  <a:t>粒子做曲线运动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到达</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dirty="0">
                    <a:latin typeface="Times New Roman" panose="02020603050405020304" pitchFamily="18" charset="0"/>
                    <a:cs typeface="Times New Roman" panose="02020603050405020304" pitchFamily="18" charset="0"/>
                  </a:rPr>
                  <a:t>时动能不为零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因距离金原子核最近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则电势能最大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题图中虚线圆周上各点的电势都相等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可知位于虚线圆周上的</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个</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b="1" dirty="0">
                    <a:latin typeface="Times New Roman" panose="02020603050405020304" pitchFamily="18" charset="0"/>
                    <a:cs typeface="Times New Roman" panose="02020603050405020304" pitchFamily="18" charset="0"/>
                  </a:rPr>
                  <a:t>粒子的电势能相等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b="1" dirty="0">
                    <a:latin typeface="Times New Roman" panose="02020603050405020304" pitchFamily="18" charset="0"/>
                    <a:cs typeface="Times New Roman" panose="02020603050405020304" pitchFamily="18" charset="0"/>
                  </a:rPr>
                  <a:t>粒子与金原子核距离为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-14</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根据库仑定律可知库仑力</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𝒒𝑸</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600" b="1" dirty="0">
                    <a:latin typeface="宋体" panose="02010600030101010101" pitchFamily="2"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e>
                          <m: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𝟏𝟗</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𝟕𝟗</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e>
                          <m: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𝟏𝟗</m:t>
                            </m:r>
                          </m:sup>
                        </m:sSup>
                      </m:num>
                      <m:den>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e>
                          <m: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𝟏𝟒</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364</a:t>
                </a:r>
                <a:r>
                  <a:rPr lang="en-US" altLang="zh-CN" sz="2600" b="1" dirty="0" smtClean="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dirty="0">
                    <a:latin typeface="Times New Roman" panose="02020603050405020304" pitchFamily="18" charset="0"/>
                    <a:cs typeface="Times New Roman" panose="02020603050405020304" pitchFamily="18" charset="0"/>
                  </a:rPr>
                  <a:t>即数量级为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N,D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59015" y="620649"/>
                <a:ext cx="9024685" cy="4758394"/>
              </a:xfrm>
              <a:prstGeom prst="rect">
                <a:avLst/>
              </a:prstGeom>
              <a:blipFill rotWithShape="0">
                <a:blip r:embed="rId2"/>
                <a:stretch>
                  <a:fillRect l="-878" r="-338" b="-641"/>
                </a:stretch>
              </a:blipFill>
            </p:spPr>
            <p:txBody>
              <a:bodyPr/>
              <a:lstStyle/>
              <a:p>
                <a:r>
                  <a:rPr lang="zh-CN" altLang="en-US">
                    <a:noFill/>
                  </a:rPr>
                  <a:t> </a:t>
                </a:r>
              </a:p>
            </p:txBody>
          </p:sp>
        </mc:Fallback>
      </mc:AlternateContent>
      <p:pic>
        <p:nvPicPr>
          <p:cNvPr id="6" name="image33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83935" y="836676"/>
            <a:ext cx="2734627" cy="2489735"/>
          </a:xfrm>
          <a:prstGeom prst="rect">
            <a:avLst/>
          </a:prstGeom>
        </p:spPr>
      </p:pic>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考点二　玻尔理论与能级跃迁　氢原子光谱</a:t>
            </a:r>
            <a:endParaRPr lang="zh-CN" altLang="zh-CN" sz="1800" b="1" kern="1400" dirty="0">
              <a:effectLst/>
              <a:latin typeface="Cambria"/>
              <a:ea typeface="宋体"/>
              <a:cs typeface="Times New Roman"/>
            </a:endParaRPr>
          </a:p>
        </p:txBody>
      </p:sp>
      <p:sp>
        <p:nvSpPr>
          <p:cNvPr id="4" name="矩形 3"/>
          <p:cNvSpPr/>
          <p:nvPr/>
        </p:nvSpPr>
        <p:spPr>
          <a:xfrm>
            <a:off x="106615" y="1472438"/>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两类能级跃迁</a:t>
            </a:r>
            <a:endParaRPr lang="zh-CN" altLang="zh-CN" sz="1150">
              <a:latin typeface="Calibri" panose="020F0502020204030204" pitchFamily="34" charset="0"/>
              <a:cs typeface="Times New Roman" panose="02020603050405020304" pitchFamily="18" charset="0"/>
            </a:endParaRPr>
          </a:p>
        </p:txBody>
      </p:sp>
      <p:graphicFrame>
        <p:nvGraphicFramePr>
          <p:cNvPr id="7" name="对象 6"/>
          <p:cNvGraphicFramePr>
            <a:graphicFrameLocks noChangeAspect="1"/>
          </p:cNvGraphicFramePr>
          <p:nvPr>
            <p:extLst>
              <p:ext uri="{D42A27DB-BD31-4B8C-83A1-F6EECF244321}">
                <p14:modId xmlns:p14="http://schemas.microsoft.com/office/powerpoint/2010/main" val="2073627544"/>
              </p:ext>
            </p:extLst>
          </p:nvPr>
        </p:nvGraphicFramePr>
        <p:xfrm>
          <a:off x="433388" y="2241106"/>
          <a:ext cx="11325225" cy="3119437"/>
        </p:xfrm>
        <a:graphic>
          <a:graphicData uri="http://schemas.openxmlformats.org/presentationml/2006/ole">
            <mc:AlternateContent xmlns:mc="http://schemas.openxmlformats.org/markup-compatibility/2006">
              <mc:Choice xmlns:v="urn:schemas-microsoft-com:vml" Requires="v">
                <p:oleObj spid="_x0000_s1039" name="文档" r:id="rId3" imgW="11325824" imgH="3120048" progId="Word.Document.12">
                  <p:embed/>
                </p:oleObj>
              </mc:Choice>
              <mc:Fallback>
                <p:oleObj name="文档" r:id="rId3" imgW="11325824" imgH="3120048" progId="Word.Document.12">
                  <p:embed/>
                  <p:pic>
                    <p:nvPicPr>
                      <p:cNvPr id="0" name=""/>
                      <p:cNvPicPr/>
                      <p:nvPr/>
                    </p:nvPicPr>
                    <p:blipFill>
                      <a:blip r:embed="rId4"/>
                      <a:stretch>
                        <a:fillRect/>
                      </a:stretch>
                    </p:blipFill>
                    <p:spPr>
                      <a:xfrm>
                        <a:off x="433388" y="2241106"/>
                        <a:ext cx="11325225" cy="3119437"/>
                      </a:xfrm>
                      <a:prstGeom prst="rect">
                        <a:avLst/>
                      </a:prstGeom>
                    </p:spPr>
                  </p:pic>
                </p:oleObj>
              </mc:Fallback>
            </mc:AlternateContent>
          </a:graphicData>
        </a:graphic>
      </p:graphicFrame>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620649"/>
                <a:ext cx="11810444" cy="512676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effectLst/>
                    <a:latin typeface="Times New Roman" panose="02020603050405020304" pitchFamily="18" charset="0"/>
                    <a:ea typeface="黑体" panose="02010609060101010101" pitchFamily="49" charset="-122"/>
                    <a:cs typeface="Times New Roman" panose="02020603050405020304" pitchFamily="18" charset="0"/>
                  </a:rPr>
                  <a:t>电离</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电离</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基态</a:t>
                </a:r>
                <a:r>
                  <a:rPr lang="en-US" altLang="zh-CN" sz="2600" b="1" dirty="0">
                    <a:latin typeface="宋体" panose="02010600030101010101" pitchFamily="2"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电离态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吸</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=0-(-13.6 eV)=13.6 eV</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激发态</a:t>
                </a:r>
                <a:r>
                  <a:rPr lang="en-US" altLang="zh-CN" sz="2600" b="1" dirty="0">
                    <a:latin typeface="宋体" panose="02010600030101010101" pitchFamily="2"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电离态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吸</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&gt;0-</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i="1" baseline="-25000"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i="1" baseline="-25000"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若</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吸收能量足够大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克服电离能后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获得自由的电子还携带动能。</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effectLst/>
                    <a:latin typeface="Times New Roman" panose="02020603050405020304" pitchFamily="18" charset="0"/>
                    <a:ea typeface="黑体" panose="02010609060101010101" pitchFamily="49" charset="-122"/>
                    <a:cs typeface="Times New Roman" panose="02020603050405020304" pitchFamily="18" charset="0"/>
                  </a:rPr>
                  <a:t>原子辐射光谱线数量的确定方法</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一个氢原子跃迁发出可能的光谱线条数最多为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条。</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一群氢原子跃迁发出可能的光谱线条数最多为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𝐂</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620649"/>
                <a:ext cx="11810444" cy="5126764"/>
              </a:xfrm>
              <a:prstGeom prst="rect">
                <a:avLst/>
              </a:prstGeom>
              <a:blipFill rotWithShape="0">
                <a:blip r:embed="rId2"/>
                <a:stretch>
                  <a:fillRect l="-671" b="-11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55506338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9227885" cy="1323415"/>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2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600" b="1" dirty="0" smtClean="0">
                <a:latin typeface="Times New Roman" panose="02020603050405020304" pitchFamily="18" charset="0"/>
                <a:cs typeface="Times New Roman" panose="02020603050405020304" pitchFamily="18" charset="0"/>
              </a:rPr>
              <a:t>云南保山</a:t>
            </a:r>
            <a:r>
              <a:rPr lang="zh-CN" altLang="zh-CN" sz="2600" b="1" dirty="0" smtClean="0">
                <a:latin typeface="Times New Roman" panose="02020603050405020304" pitchFamily="18" charset="0"/>
                <a:cs typeface="Times New Roman" panose="02020603050405020304" pitchFamily="18" charset="0"/>
              </a:rPr>
              <a:t>高</a:t>
            </a:r>
            <a:r>
              <a:rPr lang="zh-CN" altLang="zh-CN" sz="2600" b="1" dirty="0">
                <a:latin typeface="Times New Roman" panose="02020603050405020304" pitchFamily="18" charset="0"/>
                <a:cs typeface="Times New Roman" panose="02020603050405020304" pitchFamily="18" charset="0"/>
              </a:rPr>
              <a:t>三月考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如图是氢原子的能级图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对于一群处于量子数</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的氢原子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5" name="矩形 4"/>
          <p:cNvSpPr/>
          <p:nvPr/>
        </p:nvSpPr>
        <p:spPr>
          <a:xfrm>
            <a:off x="259015" y="1846248"/>
            <a:ext cx="11658044" cy="3724072"/>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若用光子能量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0.51 eV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的光束照射这群氢原子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只要时间</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足够</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长</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就能够使其电离</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这群氢原子自发地向高能级跃迁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最多能够发出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种不同</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频率</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的</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光子</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这群氢原子从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能级跃迁到</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能级发出的光波长最长</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若用电子轰击这群氢原子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使其发光种类增加</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7</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种</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则电子的动能至少为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0.97 eV</a:t>
            </a:r>
            <a:endParaRPr lang="zh-CN" altLang="zh-CN" sz="1150" dirty="0">
              <a:latin typeface="Calibri" panose="020F0502020204030204" pitchFamily="34" charset="0"/>
              <a:cs typeface="Times New Roman" panose="02020603050405020304" pitchFamily="18" charset="0"/>
            </a:endParaRPr>
          </a:p>
        </p:txBody>
      </p:sp>
      <p:sp>
        <p:nvSpPr>
          <p:cNvPr id="6" name="TextBox 1"/>
          <p:cNvSpPr txBox="1"/>
          <p:nvPr/>
        </p:nvSpPr>
        <p:spPr>
          <a:xfrm>
            <a:off x="4163663" y="1350113"/>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33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59876" y="908685"/>
            <a:ext cx="2357183" cy="2768887"/>
          </a:xfrm>
          <a:prstGeom prst="rect">
            <a:avLst/>
          </a:prstGeom>
        </p:spPr>
      </p:pic>
    </p:spTree>
    <p:extLst>
      <p:ext uri="{BB962C8B-B14F-4D97-AF65-F5344CB8AC3E}">
        <p14:creationId xmlns:p14="http://schemas.microsoft.com/office/powerpoint/2010/main" val="267743658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
          <p:cNvSpPr>
            <a:spLocks noChangeArrowheads="1"/>
          </p:cNvSpPr>
          <p:nvPr/>
        </p:nvSpPr>
        <p:spPr bwMode="auto">
          <a:xfrm>
            <a:off x="699770" y="2057695"/>
            <a:ext cx="10796111" cy="3077721"/>
          </a:xfrm>
          <a:prstGeom prst="rect">
            <a:avLst/>
          </a:prstGeom>
          <a:noFill/>
          <a:ln w="9525">
            <a:noFill/>
            <a:miter lim="800000"/>
          </a:ln>
        </p:spPr>
        <p:txBody>
          <a:bodyPr wrap="square" lIns="121878" tIns="60938" rIns="121878" bIns="60938">
            <a:spAutoFit/>
          </a:bodyPr>
          <a:lstStyle/>
          <a:p>
            <a:pPr>
              <a:lnSpc>
                <a:spcPct val="150000"/>
              </a:lnSpc>
              <a:spcAft>
                <a:spcPts val="0"/>
              </a:spcAft>
              <a:tabLst>
                <a:tab pos="2970530"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理解原子的核式结构</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了解氢原子光谱</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理解玻尔原子结构理论</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会分析能级跃迁问题。</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 2.</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理解原子核的衰变</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会计算原子核的半衰期。</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 3.</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理解原子核的人工转变、重核的裂变、轻核的聚变</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会书写核反应方程</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会计算核反应过程的核能。</a:t>
            </a:r>
            <a:endParaRPr lang="zh-CN" altLang="zh-CN" sz="1400">
              <a:latin typeface="Calibri" panose="020F0502020204030204" pitchFamily="34" charset="0"/>
              <a:cs typeface="Times New Roman" panose="02020603050405020304" pitchFamily="18" charset="0"/>
            </a:endParaRPr>
          </a:p>
        </p:txBody>
      </p:sp>
      <p:sp>
        <p:nvSpPr>
          <p:cNvPr id="8" name="矩形 7"/>
          <p:cNvSpPr/>
          <p:nvPr>
            <p:custDataLst>
              <p:tags r:id="rId1"/>
            </p:custDataLst>
          </p:nvPr>
        </p:nvSpPr>
        <p:spPr>
          <a:xfrm>
            <a:off x="1049338" y="-20638"/>
            <a:ext cx="2605087" cy="1719263"/>
          </a:xfrm>
          <a:prstGeom prst="rect">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9" name="矩形 8"/>
          <p:cNvSpPr/>
          <p:nvPr>
            <p:custDataLst>
              <p:tags r:id="rId2"/>
            </p:custDataLst>
          </p:nvPr>
        </p:nvSpPr>
        <p:spPr>
          <a:xfrm>
            <a:off x="1050925" y="388938"/>
            <a:ext cx="2603500" cy="97313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0" name="TextBox 5"/>
          <p:cNvSpPr txBox="1">
            <a:spLocks noChangeArrowheads="1"/>
          </p:cNvSpPr>
          <p:nvPr/>
        </p:nvSpPr>
        <p:spPr bwMode="auto">
          <a:xfrm>
            <a:off x="1541463" y="608650"/>
            <a:ext cx="1620837" cy="519113"/>
          </a:xfrm>
          <a:prstGeom prst="rect">
            <a:avLst/>
          </a:prstGeom>
          <a:noFill/>
          <a:ln w="9525">
            <a:noFill/>
            <a:miter lim="800000"/>
          </a:ln>
        </p:spPr>
        <p:txBody>
          <a:bodyPr>
            <a:spAutoFit/>
          </a:bodyPr>
          <a:lstStyle/>
          <a:p>
            <a:r>
              <a:rPr lang="zh-CN" altLang="zh-CN" sz="2800" b="1" dirty="0">
                <a:solidFill>
                  <a:srgbClr val="222A35"/>
                </a:solidFill>
                <a:latin typeface="Times New Roman" panose="02020603050405020304" pitchFamily="18" charset="0"/>
                <a:ea typeface="微软雅黑" panose="020B0503020204020204" pitchFamily="34" charset="-122"/>
                <a:cs typeface="Times New Roman" panose="02020603050405020304" pitchFamily="18" charset="0"/>
              </a:rPr>
              <a:t>学习目标</a:t>
            </a:r>
            <a:endParaRPr lang="zh-CN" altLang="en-US" sz="2800" dirty="0">
              <a:solidFill>
                <a:srgbClr val="222A35"/>
              </a:solidFill>
              <a:latin typeface="等线"/>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8043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741278"/>
                <a:ext cx="8948485" cy="4974992"/>
              </a:xfrm>
              <a:prstGeom prst="rect">
                <a:avLst/>
              </a:prstGeom>
            </p:spPr>
            <p:txBody>
              <a:bodyPr wrap="square" lIns="121898" tIns="60948" rIns="121898" bIns="60948">
                <a:spAutoFit/>
              </a:bodyPr>
              <a:lstStyle/>
              <a:p>
                <a:pPr>
                  <a:lnSpc>
                    <a:spcPct val="150000"/>
                  </a:lnSpc>
                  <a:spcAft>
                    <a:spcPts val="565"/>
                  </a:spcAft>
                  <a:tabLst>
                    <a:tab pos="2970530" algn="l"/>
                  </a:tabLst>
                </a:pPr>
                <a:r>
                  <a:rPr lang="zh-CN" altLang="zh-CN" sz="2600" b="1" dirty="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effectLst/>
                    <a:latin typeface="Times New Roman" panose="02020603050405020304" pitchFamily="18" charset="0"/>
                    <a:ea typeface="宋体" panose="02010600030101010101" pitchFamily="2" charset="-122"/>
                    <a:cs typeface="Times New Roman" panose="02020603050405020304" pitchFamily="18" charset="0"/>
                  </a:rPr>
                  <a:t>要想使处于量子数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effectLst/>
                    <a:latin typeface="Times New Roman" panose="02020603050405020304" pitchFamily="18" charset="0"/>
                    <a:ea typeface="宋体" panose="02010600030101010101" pitchFamily="2" charset="-122"/>
                    <a:cs typeface="Times New Roman" panose="02020603050405020304" pitchFamily="18" charset="0"/>
                  </a:rPr>
                  <a:t>的氢原子电离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effectLst/>
                    <a:latin typeface="Times New Roman" panose="02020603050405020304" pitchFamily="18" charset="0"/>
                    <a:ea typeface="宋体" panose="02010600030101010101" pitchFamily="2" charset="-122"/>
                    <a:cs typeface="Times New Roman" panose="02020603050405020304" pitchFamily="18" charset="0"/>
                  </a:rPr>
                  <a:t>需要用光子能量至少为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1.51</a:t>
                </a:r>
                <a:r>
                  <a:rPr lang="en-US" altLang="zh-CN" sz="2600" b="1" dirty="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eV,</a:t>
                </a:r>
                <a:r>
                  <a:rPr lang="zh-CN" altLang="zh-CN" sz="2600" b="1" dirty="0">
                    <a:effectLst/>
                    <a:latin typeface="Times New Roman" panose="02020603050405020304" pitchFamily="18" charset="0"/>
                    <a:ea typeface="宋体" panose="02010600030101010101" pitchFamily="2" charset="-122"/>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effectLst/>
                    <a:latin typeface="Times New Roman" panose="02020603050405020304" pitchFamily="18" charset="0"/>
                    <a:ea typeface="宋体" panose="02010600030101010101" pitchFamily="2" charset="-122"/>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effectLst/>
                    <a:latin typeface="Times New Roman" panose="02020603050405020304" pitchFamily="18" charset="0"/>
                    <a:ea typeface="宋体" panose="02010600030101010101" pitchFamily="2" charset="-122"/>
                    <a:cs typeface="Times New Roman" panose="02020603050405020304" pitchFamily="18" charset="0"/>
                  </a:rPr>
                  <a:t>这群氢原子不能自发地向高能级跃迁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effectLst/>
                    <a:latin typeface="Times New Roman" panose="02020603050405020304" pitchFamily="18" charset="0"/>
                    <a:ea typeface="宋体" panose="02010600030101010101" pitchFamily="2" charset="-122"/>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effectLst/>
                    <a:latin typeface="Times New Roman" panose="02020603050405020304" pitchFamily="18" charset="0"/>
                    <a:ea typeface="宋体" panose="02010600030101010101" pitchFamily="2" charset="-122"/>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effectLst/>
                    <a:latin typeface="Times New Roman" panose="02020603050405020304" pitchFamily="18" charset="0"/>
                    <a:ea typeface="宋体" panose="02010600030101010101" pitchFamily="2" charset="-122"/>
                    <a:cs typeface="Times New Roman" panose="02020603050405020304" pitchFamily="18" charset="0"/>
                  </a:rPr>
                  <a:t>这群氢原子从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effectLst/>
                    <a:latin typeface="Times New Roman" panose="02020603050405020304" pitchFamily="18" charset="0"/>
                    <a:ea typeface="宋体" panose="02010600030101010101" pitchFamily="2" charset="-122"/>
                    <a:cs typeface="Times New Roman" panose="02020603050405020304" pitchFamily="18" charset="0"/>
                  </a:rPr>
                  <a:t>能级跃迁到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effectLst/>
                    <a:latin typeface="Times New Roman" panose="02020603050405020304" pitchFamily="18" charset="0"/>
                    <a:ea typeface="宋体" panose="02010600030101010101" pitchFamily="2" charset="-122"/>
                    <a:cs typeface="Times New Roman" panose="02020603050405020304" pitchFamily="18" charset="0"/>
                  </a:rPr>
                  <a:t>能级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effectLst/>
                    <a:latin typeface="Times New Roman" panose="02020603050405020304" pitchFamily="18" charset="0"/>
                    <a:ea typeface="宋体" panose="02010600030101010101" pitchFamily="2" charset="-122"/>
                    <a:cs typeface="Times New Roman" panose="02020603050405020304" pitchFamily="18" charset="0"/>
                  </a:rPr>
                  <a:t>发出的光子的能量最大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effectLst/>
                    <a:latin typeface="Times New Roman" panose="02020603050405020304" pitchFamily="18" charset="0"/>
                    <a:ea typeface="宋体" panose="02010600030101010101" pitchFamily="2" charset="-122"/>
                    <a:cs typeface="Times New Roman" panose="02020603050405020304" pitchFamily="18" charset="0"/>
                  </a:rPr>
                  <a:t>频率最大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effectLst/>
                    <a:latin typeface="Times New Roman" panose="02020603050405020304" pitchFamily="18" charset="0"/>
                    <a:ea typeface="宋体" panose="02010600030101010101" pitchFamily="2" charset="-122"/>
                    <a:cs typeface="Times New Roman" panose="02020603050405020304" pitchFamily="18" charset="0"/>
                  </a:rPr>
                  <a:t>光波长最短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effectLst/>
                    <a:latin typeface="Times New Roman" panose="02020603050405020304" pitchFamily="18" charset="0"/>
                    <a:ea typeface="宋体" panose="02010600030101010101" pitchFamily="2" charset="-122"/>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effectLst/>
                    <a:latin typeface="Times New Roman" panose="02020603050405020304" pitchFamily="18" charset="0"/>
                    <a:ea typeface="宋体" panose="02010600030101010101" pitchFamily="2" charset="-122"/>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effectLst/>
                    <a:latin typeface="Times New Roman" panose="02020603050405020304" pitchFamily="18" charset="0"/>
                    <a:ea typeface="宋体" panose="02010600030101010101" pitchFamily="2" charset="-122"/>
                    <a:cs typeface="Times New Roman" panose="02020603050405020304" pitchFamily="18" charset="0"/>
                  </a:rPr>
                  <a:t>若用电子轰击这群氢原子</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effectLst/>
                    <a:latin typeface="Times New Roman" panose="02020603050405020304" pitchFamily="18" charset="0"/>
                    <a:ea typeface="宋体" panose="02010600030101010101" pitchFamily="2" charset="-122"/>
                    <a:cs typeface="Times New Roman" panose="02020603050405020304" pitchFamily="18" charset="0"/>
                  </a:rPr>
                  <a:t>使其发光种类增加</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7</a:t>
                </a:r>
                <a:r>
                  <a:rPr lang="zh-CN" altLang="zh-CN" sz="2600" b="1" dirty="0">
                    <a:effectLst/>
                    <a:latin typeface="Times New Roman" panose="02020603050405020304" pitchFamily="18" charset="0"/>
                    <a:ea typeface="宋体" panose="02010600030101010101" pitchFamily="2" charset="-122"/>
                    <a:cs typeface="Times New Roman" panose="02020603050405020304" pitchFamily="18" charset="0"/>
                  </a:rPr>
                  <a:t>种</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effectLst/>
                    <a:latin typeface="Times New Roman" panose="02020603050405020304" pitchFamily="18" charset="0"/>
                    <a:ea typeface="宋体" panose="02010600030101010101" pitchFamily="2" charset="-122"/>
                    <a:cs typeface="Times New Roman" panose="02020603050405020304" pitchFamily="18" charset="0"/>
                  </a:rPr>
                  <a:t>即由高能级向低能级跃迁发出光子种类为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zh-CN" altLang="zh-CN" sz="2600" b="1" dirty="0">
                    <a:effectLst/>
                    <a:latin typeface="Times New Roman" panose="02020603050405020304" pitchFamily="18" charset="0"/>
                    <a:ea typeface="宋体" panose="02010600030101010101" pitchFamily="2" charset="-122"/>
                    <a:cs typeface="Times New Roman" panose="02020603050405020304" pitchFamily="18" charset="0"/>
                  </a:rPr>
                  <a:t>根据</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𝐂</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zh-CN" altLang="zh-CN" sz="2600" b="1" dirty="0">
                    <a:effectLst/>
                    <a:latin typeface="Times New Roman" panose="02020603050405020304" pitchFamily="18" charset="0"/>
                    <a:ea typeface="宋体" panose="02010600030101010101" pitchFamily="2" charset="-122"/>
                    <a:cs typeface="Times New Roman" panose="02020603050405020304" pitchFamily="18" charset="0"/>
                  </a:rPr>
                  <a:t>即大量氢原子从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dirty="0">
                    <a:effectLst/>
                    <a:latin typeface="Times New Roman" panose="02020603050405020304" pitchFamily="18" charset="0"/>
                    <a:ea typeface="宋体" panose="02010600030101010101" pitchFamily="2" charset="-122"/>
                    <a:cs typeface="Times New Roman" panose="02020603050405020304" pitchFamily="18" charset="0"/>
                  </a:rPr>
                  <a:t>能级向低能级跃迁恰好发出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zh-CN" altLang="zh-CN" sz="2600" b="1" dirty="0">
                    <a:effectLst/>
                    <a:latin typeface="Times New Roman" panose="02020603050405020304" pitchFamily="18" charset="0"/>
                    <a:ea typeface="宋体" panose="02010600030101010101" pitchFamily="2" charset="-122"/>
                    <a:cs typeface="Times New Roman" panose="02020603050405020304" pitchFamily="18" charset="0"/>
                  </a:rPr>
                  <a:t>种频率的光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effectLst/>
                    <a:latin typeface="Times New Roman" panose="02020603050405020304" pitchFamily="18" charset="0"/>
                    <a:ea typeface="宋体" panose="02010600030101010101" pitchFamily="2" charset="-122"/>
                    <a:cs typeface="Times New Roman" panose="02020603050405020304" pitchFamily="18" charset="0"/>
                  </a:rPr>
                  <a:t>所以氢原子从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effectLst/>
                    <a:latin typeface="Times New Roman" panose="02020603050405020304" pitchFamily="18" charset="0"/>
                    <a:ea typeface="宋体" panose="02010600030101010101" pitchFamily="2" charset="-122"/>
                    <a:cs typeface="Times New Roman" panose="02020603050405020304" pitchFamily="18" charset="0"/>
                  </a:rPr>
                  <a:t>能级跃迁到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dirty="0">
                    <a:effectLst/>
                    <a:latin typeface="Times New Roman" panose="02020603050405020304" pitchFamily="18" charset="0"/>
                    <a:ea typeface="宋体" panose="02010600030101010101" pitchFamily="2" charset="-122"/>
                    <a:cs typeface="Times New Roman" panose="02020603050405020304" pitchFamily="18" charset="0"/>
                  </a:rPr>
                  <a:t>能级吸收的能量至少为</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=0.97</a:t>
                </a:r>
                <a:r>
                  <a:rPr lang="en-US" altLang="zh-CN" sz="2600" b="1" dirty="0">
                    <a:effectLst/>
                    <a:latin typeface="Times New Roman" panose="02020603050405020304" pitchFamily="18" charset="0"/>
                    <a:ea typeface="宋体" panose="02010600030101010101" pitchFamily="2"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eV,</a:t>
                </a:r>
                <a:r>
                  <a:rPr lang="zh-CN" altLang="zh-CN" sz="2600" b="1" dirty="0">
                    <a:effectLst/>
                    <a:latin typeface="Times New Roman" panose="02020603050405020304" pitchFamily="18" charset="0"/>
                    <a:ea typeface="宋体" panose="02010600030101010101" pitchFamily="2" charset="-122"/>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effectLst/>
                    <a:latin typeface="Times New Roman" panose="02020603050405020304" pitchFamily="18" charset="0"/>
                    <a:ea typeface="宋体" panose="02010600030101010101" pitchFamily="2" charset="-122"/>
                    <a:cs typeface="Times New Roman" panose="02020603050405020304" pitchFamily="18" charset="0"/>
                  </a:rPr>
                  <a:t>正确。</a:t>
                </a:r>
                <a:endParaRPr lang="zh-CN" altLang="zh-CN" sz="1150" dirty="0">
                  <a:effectLst/>
                  <a:latin typeface="Calibri" panose="020F0502020204030204" pitchFamily="34" charset="0"/>
                  <a:ea typeface="宋体" panose="02010600030101010101" pitchFamily="2" charset="-122"/>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741278"/>
                <a:ext cx="8948485" cy="4974992"/>
              </a:xfrm>
              <a:prstGeom prst="rect">
                <a:avLst/>
              </a:prstGeom>
              <a:blipFill rotWithShape="0">
                <a:blip r:embed="rId2"/>
                <a:stretch>
                  <a:fillRect l="-886" r="-204" b="-490"/>
                </a:stretch>
              </a:blipFill>
            </p:spPr>
            <p:txBody>
              <a:bodyPr/>
              <a:lstStyle/>
              <a:p>
                <a:r>
                  <a:rPr lang="zh-CN" altLang="en-US">
                    <a:noFill/>
                  </a:rPr>
                  <a:t> </a:t>
                </a:r>
              </a:p>
            </p:txBody>
          </p:sp>
        </mc:Fallback>
      </mc:AlternateContent>
      <p:pic>
        <p:nvPicPr>
          <p:cNvPr id="3" name="image33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59876" y="908685"/>
            <a:ext cx="2357183" cy="2768887"/>
          </a:xfrm>
          <a:prstGeom prst="rect">
            <a:avLst/>
          </a:prstGeom>
        </p:spPr>
      </p:pic>
    </p:spTree>
    <p:extLst>
      <p:ext uri="{BB962C8B-B14F-4D97-AF65-F5344CB8AC3E}">
        <p14:creationId xmlns:p14="http://schemas.microsoft.com/office/powerpoint/2010/main" val="143760865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1357608"/>
            <a:ext cx="9405685" cy="3123908"/>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1.(2025·</a:t>
            </a:r>
            <a:r>
              <a:rPr lang="zh-CN" altLang="zh-CN" sz="2600" b="1" dirty="0">
                <a:latin typeface="Times New Roman" panose="02020603050405020304" pitchFamily="18" charset="0"/>
                <a:cs typeface="Times New Roman" panose="02020603050405020304" pitchFamily="18" charset="0"/>
              </a:rPr>
              <a:t>甘肃卷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利用电子与离子的碰撞可以研究离子的能级结构和辐射特性。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He</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离子相对基态的能级图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设基态能量为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如图所示。用电子碰撞</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He</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离子使其从基态激发到可能的激发态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若所用电子的能量为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50 eV,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He</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离子辐射的光谱中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波长最长的谱线对应的跃迁为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2" name="矩形 1"/>
          <p:cNvSpPr/>
          <p:nvPr/>
        </p:nvSpPr>
        <p:spPr>
          <a:xfrm>
            <a:off x="97250" y="6206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p:sp>
        <p:nvSpPr>
          <p:cNvPr id="5" name="矩形 4"/>
          <p:cNvSpPr/>
          <p:nvPr/>
        </p:nvSpPr>
        <p:spPr>
          <a:xfrm>
            <a:off x="360615" y="4432808"/>
            <a:ext cx="11658044" cy="1323415"/>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b="1" dirty="0" err="1">
                <a:latin typeface="宋体" panose="02010600030101010101" pitchFamily="2"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能级</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smtClean="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dirty="0" err="1" smtClean="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smtClean="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b="1" dirty="0" err="1">
                <a:latin typeface="宋体" panose="02010600030101010101" pitchFamily="2"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能级</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dirty="0" err="1">
                <a:latin typeface="宋体" panose="02010600030101010101" pitchFamily="2"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能级</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smtClean="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i="1" dirty="0" err="1" smtClean="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smtClean="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dirty="0" err="1">
                <a:latin typeface="宋体" panose="02010600030101010101" pitchFamily="2"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能级</a:t>
            </a:r>
            <a:endParaRPr lang="zh-CN" altLang="zh-CN" sz="1150" dirty="0">
              <a:latin typeface="Calibri" panose="020F0502020204030204" pitchFamily="34" charset="0"/>
              <a:cs typeface="Times New Roman" panose="02020603050405020304" pitchFamily="18" charset="0"/>
            </a:endParaRPr>
          </a:p>
        </p:txBody>
      </p:sp>
      <p:sp>
        <p:nvSpPr>
          <p:cNvPr id="6" name="TextBox 1"/>
          <p:cNvSpPr txBox="1"/>
          <p:nvPr/>
        </p:nvSpPr>
        <p:spPr>
          <a:xfrm>
            <a:off x="3680809" y="3861054"/>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33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85180" y="1443511"/>
            <a:ext cx="2306066" cy="2437841"/>
          </a:xfrm>
          <a:prstGeom prst="rect">
            <a:avLst/>
          </a:prstGeom>
        </p:spPr>
      </p:pic>
    </p:spTree>
    <p:extLst>
      <p:ext uri="{BB962C8B-B14F-4D97-AF65-F5344CB8AC3E}">
        <p14:creationId xmlns:p14="http://schemas.microsoft.com/office/powerpoint/2010/main" val="297116232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620649"/>
                <a:ext cx="8884985" cy="212382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根据题意可知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用能量为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50</a:t>
                </a:r>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eV</a:t>
                </a:r>
                <a:r>
                  <a:rPr lang="zh-CN" altLang="zh-CN" sz="2600" b="1">
                    <a:latin typeface="Times New Roman" panose="02020603050405020304" pitchFamily="18" charset="0"/>
                    <a:cs typeface="Times New Roman" panose="02020603050405020304" pitchFamily="18" charset="0"/>
                  </a:rPr>
                  <a:t>的电子碰撞</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He</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离子</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可使</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He</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离子跃迁到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能级和</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能级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hν</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den>
                    </m:f>
                  </m:oMath>
                </a14:m>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波长最长的谱线对应的跃迁为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a:latin typeface="宋体" panose="02010600030101010101" pitchFamily="2"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能级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620649"/>
                <a:ext cx="8884985" cy="2123827"/>
              </a:xfrm>
              <a:prstGeom prst="rect">
                <a:avLst/>
              </a:prstGeom>
              <a:blipFill rotWithShape="0">
                <a:blip r:embed="rId2"/>
                <a:stretch>
                  <a:fillRect l="-892" r="-1715" b="-2586"/>
                </a:stretch>
              </a:blipFill>
            </p:spPr>
            <p:txBody>
              <a:bodyPr/>
              <a:lstStyle/>
              <a:p>
                <a:r>
                  <a:rPr lang="zh-CN" altLang="en-US">
                    <a:noFill/>
                  </a:rPr>
                  <a:t> </a:t>
                </a:r>
              </a:p>
            </p:txBody>
          </p:sp>
        </mc:Fallback>
      </mc:AlternateContent>
      <p:pic>
        <p:nvPicPr>
          <p:cNvPr id="7" name="image33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85180" y="836676"/>
            <a:ext cx="2306066" cy="2437841"/>
          </a:xfrm>
          <a:prstGeom prst="rect">
            <a:avLst/>
          </a:prstGeom>
        </p:spPr>
      </p:pic>
    </p:spTree>
    <p:extLst>
      <p:ext uri="{BB962C8B-B14F-4D97-AF65-F5344CB8AC3E}">
        <p14:creationId xmlns:p14="http://schemas.microsoft.com/office/powerpoint/2010/main" val="249040661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245956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2.(2025·</a:t>
            </a:r>
            <a:r>
              <a:rPr lang="zh-CN" altLang="zh-CN" sz="2600" b="1" dirty="0">
                <a:latin typeface="Times New Roman" panose="02020603050405020304" pitchFamily="18" charset="0"/>
                <a:cs typeface="Times New Roman" panose="02020603050405020304" pitchFamily="18" charset="0"/>
              </a:rPr>
              <a:t>河南商丘模拟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如图所示为氢原子的发射光谱和氢原子能级图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β</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γ</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δ</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是其中的四条光谱线及其波长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分别对应能级图中从量子数为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的能级向量子数为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的能级跃迁时发出的光谱线。已知可见光波长在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400</a:t>
            </a:r>
            <a:r>
              <a:rPr lang="en-US" altLang="zh-CN" sz="2600" i="1" dirty="0" smtClean="0">
                <a:latin typeface="Times New Roman" panose="02020603050405020304" pitchFamily="18" charset="0"/>
                <a:ea typeface="微软雅黑" panose="020B0503020204020204" pitchFamily="34" charset="-122"/>
                <a:cs typeface="Times New Roman" panose="02020603050405020304" pitchFamily="18" charset="0"/>
              </a:rPr>
              <a:t>~</a:t>
            </a: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700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nm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之间</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5" name="矩形 4"/>
          <p:cNvSpPr/>
          <p:nvPr/>
        </p:nvSpPr>
        <p:spPr>
          <a:xfrm>
            <a:off x="322515" y="3073146"/>
            <a:ext cx="11658044" cy="3180013"/>
          </a:xfrm>
          <a:prstGeom prst="rect">
            <a:avLst/>
          </a:prstGeom>
        </p:spPr>
        <p:txBody>
          <a:bodyPr wrap="square" lIns="121898" tIns="60948" rIns="121898" bIns="60948">
            <a:spAutoFit/>
          </a:bodyPr>
          <a:lstStyle/>
          <a:p>
            <a:pPr>
              <a:lnSpc>
                <a:spcPct val="11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该谱线由氢原子的原子核能级跃迁产生</a:t>
            </a:r>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四条光谱线中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能量最大的光子对应的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谱</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1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线</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对应的可见光是红光</a:t>
            </a:r>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C.H</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γ</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谱线对应的光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照射逸出功为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2.25 eV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金</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1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属</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可使该金属发生光电效应</a:t>
            </a:r>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氢原子从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的能级向</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的能级跃迁时会</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辐射</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1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出</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红外线</a:t>
            </a:r>
            <a:endParaRPr lang="zh-CN" altLang="zh-CN" sz="1150" dirty="0">
              <a:latin typeface="Calibri" panose="020F0502020204030204" pitchFamily="34" charset="0"/>
              <a:cs typeface="Times New Roman" panose="02020603050405020304" pitchFamily="18" charset="0"/>
            </a:endParaRPr>
          </a:p>
        </p:txBody>
      </p:sp>
      <p:sp>
        <p:nvSpPr>
          <p:cNvPr id="6" name="TextBox 1"/>
          <p:cNvSpPr txBox="1"/>
          <p:nvPr/>
        </p:nvSpPr>
        <p:spPr>
          <a:xfrm>
            <a:off x="5078571" y="2544548"/>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33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91368" y="2526792"/>
            <a:ext cx="4536567" cy="3630167"/>
          </a:xfrm>
          <a:prstGeom prst="rect">
            <a:avLst/>
          </a:prstGeom>
        </p:spPr>
      </p:pic>
    </p:spTree>
    <p:extLst>
      <p:ext uri="{BB962C8B-B14F-4D97-AF65-F5344CB8AC3E}">
        <p14:creationId xmlns:p14="http://schemas.microsoft.com/office/powerpoint/2010/main" val="196992180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620649"/>
                <a:ext cx="7322885" cy="5515012"/>
              </a:xfrm>
              <a:prstGeom prst="rect">
                <a:avLst/>
              </a:prstGeom>
            </p:spPr>
            <p:txBody>
              <a:bodyPr wrap="square" lIns="121898" tIns="60948" rIns="121898" bIns="60948">
                <a:spAutoFit/>
              </a:bodyPr>
              <a:lstStyle/>
              <a:p>
                <a:pPr>
                  <a:lnSpc>
                    <a:spcPct val="13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该谱线由氢原子的原子能级跃迁产生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smtClean="0">
                    <a:latin typeface="Times New Roman" panose="02020603050405020304" pitchFamily="18" charset="0"/>
                    <a:cs typeface="Times New Roman" panose="02020603050405020304" pitchFamily="18" charset="0"/>
                  </a:rPr>
                  <a:t>并非原子</a:t>
                </a:r>
                <a:r>
                  <a:rPr lang="zh-CN" altLang="zh-CN" sz="2600" b="1" dirty="0">
                    <a:latin typeface="Times New Roman" panose="02020603050405020304" pitchFamily="18" charset="0"/>
                    <a:cs typeface="Times New Roman" panose="02020603050405020304" pitchFamily="18" charset="0"/>
                  </a:rPr>
                  <a:t>核能级跃迁产生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四条光谱线中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b="1" dirty="0">
                    <a:latin typeface="Times New Roman" panose="02020603050405020304" pitchFamily="18" charset="0"/>
                    <a:cs typeface="Times New Roman" panose="02020603050405020304" pitchFamily="18" charset="0"/>
                  </a:rPr>
                  <a:t>谱线对应的光子波长最大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频率最小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能量最小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γ</a:t>
                </a:r>
                <a:r>
                  <a:rPr lang="zh-CN" altLang="zh-CN" sz="2600" b="1" dirty="0">
                    <a:latin typeface="Times New Roman" panose="02020603050405020304" pitchFamily="18" charset="0"/>
                    <a:cs typeface="Times New Roman" panose="02020603050405020304" pitchFamily="18" charset="0"/>
                  </a:rPr>
                  <a:t>谱线对应的光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是从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dirty="0">
                    <a:latin typeface="Times New Roman" panose="02020603050405020304" pitchFamily="18" charset="0"/>
                    <a:cs typeface="Times New Roman" panose="02020603050405020304" pitchFamily="18" charset="0"/>
                  </a:rPr>
                  <a:t>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能级跃迁产生的</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能量为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=-0.54</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eV-(-3.4</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eV)=2.86</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eV,</a:t>
                </a:r>
                <a:r>
                  <a:rPr lang="zh-CN" altLang="zh-CN" sz="2600" b="1" dirty="0">
                    <a:latin typeface="Times New Roman" panose="02020603050405020304" pitchFamily="18" charset="0"/>
                    <a:cs typeface="Times New Roman" panose="02020603050405020304" pitchFamily="18" charset="0"/>
                  </a:rPr>
                  <a:t>照射逸出功为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2.25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eV</a:t>
                </a:r>
                <a:r>
                  <a:rPr lang="zh-CN" altLang="zh-CN" sz="2600" b="1" dirty="0">
                    <a:latin typeface="Times New Roman" panose="02020603050405020304" pitchFamily="18" charset="0"/>
                    <a:cs typeface="Times New Roman" panose="02020603050405020304" pitchFamily="18" charset="0"/>
                  </a:rPr>
                  <a:t>的金属</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可使该金属发生光电效应</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氢原子从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的能级向</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的能级跃迁时辐射光子的能量为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=-3.4</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eV-(-13.6)eV=10.2</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eV,</a:t>
                </a:r>
                <a:r>
                  <a:rPr lang="zh-CN" altLang="zh-CN" sz="2600" b="1" dirty="0">
                    <a:latin typeface="Times New Roman" panose="02020603050405020304" pitchFamily="18" charset="0"/>
                    <a:cs typeface="Times New Roman" panose="02020603050405020304" pitchFamily="18" charset="0"/>
                  </a:rPr>
                  <a:t>由</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ε</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𝒉𝒄</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den>
                    </m:f>
                  </m:oMath>
                </a14:m>
                <a:r>
                  <a:rPr lang="zh-CN" altLang="zh-CN" sz="2600" b="1" dirty="0">
                    <a:latin typeface="Times New Roman" panose="02020603050405020304" pitchFamily="18" charset="0"/>
                    <a:cs typeface="Times New Roman" panose="02020603050405020304" pitchFamily="18" charset="0"/>
                  </a:rPr>
                  <a:t>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=122</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nm&lt;400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nm,</a:t>
                </a:r>
                <a:r>
                  <a:rPr lang="zh-CN" altLang="zh-CN" sz="2600" b="1" dirty="0">
                    <a:latin typeface="Times New Roman" panose="02020603050405020304" pitchFamily="18" charset="0"/>
                    <a:cs typeface="Times New Roman" panose="02020603050405020304" pitchFamily="18" charset="0"/>
                  </a:rPr>
                  <a:t>可知辐出的光不是红外线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620649"/>
                <a:ext cx="7322885" cy="5515012"/>
              </a:xfrm>
              <a:prstGeom prst="rect">
                <a:avLst/>
              </a:prstGeom>
              <a:blipFill rotWithShape="0">
                <a:blip r:embed="rId2"/>
                <a:stretch>
                  <a:fillRect l="-1082" r="-998" b="-1547"/>
                </a:stretch>
              </a:blipFill>
            </p:spPr>
            <p:txBody>
              <a:bodyPr/>
              <a:lstStyle/>
              <a:p>
                <a:r>
                  <a:rPr lang="zh-CN" altLang="en-US">
                    <a:noFill/>
                  </a:rPr>
                  <a:t> </a:t>
                </a:r>
              </a:p>
            </p:txBody>
          </p:sp>
        </mc:Fallback>
      </mc:AlternateContent>
      <p:pic>
        <p:nvPicPr>
          <p:cNvPr id="7" name="image33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42168" y="811276"/>
            <a:ext cx="4536567" cy="3630167"/>
          </a:xfrm>
          <a:prstGeom prst="rect">
            <a:avLst/>
          </a:prstGeom>
        </p:spPr>
      </p:pic>
    </p:spTree>
    <p:extLst>
      <p:ext uri="{BB962C8B-B14F-4D97-AF65-F5344CB8AC3E}">
        <p14:creationId xmlns:p14="http://schemas.microsoft.com/office/powerpoint/2010/main" val="166608699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1200848"/>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1.α</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衰变和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β</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衰变的比较</a:t>
            </a:r>
            <a:endParaRPr lang="zh-CN" altLang="zh-CN" sz="1150">
              <a:latin typeface="Calibri" panose="020F0502020204030204" pitchFamily="34" charset="0"/>
              <a:cs typeface="Times New Roman" panose="02020603050405020304" pitchFamily="18" charset="0"/>
            </a:endParaRPr>
          </a:p>
        </p:txBody>
      </p:sp>
      <p:sp>
        <p:nvSpPr>
          <p:cNvPr id="3" name="矩形 1"/>
          <p:cNvSpPr>
            <a:spLocks noChangeArrowheads="1"/>
          </p:cNvSpPr>
          <p:nvPr/>
        </p:nvSpPr>
        <p:spPr bwMode="auto">
          <a:xfrm>
            <a:off x="228964" y="5974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dirty="0">
                <a:latin typeface="Cambria"/>
                <a:ea typeface="微软雅黑"/>
                <a:cs typeface="Times New Roman"/>
              </a:rPr>
              <a:t>考点三　原子核的衰变及半衰期</a:t>
            </a:r>
            <a:endParaRPr lang="zh-CN" altLang="zh-CN" sz="1800" b="1" kern="1400" dirty="0">
              <a:effectLst/>
              <a:latin typeface="Cambria"/>
              <a:ea typeface="宋体"/>
              <a:cs typeface="Times New Roman"/>
            </a:endParaRPr>
          </a:p>
        </p:txBody>
      </p:sp>
      <mc:AlternateContent xmlns:mc="http://schemas.openxmlformats.org/markup-compatibility/2006" xmlns:a14="http://schemas.microsoft.com/office/drawing/2010/main">
        <mc:Choice Requires="a14">
          <p:graphicFrame>
            <p:nvGraphicFramePr>
              <p:cNvPr id="6" name="表格 5"/>
              <p:cNvGraphicFramePr>
                <a:graphicFrameLocks noGrp="1"/>
              </p:cNvGraphicFramePr>
              <p:nvPr>
                <p:extLst>
                  <p:ext uri="{D42A27DB-BD31-4B8C-83A1-F6EECF244321}">
                    <p14:modId xmlns:p14="http://schemas.microsoft.com/office/powerpoint/2010/main" val="4163855779"/>
                  </p:ext>
                </p:extLst>
              </p:nvPr>
            </p:nvGraphicFramePr>
            <p:xfrm>
              <a:off x="478503" y="1916938"/>
              <a:ext cx="11017377" cy="4467222"/>
            </p:xfrm>
            <a:graphic>
              <a:graphicData uri="http://schemas.openxmlformats.org/drawingml/2006/table">
                <a:tbl>
                  <a:tblPr firstRow="1" firstCol="1" bandRow="1"/>
                  <a:tblGrid>
                    <a:gridCol w="1728217"/>
                    <a:gridCol w="4968621"/>
                    <a:gridCol w="4320539"/>
                  </a:tblGrid>
                  <a:tr h="167482">
                    <a:tc>
                      <a:txBody>
                        <a:bodyPr/>
                        <a:lstStyle/>
                        <a:p>
                          <a:pPr algn="ctr">
                            <a:lnSpc>
                              <a:spcPct val="120000"/>
                            </a:lnSpc>
                            <a:spcAft>
                              <a:spcPts val="0"/>
                            </a:spcAft>
                            <a:tabLst>
                              <a:tab pos="2970530" algn="l"/>
                            </a:tabLst>
                          </a:pP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衰变类型</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0000"/>
                            </a:lnSpc>
                            <a:spcAft>
                              <a:spcPts val="0"/>
                            </a:spcAft>
                            <a:tabLst>
                              <a:tab pos="2970530" algn="l"/>
                            </a:tabLst>
                          </a:pP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α</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衰变</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0000"/>
                            </a:lnSpc>
                            <a:spcAft>
                              <a:spcPts val="0"/>
                            </a:spcAft>
                            <a:tabLst>
                              <a:tab pos="2970530" algn="l"/>
                            </a:tabLst>
                          </a:pP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β</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衰变</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6662">
                    <a:tc>
                      <a:txBody>
                        <a:bodyPr/>
                        <a:lstStyle/>
                        <a:p>
                          <a:pPr algn="ctr">
                            <a:lnSpc>
                              <a:spcPct val="120000"/>
                            </a:lnSpc>
                            <a:spcAft>
                              <a:spcPts val="0"/>
                            </a:spcAft>
                            <a:tabLst>
                              <a:tab pos="297053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衰变方程</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0000"/>
                            </a:lnSpc>
                            <a:spcAft>
                              <a:spcPts val="0"/>
                            </a:spcAft>
                            <a:tabLst>
                              <a:tab pos="2970530" algn="l"/>
                            </a:tabLst>
                          </a:pPr>
                          <a14:m>
                            <m:oMath xmlns:m="http://schemas.openxmlformats.org/officeDocument/2006/math">
                              <m:sSubSup>
                                <m:sSubSupPr>
                                  <m:ctrlPr>
                                    <a:rPr lang="zh-CN" sz="2200" i="1" smtClean="0">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200" b="0" i="1" smtClean="0">
                                      <a:effectLst/>
                                      <a:latin typeface="Cambria Math" panose="02040503050406030204" pitchFamily="18" charset="0"/>
                                      <a:ea typeface="Cambria Math" panose="02040503050406030204" pitchFamily="18" charset="0"/>
                                      <a:cs typeface="Times New Roman" panose="02020603050405020304" pitchFamily="18" charset="0"/>
                                    </a:rPr>
                                    <m:t> </m:t>
                                  </m:r>
                                </m:e>
                                <m:sub>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𝐙</m:t>
                                  </m:r>
                                </m:sub>
                                <m:sup>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𝐀</m:t>
                                  </m:r>
                                </m:sup>
                              </m:sSubSup>
                            </m:oMath>
                          </a14:m>
                          <a:r>
                            <a:rPr lang="en-US" sz="2200" dirty="0" smtClean="0">
                              <a:effectLst/>
                              <a:latin typeface="Times New Roman" panose="02020603050405020304" pitchFamily="18" charset="0"/>
                              <a:ea typeface="微软雅黑" panose="020B0503020204020204" pitchFamily="34" charset="-122"/>
                              <a:cs typeface="Times New Roman" panose="02020603050405020304" pitchFamily="18" charset="0"/>
                            </a:rPr>
                            <a:t>X</a:t>
                          </a:r>
                          <a14:m>
                            <m:oMath xmlns:m="http://schemas.openxmlformats.org/officeDocument/2006/math">
                              <m:sSubSup>
                                <m:sSubSupPr>
                                  <m:ctrlPr>
                                    <a:rPr lang="zh-CN" sz="22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sz="22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𝐙</m:t>
                                  </m:r>
                                  <m:r>
                                    <a:rPr lang="en-US" sz="22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𝟐</m:t>
                                  </m:r>
                                </m:sub>
                                <m:sup>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𝐀</m:t>
                                  </m:r>
                                  <m:r>
                                    <a:rPr lang="en-US" sz="22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𝟒</m:t>
                                  </m:r>
                                </m:sup>
                              </m:sSubSup>
                            </m:oMath>
                          </a14:m>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Y</a:t>
                          </a:r>
                          <a14:m>
                            <m:oMath xmlns:m="http://schemas.openxmlformats.org/officeDocument/2006/math">
                              <m:sSubSup>
                                <m:sSubSupPr>
                                  <m:ctrlPr>
                                    <a:rPr lang="zh-CN" sz="22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sz="22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𝟐</m:t>
                                  </m:r>
                                </m:sub>
                                <m:sup>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𝟒</m:t>
                                  </m:r>
                                </m:sup>
                              </m:sSubSup>
                            </m:oMath>
                          </a14:m>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He</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0000"/>
                            </a:lnSpc>
                            <a:spcAft>
                              <a:spcPts val="0"/>
                            </a:spcAft>
                            <a:tabLst>
                              <a:tab pos="2970530" algn="l"/>
                            </a:tabLst>
                          </a:pPr>
                          <a14:m>
                            <m:oMath xmlns:m="http://schemas.openxmlformats.org/officeDocument/2006/math">
                              <m:sSubSup>
                                <m:sSubSupPr>
                                  <m:ctrlPr>
                                    <a:rPr lang="zh-CN" sz="2200" i="1" smtClean="0">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200" b="0" i="1" smtClean="0">
                                      <a:effectLst/>
                                      <a:latin typeface="Cambria Math" panose="02040503050406030204" pitchFamily="18" charset="0"/>
                                      <a:ea typeface="Cambria Math" panose="02040503050406030204" pitchFamily="18" charset="0"/>
                                      <a:cs typeface="Times New Roman" panose="02020603050405020304" pitchFamily="18" charset="0"/>
                                    </a:rPr>
                                    <m:t> </m:t>
                                  </m:r>
                                </m:e>
                                <m:sub>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𝐙</m:t>
                                  </m:r>
                                </m:sub>
                                <m:sup>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𝐀</m:t>
                                  </m:r>
                                </m:sup>
                              </m:sSubSup>
                            </m:oMath>
                          </a14:m>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X</a:t>
                          </a:r>
                          <a14:m>
                            <m:oMath xmlns:m="http://schemas.openxmlformats.org/officeDocument/2006/math">
                              <m:sSubSup>
                                <m:sSubSupPr>
                                  <m:ctrlPr>
                                    <a:rPr lang="zh-CN" sz="22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sz="22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𝐙</m:t>
                                  </m:r>
                                  <m:r>
                                    <a:rPr lang="en-US" sz="2200">
                                      <a:effectLst/>
                                      <a:latin typeface="Cambria Math" panose="02040503050406030204" pitchFamily="18" charset="0"/>
                                      <a:ea typeface="微软雅黑" panose="020B0503020204020204" pitchFamily="34" charset="-122"/>
                                      <a:cs typeface="Times New Roman" panose="02020603050405020304" pitchFamily="18" charset="0"/>
                                    </a:rPr>
                                    <m:t>+</m:t>
                                  </m:r>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𝟏</m:t>
                                  </m:r>
                                </m:sub>
                                <m:sup>
                                  <m:r>
                                    <a:rPr lang="zh-CN" sz="2200" i="1">
                                      <a:effectLst/>
                                      <a:latin typeface="Cambria Math" panose="02040503050406030204" pitchFamily="18" charset="0"/>
                                      <a:ea typeface="微软雅黑" panose="020B0503020204020204" pitchFamily="34" charset="-122"/>
                                      <a:cs typeface="Times New Roman" panose="02020603050405020304" pitchFamily="18" charset="0"/>
                                    </a:rPr>
                                    <m:t>　</m:t>
                                  </m:r>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𝐀</m:t>
                                  </m:r>
                                </m:sup>
                              </m:sSubSup>
                            </m:oMath>
                          </a14:m>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Y</a:t>
                          </a:r>
                          <a14:m>
                            <m:oMath xmlns:m="http://schemas.openxmlformats.org/officeDocument/2006/math">
                              <m:sSubSup>
                                <m:sSubSupPr>
                                  <m:ctrlPr>
                                    <a:rPr lang="zh-CN" sz="22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sz="22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sz="22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𝟏</m:t>
                                  </m:r>
                                </m:sub>
                                <m:sup>
                                  <m:r>
                                    <a:rPr lang="en-US" sz="2200">
                                      <a:effectLst/>
                                      <a:latin typeface="Cambria Math" panose="02040503050406030204" pitchFamily="18" charset="0"/>
                                      <a:ea typeface="微软雅黑" panose="020B0503020204020204" pitchFamily="34" charset="-122"/>
                                      <a:cs typeface="Times New Roman" panose="02020603050405020304" pitchFamily="18" charset="0"/>
                                    </a:rPr>
                                    <m:t>   </m:t>
                                  </m:r>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𝟎</m:t>
                                  </m:r>
                                </m:sup>
                              </m:sSubSup>
                            </m:oMath>
                          </a14:m>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e</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86546">
                    <a:tc rowSpan="2">
                      <a:txBody>
                        <a:bodyPr/>
                        <a:lstStyle/>
                        <a:p>
                          <a:pPr algn="ctr">
                            <a:lnSpc>
                              <a:spcPct val="120000"/>
                            </a:lnSpc>
                            <a:spcAft>
                              <a:spcPts val="0"/>
                            </a:spcAft>
                            <a:tabLst>
                              <a:tab pos="297053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衰变实质</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20000"/>
                            </a:lnSpc>
                            <a:spcAft>
                              <a:spcPts val="0"/>
                            </a:spcAft>
                            <a:tabLst>
                              <a:tab pos="2970530" algn="l"/>
                            </a:tabLst>
                          </a:pP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个质子和</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个中子结合成一个</a:t>
                          </a:r>
                          <a14:m>
                            <m:oMath xmlns:m="http://schemas.openxmlformats.org/officeDocument/2006/math">
                              <m:sSubSup>
                                <m:sSubSupPr>
                                  <m:ctrlPr>
                                    <a:rPr lang="zh-CN" sz="22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sz="22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𝟐</m:t>
                                  </m:r>
                                </m:sub>
                                <m:sup>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𝟒</m:t>
                                  </m:r>
                                </m:sup>
                              </m:sSubSup>
                            </m:oMath>
                          </a14:m>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He</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射出</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20000"/>
                            </a:lnSpc>
                            <a:spcAft>
                              <a:spcPts val="0"/>
                            </a:spcAft>
                            <a:tabLst>
                              <a:tab pos="2970530" algn="l"/>
                            </a:tabLst>
                          </a:pP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个中子转化为</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个质子和</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个电子</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6905">
                    <a:tc vMerge="1">
                      <a:txBody>
                        <a:bodyPr/>
                        <a:lstStyle/>
                        <a:p>
                          <a:endParaRPr lang="zh-CN" altLang="en-US"/>
                        </a:p>
                      </a:txBody>
                      <a:tcPr/>
                    </a:tc>
                    <a:tc>
                      <a:txBody>
                        <a:bodyPr/>
                        <a:lstStyle/>
                        <a:p>
                          <a:pPr algn="ctr">
                            <a:lnSpc>
                              <a:spcPct val="120000"/>
                            </a:lnSpc>
                            <a:spcAft>
                              <a:spcPts val="0"/>
                            </a:spcAft>
                            <a:tabLst>
                              <a:tab pos="2970530" algn="l"/>
                            </a:tabLst>
                          </a:pPr>
                          <a14:m>
                            <m:oMath xmlns:m="http://schemas.openxmlformats.org/officeDocument/2006/math">
                              <m:sSubSup>
                                <m:sSubSupPr>
                                  <m:ctrlPr>
                                    <a:rPr lang="zh-CN" sz="22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𝟐</m:t>
                                  </m:r>
                                </m:e>
                                <m:sub>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𝟏</m:t>
                                  </m:r>
                                </m:sub>
                                <m:sup>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𝟏</m:t>
                                  </m:r>
                                </m:sup>
                              </m:sSubSup>
                            </m:oMath>
                          </a14:m>
                          <a:r>
                            <a:rPr lang="en-US" sz="2200">
                              <a:effectLst/>
                              <a:latin typeface="Times New Roman" panose="02020603050405020304" pitchFamily="18" charset="0"/>
                              <a:ea typeface="微软雅黑" panose="020B0503020204020204" pitchFamily="34" charset="-122"/>
                              <a:cs typeface="Times New Roman" panose="02020603050405020304" pitchFamily="18" charset="0"/>
                            </a:rPr>
                            <a:t>H+</a:t>
                          </a:r>
                          <a14:m>
                            <m:oMath xmlns:m="http://schemas.openxmlformats.org/officeDocument/2006/math">
                              <m:sSubSup>
                                <m:sSubSupPr>
                                  <m:ctrlPr>
                                    <a:rPr lang="zh-CN" sz="22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𝟐</m:t>
                                  </m:r>
                                </m:e>
                                <m:sub>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𝟎</m:t>
                                  </m:r>
                                </m:sub>
                                <m:sup>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𝟏</m:t>
                                  </m:r>
                                </m:sup>
                              </m:sSubSup>
                            </m:oMath>
                          </a14:m>
                          <a:r>
                            <a:rPr lang="en-US" sz="2200">
                              <a:effectLst/>
                              <a:latin typeface="Times New Roman" panose="02020603050405020304" pitchFamily="18" charset="0"/>
                              <a:ea typeface="微软雅黑" panose="020B0503020204020204" pitchFamily="34" charset="-122"/>
                              <a:cs typeface="Times New Roman" panose="02020603050405020304" pitchFamily="18" charset="0"/>
                            </a:rPr>
                            <a:t>n</a:t>
                          </a:r>
                          <a14:m>
                            <m:oMath xmlns:m="http://schemas.openxmlformats.org/officeDocument/2006/math">
                              <m:sSubSup>
                                <m:sSubSupPr>
                                  <m:ctrlPr>
                                    <a:rPr lang="zh-CN" sz="22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sz="22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𝟐</m:t>
                                  </m:r>
                                </m:sub>
                                <m:sup>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𝟒</m:t>
                                  </m:r>
                                </m:sup>
                              </m:sSubSup>
                            </m:oMath>
                          </a14:m>
                          <a:r>
                            <a:rPr lang="en-US" sz="2200">
                              <a:effectLst/>
                              <a:latin typeface="Times New Roman" panose="02020603050405020304" pitchFamily="18" charset="0"/>
                              <a:ea typeface="微软雅黑" panose="020B0503020204020204" pitchFamily="34" charset="-122"/>
                              <a:cs typeface="Times New Roman" panose="02020603050405020304" pitchFamily="18" charset="0"/>
                            </a:rPr>
                            <a:t>He</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0000"/>
                            </a:lnSpc>
                            <a:spcAft>
                              <a:spcPts val="0"/>
                            </a:spcAft>
                            <a:tabLst>
                              <a:tab pos="2970530" algn="l"/>
                            </a:tabLst>
                          </a:pPr>
                          <a14:m>
                            <m:oMath xmlns:m="http://schemas.openxmlformats.org/officeDocument/2006/math">
                              <m:sSubSup>
                                <m:sSubSupPr>
                                  <m:ctrlPr>
                                    <a:rPr lang="zh-CN" sz="2200" i="1" smtClean="0">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200" b="0" i="1" smtClean="0">
                                      <a:effectLst/>
                                      <a:latin typeface="Cambria Math" panose="02040503050406030204" pitchFamily="18" charset="0"/>
                                      <a:ea typeface="Cambria Math" panose="02040503050406030204" pitchFamily="18" charset="0"/>
                                      <a:cs typeface="Times New Roman" panose="02020603050405020304" pitchFamily="18" charset="0"/>
                                    </a:rPr>
                                    <m:t> </m:t>
                                  </m:r>
                                </m:e>
                                <m:sub>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𝟎</m:t>
                                  </m:r>
                                </m:sub>
                                <m:sup>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𝟏</m:t>
                                  </m:r>
                                </m:sup>
                              </m:sSubSup>
                            </m:oMath>
                          </a14:m>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n</a:t>
                          </a:r>
                          <a14:m>
                            <m:oMath xmlns:m="http://schemas.openxmlformats.org/officeDocument/2006/math">
                              <m:sSubSup>
                                <m:sSubSupPr>
                                  <m:ctrlPr>
                                    <a:rPr lang="zh-CN" sz="22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sz="22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𝟏</m:t>
                                  </m:r>
                                </m:sub>
                                <m:sup>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𝟏</m:t>
                                  </m:r>
                                </m:sup>
                              </m:sSubSup>
                            </m:oMath>
                          </a14:m>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H</a:t>
                          </a:r>
                          <a14:m>
                            <m:oMath xmlns:m="http://schemas.openxmlformats.org/officeDocument/2006/math">
                              <m:sSubSup>
                                <m:sSubSupPr>
                                  <m:ctrlPr>
                                    <a:rPr lang="zh-CN" sz="22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sz="22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sz="22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𝟏</m:t>
                                  </m:r>
                                </m:sub>
                                <m:sup>
                                  <m:r>
                                    <a:rPr lang="en-US" sz="2200">
                                      <a:effectLst/>
                                      <a:latin typeface="Cambria Math" panose="02040503050406030204" pitchFamily="18" charset="0"/>
                                      <a:ea typeface="微软雅黑" panose="020B0503020204020204" pitchFamily="34" charset="-122"/>
                                      <a:cs typeface="Times New Roman" panose="02020603050405020304" pitchFamily="18" charset="0"/>
                                    </a:rPr>
                                    <m:t>   </m:t>
                                  </m:r>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𝟎</m:t>
                                  </m:r>
                                </m:sup>
                              </m:sSubSup>
                            </m:oMath>
                          </a14:m>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e</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7287">
                    <a:tc>
                      <a:txBody>
                        <a:bodyPr/>
                        <a:lstStyle/>
                        <a:p>
                          <a:pPr algn="ctr">
                            <a:lnSpc>
                              <a:spcPct val="120000"/>
                            </a:lnSpc>
                            <a:spcAft>
                              <a:spcPts val="0"/>
                            </a:spcAft>
                            <a:tabLst>
                              <a:tab pos="2970530" algn="l"/>
                            </a:tabLst>
                          </a:pP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匀强磁场中</a:t>
                          </a:r>
                          <a:r>
                            <a:rPr lang="zh-CN" sz="2200" dirty="0" smtClean="0">
                              <a:effectLst/>
                              <a:latin typeface="Times New Roman" panose="02020603050405020304" pitchFamily="18" charset="0"/>
                              <a:ea typeface="微软雅黑" panose="020B0503020204020204" pitchFamily="34" charset="-122"/>
                              <a:cs typeface="Times New Roman" panose="02020603050405020304" pitchFamily="18" charset="0"/>
                            </a:rPr>
                            <a:t>轨迹</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形状</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0000"/>
                            </a:lnSpc>
                            <a:spcAft>
                              <a:spcPts val="0"/>
                            </a:spcAft>
                            <a:tabLst>
                              <a:tab pos="2970530" algn="l"/>
                            </a:tabLst>
                          </a:pPr>
                          <a:endParaRPr lang="en-US" sz="22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20000"/>
                            </a:lnSpc>
                            <a:spcAft>
                              <a:spcPts val="0"/>
                            </a:spcAft>
                            <a:tabLst>
                              <a:tab pos="2970530" algn="l"/>
                            </a:tabLst>
                          </a:pPr>
                          <a:endParaRPr lang="en-US" sz="22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20000"/>
                            </a:lnSpc>
                            <a:spcAft>
                              <a:spcPts val="0"/>
                            </a:spcAft>
                            <a:tabLst>
                              <a:tab pos="2970530" algn="l"/>
                            </a:tabLst>
                          </a:pPr>
                          <a:endParaRPr lang="en-US" sz="22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20000"/>
                            </a:lnSpc>
                            <a:spcAft>
                              <a:spcPts val="0"/>
                            </a:spcAft>
                            <a:tabLst>
                              <a:tab pos="2970530" algn="l"/>
                            </a:tabLst>
                          </a:pPr>
                          <a:endParaRPr lang="en-US" sz="220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0000"/>
                            </a:lnSpc>
                            <a:spcAft>
                              <a:spcPts val="0"/>
                            </a:spcAft>
                            <a:tabLst>
                              <a:tab pos="2970530" algn="l"/>
                            </a:tabLst>
                          </a:pPr>
                          <a:endParaRPr lang="en-US" sz="220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7482">
                    <a:tc>
                      <a:txBody>
                        <a:bodyPr/>
                        <a:lstStyle/>
                        <a:p>
                          <a:pPr algn="ctr">
                            <a:lnSpc>
                              <a:spcPct val="120000"/>
                            </a:lnSpc>
                            <a:spcAft>
                              <a:spcPts val="0"/>
                            </a:spcAft>
                            <a:tabLst>
                              <a:tab pos="297053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衰变规律</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20000"/>
                            </a:lnSpc>
                            <a:spcAft>
                              <a:spcPts val="0"/>
                            </a:spcAft>
                            <a:tabLst>
                              <a:tab pos="2970530" algn="l"/>
                            </a:tabLst>
                          </a:pP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电荷数守恒、质量数守恒、动量守恒</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r>
                </a:tbl>
              </a:graphicData>
            </a:graphic>
          </p:graphicFrame>
        </mc:Choice>
        <mc:Fallback xmlns="">
          <p:graphicFrame>
            <p:nvGraphicFramePr>
              <p:cNvPr id="6" name="表格 5"/>
              <p:cNvGraphicFramePr>
                <a:graphicFrameLocks noGrp="1"/>
              </p:cNvGraphicFramePr>
              <p:nvPr>
                <p:extLst>
                  <p:ext uri="{D42A27DB-BD31-4B8C-83A1-F6EECF244321}">
                    <p14:modId xmlns:p14="http://schemas.microsoft.com/office/powerpoint/2010/main" val="4163855779"/>
                  </p:ext>
                </p:extLst>
              </p:nvPr>
            </p:nvGraphicFramePr>
            <p:xfrm>
              <a:off x="478503" y="1916938"/>
              <a:ext cx="11017377" cy="4288280"/>
            </p:xfrm>
            <a:graphic>
              <a:graphicData uri="http://schemas.openxmlformats.org/drawingml/2006/table">
                <a:tbl>
                  <a:tblPr firstRow="1" firstCol="1" bandRow="1"/>
                  <a:tblGrid>
                    <a:gridCol w="1728217"/>
                    <a:gridCol w="4968621"/>
                    <a:gridCol w="4320539"/>
                  </a:tblGrid>
                  <a:tr h="465392">
                    <a:tc>
                      <a:txBody>
                        <a:bodyPr/>
                        <a:lstStyle/>
                        <a:p>
                          <a:pPr algn="ctr">
                            <a:lnSpc>
                              <a:spcPct val="120000"/>
                            </a:lnSpc>
                            <a:spcAft>
                              <a:spcPts val="0"/>
                            </a:spcAft>
                            <a:tabLst>
                              <a:tab pos="2970530" algn="l"/>
                            </a:tabLst>
                          </a:pP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衰变类型</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0000"/>
                            </a:lnSpc>
                            <a:spcAft>
                              <a:spcPts val="0"/>
                            </a:spcAft>
                            <a:tabLst>
                              <a:tab pos="2970530" algn="l"/>
                            </a:tabLst>
                          </a:pP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α</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衰变</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0000"/>
                            </a:lnSpc>
                            <a:spcAft>
                              <a:spcPts val="0"/>
                            </a:spcAft>
                            <a:tabLst>
                              <a:tab pos="2970530" algn="l"/>
                            </a:tabLst>
                          </a:pP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β</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衰变</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8427">
                    <a:tc>
                      <a:txBody>
                        <a:bodyPr/>
                        <a:lstStyle/>
                        <a:p>
                          <a:pPr algn="ctr">
                            <a:lnSpc>
                              <a:spcPct val="120000"/>
                            </a:lnSpc>
                            <a:spcAft>
                              <a:spcPts val="0"/>
                            </a:spcAft>
                            <a:tabLst>
                              <a:tab pos="297053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衰变方程</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34969" t="-75490" r="-87239" b="-535294"/>
                          </a:stretch>
                        </a:blipFill>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155148" t="-75490" r="-282" b="-535294"/>
                          </a:stretch>
                        </a:blipFill>
                      </a:tcPr>
                    </a:tc>
                  </a:tr>
                  <a:tr h="586546">
                    <a:tc rowSpan="2">
                      <a:txBody>
                        <a:bodyPr/>
                        <a:lstStyle/>
                        <a:p>
                          <a:pPr algn="ctr">
                            <a:lnSpc>
                              <a:spcPct val="120000"/>
                            </a:lnSpc>
                            <a:spcAft>
                              <a:spcPts val="0"/>
                            </a:spcAft>
                            <a:tabLst>
                              <a:tab pos="297053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衰变实质</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34969" t="-186458" r="-87239" b="-468750"/>
                          </a:stretch>
                        </a:blipFill>
                      </a:tcPr>
                    </a:tc>
                    <a:tc>
                      <a:txBody>
                        <a:bodyPr/>
                        <a:lstStyle/>
                        <a:p>
                          <a:pPr>
                            <a:lnSpc>
                              <a:spcPct val="120000"/>
                            </a:lnSpc>
                            <a:spcAft>
                              <a:spcPts val="0"/>
                            </a:spcAft>
                            <a:tabLst>
                              <a:tab pos="2970530" algn="l"/>
                            </a:tabLst>
                          </a:pP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个中子转化为</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个质子和</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个电子</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6791">
                    <a:tc vMerge="1">
                      <a:txBody>
                        <a:bodyPr/>
                        <a:lstStyle/>
                        <a:p>
                          <a:endParaRPr lang="zh-CN" altLang="en-US"/>
                        </a:p>
                      </a:txBody>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34969" t="-343750" r="-87239" b="-462500"/>
                          </a:stretch>
                        </a:blipFill>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155148" t="-343750" r="-282" b="-462500"/>
                          </a:stretch>
                        </a:blipFill>
                      </a:tcPr>
                    </a:tc>
                  </a:tr>
                  <a:tr h="1665732">
                    <a:tc>
                      <a:txBody>
                        <a:bodyPr/>
                        <a:lstStyle/>
                        <a:p>
                          <a:pPr algn="ctr">
                            <a:lnSpc>
                              <a:spcPct val="120000"/>
                            </a:lnSpc>
                            <a:spcAft>
                              <a:spcPts val="0"/>
                            </a:spcAft>
                            <a:tabLst>
                              <a:tab pos="2970530" algn="l"/>
                            </a:tabLst>
                          </a:pP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匀强磁场中</a:t>
                          </a:r>
                          <a:r>
                            <a:rPr lang="zh-CN" sz="2200" dirty="0" smtClean="0">
                              <a:effectLst/>
                              <a:latin typeface="Times New Roman" panose="02020603050405020304" pitchFamily="18" charset="0"/>
                              <a:ea typeface="微软雅黑" panose="020B0503020204020204" pitchFamily="34" charset="-122"/>
                              <a:cs typeface="Times New Roman" panose="02020603050405020304" pitchFamily="18" charset="0"/>
                            </a:rPr>
                            <a:t>轨迹</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形状</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0000"/>
                            </a:lnSpc>
                            <a:spcAft>
                              <a:spcPts val="0"/>
                            </a:spcAft>
                            <a:tabLst>
                              <a:tab pos="2970530" algn="l"/>
                            </a:tabLst>
                          </a:pPr>
                          <a:endParaRPr lang="en-US" sz="22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20000"/>
                            </a:lnSpc>
                            <a:spcAft>
                              <a:spcPts val="0"/>
                            </a:spcAft>
                            <a:tabLst>
                              <a:tab pos="2970530" algn="l"/>
                            </a:tabLst>
                          </a:pPr>
                          <a:endParaRPr lang="en-US" sz="22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20000"/>
                            </a:lnSpc>
                            <a:spcAft>
                              <a:spcPts val="0"/>
                            </a:spcAft>
                            <a:tabLst>
                              <a:tab pos="2970530" algn="l"/>
                            </a:tabLst>
                          </a:pPr>
                          <a:endParaRPr lang="en-US" sz="22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20000"/>
                            </a:lnSpc>
                            <a:spcAft>
                              <a:spcPts val="0"/>
                            </a:spcAft>
                            <a:tabLst>
                              <a:tab pos="2970530" algn="l"/>
                            </a:tabLst>
                          </a:pPr>
                          <a:endParaRPr lang="en-US" sz="220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0000"/>
                            </a:lnSpc>
                            <a:spcAft>
                              <a:spcPts val="0"/>
                            </a:spcAft>
                            <a:tabLst>
                              <a:tab pos="2970530" algn="l"/>
                            </a:tabLst>
                          </a:pPr>
                          <a:endParaRPr lang="en-US" sz="220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5392">
                    <a:tc>
                      <a:txBody>
                        <a:bodyPr/>
                        <a:lstStyle/>
                        <a:p>
                          <a:pPr algn="ctr">
                            <a:lnSpc>
                              <a:spcPct val="120000"/>
                            </a:lnSpc>
                            <a:spcAft>
                              <a:spcPts val="0"/>
                            </a:spcAft>
                            <a:tabLst>
                              <a:tab pos="297053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衰变规律</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20000"/>
                            </a:lnSpc>
                            <a:spcAft>
                              <a:spcPts val="0"/>
                            </a:spcAft>
                            <a:tabLst>
                              <a:tab pos="2970530" algn="l"/>
                            </a:tabLst>
                          </a:pP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电荷数守恒、质量数守恒、动量守恒</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r>
                </a:tbl>
              </a:graphicData>
            </a:graphic>
          </p:graphicFrame>
        </mc:Fallback>
      </mc:AlternateContent>
      <p:pic>
        <p:nvPicPr>
          <p:cNvPr id="2050" name="image386.jpe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77006" y="4328644"/>
            <a:ext cx="1766438" cy="1114218"/>
          </a:xfrm>
          <a:prstGeom prst="rect">
            <a:avLst/>
          </a:prstGeom>
          <a:extLst>
            <a:ext uri="{909E8E84-426E-40DD-AFC4-6F175D3DCCD1}">
              <a14:hiddenFill xmlns:a14="http://schemas.microsoft.com/office/drawing/2010/main">
                <a:solidFill>
                  <a:srgbClr val="FFFFFF"/>
                </a:solidFill>
              </a14:hiddenFill>
            </a:ext>
          </a:extLst>
        </p:spPr>
      </p:pic>
      <p:pic>
        <p:nvPicPr>
          <p:cNvPr id="2049" name="image387.jpeg"/>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3557" y="4229608"/>
            <a:ext cx="1280191" cy="1280191"/>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三种射线的比较</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graphicFrame>
            <p:nvGraphicFramePr>
              <p:cNvPr id="2" name="表格 1"/>
              <p:cNvGraphicFramePr>
                <a:graphicFrameLocks noGrp="1"/>
              </p:cNvGraphicFramePr>
              <p:nvPr>
                <p:extLst>
                  <p:ext uri="{D42A27DB-BD31-4B8C-83A1-F6EECF244321}">
                    <p14:modId xmlns:p14="http://schemas.microsoft.com/office/powerpoint/2010/main" val="2662911294"/>
                  </p:ext>
                </p:extLst>
              </p:nvPr>
            </p:nvGraphicFramePr>
            <p:xfrm>
              <a:off x="478504" y="1484757"/>
              <a:ext cx="10514014" cy="3581972"/>
            </p:xfrm>
            <a:graphic>
              <a:graphicData uri="http://schemas.openxmlformats.org/drawingml/2006/table">
                <a:tbl>
                  <a:tblPr firstRow="1" firstCol="1" bandRow="1"/>
                  <a:tblGrid>
                    <a:gridCol w="1480373"/>
                    <a:gridCol w="1057710"/>
                    <a:gridCol w="1059813"/>
                    <a:gridCol w="1410981"/>
                    <a:gridCol w="1692756"/>
                    <a:gridCol w="1939447"/>
                    <a:gridCol w="1872934"/>
                  </a:tblGrid>
                  <a:tr h="1217930">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名称</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构成</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符号</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电荷量</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质量</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电离能力</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贯穿本领</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28091">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α</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射线</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氦核</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14:m>
                            <m:oMath xmlns:m="http://schemas.openxmlformats.org/officeDocument/2006/math">
                              <m:sSubSup>
                                <m:sSubSupPr>
                                  <m:ctrlPr>
                                    <a:rPr lang="zh-CN" sz="2600" i="1" smtClean="0">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b="0" i="1" smtClean="0">
                                      <a:effectLst/>
                                      <a:latin typeface="Cambria Math" panose="02040503050406030204" pitchFamily="18" charset="0"/>
                                      <a:ea typeface="Cambria Math" panose="02040503050406030204" pitchFamily="18" charset="0"/>
                                      <a:cs typeface="Times New Roman" panose="02020603050405020304" pitchFamily="18" charset="0"/>
                                    </a:rPr>
                                    <m:t> </m:t>
                                  </m:r>
                                </m:e>
                                <m:sub>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up>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𝟒</m:t>
                                  </m:r>
                                </m:sup>
                              </m:sSubSup>
                            </m:oMath>
                          </a14:m>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He</a:t>
                          </a:r>
                          <a:endParaRPr lang="zh-CN" sz="11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e</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4 u</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较强</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较弱</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87921">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β</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射线</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电子</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14:m>
                            <m:oMath xmlns:m="http://schemas.openxmlformats.org/officeDocument/2006/math">
                              <m:sSubSup>
                                <m:sSubSupPr>
                                  <m:ctrlPr>
                                    <a:rPr lang="zh-CN" sz="2600" i="1" smtClean="0">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b="0" i="1" smtClean="0">
                                      <a:effectLst/>
                                      <a:latin typeface="Cambria Math" panose="02040503050406030204" pitchFamily="18" charset="0"/>
                                      <a:ea typeface="Cambria Math" panose="02040503050406030204" pitchFamily="18" charset="0"/>
                                      <a:cs typeface="Times New Roman" panose="02020603050405020304" pitchFamily="18" charset="0"/>
                                    </a:rPr>
                                    <m:t> </m:t>
                                  </m:r>
                                </m:e>
                                <m:sub>
                                  <m:r>
                                    <a:rPr lang="en-US"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up>
                                  <m:r>
                                    <a:rPr lang="en-US"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𝟎</m:t>
                                  </m:r>
                                </m:sup>
                              </m:sSubSup>
                            </m:oMath>
                          </a14:m>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e</a:t>
                          </a:r>
                          <a:endParaRPr lang="zh-CN" sz="11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e</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𝟖𝟑𝟕</m:t>
                                  </m:r>
                                </m:den>
                              </m:f>
                            </m:oMath>
                          </a14:m>
                          <a:r>
                            <a:rPr lang="en-US" sz="2600">
                              <a:effectLst/>
                              <a:latin typeface="Times New Roman" panose="02020603050405020304" pitchFamily="18" charset="0"/>
                              <a:ea typeface="微软雅黑" panose="020B0503020204020204" pitchFamily="34" charset="-122"/>
                              <a:cs typeface="Times New Roman" panose="02020603050405020304" pitchFamily="18" charset="0"/>
                            </a:rPr>
                            <a:t>u</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较弱</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较强</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3570">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γ</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射线</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光子</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γ</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更弱</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更强</a:t>
                          </a:r>
                          <a:endParaRPr lang="zh-CN" sz="11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2" name="表格 1"/>
              <p:cNvGraphicFramePr>
                <a:graphicFrameLocks noGrp="1"/>
              </p:cNvGraphicFramePr>
              <p:nvPr>
                <p:extLst>
                  <p:ext uri="{D42A27DB-BD31-4B8C-83A1-F6EECF244321}">
                    <p14:modId xmlns:p14="http://schemas.microsoft.com/office/powerpoint/2010/main" val="2662911294"/>
                  </p:ext>
                </p:extLst>
              </p:nvPr>
            </p:nvGraphicFramePr>
            <p:xfrm>
              <a:off x="478504" y="1484757"/>
              <a:ext cx="10514014" cy="3581972"/>
            </p:xfrm>
            <a:graphic>
              <a:graphicData uri="http://schemas.openxmlformats.org/drawingml/2006/table">
                <a:tbl>
                  <a:tblPr firstRow="1" firstCol="1" bandRow="1"/>
                  <a:tblGrid>
                    <a:gridCol w="1480373"/>
                    <a:gridCol w="1057710"/>
                    <a:gridCol w="1059813"/>
                    <a:gridCol w="1410981"/>
                    <a:gridCol w="1692756"/>
                    <a:gridCol w="1939447"/>
                    <a:gridCol w="1872934"/>
                  </a:tblGrid>
                  <a:tr h="1217930">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名称</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构成</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符号</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电荷量</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质量</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电离能力</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贯穿本领</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28091">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α</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射线</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氦核</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240230" t="-167500" r="-653448" b="-235000"/>
                          </a:stretch>
                        </a:blipFill>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e</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4 u</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较强</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较弱</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50151">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β</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射线</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电子</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240230" t="-205769" r="-653448" b="-80769"/>
                          </a:stretch>
                        </a:blipFill>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e</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296043" t="-205769" r="-225899" b="-80769"/>
                          </a:stretch>
                        </a:blipFill>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较弱</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较强</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5800">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γ</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射线</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光子</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γ</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更弱</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更强</a:t>
                          </a:r>
                          <a:endParaRPr lang="zh-CN" sz="11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Fallback>
      </mc:AlternateContent>
    </p:spTree>
    <p:extLst>
      <p:ext uri="{BB962C8B-B14F-4D97-AF65-F5344CB8AC3E}">
        <p14:creationId xmlns:p14="http://schemas.microsoft.com/office/powerpoint/2010/main" val="36061053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对半衰期的理解</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矩形 4"/>
              <p:cNvSpPr/>
              <p:nvPr/>
            </p:nvSpPr>
            <p:spPr>
              <a:xfrm>
                <a:off x="259015" y="1409587"/>
                <a:ext cx="11658044" cy="178918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半衰期是大量原子核衰变时的统计规律</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对个别或少量原子核没有意义。</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根据半衰期的概念</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可总结出公式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余</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原</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e>
                        </m:d>
                      </m:e>
                      <m:sup>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余</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原</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e>
                        </m:d>
                      </m:e>
                      <m:sup>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sup>
                    </m:sSup>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1409587"/>
                <a:ext cx="11658044" cy="1789184"/>
              </a:xfrm>
              <a:prstGeom prst="rect">
                <a:avLst/>
              </a:prstGeom>
              <a:blipFill rotWithShape="0">
                <a:blip r:embed="rId2"/>
                <a:stretch>
                  <a:fillRect l="-680" b="-1020"/>
                </a:stretch>
              </a:blipFill>
            </p:spPr>
            <p:txBody>
              <a:bodyPr/>
              <a:lstStyle/>
              <a:p>
                <a:r>
                  <a:rPr lang="zh-CN" altLang="en-US">
                    <a:noFill/>
                  </a:rPr>
                  <a:t> </a:t>
                </a:r>
              </a:p>
            </p:txBody>
          </p:sp>
        </mc:Fallback>
      </mc:AlternateContent>
      <p:sp>
        <p:nvSpPr>
          <p:cNvPr id="7" name="矩形 6"/>
          <p:cNvSpPr/>
          <p:nvPr/>
        </p:nvSpPr>
        <p:spPr>
          <a:xfrm>
            <a:off x="106615" y="3429000"/>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衰变次数的计算方法</a:t>
            </a:r>
            <a:endParaRPr lang="zh-CN" altLang="zh-CN" sz="1150">
              <a:latin typeface="Calibri" panose="020F0502020204030204" pitchFamily="34" charset="0"/>
              <a:cs typeface="Times New Roman" panose="02020603050405020304" pitchFamily="18" charset="0"/>
            </a:endParaRPr>
          </a:p>
        </p:txBody>
      </p:sp>
      <p:sp>
        <p:nvSpPr>
          <p:cNvPr id="8" name="矩形 7"/>
          <p:cNvSpPr/>
          <p:nvPr/>
        </p:nvSpPr>
        <p:spPr>
          <a:xfrm>
            <a:off x="259015" y="4217938"/>
            <a:ext cx="11658044" cy="65906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先根据质量数守恒确定</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衰变次数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再根据电荷数守恒确定</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β</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衰变次数。</a:t>
            </a:r>
            <a:endParaRPr lang="zh-CN" altLang="zh-CN" sz="115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3105016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620649"/>
                <a:ext cx="11810444" cy="507085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dirty="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3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湖北卷</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,1)PET(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正电子发射断层成像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是核医学科重要的影像学诊断工具</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其检查原理是将含放射性同位素</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如</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𝟏𝟖</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的物质注入人体参与人体代谢</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从而达到诊断的目的</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𝟏𝟖</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的衰变方程为</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𝟏𝟖</m:t>
                        </m:r>
                      </m:sup>
                    </m:sSubSup>
                  </m:oMath>
                </a14:m>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1" dirty="0" err="1">
                    <a:latin typeface="宋体" panose="02010600030101010101" pitchFamily="2"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X</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e</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p>
                    </m:sSubSup>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ν</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其中</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p>
                    </m:sSubSup>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ν</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是中微子。已知</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𝟏𝟖</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的半衰期是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110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分钟。下列说法正确的是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A.X</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为</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𝟏𝟕</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O</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该反应为核聚变反应</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C.1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克</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𝟏𝟖</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110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分钟剩下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0.5</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克</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𝟏𝟖</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F</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该反应产生的</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p>
                    </m:sSubSup>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ν</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在磁场中会发生偏转</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620649"/>
                <a:ext cx="11810444" cy="5070851"/>
              </a:xfrm>
              <a:prstGeom prst="rect">
                <a:avLst/>
              </a:prstGeom>
              <a:blipFill rotWithShape="0">
                <a:blip r:embed="rId2"/>
                <a:stretch>
                  <a:fillRect l="-671" r="-877" b="-1683"/>
                </a:stretch>
              </a:blipFill>
            </p:spPr>
            <p:txBody>
              <a:bodyPr/>
              <a:lstStyle/>
              <a:p>
                <a:r>
                  <a:rPr lang="zh-CN" altLang="en-US">
                    <a:noFill/>
                  </a:rPr>
                  <a:t> </a:t>
                </a:r>
              </a:p>
            </p:txBody>
          </p:sp>
        </mc:Fallback>
      </mc:AlternateContent>
      <p:sp>
        <p:nvSpPr>
          <p:cNvPr id="6" name="TextBox 1"/>
          <p:cNvSpPr txBox="1"/>
          <p:nvPr/>
        </p:nvSpPr>
        <p:spPr>
          <a:xfrm>
            <a:off x="6107906" y="2646275"/>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128663814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2637196754"/>
              </p:ext>
            </p:extLst>
          </p:nvPr>
        </p:nvGraphicFramePr>
        <p:xfrm>
          <a:off x="431800" y="838200"/>
          <a:ext cx="11315700" cy="3898900"/>
        </p:xfrm>
        <a:graphic>
          <a:graphicData uri="http://schemas.openxmlformats.org/presentationml/2006/ole">
            <mc:AlternateContent xmlns:mc="http://schemas.openxmlformats.org/markup-compatibility/2006">
              <mc:Choice xmlns:v="urn:schemas-microsoft-com:vml" Requires="v">
                <p:oleObj spid="_x0000_s4104" name="文档" r:id="rId3" imgW="11325824" imgH="3916557" progId="Word.Document.12">
                  <p:embed/>
                </p:oleObj>
              </mc:Choice>
              <mc:Fallback>
                <p:oleObj name="文档" r:id="rId3" imgW="11325824" imgH="3916557" progId="Word.Document.12">
                  <p:embed/>
                  <p:pic>
                    <p:nvPicPr>
                      <p:cNvPr id="0" name=""/>
                      <p:cNvPicPr/>
                      <p:nvPr/>
                    </p:nvPicPr>
                    <p:blipFill>
                      <a:blip r:embed="rId4"/>
                      <a:stretch>
                        <a:fillRect/>
                      </a:stretch>
                    </p:blipFill>
                    <p:spPr>
                      <a:xfrm>
                        <a:off x="431800" y="838200"/>
                        <a:ext cx="11315700" cy="3898900"/>
                      </a:xfrm>
                      <a:prstGeom prst="rect">
                        <a:avLst/>
                      </a:prstGeom>
                    </p:spPr>
                  </p:pic>
                </p:oleObj>
              </mc:Fallback>
            </mc:AlternateContent>
          </a:graphicData>
        </a:graphic>
      </p:graphicFrame>
    </p:spTree>
    <p:extLst>
      <p:ext uri="{BB962C8B-B14F-4D97-AF65-F5344CB8AC3E}">
        <p14:creationId xmlns:p14="http://schemas.microsoft.com/office/powerpoint/2010/main" val="186593136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6" name="组合 11"/>
          <p:cNvGrpSpPr/>
          <p:nvPr/>
        </p:nvGrpSpPr>
        <p:grpSpPr bwMode="auto">
          <a:xfrm>
            <a:off x="4308475" y="1709342"/>
            <a:ext cx="3830638" cy="899904"/>
            <a:chOff x="4308498" y="1709705"/>
            <a:chExt cx="3829698" cy="900304"/>
          </a:xfrm>
        </p:grpSpPr>
        <p:sp>
          <p:nvSpPr>
            <p:cNvPr id="23564" name="TextBox 12">
              <a:hlinkClick r:id="rId3" action="ppaction://hlinksldjump"/>
            </p:cNvPr>
            <p:cNvSpPr txBox="1">
              <a:spLocks noChangeArrowheads="1"/>
            </p:cNvSpPr>
            <p:nvPr/>
          </p:nvSpPr>
          <p:spPr bwMode="auto">
            <a:xfrm>
              <a:off x="5202042" y="1752576"/>
              <a:ext cx="2936154"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夯实必备知识</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13">
              <a:hlinkClick r:id="rId3" action="ppaction://hlinksldjump"/>
            </p:cNvPr>
            <p:cNvSpPr txBox="1"/>
            <p:nvPr/>
          </p:nvSpPr>
          <p:spPr>
            <a:xfrm>
              <a:off x="4308498" y="1709705"/>
              <a:ext cx="79990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01</a:t>
              </a:r>
            </a:p>
          </p:txBody>
        </p:sp>
      </p:grpSp>
      <p:grpSp>
        <p:nvGrpSpPr>
          <p:cNvPr id="23557" name="组合 14"/>
          <p:cNvGrpSpPr/>
          <p:nvPr/>
        </p:nvGrpSpPr>
        <p:grpSpPr bwMode="auto">
          <a:xfrm>
            <a:off x="5000625" y="2961590"/>
            <a:ext cx="3824288" cy="899905"/>
            <a:chOff x="4999990" y="2962216"/>
            <a:chExt cx="3824585" cy="900304"/>
          </a:xfrm>
        </p:grpSpPr>
        <p:sp>
          <p:nvSpPr>
            <p:cNvPr id="23562" name="TextBox 15">
              <a:hlinkClick r:id="rId4" action="ppaction://hlinksldjump"/>
            </p:cNvPr>
            <p:cNvSpPr txBox="1">
              <a:spLocks noChangeArrowheads="1"/>
            </p:cNvSpPr>
            <p:nvPr/>
          </p:nvSpPr>
          <p:spPr bwMode="auto">
            <a:xfrm>
              <a:off x="5887472" y="3011439"/>
              <a:ext cx="2937103" cy="641486"/>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研透核心考点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4" action="ppaction://hlinksldjump"/>
            </p:cNvPr>
            <p:cNvSpPr txBox="1"/>
            <p:nvPr/>
          </p:nvSpPr>
          <p:spPr>
            <a:xfrm>
              <a:off x="4999990" y="2962216"/>
              <a:ext cx="882719"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02</a:t>
              </a:r>
            </a:p>
          </p:txBody>
        </p:sp>
      </p:grpSp>
      <p:grpSp>
        <p:nvGrpSpPr>
          <p:cNvPr id="23558" name="组合 17"/>
          <p:cNvGrpSpPr/>
          <p:nvPr/>
        </p:nvGrpSpPr>
        <p:grpSpPr bwMode="auto">
          <a:xfrm>
            <a:off x="5713414" y="4109086"/>
            <a:ext cx="3743325" cy="899904"/>
            <a:chOff x="5713655" y="4109972"/>
            <a:chExt cx="3743838" cy="900304"/>
          </a:xfrm>
        </p:grpSpPr>
        <p:sp>
          <p:nvSpPr>
            <p:cNvPr id="23560" name="TextBox 18">
              <a:hlinkClick r:id="rId5"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5"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03</a:t>
              </a: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1332208"/>
                <a:ext cx="11810444" cy="3528570"/>
              </a:xfrm>
              <a:prstGeom prst="rect">
                <a:avLst/>
              </a:prstGeom>
            </p:spPr>
            <p:txBody>
              <a:bodyPr wrap="square" lIns="121898" tIns="60948" rIns="121898" bIns="60948">
                <a:spAutoFit/>
              </a:bodyPr>
              <a:lstStyle/>
              <a:p>
                <a:pPr marL="252000" indent="-457200">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3.(2025·</a:t>
                </a:r>
                <a:r>
                  <a:rPr lang="zh-CN" altLang="zh-CN" sz="2600" b="1" dirty="0">
                    <a:latin typeface="Times New Roman" panose="02020603050405020304" pitchFamily="18" charset="0"/>
                    <a:cs typeface="Times New Roman" panose="02020603050405020304" pitchFamily="18" charset="0"/>
                  </a:rPr>
                  <a:t>河南卷</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由于宇宙射线的作用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在地球大气层产生有铍的两种放射性同位素</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Be</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和</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Be</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。测定不同高度大气中单位体积内二者的原子个数比</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可以研究大气环境的变化。已知</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Be</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和</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Be</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的半衰期分别约为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53</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天和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139</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万年。在大气层某高度采集的样品中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研究人员发现</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Be</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和</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Be</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的总原子个数经过</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106</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天后变为原来的</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。则采集时该高度的大气中</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Be</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和</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Be</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的原子个数比约为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3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smtClean="0">
                    <a:effectLst/>
                    <a:latin typeface="Times New Roman" panose="02020603050405020304" pitchFamily="18" charset="0"/>
                    <a:ea typeface="微软雅黑" panose="020B0503020204020204" pitchFamily="34" charset="-122"/>
                    <a:cs typeface="Times New Roman" panose="02020603050405020304" pitchFamily="18" charset="0"/>
                  </a:rPr>
                  <a:t>A.1</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B.1</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smtClean="0">
                    <a:effectLst/>
                    <a:latin typeface="Times New Roman" panose="02020603050405020304" pitchFamily="18" charset="0"/>
                    <a:ea typeface="微软雅黑" panose="020B0503020204020204" pitchFamily="34" charset="-122"/>
                    <a:cs typeface="Times New Roman" panose="02020603050405020304" pitchFamily="18" charset="0"/>
                  </a:rPr>
                  <a:t>C.3</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smtClean="0">
                    <a:effectLst/>
                    <a:latin typeface="Times New Roman" panose="02020603050405020304" pitchFamily="18" charset="0"/>
                    <a:ea typeface="微软雅黑" panose="020B0503020204020204" pitchFamily="34" charset="-122"/>
                    <a:cs typeface="Times New Roman" panose="02020603050405020304" pitchFamily="18" charset="0"/>
                  </a:rPr>
                  <a:t>D.1</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1332208"/>
                <a:ext cx="11810444" cy="3528570"/>
              </a:xfrm>
              <a:prstGeom prst="rect">
                <a:avLst/>
              </a:prstGeom>
              <a:blipFill rotWithShape="0">
                <a:blip r:embed="rId2"/>
                <a:stretch>
                  <a:fillRect l="-671" b="-3114"/>
                </a:stretch>
              </a:blipFill>
            </p:spPr>
            <p:txBody>
              <a:bodyPr/>
              <a:lstStyle/>
              <a:p>
                <a:r>
                  <a:rPr lang="zh-CN" altLang="en-US">
                    <a:noFill/>
                  </a:rPr>
                  <a:t> </a:t>
                </a:r>
              </a:p>
            </p:txBody>
          </p:sp>
        </mc:Fallback>
      </mc:AlternateContent>
      <p:sp>
        <p:nvSpPr>
          <p:cNvPr id="2" name="矩形 1"/>
          <p:cNvSpPr/>
          <p:nvPr/>
        </p:nvSpPr>
        <p:spPr>
          <a:xfrm>
            <a:off x="97250" y="5952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p:sp>
        <p:nvSpPr>
          <p:cNvPr id="5" name="矩形 4"/>
          <p:cNvSpPr/>
          <p:nvPr/>
        </p:nvSpPr>
        <p:spPr>
          <a:xfrm>
            <a:off x="309815" y="4903089"/>
            <a:ext cx="116580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endParaRPr lang="zh-CN" altLang="zh-CN" sz="1150">
              <a:latin typeface="Calibri" panose="020F0502020204030204" pitchFamily="34" charset="0"/>
              <a:cs typeface="Times New Roman" panose="02020603050405020304" pitchFamily="18" charset="0"/>
            </a:endParaRPr>
          </a:p>
        </p:txBody>
      </p:sp>
      <p:sp>
        <p:nvSpPr>
          <p:cNvPr id="6" name="TextBox 1"/>
          <p:cNvSpPr txBox="1"/>
          <p:nvPr/>
        </p:nvSpPr>
        <p:spPr>
          <a:xfrm>
            <a:off x="10441146" y="3721227"/>
            <a:ext cx="670679"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33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90693" y="4991039"/>
            <a:ext cx="4536567" cy="1530606"/>
          </a:xfrm>
          <a:prstGeom prst="rect">
            <a:avLst/>
          </a:prstGeom>
        </p:spPr>
      </p:pic>
    </p:spTree>
    <p:extLst>
      <p:ext uri="{BB962C8B-B14F-4D97-AF65-F5344CB8AC3E}">
        <p14:creationId xmlns:p14="http://schemas.microsoft.com/office/powerpoint/2010/main" val="215986794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linds(horizont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考点四　核反应及核能的计算</a:t>
            </a:r>
            <a:endParaRPr lang="zh-CN" altLang="zh-CN" sz="1800" b="1" kern="1400" dirty="0">
              <a:effectLst/>
              <a:latin typeface="Cambria"/>
              <a:ea typeface="宋体"/>
              <a:cs typeface="Times New Roman"/>
            </a:endParaRPr>
          </a:p>
        </p:txBody>
      </p:sp>
      <p:sp>
        <p:nvSpPr>
          <p:cNvPr id="6" name="矩形 5"/>
          <p:cNvSpPr/>
          <p:nvPr/>
        </p:nvSpPr>
        <p:spPr>
          <a:xfrm>
            <a:off x="131852" y="1304728"/>
            <a:ext cx="11773332"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en-US" sz="2600" dirty="0">
                <a:latin typeface="Times New Roman"/>
                <a:ea typeface="微软雅黑"/>
                <a:cs typeface="Times New Roman"/>
              </a:rPr>
              <a:t>核反应方程的书写</a:t>
            </a:r>
            <a:endParaRPr lang="zh-CN" altLang="zh-CN" sz="1050" kern="100" dirty="0">
              <a:effectLst/>
              <a:latin typeface="宋体"/>
              <a:cs typeface="Courier New"/>
            </a:endParaRPr>
          </a:p>
        </p:txBody>
      </p:sp>
      <p:pic>
        <p:nvPicPr>
          <p:cNvPr id="7" name="Picture 2" descr="1"/>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6116" y="1515944"/>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1" name="表格 10"/>
          <p:cNvGraphicFramePr>
            <a:graphicFrameLocks noGrp="1"/>
          </p:cNvGraphicFramePr>
          <p:nvPr>
            <p:extLst>
              <p:ext uri="{D42A27DB-BD31-4B8C-83A1-F6EECF244321}">
                <p14:modId xmlns:p14="http://schemas.microsoft.com/office/powerpoint/2010/main" val="805744438"/>
              </p:ext>
            </p:extLst>
          </p:nvPr>
        </p:nvGraphicFramePr>
        <p:xfrm>
          <a:off x="478504" y="2102041"/>
          <a:ext cx="10801350" cy="3290977"/>
        </p:xfrm>
        <a:graphic>
          <a:graphicData uri="http://schemas.openxmlformats.org/drawingml/2006/table">
            <a:tbl>
              <a:tblPr firstRow="1" firstCol="1" bandRow="1"/>
              <a:tblGrid>
                <a:gridCol w="526367"/>
                <a:gridCol w="2065957"/>
                <a:gridCol w="3240405"/>
                <a:gridCol w="4968621"/>
              </a:tblGrid>
              <a:tr h="678878">
                <a:tc gridSpan="2">
                  <a:txBody>
                    <a:bodyPr/>
                    <a:lstStyle/>
                    <a:p>
                      <a:pPr algn="ctr">
                        <a:lnSpc>
                          <a:spcPct val="150000"/>
                        </a:lnSpc>
                        <a:spcAft>
                          <a:spcPts val="0"/>
                        </a:spcAft>
                        <a:tabLst>
                          <a:tab pos="2970530" algn="l"/>
                        </a:tabLst>
                      </a:pP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类　型</a:t>
                      </a:r>
                      <a:endParaRPr lang="zh-CN" sz="26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可控性</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核反应方程典例</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05140">
                <a:tc rowSpan="2">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衰变</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α</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衰变</a:t>
                      </a:r>
                      <a:endParaRPr lang="zh-CN" sz="26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自发</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endParaRPr lang="zh-CN" sz="26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06959">
                <a:tc vMerge="1">
                  <a:txBody>
                    <a:bodyPr/>
                    <a:lstStyle/>
                    <a:p>
                      <a:endParaRPr lang="zh-CN" altLang="en-US"/>
                    </a:p>
                  </a:txBody>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β</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衰变</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自发</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endParaRPr lang="zh-CN" sz="26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12" name="对象 11"/>
          <p:cNvGraphicFramePr>
            <a:graphicFrameLocks noChangeAspect="1"/>
          </p:cNvGraphicFramePr>
          <p:nvPr>
            <p:extLst>
              <p:ext uri="{D42A27DB-BD31-4B8C-83A1-F6EECF244321}">
                <p14:modId xmlns:p14="http://schemas.microsoft.com/office/powerpoint/2010/main" val="237448079"/>
              </p:ext>
            </p:extLst>
          </p:nvPr>
        </p:nvGraphicFramePr>
        <p:xfrm>
          <a:off x="7391368" y="3212973"/>
          <a:ext cx="3263900" cy="584200"/>
        </p:xfrm>
        <a:graphic>
          <a:graphicData uri="http://schemas.openxmlformats.org/presentationml/2006/ole">
            <mc:AlternateContent xmlns:mc="http://schemas.openxmlformats.org/markup-compatibility/2006">
              <mc:Choice xmlns:v="urn:schemas-microsoft-com:vml" Requires="v">
                <p:oleObj spid="_x0000_s5133" name="文档" r:id="rId4" imgW="3265184" imgH="595063" progId="Word.Document.12">
                  <p:embed/>
                </p:oleObj>
              </mc:Choice>
              <mc:Fallback>
                <p:oleObj name="文档" r:id="rId4" imgW="3265184" imgH="595063" progId="Word.Document.12">
                  <p:embed/>
                  <p:pic>
                    <p:nvPicPr>
                      <p:cNvPr id="0" name=""/>
                      <p:cNvPicPr/>
                      <p:nvPr/>
                    </p:nvPicPr>
                    <p:blipFill>
                      <a:blip r:embed="rId5"/>
                      <a:stretch>
                        <a:fillRect/>
                      </a:stretch>
                    </p:blipFill>
                    <p:spPr>
                      <a:xfrm>
                        <a:off x="7391368" y="3212973"/>
                        <a:ext cx="3263900" cy="584200"/>
                      </a:xfrm>
                      <a:prstGeom prst="rect">
                        <a:avLst/>
                      </a:prstGeom>
                    </p:spPr>
                  </p:pic>
                </p:oleObj>
              </mc:Fallback>
            </mc:AlternateContent>
          </a:graphicData>
        </a:graphic>
      </p:graphicFrame>
      <p:graphicFrame>
        <p:nvGraphicFramePr>
          <p:cNvPr id="13" name="对象 12"/>
          <p:cNvGraphicFramePr>
            <a:graphicFrameLocks noChangeAspect="1"/>
          </p:cNvGraphicFramePr>
          <p:nvPr>
            <p:extLst>
              <p:ext uri="{D42A27DB-BD31-4B8C-83A1-F6EECF244321}">
                <p14:modId xmlns:p14="http://schemas.microsoft.com/office/powerpoint/2010/main" val="760787733"/>
              </p:ext>
            </p:extLst>
          </p:nvPr>
        </p:nvGraphicFramePr>
        <p:xfrm>
          <a:off x="7400861" y="4441421"/>
          <a:ext cx="3429000" cy="584200"/>
        </p:xfrm>
        <a:graphic>
          <a:graphicData uri="http://schemas.openxmlformats.org/presentationml/2006/ole">
            <mc:AlternateContent xmlns:mc="http://schemas.openxmlformats.org/markup-compatibility/2006">
              <mc:Choice xmlns:v="urn:schemas-microsoft-com:vml" Requires="v">
                <p:oleObj spid="_x0000_s5134" name="文档" r:id="rId6" imgW="3430027" imgH="595063" progId="Word.Document.12">
                  <p:embed/>
                </p:oleObj>
              </mc:Choice>
              <mc:Fallback>
                <p:oleObj name="文档" r:id="rId6" imgW="3430027" imgH="595063" progId="Word.Document.12">
                  <p:embed/>
                  <p:pic>
                    <p:nvPicPr>
                      <p:cNvPr id="0" name=""/>
                      <p:cNvPicPr/>
                      <p:nvPr/>
                    </p:nvPicPr>
                    <p:blipFill>
                      <a:blip r:embed="rId7"/>
                      <a:stretch>
                        <a:fillRect/>
                      </a:stretch>
                    </p:blipFill>
                    <p:spPr>
                      <a:xfrm>
                        <a:off x="7400861" y="4441421"/>
                        <a:ext cx="3429000" cy="584200"/>
                      </a:xfrm>
                      <a:prstGeom prst="rect">
                        <a:avLst/>
                      </a:prstGeom>
                    </p:spPr>
                  </p:pic>
                </p:oleObj>
              </mc:Fallback>
            </mc:AlternateContent>
          </a:graphicData>
        </a:graphic>
      </p:graphicFrame>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对象 5"/>
          <p:cNvGraphicFramePr>
            <a:graphicFrameLocks noChangeAspect="1"/>
          </p:cNvGraphicFramePr>
          <p:nvPr>
            <p:extLst>
              <p:ext uri="{D42A27DB-BD31-4B8C-83A1-F6EECF244321}">
                <p14:modId xmlns:p14="http://schemas.microsoft.com/office/powerpoint/2010/main" val="3943971902"/>
              </p:ext>
            </p:extLst>
          </p:nvPr>
        </p:nvGraphicFramePr>
        <p:xfrm>
          <a:off x="420688" y="836676"/>
          <a:ext cx="11325225" cy="4933950"/>
        </p:xfrm>
        <a:graphic>
          <a:graphicData uri="http://schemas.openxmlformats.org/presentationml/2006/ole">
            <mc:AlternateContent xmlns:mc="http://schemas.openxmlformats.org/markup-compatibility/2006">
              <mc:Choice xmlns:v="urn:schemas-microsoft-com:vml" Requires="v">
                <p:oleObj spid="_x0000_s6151" name="文档" r:id="rId3" imgW="11325824" imgH="4941669" progId="Word.Document.12">
                  <p:embed/>
                </p:oleObj>
              </mc:Choice>
              <mc:Fallback>
                <p:oleObj name="文档" r:id="rId3" imgW="11325824" imgH="4941669" progId="Word.Document.12">
                  <p:embed/>
                  <p:pic>
                    <p:nvPicPr>
                      <p:cNvPr id="0" name=""/>
                      <p:cNvPicPr/>
                      <p:nvPr/>
                    </p:nvPicPr>
                    <p:blipFill>
                      <a:blip r:embed="rId4"/>
                      <a:stretch>
                        <a:fillRect/>
                      </a:stretch>
                    </p:blipFill>
                    <p:spPr>
                      <a:xfrm>
                        <a:off x="420688" y="836676"/>
                        <a:ext cx="11325225" cy="4933950"/>
                      </a:xfrm>
                      <a:prstGeom prst="rect">
                        <a:avLst/>
                      </a:prstGeom>
                    </p:spPr>
                  </p:pic>
                </p:oleObj>
              </mc:Fallback>
            </mc:AlternateContent>
          </a:graphicData>
        </a:graphic>
      </p:graphicFrame>
    </p:spTree>
    <p:extLst>
      <p:ext uri="{BB962C8B-B14F-4D97-AF65-F5344CB8AC3E}">
        <p14:creationId xmlns:p14="http://schemas.microsoft.com/office/powerpoint/2010/main" val="200476090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核反应方程式的书写</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矩形 4"/>
              <p:cNvSpPr/>
              <p:nvPr/>
            </p:nvSpPr>
            <p:spPr>
              <a:xfrm>
                <a:off x="259015" y="1409587"/>
                <a:ext cx="11658044" cy="253868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熟记常见基本粒子的符号</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是正确书写核反应方程的基础。如质子</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p>
                    </m:sSub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、中子</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p>
                    </m:sSub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粒子</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up>
                    </m:sSub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He)</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β</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粒子</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p>
                    </m:sSub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、正电子</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p>
                    </m:sSub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、氘核</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b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、氚核</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b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等。</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掌握核反应方程遵循的规律</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质量数守恒</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电荷数守恒。</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由于核反应不可逆</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所以书写核反应方程式时只能用</a:t>
                </a:r>
                <a:r>
                  <a:rPr lang="en-US" altLang="zh-CN" sz="2600" b="1">
                    <a:latin typeface="宋体" panose="02010600030101010101" pitchFamily="2"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表示反应方向。</a:t>
                </a:r>
                <a:endParaRPr lang="zh-CN" altLang="zh-CN" sz="115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1409587"/>
                <a:ext cx="11658044" cy="2538684"/>
              </a:xfrm>
              <a:prstGeom prst="rect">
                <a:avLst/>
              </a:prstGeom>
              <a:blipFill rotWithShape="0">
                <a:blip r:embed="rId2"/>
                <a:stretch>
                  <a:fillRect l="-680" b="-4317"/>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01381132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620649"/>
                <a:ext cx="11810444" cy="430173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dirty="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4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云南卷</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,1)2025</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年</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月</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我国科学家研制的碳</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14</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核电池原型机</a:t>
                </a:r>
                <a:r>
                  <a:rPr lang="en-US" altLang="zh-CN" sz="2600" b="1" dirty="0">
                    <a:latin typeface="宋体" panose="02010600030101010101" pitchFamily="2"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烛龙一号</a:t>
                </a:r>
                <a:r>
                  <a:rPr lang="en-US" altLang="zh-CN" sz="2600" b="1" dirty="0">
                    <a:latin typeface="宋体" panose="02010600030101010101" pitchFamily="2"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发布</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标志着我国在核能技术领域与微型核电池领域取得突破。碳</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14</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的衰变方程为</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𝟏𝟒</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𝟏𝟒</m:t>
                        </m:r>
                      </m:sup>
                    </m:sSubSup>
                  </m:oMath>
                </a14:m>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N+X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A.X</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为电子</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是在核内中子转化为质子的过程中产生的</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B.X</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为电子</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是在核内质子转化为中子的过程中产生的</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C.X</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为质子</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是由核内中子转化而来的</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D.X</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为中子</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是由核内质子转化而来的</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620649"/>
                <a:ext cx="11810444" cy="4301731"/>
              </a:xfrm>
              <a:prstGeom prst="rect">
                <a:avLst/>
              </a:prstGeom>
              <a:blipFill rotWithShape="0">
                <a:blip r:embed="rId2"/>
                <a:stretch>
                  <a:fillRect l="-671" r="-1084" b="-2270"/>
                </a:stretch>
              </a:blipFill>
            </p:spPr>
            <p:txBody>
              <a:bodyPr/>
              <a:lstStyle/>
              <a:p>
                <a:r>
                  <a:rPr lang="zh-CN" altLang="en-US">
                    <a:noFill/>
                  </a:rPr>
                  <a:t> </a:t>
                </a:r>
              </a:p>
            </p:txBody>
          </p:sp>
        </mc:Fallback>
      </mc:AlternateContent>
      <p:sp>
        <p:nvSpPr>
          <p:cNvPr id="5" name="矩形 4"/>
          <p:cNvSpPr/>
          <p:nvPr/>
        </p:nvSpPr>
        <p:spPr>
          <a:xfrm>
            <a:off x="297115" y="4928797"/>
            <a:ext cx="11658044" cy="1323415"/>
          </a:xfrm>
          <a:prstGeom prst="rect">
            <a:avLst/>
          </a:prstGeom>
        </p:spPr>
        <p:txBody>
          <a:bodyPr wrap="square" lIns="121898" tIns="60948" rIns="121898" bIns="60948">
            <a:spAutoFit/>
          </a:bodyPr>
          <a:lstStyle/>
          <a:p>
            <a:pPr>
              <a:spcAft>
                <a:spcPts val="565"/>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a:latin typeface="Times New Roman" panose="02020603050405020304" pitchFamily="18" charset="0"/>
                <a:cs typeface="Times New Roman" panose="02020603050405020304" pitchFamily="18" charset="0"/>
              </a:rPr>
              <a:t>的质量数为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电荷数为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Z</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核反应方程遵循质量数守恒、电荷数守恒</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14=14+</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,6=7+</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Z</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Z</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a:latin typeface="Times New Roman" panose="02020603050405020304" pitchFamily="18" charset="0"/>
                <a:cs typeface="Times New Roman" panose="02020603050405020304" pitchFamily="18" charset="0"/>
              </a:rPr>
              <a:t>为电子</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是在核内中子转化为质子的过程中产生的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p:sp>
        <p:nvSpPr>
          <p:cNvPr id="6" name="TextBox 1"/>
          <p:cNvSpPr txBox="1"/>
          <p:nvPr/>
        </p:nvSpPr>
        <p:spPr>
          <a:xfrm>
            <a:off x="3261455" y="1967611"/>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376317637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1357608"/>
                <a:ext cx="11810444" cy="2568179"/>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4.(2025·</a:t>
                </a:r>
                <a:r>
                  <a:rPr lang="zh-CN" altLang="zh-CN" sz="2600" b="1" dirty="0">
                    <a:latin typeface="Times New Roman" panose="02020603050405020304" pitchFamily="18" charset="0"/>
                    <a:cs typeface="Times New Roman" panose="02020603050405020304" pitchFamily="18" charset="0"/>
                  </a:rPr>
                  <a:t>安徽卷</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,1)2025</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年</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月</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位于我国甘肃省武威市的钍基熔盐实验堆实现连续稳定运行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标志着人类在第四代核电技术上迈出关键一步。该技术利用钍核</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𝟗𝟎</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𝟐𝟑𝟐</m:t>
                        </m:r>
                      </m:sup>
                    </m:sSubSup>
                  </m:oMath>
                </a14:m>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Th</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俘获</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个中子</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并发生</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次</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β</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衰变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转化为易裂变的铀核</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𝟗𝟐</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𝟐𝟑𝟑</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smtClean="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smtClean="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smtClean="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smtClean="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=2		</a:t>
                </a:r>
                <a:r>
                  <a:rPr lang="en-US" altLang="zh-CN" sz="2600" dirty="0" err="1" smtClean="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smtClean="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=1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1357608"/>
                <a:ext cx="11810444" cy="2568179"/>
              </a:xfrm>
              <a:prstGeom prst="rect">
                <a:avLst/>
              </a:prstGeom>
              <a:blipFill rotWithShape="0">
                <a:blip r:embed="rId2"/>
                <a:stretch>
                  <a:fillRect l="-671" b="-1900"/>
                </a:stretch>
              </a:blipFill>
            </p:spPr>
            <p:txBody>
              <a:bodyPr/>
              <a:lstStyle/>
              <a:p>
                <a:r>
                  <a:rPr lang="zh-CN" altLang="en-US">
                    <a:noFill/>
                  </a:rPr>
                  <a:t> </a:t>
                </a:r>
              </a:p>
            </p:txBody>
          </p:sp>
        </mc:Fallback>
      </mc:AlternateContent>
      <p:sp>
        <p:nvSpPr>
          <p:cNvPr id="2" name="矩形 1"/>
          <p:cNvSpPr/>
          <p:nvPr/>
        </p:nvSpPr>
        <p:spPr>
          <a:xfrm>
            <a:off x="97250" y="6206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p:sp>
        <p:nvSpPr>
          <p:cNvPr id="5" name="矩形 4"/>
          <p:cNvSpPr/>
          <p:nvPr/>
        </p:nvSpPr>
        <p:spPr>
          <a:xfrm>
            <a:off x="259015" y="4070455"/>
            <a:ext cx="116580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endParaRPr lang="zh-CN" altLang="zh-CN" sz="1150">
              <a:latin typeface="Calibri" panose="020F0502020204030204" pitchFamily="34" charset="0"/>
              <a:cs typeface="Times New Roman" panose="02020603050405020304" pitchFamily="18" charset="0"/>
            </a:endParaRPr>
          </a:p>
        </p:txBody>
      </p:sp>
      <p:sp>
        <p:nvSpPr>
          <p:cNvPr id="6" name="TextBox 1"/>
          <p:cNvSpPr txBox="1"/>
          <p:nvPr/>
        </p:nvSpPr>
        <p:spPr>
          <a:xfrm>
            <a:off x="10945994" y="2697075"/>
            <a:ext cx="981941"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33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38774" y="4499535"/>
            <a:ext cx="6480810" cy="1745012"/>
          </a:xfrm>
          <a:prstGeom prst="rect">
            <a:avLst/>
          </a:prstGeom>
          <a:noFill/>
          <a:ln>
            <a:noFill/>
          </a:ln>
        </p:spPr>
      </p:pic>
    </p:spTree>
    <p:extLst>
      <p:ext uri="{BB962C8B-B14F-4D97-AF65-F5344CB8AC3E}">
        <p14:creationId xmlns:p14="http://schemas.microsoft.com/office/powerpoint/2010/main" val="47355755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linds(horizont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1852" y="568128"/>
            <a:ext cx="11773332"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en-US" sz="2600" dirty="0">
                <a:latin typeface="Times New Roman"/>
                <a:ea typeface="微软雅黑"/>
                <a:cs typeface="Times New Roman"/>
              </a:rPr>
              <a:t>核能的计算</a:t>
            </a:r>
            <a:endParaRPr lang="zh-CN" altLang="zh-CN" sz="1050" kern="100" dirty="0">
              <a:effectLst/>
              <a:latin typeface="宋体"/>
              <a:cs typeface="Courier New"/>
            </a:endParaRPr>
          </a:p>
        </p:txBody>
      </p:sp>
      <p:pic>
        <p:nvPicPr>
          <p:cNvPr id="1026" name="Picture 2" descr="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9338" y="790633"/>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p:nvPr/>
        </p:nvSpPr>
        <p:spPr>
          <a:xfrm>
            <a:off x="106615" y="1256411"/>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核能的计算方法</a:t>
            </a:r>
            <a:endParaRPr lang="zh-CN" altLang="zh-CN" sz="1150">
              <a:latin typeface="Calibri" panose="020F0502020204030204" pitchFamily="34" charset="0"/>
              <a:cs typeface="Times New Roman" panose="02020603050405020304" pitchFamily="18" charset="0"/>
            </a:endParaRPr>
          </a:p>
        </p:txBody>
      </p:sp>
      <p:sp>
        <p:nvSpPr>
          <p:cNvPr id="8" name="矩形 7"/>
          <p:cNvSpPr/>
          <p:nvPr/>
        </p:nvSpPr>
        <p:spPr>
          <a:xfrm>
            <a:off x="259015" y="2045349"/>
            <a:ext cx="11658044" cy="3655528"/>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根据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mc</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计算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计算时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的单位是</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的单位是</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的单位是</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根据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931.5 MeV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计算。因</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原子质量单位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 u)</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相当于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931.5 MeV,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所以计算时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的单位是</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的单位是</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MeV</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根据核子比结合能来计算核能</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原子核的结合能</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核子比结合能</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核子数。</a:t>
            </a:r>
            <a:endParaRPr lang="zh-CN" altLang="zh-CN" sz="115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866272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对质能方程的理解</a:t>
            </a:r>
            <a:endParaRPr lang="zh-CN" altLang="zh-CN" sz="1150">
              <a:latin typeface="Calibri" panose="020F0502020204030204" pitchFamily="34" charset="0"/>
              <a:cs typeface="Times New Roman" panose="02020603050405020304" pitchFamily="18" charset="0"/>
            </a:endParaRPr>
          </a:p>
        </p:txBody>
      </p:sp>
      <p:sp>
        <p:nvSpPr>
          <p:cNvPr id="5" name="矩形 4"/>
          <p:cNvSpPr/>
          <p:nvPr/>
        </p:nvSpPr>
        <p:spPr>
          <a:xfrm>
            <a:off x="259015" y="1409587"/>
            <a:ext cx="11658044" cy="245956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一定的能量和一定的质量相联系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物体的总能量和它的质量成正比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即</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mc</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核子在结合成原子核时出现质量亏损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其能量也要相应减少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mc</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原子核分解成核子时要吸收一定的能量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相应的质量增加</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吸收的能量为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mc</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7326205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620649"/>
                <a:ext cx="11810444" cy="217794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5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山东潍坊模拟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钇</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-90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具有放射性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其原子核</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𝟑𝟗</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𝟗𝟎</m:t>
                        </m:r>
                      </m:sup>
                    </m:sSub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发生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β</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衰变后能生成无辐射的</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𝒁</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𝟗𝟎</m:t>
                        </m:r>
                      </m:sup>
                    </m:sSub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Zr(</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锆</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-90)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时钇</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-90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经时间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后剩余钇</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-90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其</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图线如图所示。已知光在真空中的速度为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620649"/>
                <a:ext cx="11810444" cy="2177944"/>
              </a:xfrm>
              <a:prstGeom prst="rect">
                <a:avLst/>
              </a:prstGeom>
              <a:blipFill rotWithShape="0">
                <a:blip r:embed="rId2"/>
                <a:stretch>
                  <a:fillRect l="-671" b="-532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矩形 4"/>
              <p:cNvSpPr/>
              <p:nvPr/>
            </p:nvSpPr>
            <p:spPr>
              <a:xfrm>
                <a:off x="360615" y="2950103"/>
                <a:ext cx="11658044" cy="281709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𝒁</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𝟗𝟎</m:t>
                        </m:r>
                      </m:sup>
                    </m:sSub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Zr</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中的</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Z</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=38</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=192.3 h</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𝟑𝟗</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𝟗𝟎</m:t>
                        </m:r>
                      </m:sup>
                    </m:sSub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的比结合能大于</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𝒁</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𝟗𝟎</m:t>
                        </m:r>
                      </m:sup>
                    </m:sSub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Zr</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的比结合能</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的钇</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-90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内放出的核能为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360615" y="2950103"/>
                <a:ext cx="11658044" cy="2817094"/>
              </a:xfrm>
              <a:prstGeom prst="rect">
                <a:avLst/>
              </a:prstGeom>
              <a:blipFill rotWithShape="0">
                <a:blip r:embed="rId3"/>
                <a:stretch>
                  <a:fillRect l="-680" b="-3896"/>
                </a:stretch>
              </a:blipFill>
            </p:spPr>
            <p:txBody>
              <a:bodyPr/>
              <a:lstStyle/>
              <a:p>
                <a:r>
                  <a:rPr lang="zh-CN" altLang="en-US">
                    <a:noFill/>
                  </a:rPr>
                  <a:t> </a:t>
                </a:r>
              </a:p>
            </p:txBody>
          </p:sp>
        </mc:Fallback>
      </mc:AlternateContent>
      <p:sp>
        <p:nvSpPr>
          <p:cNvPr id="6" name="TextBox 1"/>
          <p:cNvSpPr txBox="1"/>
          <p:nvPr/>
        </p:nvSpPr>
        <p:spPr>
          <a:xfrm>
            <a:off x="9615265" y="2265021"/>
            <a:ext cx="737747"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341.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115649" y="2921776"/>
            <a:ext cx="3635121" cy="2765428"/>
          </a:xfrm>
          <a:prstGeom prst="rect">
            <a:avLst/>
          </a:prstGeom>
        </p:spPr>
      </p:pic>
    </p:spTree>
    <p:extLst>
      <p:ext uri="{BB962C8B-B14F-4D97-AF65-F5344CB8AC3E}">
        <p14:creationId xmlns:p14="http://schemas.microsoft.com/office/powerpoint/2010/main" val="310066739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620649"/>
                <a:ext cx="11658044" cy="5614205"/>
              </a:xfrm>
              <a:prstGeom prst="rect">
                <a:avLst/>
              </a:prstGeom>
            </p:spPr>
            <p:txBody>
              <a:bodyPr wrap="square" lIns="121898" tIns="60948" rIns="121898" bIns="60948">
                <a:spAutoFit/>
              </a:bodyPr>
              <a:lstStyle/>
              <a:p>
                <a:pPr>
                  <a:lnSpc>
                    <a:spcPct val="13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原子核</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𝟑𝟗</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𝟗𝟎</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b="1" dirty="0">
                    <a:latin typeface="Times New Roman" panose="02020603050405020304" pitchFamily="18" charset="0"/>
                    <a:cs typeface="Times New Roman" panose="02020603050405020304" pitchFamily="18" charset="0"/>
                  </a:rPr>
                  <a:t>发生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β</a:t>
                </a:r>
                <a:r>
                  <a:rPr lang="zh-CN" altLang="zh-CN" sz="2600" b="1" dirty="0">
                    <a:latin typeface="Times New Roman" panose="02020603050405020304" pitchFamily="18" charset="0"/>
                    <a:cs typeface="Times New Roman" panose="02020603050405020304" pitchFamily="18" charset="0"/>
                  </a:rPr>
                  <a:t>衰变的方程为</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𝟑𝟗</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𝟗𝟎</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Y</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e</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𝒁</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𝟗𝟎</m:t>
                        </m:r>
                      </m:sup>
                    </m:sSubSup>
                  </m:oMath>
                </a14:m>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Zr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根据电荷数守恒可得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Z</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=40,</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由题图可知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从</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r>
                      <a:rPr lang="zh-CN" altLang="zh-CN" sz="2600" b="1">
                        <a:latin typeface="Cambria Math" panose="02040503050406030204" pitchFamily="18" charset="0"/>
                        <a:cs typeface="Times New Roman" panose="02020603050405020304" pitchFamily="18" charset="0"/>
                      </a:rPr>
                      <m:t>到</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zh-CN" altLang="zh-CN" sz="2600" b="1" dirty="0">
                    <a:latin typeface="Times New Roman" panose="02020603050405020304" pitchFamily="18" charset="0"/>
                    <a:cs typeface="Times New Roman" panose="02020603050405020304" pitchFamily="18" charset="0"/>
                  </a:rPr>
                  <a:t>恰好衰变一半</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根据半衰期的定义可得半衰期</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=84.7</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h-20.6</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h=64.1</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b="1" dirty="0">
                    <a:latin typeface="Times New Roman" panose="02020603050405020304" pitchFamily="18" charset="0"/>
                    <a:cs typeface="Times New Roman" panose="02020603050405020304" pitchFamily="18" charset="0"/>
                  </a:rPr>
                  <a:t>若</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根据半衰期公式有</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e>
                        </m:d>
                      </m:e>
                      <m:sup>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sup>
                    </m:s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变形得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2600" i="1" dirty="0" smtClean="0">
                  <a:effectLst/>
                  <a:latin typeface="Cambria Math" panose="02040503050406030204" pitchFamily="18" charset="0"/>
                  <a:ea typeface="Cambria Math" panose="02040503050406030204" pitchFamily="18" charset="0"/>
                  <a:cs typeface="Times New Roman" panose="02020603050405020304" pitchFamily="18" charset="0"/>
                </a:endParaRPr>
              </a:p>
              <a:p>
                <a:pPr>
                  <a:lnSpc>
                    <a:spcPct val="130000"/>
                  </a:lnSpc>
                  <a:spcAft>
                    <a:spcPts val="0"/>
                  </a:spcAft>
                  <a:tabLst>
                    <a:tab pos="2970530" algn="l"/>
                  </a:tabLst>
                </a:pP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e>
                        </m:d>
                      </m:e>
                      <m:sup>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sup>
                    </m:s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=192.3</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;β</a:t>
                </a:r>
                <a:r>
                  <a:rPr lang="zh-CN" altLang="zh-CN" sz="2600" b="1" dirty="0">
                    <a:latin typeface="Times New Roman" panose="02020603050405020304" pitchFamily="18" charset="0"/>
                    <a:cs typeface="Times New Roman" panose="02020603050405020304" pitchFamily="18" charset="0"/>
                  </a:rPr>
                  <a:t>衰变过程中会</a:t>
                </a:r>
                <a:r>
                  <a:rPr lang="zh-CN" altLang="zh-CN" sz="2600" b="1" dirty="0" smtClean="0">
                    <a:latin typeface="Times New Roman" panose="02020603050405020304" pitchFamily="18" charset="0"/>
                    <a:cs typeface="Times New Roman" panose="02020603050405020304" pitchFamily="18" charset="0"/>
                  </a:rPr>
                  <a:t>释放</a:t>
                </a:r>
                <a:endParaRPr lang="en-US" altLang="zh-CN" sz="2600" b="1" dirty="0" smtClean="0">
                  <a:latin typeface="Times New Roman" panose="02020603050405020304" pitchFamily="18" charset="0"/>
                  <a:cs typeface="Times New Roman" panose="02020603050405020304" pitchFamily="18" charset="0"/>
                </a:endParaRPr>
              </a:p>
              <a:p>
                <a:pPr>
                  <a:lnSpc>
                    <a:spcPct val="13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能量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原子核变得更稳定</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比结合能越大的原子核越</a:t>
                </a:r>
                <a:r>
                  <a:rPr lang="zh-CN" altLang="zh-CN" sz="2600" b="1" dirty="0" smtClean="0">
                    <a:latin typeface="Times New Roman" panose="02020603050405020304" pitchFamily="18" charset="0"/>
                    <a:cs typeface="Times New Roman" panose="02020603050405020304" pitchFamily="18" charset="0"/>
                  </a:rPr>
                  <a:t>稳</a:t>
                </a:r>
                <a:endParaRPr lang="en-US" altLang="zh-CN" sz="2600" b="1" dirty="0" smtClean="0">
                  <a:latin typeface="Times New Roman" panose="02020603050405020304" pitchFamily="18" charset="0"/>
                  <a:cs typeface="Times New Roman" panose="02020603050405020304" pitchFamily="18" charset="0"/>
                </a:endParaRPr>
              </a:p>
              <a:p>
                <a:pPr>
                  <a:lnSpc>
                    <a:spcPct val="13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定</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𝟑𝟗</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𝟗𝟎</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b="1" dirty="0">
                    <a:latin typeface="Times New Roman" panose="02020603050405020304" pitchFamily="18" charset="0"/>
                    <a:cs typeface="Times New Roman" panose="02020603050405020304" pitchFamily="18" charset="0"/>
                  </a:rPr>
                  <a:t>的比结合能小于</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𝟒𝟎</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𝟗𝟎</m:t>
                        </m:r>
                      </m:sup>
                    </m:sSubSup>
                  </m:oMath>
                </a14:m>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Zr</a:t>
                </a:r>
                <a:r>
                  <a:rPr lang="zh-CN" altLang="zh-CN" sz="2600" b="1" dirty="0">
                    <a:latin typeface="Times New Roman" panose="02020603050405020304" pitchFamily="18" charset="0"/>
                    <a:cs typeface="Times New Roman" panose="02020603050405020304" pitchFamily="18" charset="0"/>
                  </a:rPr>
                  <a:t>的比结合能</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smtClean="0">
                    <a:latin typeface="Times New Roman" panose="02020603050405020304" pitchFamily="18" charset="0"/>
                    <a:cs typeface="Times New Roman" panose="02020603050405020304" pitchFamily="18" charset="0"/>
                  </a:rPr>
                  <a:t>错</a:t>
                </a:r>
                <a:endParaRPr lang="en-US" altLang="zh-CN" sz="2600" b="1" dirty="0" smtClean="0">
                  <a:latin typeface="Times New Roman" panose="02020603050405020304" pitchFamily="18" charset="0"/>
                  <a:cs typeface="Times New Roman" panose="02020603050405020304" pitchFamily="18" charset="0"/>
                </a:endParaRPr>
              </a:p>
              <a:p>
                <a:pPr>
                  <a:lnSpc>
                    <a:spcPct val="13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根据爱因斯坦的质能方程</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mc</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可知质量为</a:t>
                </a: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smtClean="0">
                    <a:effectLst/>
                    <a:latin typeface="Times New Roman" panose="02020603050405020304" pitchFamily="18" charset="0"/>
                    <a:ea typeface="微软雅黑" panose="020B0503020204020204" pitchFamily="34" charset="-122"/>
                    <a:cs typeface="Times New Roman" panose="02020603050405020304" pitchFamily="18" charset="0"/>
                  </a:rPr>
                  <a:t>0</a:t>
                </a:r>
                <a:endParaRPr lang="en-US" altLang="zh-CN" sz="2600" baseline="-250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3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的</a:t>
                </a:r>
                <a:r>
                  <a:rPr lang="zh-CN" altLang="zh-CN" sz="2600" b="1" dirty="0">
                    <a:latin typeface="Times New Roman" panose="02020603050405020304" pitchFamily="18" charset="0"/>
                    <a:cs typeface="Times New Roman" panose="02020603050405020304" pitchFamily="18" charset="0"/>
                  </a:rPr>
                  <a:t>钇</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-90</a:t>
                </a:r>
                <a:r>
                  <a:rPr lang="zh-CN" altLang="zh-CN" sz="2600" b="1" dirty="0">
                    <a:latin typeface="Times New Roman" panose="02020603050405020304" pitchFamily="18" charset="0"/>
                    <a:cs typeface="Times New Roman" panose="02020603050405020304" pitchFamily="18" charset="0"/>
                  </a:rPr>
                  <a:t>在时间</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dirty="0">
                    <a:latin typeface="Times New Roman" panose="02020603050405020304" pitchFamily="18" charset="0"/>
                    <a:cs typeface="Times New Roman" panose="02020603050405020304" pitchFamily="18" charset="0"/>
                  </a:rPr>
                  <a:t>内放出的核能小于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620649"/>
                <a:ext cx="11658044" cy="5614205"/>
              </a:xfrm>
              <a:prstGeom prst="rect">
                <a:avLst/>
              </a:prstGeom>
              <a:blipFill rotWithShape="0">
                <a:blip r:embed="rId2"/>
                <a:stretch>
                  <a:fillRect l="-680" r="-1359" b="-1520"/>
                </a:stretch>
              </a:blipFill>
            </p:spPr>
            <p:txBody>
              <a:bodyPr/>
              <a:lstStyle/>
              <a:p>
                <a:r>
                  <a:rPr lang="zh-CN" altLang="en-US">
                    <a:noFill/>
                  </a:rPr>
                  <a:t> </a:t>
                </a:r>
              </a:p>
            </p:txBody>
          </p:sp>
        </mc:Fallback>
      </mc:AlternateContent>
      <p:pic>
        <p:nvPicPr>
          <p:cNvPr id="7" name="image34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92814" y="3327400"/>
            <a:ext cx="3635121" cy="2765428"/>
          </a:xfrm>
          <a:prstGeom prst="rect">
            <a:avLst/>
          </a:prstGeom>
        </p:spPr>
      </p:pic>
    </p:spTree>
    <p:extLst>
      <p:ext uri="{BB962C8B-B14F-4D97-AF65-F5344CB8AC3E}">
        <p14:creationId xmlns:p14="http://schemas.microsoft.com/office/powerpoint/2010/main" val="230528624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7" name="五边形 6"/>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8" name="燕尾形 7"/>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5604"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夯实必备知识</a:t>
            </a:r>
          </a:p>
        </p:txBody>
      </p:sp>
      <p:sp>
        <p:nvSpPr>
          <p:cNvPr id="25605"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p>
        </p:txBody>
      </p:sp>
    </p:spTree>
    <p:extLst>
      <p:ext uri="{BB962C8B-B14F-4D97-AF65-F5344CB8AC3E}">
        <p14:creationId xmlns:p14="http://schemas.microsoft.com/office/powerpoint/2010/main" val="3312819970"/>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620649"/>
                <a:ext cx="11810444" cy="4413428"/>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dirty="0" smtClean="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dirty="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6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多选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福建卷</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某核反应方程为</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He</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p>
                    </m:sSubSup>
                  </m:oMath>
                </a14:m>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n+17.6</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MeV,</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现真空中有两个动量大小相等、方向相反的氘核与氚核相撞</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发生该核反应</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设反应释放的能量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远大于碰前氘核和氚核的动能</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全部转化为</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He</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与</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的动能</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该反应有质量亏损</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该反应为核裂变</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获得的动能约为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14 MeV</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He</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获得的动能约为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14 MeV</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620649"/>
                <a:ext cx="11810444" cy="4413428"/>
              </a:xfrm>
              <a:prstGeom prst="rect">
                <a:avLst/>
              </a:prstGeom>
              <a:blipFill rotWithShape="0">
                <a:blip r:embed="rId2"/>
                <a:stretch>
                  <a:fillRect l="-671" b="-2072"/>
                </a:stretch>
              </a:blipFill>
            </p:spPr>
            <p:txBody>
              <a:bodyPr/>
              <a:lstStyle/>
              <a:p>
                <a:r>
                  <a:rPr lang="zh-CN" altLang="en-US">
                    <a:noFill/>
                  </a:rPr>
                  <a:t> </a:t>
                </a:r>
              </a:p>
            </p:txBody>
          </p:sp>
        </mc:Fallback>
      </mc:AlternateContent>
      <p:sp>
        <p:nvSpPr>
          <p:cNvPr id="6" name="TextBox 1"/>
          <p:cNvSpPr txBox="1"/>
          <p:nvPr/>
        </p:nvSpPr>
        <p:spPr>
          <a:xfrm>
            <a:off x="10479246" y="1993011"/>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241943617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760476"/>
                <a:ext cx="11658044" cy="4785132"/>
              </a:xfrm>
              <a:prstGeom prst="rect">
                <a:avLst/>
              </a:prstGeom>
            </p:spPr>
            <p:txBody>
              <a:bodyPr wrap="square" lIns="121898" tIns="60948" rIns="121898" bIns="60948">
                <a:spAutoFit/>
              </a:bodyPr>
              <a:lstStyle/>
              <a:p>
                <a:pPr>
                  <a:lnSpc>
                    <a:spcPct val="150000"/>
                  </a:lnSpc>
                  <a:spcAft>
                    <a:spcPts val="565"/>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题中核反应释放能量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由爱因斯坦质能方程可知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该反应有质量亏损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题中核反应为两个轻核结合成质量较大的核</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所以该反应为核聚变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动量大小相等、方向相反的氘核与氚核相撞</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由动量守恒定律可知生成的氦核与中子的动量大小相等、方向相反</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设两者的动量大小均为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由能量守恒定律有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565"/>
                  </a:spcAft>
                  <a:tabLst>
                    <a:tab pos="2970530" algn="l"/>
                  </a:tabLst>
                </a:pP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=17.6</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MeV,</a:t>
                </a:r>
                <a:r>
                  <a:rPr lang="zh-CN" altLang="zh-CN" sz="2600" b="1" dirty="0">
                    <a:latin typeface="Times New Roman" panose="02020603050405020304" pitchFamily="18" charset="0"/>
                    <a:cs typeface="Times New Roman" panose="02020603050405020304" pitchFamily="18" charset="0"/>
                  </a:rPr>
                  <a:t>其中</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可得中子获得的动能</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=14.08</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MeV≈14</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MeV,</a:t>
                </a:r>
                <a:r>
                  <a:rPr lang="zh-CN" altLang="zh-CN" sz="2600" b="1" dirty="0">
                    <a:latin typeface="Times New Roman" panose="02020603050405020304" pitchFamily="18" charset="0"/>
                    <a:cs typeface="Times New Roman" panose="02020603050405020304" pitchFamily="18" charset="0"/>
                  </a:rPr>
                  <a:t>氦核获得的动能</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=3.52</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MeV,C</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760476"/>
                <a:ext cx="11658044" cy="4785132"/>
              </a:xfrm>
              <a:prstGeom prst="rect">
                <a:avLst/>
              </a:prstGeom>
              <a:blipFill rotWithShape="0">
                <a:blip r:embed="rId2"/>
                <a:stretch>
                  <a:fillRect l="-680" r="-366" b="-127"/>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42759496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106615" y="1319508"/>
                <a:ext cx="11810444" cy="4943573"/>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5.(2026·</a:t>
                </a:r>
                <a:r>
                  <a:rPr lang="zh-CN" altLang="zh-CN" sz="2600" b="1" dirty="0">
                    <a:latin typeface="Times New Roman" panose="02020603050405020304" pitchFamily="18" charset="0"/>
                    <a:cs typeface="Times New Roman" panose="02020603050405020304" pitchFamily="18" charset="0"/>
                  </a:rPr>
                  <a:t>辽宁大连模拟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太阳的能量主要通过质子</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质子链反应</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简称</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PP</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链</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产生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太阳产生的能量约</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99%</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来自该链反应。该链反应中的一个核反应方程为</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bSup>
                  </m:oMath>
                </a14:m>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He+X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已知</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的比结合能为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He</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的比结合能为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err="1" smtClean="0">
                    <a:effectLst/>
                    <a:latin typeface="Times New Roman" panose="02020603050405020304" pitchFamily="18" charset="0"/>
                    <a:ea typeface="微软雅黑" panose="020B0503020204020204" pitchFamily="34" charset="-122"/>
                    <a:cs typeface="Times New Roman" panose="02020603050405020304" pitchFamily="18" charset="0"/>
                  </a:rPr>
                  <a:t>A.X</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是质子</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反应物的总结合能大于生成物的总结合能</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He</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的比结合能大于</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的比结合能</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该核反应释放的核能为</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106615" y="1319508"/>
                <a:ext cx="11810444" cy="4943573"/>
              </a:xfrm>
              <a:prstGeom prst="rect">
                <a:avLst/>
              </a:prstGeom>
              <a:blipFill rotWithShape="0">
                <a:blip r:embed="rId2"/>
                <a:stretch>
                  <a:fillRect l="-671" b="-1726"/>
                </a:stretch>
              </a:blipFill>
            </p:spPr>
            <p:txBody>
              <a:bodyPr/>
              <a:lstStyle/>
              <a:p>
                <a:r>
                  <a:rPr lang="zh-CN" altLang="en-US">
                    <a:noFill/>
                  </a:rPr>
                  <a:t> </a:t>
                </a:r>
              </a:p>
            </p:txBody>
          </p:sp>
        </mc:Fallback>
      </mc:AlternateContent>
      <p:sp>
        <p:nvSpPr>
          <p:cNvPr id="7" name="矩形 6"/>
          <p:cNvSpPr/>
          <p:nvPr/>
        </p:nvSpPr>
        <p:spPr>
          <a:xfrm>
            <a:off x="97250" y="6206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p:sp>
        <p:nvSpPr>
          <p:cNvPr id="9" name="TextBox 1"/>
          <p:cNvSpPr txBox="1"/>
          <p:nvPr/>
        </p:nvSpPr>
        <p:spPr>
          <a:xfrm>
            <a:off x="707231" y="3307056"/>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185491502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37518"/>
            <a:ext cx="11810444" cy="3055364"/>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根据质量数和电荷数守恒知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a:latin typeface="Times New Roman" panose="02020603050405020304" pitchFamily="18" charset="0"/>
                <a:cs typeface="Times New Roman" panose="02020603050405020304" pitchFamily="18" charset="0"/>
              </a:rPr>
              <a:t>的电荷数为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a:t>
            </a:r>
            <a:r>
              <a:rPr lang="zh-CN" altLang="zh-CN" sz="2600" b="1">
                <a:latin typeface="Times New Roman" panose="02020603050405020304" pitchFamily="18" charset="0"/>
                <a:cs typeface="Times New Roman" panose="02020603050405020304" pitchFamily="18" charset="0"/>
              </a:rPr>
              <a:t>质量数为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2-3=1,</a:t>
            </a:r>
            <a:r>
              <a:rPr lang="zh-CN" altLang="zh-CN" sz="2600" b="1">
                <a:latin typeface="Times New Roman" panose="02020603050405020304" pitchFamily="18" charset="0"/>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a:latin typeface="Times New Roman" panose="02020603050405020304" pitchFamily="18" charset="0"/>
                <a:cs typeface="Times New Roman" panose="02020603050405020304" pitchFamily="18" charset="0"/>
              </a:rPr>
              <a:t>是中子</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反应物的总结合能为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生成物的总结合能为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因聚变反应释放能量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所以生成物总结合能更大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&gt;4</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反应物总结合能小于生成物</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聚变反应中生成物比反应物更稳定</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比结合能更大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释放的核能为生成物总结合能与反应物总结合能之差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1471974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637518"/>
                <a:ext cx="8923085" cy="2558112"/>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b="1" dirty="0">
                    <a:latin typeface="Times New Roman" panose="02020603050405020304" pitchFamily="18" charset="0"/>
                    <a:cs typeface="Times New Roman" panose="02020603050405020304" pitchFamily="18" charset="0"/>
                  </a:rPr>
                  <a:t>多选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原来静止在匀强磁场中的某种放射性元素的原子核</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衰变后产生的新核</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粒子在磁场中运动径迹如图所示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假定原子核</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𝒁</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衰变时释放的核能全部转化为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核和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粒子的动能</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已知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核的动能为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光速为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637518"/>
                <a:ext cx="8923085" cy="2558112"/>
              </a:xfrm>
              <a:prstGeom prst="rect">
                <a:avLst/>
              </a:prstGeom>
              <a:blipFill rotWithShape="0">
                <a:blip r:embed="rId2"/>
                <a:stretch>
                  <a:fillRect l="-888" r="-820" b="-190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矩形 4"/>
              <p:cNvSpPr/>
              <p:nvPr/>
            </p:nvSpPr>
            <p:spPr>
              <a:xfrm>
                <a:off x="259015" y="3212973"/>
                <a:ext cx="11658044" cy="275765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衰变方程为</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𝒁</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m:t>
                        </m:r>
                      </m:sup>
                    </m:sSub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X</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up>
                    </m:sSub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He</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𝒁</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up>
                    </m:sSub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其中</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粒子由</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核中两个中子和两个质子结合而成</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B.Y</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核和</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粒子在磁场中运动方向都为逆时针方向</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该反应中质量亏损为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D.Y</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核和</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粒子运动的半径之比为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Z</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3212973"/>
                <a:ext cx="11658044" cy="2757654"/>
              </a:xfrm>
              <a:prstGeom prst="rect">
                <a:avLst/>
              </a:prstGeom>
              <a:blipFill rotWithShape="0">
                <a:blip r:embed="rId3"/>
                <a:stretch>
                  <a:fillRect l="-680" b="-4204"/>
                </a:stretch>
              </a:blipFill>
            </p:spPr>
            <p:txBody>
              <a:bodyPr/>
              <a:lstStyle/>
              <a:p>
                <a:r>
                  <a:rPr lang="zh-CN" altLang="en-US">
                    <a:noFill/>
                  </a:rPr>
                  <a:t> </a:t>
                </a:r>
              </a:p>
            </p:txBody>
          </p:sp>
        </mc:Fallback>
      </mc:AlternateContent>
      <p:sp>
        <p:nvSpPr>
          <p:cNvPr id="6" name="TextBox 1"/>
          <p:cNvSpPr txBox="1"/>
          <p:nvPr/>
        </p:nvSpPr>
        <p:spPr>
          <a:xfrm>
            <a:off x="8001349" y="2590292"/>
            <a:ext cx="1080135" cy="523220"/>
          </a:xfrm>
          <a:prstGeom prst="rect">
            <a:avLst/>
          </a:prstGeom>
          <a:noFill/>
        </p:spPr>
        <p:txBody>
          <a:bodyPr wrap="square" rtlCol="0">
            <a:spAutoFit/>
          </a:bodyPr>
          <a:lstStyle/>
          <a:p>
            <a:r>
              <a:rPr lang="en-US" altLang="zh-CN" sz="2800" b="1">
                <a:solidFill>
                  <a:srgbClr val="C00000"/>
                </a:solidFill>
                <a:latin typeface="Times New Roman" pitchFamily="18" charset="0"/>
                <a:ea typeface="华文细黑" pitchFamily="2" charset="-122"/>
                <a:cs typeface="Times New Roman" pitchFamily="18" charset="0"/>
              </a:rPr>
              <a:t>ABC</a:t>
            </a:r>
            <a:endParaRPr lang="zh-CN" altLang="en-US" sz="2800" b="1" dirty="0">
              <a:solidFill>
                <a:srgbClr val="C00000"/>
              </a:solidFill>
              <a:latin typeface="Times New Roman" pitchFamily="18" charset="0"/>
              <a:ea typeface="华文细黑" pitchFamily="2" charset="-122"/>
              <a:cs typeface="Times New Roman" pitchFamily="18" charset="0"/>
            </a:endParaRPr>
          </a:p>
        </p:txBody>
      </p:sp>
      <p:pic>
        <p:nvPicPr>
          <p:cNvPr id="7" name="image342.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72956" y="714732"/>
            <a:ext cx="2485580" cy="2570133"/>
          </a:xfrm>
          <a:prstGeom prst="rect">
            <a:avLst/>
          </a:prstGeom>
        </p:spPr>
      </p:pic>
    </p:spTree>
    <p:extLst>
      <p:ext uri="{BB962C8B-B14F-4D97-AF65-F5344CB8AC3E}">
        <p14:creationId xmlns:p14="http://schemas.microsoft.com/office/powerpoint/2010/main" val="312575899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544322"/>
                <a:ext cx="11658044" cy="5828751"/>
              </a:xfrm>
              <a:prstGeom prst="rect">
                <a:avLst/>
              </a:prstGeom>
            </p:spPr>
            <p:txBody>
              <a:bodyPr wrap="square" lIns="121898" tIns="60948" rIns="121898" bIns="60948">
                <a:spAutoFit/>
              </a:bodyPr>
              <a:lstStyle/>
              <a:p>
                <a:pPr>
                  <a:lnSpc>
                    <a:spcPct val="14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根据质量数守恒和电荷数守恒</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衰变方程为</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𝒁</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X</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He</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𝒁</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b="1" dirty="0">
                    <a:latin typeface="Times New Roman" panose="02020603050405020304" pitchFamily="18" charset="0"/>
                    <a:cs typeface="Times New Roman" panose="02020603050405020304" pitchFamily="18" charset="0"/>
                  </a:rPr>
                  <a:t>其中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b="1" dirty="0">
                    <a:latin typeface="Times New Roman" panose="02020603050405020304" pitchFamily="18" charset="0"/>
                    <a:cs typeface="Times New Roman" panose="02020603050405020304" pitchFamily="18" charset="0"/>
                  </a:rPr>
                  <a:t>粒子由</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dirty="0">
                    <a:latin typeface="Times New Roman" panose="02020603050405020304" pitchFamily="18" charset="0"/>
                    <a:cs typeface="Times New Roman" panose="02020603050405020304" pitchFamily="18" charset="0"/>
                  </a:rPr>
                  <a:t>核中两个中子和两个质子结合而成</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根据左手定则</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b="1" dirty="0">
                    <a:latin typeface="Times New Roman" panose="02020603050405020304" pitchFamily="18" charset="0"/>
                    <a:cs typeface="Times New Roman" panose="02020603050405020304" pitchFamily="18" charset="0"/>
                  </a:rPr>
                  <a:t>核和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b="1" dirty="0">
                    <a:latin typeface="Times New Roman" panose="02020603050405020304" pitchFamily="18" charset="0"/>
                    <a:cs typeface="Times New Roman" panose="02020603050405020304" pitchFamily="18" charset="0"/>
                  </a:rPr>
                  <a:t>粒子在磁场中运动方向都为逆时针方向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𝐤</m:t>
                            </m:r>
                          </m:sub>
                        </m:sSub>
                      </m:e>
                    </m:rad>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衰变后产生的</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b="1" dirty="0">
                    <a:latin typeface="Times New Roman" panose="02020603050405020304" pitchFamily="18" charset="0"/>
                    <a:cs typeface="Times New Roman" panose="02020603050405020304" pitchFamily="18" charset="0"/>
                  </a:rPr>
                  <a:t>核和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b="1" dirty="0">
                    <a:latin typeface="Times New Roman" panose="02020603050405020304" pitchFamily="18" charset="0"/>
                    <a:cs typeface="Times New Roman" panose="02020603050405020304" pitchFamily="18" charset="0"/>
                  </a:rPr>
                  <a:t>粒子动量大小相等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b="1" dirty="0">
                    <a:latin typeface="Times New Roman" panose="02020603050405020304" pitchFamily="18" charset="0"/>
                    <a:cs typeface="Times New Roman" panose="02020603050405020304" pitchFamily="18" charset="0"/>
                  </a:rPr>
                  <a:t>粒子的动能</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衰变后产生的</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b="1" dirty="0">
                    <a:latin typeface="Times New Roman" panose="02020603050405020304" pitchFamily="18" charset="0"/>
                    <a:cs typeface="Times New Roman" panose="02020603050405020304" pitchFamily="18" charset="0"/>
                  </a:rPr>
                  <a:t>核和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b="1" dirty="0">
                    <a:latin typeface="Times New Roman" panose="02020603050405020304" pitchFamily="18" charset="0"/>
                    <a:cs typeface="Times New Roman" panose="02020603050405020304" pitchFamily="18" charset="0"/>
                  </a:rPr>
                  <a:t>粒子总动能为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根据质能</a:t>
                </a:r>
                <a:r>
                  <a:rPr lang="zh-CN" altLang="zh-CN" sz="2600" b="1" dirty="0" smtClean="0">
                    <a:latin typeface="Times New Roman" panose="02020603050405020304" pitchFamily="18" charset="0"/>
                    <a:cs typeface="Times New Roman" panose="02020603050405020304" pitchFamily="18" charset="0"/>
                  </a:rPr>
                  <a:t>方</a:t>
                </a:r>
                <a:endParaRPr lang="en-US" altLang="zh-CN" sz="2600" b="1" dirty="0" smtClean="0">
                  <a:latin typeface="Times New Roman" panose="02020603050405020304" pitchFamily="18" charset="0"/>
                  <a:cs typeface="Times New Roman" panose="02020603050405020304" pitchFamily="18" charset="0"/>
                </a:endParaRPr>
              </a:p>
              <a:p>
                <a:pPr>
                  <a:lnSpc>
                    <a:spcPct val="14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程</a:t>
                </a:r>
                <a:r>
                  <a:rPr lang="zh-CN" altLang="zh-CN" sz="2600" b="1" dirty="0">
                    <a:latin typeface="Times New Roman" panose="02020603050405020304" pitchFamily="18" charset="0"/>
                    <a:cs typeface="Times New Roman" panose="02020603050405020304" pitchFamily="18" charset="0"/>
                  </a:rPr>
                  <a:t>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mc</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解得质量亏损</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粒子在</a:t>
                </a:r>
                <a:r>
                  <a:rPr lang="zh-CN" altLang="zh-CN" sz="2600" b="1" dirty="0" smtClean="0">
                    <a:latin typeface="Times New Roman" panose="02020603050405020304" pitchFamily="18" charset="0"/>
                    <a:cs typeface="Times New Roman" panose="02020603050405020304" pitchFamily="18" charset="0"/>
                  </a:rPr>
                  <a:t>磁场</a:t>
                </a:r>
                <a:endParaRPr lang="en-US" altLang="zh-CN" sz="2600" b="1" dirty="0" smtClean="0">
                  <a:latin typeface="Times New Roman" panose="02020603050405020304" pitchFamily="18" charset="0"/>
                  <a:cs typeface="Times New Roman" panose="02020603050405020304" pitchFamily="18" charset="0"/>
                </a:endParaRPr>
              </a:p>
              <a:p>
                <a:pPr>
                  <a:lnSpc>
                    <a:spcPct val="14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中</a:t>
                </a:r>
                <a:r>
                  <a:rPr lang="zh-CN" altLang="zh-CN" sz="2600" b="1" dirty="0">
                    <a:latin typeface="Times New Roman" panose="02020603050405020304" pitchFamily="18" charset="0"/>
                    <a:cs typeface="Times New Roman" panose="02020603050405020304" pitchFamily="18" charset="0"/>
                  </a:rPr>
                  <a:t>做匀速圆周运动的半径</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𝒒𝑩</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因为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b="1" dirty="0">
                    <a:latin typeface="Times New Roman" panose="02020603050405020304" pitchFamily="18" charset="0"/>
                    <a:cs typeface="Times New Roman" panose="02020603050405020304" pitchFamily="18" charset="0"/>
                  </a:rPr>
                  <a:t>核和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b="1" dirty="0">
                    <a:latin typeface="Times New Roman" panose="02020603050405020304" pitchFamily="18" charset="0"/>
                    <a:cs typeface="Times New Roman" panose="02020603050405020304" pitchFamily="18" charset="0"/>
                  </a:rPr>
                  <a:t>粒子动量</a:t>
                </a:r>
                <a:r>
                  <a:rPr lang="zh-CN" altLang="zh-CN" sz="2600" b="1" dirty="0" smtClean="0">
                    <a:latin typeface="Times New Roman" panose="02020603050405020304" pitchFamily="18" charset="0"/>
                    <a:cs typeface="Times New Roman" panose="02020603050405020304" pitchFamily="18" charset="0"/>
                  </a:rPr>
                  <a:t>大小</a:t>
                </a:r>
                <a:endParaRPr lang="en-US" altLang="zh-CN" sz="2600" b="1" dirty="0" smtClean="0">
                  <a:latin typeface="Times New Roman" panose="02020603050405020304" pitchFamily="18" charset="0"/>
                  <a:cs typeface="Times New Roman" panose="02020603050405020304" pitchFamily="18" charset="0"/>
                </a:endParaRPr>
              </a:p>
              <a:p>
                <a:pPr>
                  <a:lnSpc>
                    <a:spcPct val="14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相等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Z</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544322"/>
                <a:ext cx="11658044" cy="5828751"/>
              </a:xfrm>
              <a:prstGeom prst="rect">
                <a:avLst/>
              </a:prstGeom>
              <a:blipFill rotWithShape="0">
                <a:blip r:embed="rId2"/>
                <a:stretch>
                  <a:fillRect l="-680" r="-52" b="-1464"/>
                </a:stretch>
              </a:blipFill>
            </p:spPr>
            <p:txBody>
              <a:bodyPr/>
              <a:lstStyle/>
              <a:p>
                <a:r>
                  <a:rPr lang="zh-CN" altLang="en-US">
                    <a:noFill/>
                  </a:rPr>
                  <a:t> </a:t>
                </a:r>
              </a:p>
            </p:txBody>
          </p:sp>
        </mc:Fallback>
      </mc:AlternateContent>
      <p:pic>
        <p:nvPicPr>
          <p:cNvPr id="7" name="image34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19584" y="3479800"/>
            <a:ext cx="2485580" cy="2570133"/>
          </a:xfrm>
          <a:prstGeom prst="rect">
            <a:avLst/>
          </a:prstGeom>
        </p:spPr>
      </p:pic>
    </p:spTree>
    <p:extLst>
      <p:ext uri="{BB962C8B-B14F-4D97-AF65-F5344CB8AC3E}">
        <p14:creationId xmlns:p14="http://schemas.microsoft.com/office/powerpoint/2010/main" val="186400544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3</a:t>
            </a: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3273" y="586782"/>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a:latin typeface="Times New Roman"/>
                <a:ea typeface="微软雅黑"/>
                <a:cs typeface="Courier New"/>
              </a:rPr>
              <a:t>A</a:t>
            </a:r>
            <a:r>
              <a:rPr lang="zh-CN" altLang="zh-CN" sz="2600" kern="100" dirty="0">
                <a:latin typeface="Times New Roman"/>
                <a:ea typeface="微软雅黑"/>
                <a:cs typeface="Times New Roman"/>
              </a:rPr>
              <a:t>级　基础对点练</a:t>
            </a:r>
            <a:endParaRPr lang="zh-CN" altLang="zh-CN" sz="1050" kern="100" dirty="0">
              <a:effectLst/>
              <a:latin typeface="宋体"/>
              <a:cs typeface="Courier New"/>
            </a:endParaRPr>
          </a:p>
        </p:txBody>
      </p:sp>
      <p:sp>
        <p:nvSpPr>
          <p:cNvPr id="5" name="TextBox 4"/>
          <p:cNvSpPr txBox="1"/>
          <p:nvPr/>
        </p:nvSpPr>
        <p:spPr>
          <a:xfrm>
            <a:off x="10796234" y="2735175"/>
            <a:ext cx="737747"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836676"/>
            <a:ext cx="11810444" cy="2431411"/>
          </a:xfrm>
          <a:prstGeom prst="rect">
            <a:avLst/>
          </a:prstGeom>
        </p:spPr>
        <p:txBody>
          <a:bodyPr wrap="square" lIns="121898" tIns="60948" rIns="121898" bIns="60948">
            <a:spAutoFit/>
          </a:bodyPr>
          <a:lstStyle/>
          <a:p>
            <a:pPr marL="252000" indent="-457200">
              <a:spcAft>
                <a:spcPts val="0"/>
              </a:spcAft>
              <a:tabLst>
                <a:tab pos="2970530" algn="l"/>
              </a:tabLst>
            </a:pPr>
            <a:r>
              <a:rPr lang="zh-CN" altLang="zh-CN" sz="2500" b="1" dirty="0">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5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5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500" b="1" dirty="0">
                <a:latin typeface="Times New Roman" panose="02020603050405020304" pitchFamily="18" charset="0"/>
                <a:ea typeface="黑体" panose="02010609060101010101" pitchFamily="49" charset="-122"/>
                <a:cs typeface="Times New Roman" panose="02020603050405020304" pitchFamily="18" charset="0"/>
              </a:rPr>
              <a:t>原子的核式结构</a:t>
            </a:r>
            <a:endParaRPr lang="zh-CN" altLang="zh-CN" sz="2500" dirty="0">
              <a:latin typeface="Calibri" panose="020F0502020204030204" pitchFamily="34" charset="0"/>
              <a:cs typeface="Times New Roman" panose="02020603050405020304" pitchFamily="18" charset="0"/>
            </a:endParaRPr>
          </a:p>
          <a:p>
            <a:pPr marL="252000" indent="-457200">
              <a:spcAft>
                <a:spcPts val="0"/>
              </a:spcAft>
              <a:tabLst>
                <a:tab pos="2970530" algn="l"/>
              </a:tabLst>
            </a:pPr>
            <a:r>
              <a:rPr lang="en-US" altLang="zh-CN" sz="25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500" dirty="0">
                <a:latin typeface="Times New Roman" panose="02020603050405020304" pitchFamily="18" charset="0"/>
                <a:ea typeface="微软雅黑" panose="020B0503020204020204" pitchFamily="34" charset="-122"/>
                <a:cs typeface="Times New Roman" panose="02020603050405020304" pitchFamily="18" charset="0"/>
              </a:rPr>
              <a:t>如图甲所示为</a:t>
            </a:r>
            <a:r>
              <a:rPr lang="en-US" altLang="zh-CN" sz="2500" dirty="0">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500" dirty="0">
                <a:latin typeface="Times New Roman" panose="02020603050405020304" pitchFamily="18" charset="0"/>
                <a:ea typeface="微软雅黑" panose="020B0503020204020204" pitchFamily="34" charset="-122"/>
                <a:cs typeface="Times New Roman" panose="02020603050405020304" pitchFamily="18" charset="0"/>
              </a:rPr>
              <a:t>粒子散射实验装置的剖面图</a:t>
            </a:r>
            <a:r>
              <a:rPr lang="en-US" altLang="zh-CN" sz="25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500" dirty="0">
                <a:latin typeface="Times New Roman" panose="02020603050405020304" pitchFamily="18" charset="0"/>
                <a:ea typeface="微软雅黑" panose="020B0503020204020204" pitchFamily="34" charset="-122"/>
                <a:cs typeface="Times New Roman" panose="02020603050405020304" pitchFamily="18" charset="0"/>
              </a:rPr>
              <a:t>图中铅盒内的放射性元素钋所放出的</a:t>
            </a:r>
            <a:r>
              <a:rPr lang="en-US" altLang="zh-CN" sz="2500" dirty="0">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500" dirty="0">
                <a:latin typeface="Times New Roman" panose="02020603050405020304" pitchFamily="18" charset="0"/>
                <a:ea typeface="微软雅黑" panose="020B0503020204020204" pitchFamily="34" charset="-122"/>
                <a:cs typeface="Times New Roman" panose="02020603050405020304" pitchFamily="18" charset="0"/>
              </a:rPr>
              <a:t>粒子由铅盒上的小孔射出</a:t>
            </a:r>
            <a:r>
              <a:rPr lang="en-US" altLang="zh-CN" sz="25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500" dirty="0">
                <a:latin typeface="Times New Roman" panose="02020603050405020304" pitchFamily="18" charset="0"/>
                <a:ea typeface="微软雅黑" panose="020B0503020204020204" pitchFamily="34" charset="-122"/>
                <a:cs typeface="Times New Roman" panose="02020603050405020304" pitchFamily="18" charset="0"/>
              </a:rPr>
              <a:t>形成一束很细的粒子束打到金箔上</a:t>
            </a:r>
            <a:r>
              <a:rPr lang="en-US" altLang="zh-CN" sz="2500" dirty="0">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500" dirty="0">
                <a:latin typeface="Times New Roman" panose="02020603050405020304" pitchFamily="18" charset="0"/>
                <a:ea typeface="微软雅黑" panose="020B0503020204020204" pitchFamily="34" charset="-122"/>
                <a:cs typeface="Times New Roman" panose="02020603050405020304" pitchFamily="18" charset="0"/>
              </a:rPr>
              <a:t>粒子束能穿过很薄的金箔打到荧光屏上</a:t>
            </a:r>
            <a:r>
              <a:rPr lang="en-US" altLang="zh-CN" sz="25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500" dirty="0">
                <a:latin typeface="Times New Roman" panose="02020603050405020304" pitchFamily="18" charset="0"/>
                <a:ea typeface="微软雅黑" panose="020B0503020204020204" pitchFamily="34" charset="-122"/>
                <a:cs typeface="Times New Roman" panose="02020603050405020304" pitchFamily="18" charset="0"/>
              </a:rPr>
              <a:t>并产生闪光</a:t>
            </a:r>
            <a:r>
              <a:rPr lang="en-US" altLang="zh-CN" sz="25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500" dirty="0">
                <a:latin typeface="Times New Roman" panose="02020603050405020304" pitchFamily="18" charset="0"/>
                <a:ea typeface="微软雅黑" panose="020B0503020204020204" pitchFamily="34" charset="-122"/>
                <a:cs typeface="Times New Roman" panose="02020603050405020304" pitchFamily="18" charset="0"/>
              </a:rPr>
              <a:t>这些闪光可以通过显微镜观察</a:t>
            </a:r>
            <a:r>
              <a:rPr lang="en-US" altLang="zh-CN" sz="2500" dirty="0">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500" dirty="0">
                <a:latin typeface="Times New Roman" panose="02020603050405020304" pitchFamily="18" charset="0"/>
                <a:ea typeface="微软雅黑" panose="020B0503020204020204" pitchFamily="34" charset="-122"/>
                <a:cs typeface="Times New Roman" panose="02020603050405020304" pitchFamily="18" charset="0"/>
              </a:rPr>
              <a:t>粒子穿越金箔前后运动方向之间的夹角</a:t>
            </a:r>
            <a:r>
              <a:rPr lang="en-US" altLang="zh-CN" sz="2500" i="1" dirty="0">
                <a:latin typeface="Times New Roman" panose="02020603050405020304" pitchFamily="18" charset="0"/>
                <a:ea typeface="微软雅黑" panose="020B0503020204020204" pitchFamily="34" charset="-122"/>
                <a:cs typeface="Times New Roman" panose="02020603050405020304" pitchFamily="18" charset="0"/>
              </a:rPr>
              <a:t>θ</a:t>
            </a:r>
            <a:r>
              <a:rPr lang="zh-CN" altLang="zh-CN" sz="2500" dirty="0">
                <a:latin typeface="Times New Roman" panose="02020603050405020304" pitchFamily="18" charset="0"/>
                <a:ea typeface="微软雅黑" panose="020B0503020204020204" pitchFamily="34" charset="-122"/>
                <a:cs typeface="Times New Roman" panose="02020603050405020304" pitchFamily="18" charset="0"/>
              </a:rPr>
              <a:t>称为散射角</a:t>
            </a:r>
            <a:r>
              <a:rPr lang="en-US" altLang="zh-CN" sz="25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500" dirty="0">
                <a:latin typeface="Times New Roman" panose="02020603050405020304" pitchFamily="18" charset="0"/>
                <a:ea typeface="微软雅黑" panose="020B0503020204020204" pitchFamily="34" charset="-122"/>
                <a:cs typeface="Times New Roman" panose="02020603050405020304" pitchFamily="18" charset="0"/>
              </a:rPr>
              <a:t>如图乙所示</a:t>
            </a:r>
            <a:r>
              <a:rPr lang="en-US" altLang="zh-CN" sz="25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500" dirty="0">
                <a:latin typeface="Times New Roman" panose="02020603050405020304" pitchFamily="18" charset="0"/>
                <a:ea typeface="微软雅黑" panose="020B0503020204020204" pitchFamily="34" charset="-122"/>
                <a:cs typeface="Times New Roman" panose="02020603050405020304" pitchFamily="18" charset="0"/>
              </a:rPr>
              <a:t>荧光屏和显微镜可一起绕金箔沿圆周转动</a:t>
            </a:r>
            <a:r>
              <a:rPr lang="en-US" altLang="zh-CN" sz="25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500" dirty="0">
                <a:latin typeface="Times New Roman" panose="02020603050405020304" pitchFamily="18" charset="0"/>
                <a:ea typeface="微软雅黑" panose="020B0503020204020204" pitchFamily="34" charset="-122"/>
                <a:cs typeface="Times New Roman" panose="02020603050405020304" pitchFamily="18" charset="0"/>
              </a:rPr>
              <a:t>以便观察</a:t>
            </a:r>
            <a:r>
              <a:rPr lang="en-US" altLang="zh-CN" sz="2500" dirty="0">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500" dirty="0">
                <a:latin typeface="Times New Roman" panose="02020603050405020304" pitchFamily="18" charset="0"/>
                <a:ea typeface="微软雅黑" panose="020B0503020204020204" pitchFamily="34" charset="-122"/>
                <a:cs typeface="Times New Roman" panose="02020603050405020304" pitchFamily="18" charset="0"/>
              </a:rPr>
              <a:t>粒子穿过金箔后散射角的变化情况</a:t>
            </a:r>
            <a:r>
              <a:rPr lang="en-US" altLang="zh-CN" sz="25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500" dirty="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5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5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5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2500" dirty="0">
              <a:latin typeface="Calibri" panose="020F0502020204030204" pitchFamily="34" charset="0"/>
              <a:cs typeface="Times New Roman" panose="02020603050405020304" pitchFamily="18" charset="0"/>
            </a:endParaRPr>
          </a:p>
        </p:txBody>
      </p:sp>
      <p:sp>
        <p:nvSpPr>
          <p:cNvPr id="7" name="矩形 6"/>
          <p:cNvSpPr/>
          <p:nvPr/>
        </p:nvSpPr>
        <p:spPr>
          <a:xfrm>
            <a:off x="323340" y="3390773"/>
            <a:ext cx="11658044" cy="2923853"/>
          </a:xfrm>
          <a:prstGeom prst="rect">
            <a:avLst/>
          </a:prstGeom>
        </p:spPr>
        <p:txBody>
          <a:bodyPr wrap="square" lIns="121898" tIns="60948" rIns="121898" bIns="60948">
            <a:spAutoFit/>
          </a:bodyPr>
          <a:lstStyle/>
          <a:p>
            <a:pPr>
              <a:spcAft>
                <a:spcPts val="0"/>
              </a:spcAft>
              <a:tabLst>
                <a:tab pos="2970530" algn="l"/>
              </a:tabLst>
            </a:pPr>
            <a:r>
              <a:rPr lang="en-US" altLang="zh-CN" sz="25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500" dirty="0">
                <a:latin typeface="Times New Roman" panose="02020603050405020304" pitchFamily="18" charset="0"/>
                <a:ea typeface="微软雅黑" panose="020B0503020204020204" pitchFamily="34" charset="-122"/>
                <a:cs typeface="Times New Roman" panose="02020603050405020304" pitchFamily="18" charset="0"/>
              </a:rPr>
              <a:t>整个装置可以不放在抽成真空的容器中</a:t>
            </a:r>
            <a:endParaRPr lang="zh-CN" altLang="zh-CN" sz="250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500" dirty="0">
                <a:latin typeface="Times New Roman" panose="02020603050405020304" pitchFamily="18" charset="0"/>
                <a:ea typeface="微软雅黑" panose="020B0503020204020204" pitchFamily="34" charset="-122"/>
                <a:cs typeface="Times New Roman" panose="02020603050405020304" pitchFamily="18" charset="0"/>
              </a:rPr>
              <a:t>B.α</a:t>
            </a:r>
            <a:r>
              <a:rPr lang="zh-CN" altLang="zh-CN" sz="2500" dirty="0">
                <a:latin typeface="Times New Roman" panose="02020603050405020304" pitchFamily="18" charset="0"/>
                <a:ea typeface="微软雅黑" panose="020B0503020204020204" pitchFamily="34" charset="-122"/>
                <a:cs typeface="Times New Roman" panose="02020603050405020304" pitchFamily="18" charset="0"/>
              </a:rPr>
              <a:t>粒子散射实验的结果表明</a:t>
            </a:r>
            <a:r>
              <a:rPr lang="en-US" altLang="zh-CN" sz="25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500" dirty="0">
                <a:latin typeface="Times New Roman" panose="02020603050405020304" pitchFamily="18" charset="0"/>
                <a:ea typeface="微软雅黑" panose="020B0503020204020204" pitchFamily="34" charset="-122"/>
                <a:cs typeface="Times New Roman" panose="02020603050405020304" pitchFamily="18" charset="0"/>
              </a:rPr>
              <a:t>少数</a:t>
            </a:r>
            <a:r>
              <a:rPr lang="en-US" altLang="zh-CN" sz="2500" dirty="0">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500" dirty="0">
                <a:latin typeface="Times New Roman" panose="02020603050405020304" pitchFamily="18" charset="0"/>
                <a:ea typeface="微软雅黑" panose="020B0503020204020204" pitchFamily="34" charset="-122"/>
                <a:cs typeface="Times New Roman" panose="02020603050405020304" pitchFamily="18" charset="0"/>
              </a:rPr>
              <a:t>粒子穿过</a:t>
            </a:r>
            <a:r>
              <a:rPr lang="zh-CN" altLang="zh-CN" sz="2500" dirty="0" smtClean="0">
                <a:latin typeface="Times New Roman" panose="02020603050405020304" pitchFamily="18" charset="0"/>
                <a:ea typeface="微软雅黑" panose="020B0503020204020204" pitchFamily="34" charset="-122"/>
                <a:cs typeface="Times New Roman" panose="02020603050405020304" pitchFamily="18" charset="0"/>
              </a:rPr>
              <a:t>金箔</a:t>
            </a:r>
            <a:endParaRPr lang="en-US" altLang="zh-CN" sz="25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spcAft>
                <a:spcPts val="0"/>
              </a:spcAft>
              <a:tabLst>
                <a:tab pos="2970530" algn="l"/>
              </a:tabLst>
            </a:pPr>
            <a:r>
              <a:rPr lang="zh-CN" altLang="zh-CN" sz="2500" dirty="0" smtClean="0">
                <a:latin typeface="Times New Roman" panose="02020603050405020304" pitchFamily="18" charset="0"/>
                <a:ea typeface="微软雅黑" panose="020B0503020204020204" pitchFamily="34" charset="-122"/>
                <a:cs typeface="Times New Roman" panose="02020603050405020304" pitchFamily="18" charset="0"/>
              </a:rPr>
              <a:t>后</a:t>
            </a:r>
            <a:r>
              <a:rPr lang="en-US" altLang="zh-CN" sz="25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500" dirty="0">
                <a:latin typeface="Times New Roman" panose="02020603050405020304" pitchFamily="18" charset="0"/>
                <a:ea typeface="微软雅黑" panose="020B0503020204020204" pitchFamily="34" charset="-122"/>
                <a:cs typeface="Times New Roman" panose="02020603050405020304" pitchFamily="18" charset="0"/>
              </a:rPr>
              <a:t>散射角很小</a:t>
            </a:r>
            <a:r>
              <a:rPr lang="en-US" altLang="zh-CN" sz="25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500" dirty="0">
                <a:latin typeface="Times New Roman" panose="02020603050405020304" pitchFamily="18" charset="0"/>
                <a:ea typeface="微软雅黑" panose="020B0503020204020204" pitchFamily="34" charset="-122"/>
                <a:cs typeface="Times New Roman" panose="02020603050405020304" pitchFamily="18" charset="0"/>
              </a:rPr>
              <a:t>平均为</a:t>
            </a:r>
            <a:r>
              <a:rPr lang="en-US" altLang="zh-CN" sz="2500" dirty="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5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5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500" dirty="0">
                <a:latin typeface="Times New Roman" panose="02020603050405020304" pitchFamily="18" charset="0"/>
                <a:ea typeface="微软雅黑" panose="020B0503020204020204" pitchFamily="34" charset="-122"/>
                <a:cs typeface="Times New Roman" panose="02020603050405020304" pitchFamily="18" charset="0"/>
              </a:rPr>
              <a:t>几乎沿原方向前进</a:t>
            </a:r>
            <a:endParaRPr lang="zh-CN" altLang="zh-CN" sz="250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500" dirty="0">
                <a:latin typeface="Times New Roman" panose="02020603050405020304" pitchFamily="18" charset="0"/>
                <a:ea typeface="微软雅黑" panose="020B0503020204020204" pitchFamily="34" charset="-122"/>
                <a:cs typeface="Times New Roman" panose="02020603050405020304" pitchFamily="18" charset="0"/>
              </a:rPr>
              <a:t>C.α</a:t>
            </a:r>
            <a:r>
              <a:rPr lang="zh-CN" altLang="zh-CN" sz="2500" dirty="0">
                <a:latin typeface="Times New Roman" panose="02020603050405020304" pitchFamily="18" charset="0"/>
                <a:ea typeface="微软雅黑" panose="020B0503020204020204" pitchFamily="34" charset="-122"/>
                <a:cs typeface="Times New Roman" panose="02020603050405020304" pitchFamily="18" charset="0"/>
              </a:rPr>
              <a:t>粒子散射实验中观察到的个别</a:t>
            </a:r>
            <a:r>
              <a:rPr lang="en-US" altLang="zh-CN" sz="2500" dirty="0">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500" dirty="0">
                <a:latin typeface="Times New Roman" panose="02020603050405020304" pitchFamily="18" charset="0"/>
                <a:ea typeface="微软雅黑" panose="020B0503020204020204" pitchFamily="34" charset="-122"/>
                <a:cs typeface="Times New Roman" panose="02020603050405020304" pitchFamily="18" charset="0"/>
              </a:rPr>
              <a:t>粒子被反弹回来</a:t>
            </a:r>
            <a:r>
              <a:rPr lang="en-US" altLang="zh-CN" sz="2500" dirty="0" smtClean="0">
                <a:latin typeface="Times New Roman" panose="02020603050405020304" pitchFamily="18" charset="0"/>
                <a:ea typeface="微软雅黑" panose="020B0503020204020204" pitchFamily="34" charset="-122"/>
                <a:cs typeface="Times New Roman" panose="02020603050405020304" pitchFamily="18" charset="0"/>
              </a:rPr>
              <a:t>,</a:t>
            </a:r>
          </a:p>
          <a:p>
            <a:pPr>
              <a:spcAft>
                <a:spcPts val="0"/>
              </a:spcAft>
              <a:tabLst>
                <a:tab pos="2970530" algn="l"/>
              </a:tabLst>
            </a:pPr>
            <a:r>
              <a:rPr lang="zh-CN" altLang="zh-CN" sz="2500" dirty="0" smtClean="0">
                <a:latin typeface="Times New Roman" panose="02020603050405020304" pitchFamily="18" charset="0"/>
                <a:ea typeface="微软雅黑" panose="020B0503020204020204" pitchFamily="34" charset="-122"/>
                <a:cs typeface="Times New Roman" panose="02020603050405020304" pitchFamily="18" charset="0"/>
              </a:rPr>
              <a:t>就</a:t>
            </a:r>
            <a:r>
              <a:rPr lang="zh-CN" altLang="zh-CN" sz="2500" dirty="0">
                <a:latin typeface="Times New Roman" panose="02020603050405020304" pitchFamily="18" charset="0"/>
                <a:ea typeface="微软雅黑" panose="020B0503020204020204" pitchFamily="34" charset="-122"/>
                <a:cs typeface="Times New Roman" panose="02020603050405020304" pitchFamily="18" charset="0"/>
              </a:rPr>
              <a:t>像</a:t>
            </a:r>
            <a:r>
              <a:rPr lang="en-US" altLang="zh-CN" sz="2500" b="1" dirty="0">
                <a:latin typeface="宋体" panose="02010600030101010101" pitchFamily="2" charset="-122"/>
                <a:cs typeface="Times New Roman" panose="02020603050405020304" pitchFamily="18" charset="0"/>
              </a:rPr>
              <a:t>“</a:t>
            </a:r>
            <a:r>
              <a:rPr lang="zh-CN" altLang="zh-CN" sz="2500" dirty="0">
                <a:latin typeface="Times New Roman" panose="02020603050405020304" pitchFamily="18" charset="0"/>
                <a:ea typeface="微软雅黑" panose="020B0503020204020204" pitchFamily="34" charset="-122"/>
                <a:cs typeface="Times New Roman" panose="02020603050405020304" pitchFamily="18" charset="0"/>
              </a:rPr>
              <a:t>一颗炮弹射向一张薄纸会反弹回来</a:t>
            </a:r>
            <a:r>
              <a:rPr lang="en-US" altLang="zh-CN" sz="2500" b="1" dirty="0">
                <a:latin typeface="宋体" panose="02010600030101010101" pitchFamily="2" charset="-122"/>
                <a:cs typeface="Times New Roman" panose="02020603050405020304" pitchFamily="18" charset="0"/>
              </a:rPr>
              <a:t>”</a:t>
            </a:r>
            <a:r>
              <a:rPr lang="en-US" altLang="zh-CN" sz="25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500" dirty="0">
                <a:latin typeface="Times New Roman" panose="02020603050405020304" pitchFamily="18" charset="0"/>
                <a:ea typeface="微软雅黑" panose="020B0503020204020204" pitchFamily="34" charset="-122"/>
                <a:cs typeface="Times New Roman" panose="02020603050405020304" pitchFamily="18" charset="0"/>
              </a:rPr>
              <a:t>这种现象可用</a:t>
            </a:r>
            <a:r>
              <a:rPr lang="en-US" altLang="zh-CN" sz="2500" b="1" dirty="0">
                <a:latin typeface="宋体" panose="02010600030101010101" pitchFamily="2" charset="-122"/>
                <a:cs typeface="Times New Roman" panose="02020603050405020304" pitchFamily="18" charset="0"/>
              </a:rPr>
              <a:t>“</a:t>
            </a:r>
            <a:r>
              <a:rPr lang="zh-CN" altLang="zh-CN" sz="2500" dirty="0">
                <a:latin typeface="Times New Roman" panose="02020603050405020304" pitchFamily="18" charset="0"/>
                <a:ea typeface="微软雅黑" panose="020B0503020204020204" pitchFamily="34" charset="-122"/>
                <a:cs typeface="Times New Roman" panose="02020603050405020304" pitchFamily="18" charset="0"/>
              </a:rPr>
              <a:t>枣糕模型</a:t>
            </a:r>
            <a:r>
              <a:rPr lang="en-US" altLang="zh-CN" sz="2500" b="1" dirty="0">
                <a:latin typeface="宋体" panose="02010600030101010101" pitchFamily="2" charset="-122"/>
                <a:cs typeface="Times New Roman" panose="02020603050405020304" pitchFamily="18" charset="0"/>
              </a:rPr>
              <a:t>”</a:t>
            </a:r>
            <a:r>
              <a:rPr lang="zh-CN" altLang="zh-CN" sz="2500" dirty="0">
                <a:latin typeface="Times New Roman" panose="02020603050405020304" pitchFamily="18" charset="0"/>
                <a:ea typeface="微软雅黑" panose="020B0503020204020204" pitchFamily="34" charset="-122"/>
                <a:cs typeface="Times New Roman" panose="02020603050405020304" pitchFamily="18" charset="0"/>
              </a:rPr>
              <a:t>来解释</a:t>
            </a:r>
            <a:endParaRPr lang="zh-CN" altLang="zh-CN" sz="250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5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500" dirty="0">
                <a:latin typeface="Times New Roman" panose="02020603050405020304" pitchFamily="18" charset="0"/>
                <a:ea typeface="微软雅黑" panose="020B0503020204020204" pitchFamily="34" charset="-122"/>
                <a:cs typeface="Times New Roman" panose="02020603050405020304" pitchFamily="18" charset="0"/>
              </a:rPr>
              <a:t>原子的核式结构模型有些类似太阳系</a:t>
            </a:r>
            <a:r>
              <a:rPr lang="en-US" altLang="zh-CN" sz="25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500" dirty="0">
                <a:latin typeface="Times New Roman" panose="02020603050405020304" pitchFamily="18" charset="0"/>
                <a:ea typeface="微软雅黑" panose="020B0503020204020204" pitchFamily="34" charset="-122"/>
                <a:cs typeface="Times New Roman" panose="02020603050405020304" pitchFamily="18" charset="0"/>
              </a:rPr>
              <a:t>原子核犹如太阳</a:t>
            </a:r>
            <a:r>
              <a:rPr lang="en-US" altLang="zh-CN" sz="25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500" dirty="0">
                <a:latin typeface="Times New Roman" panose="02020603050405020304" pitchFamily="18" charset="0"/>
                <a:ea typeface="微软雅黑" panose="020B0503020204020204" pitchFamily="34" charset="-122"/>
                <a:cs typeface="Times New Roman" panose="02020603050405020304" pitchFamily="18" charset="0"/>
              </a:rPr>
              <a:t>电子犹如行星</a:t>
            </a:r>
            <a:r>
              <a:rPr lang="en-US" altLang="zh-CN" sz="25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500" dirty="0">
                <a:latin typeface="Times New Roman" panose="02020603050405020304" pitchFamily="18" charset="0"/>
                <a:ea typeface="微软雅黑" panose="020B0503020204020204" pitchFamily="34" charset="-122"/>
                <a:cs typeface="Times New Roman" panose="02020603050405020304" pitchFamily="18" charset="0"/>
              </a:rPr>
              <a:t>可称为原子的</a:t>
            </a:r>
            <a:r>
              <a:rPr lang="en-US" altLang="zh-CN" sz="2500" b="1" dirty="0">
                <a:latin typeface="宋体" panose="02010600030101010101" pitchFamily="2" charset="-122"/>
                <a:cs typeface="Times New Roman" panose="02020603050405020304" pitchFamily="18" charset="0"/>
              </a:rPr>
              <a:t>“</a:t>
            </a:r>
            <a:r>
              <a:rPr lang="zh-CN" altLang="zh-CN" sz="2500" dirty="0">
                <a:latin typeface="Times New Roman" panose="02020603050405020304" pitchFamily="18" charset="0"/>
                <a:ea typeface="微软雅黑" panose="020B0503020204020204" pitchFamily="34" charset="-122"/>
                <a:cs typeface="Times New Roman" panose="02020603050405020304" pitchFamily="18" charset="0"/>
              </a:rPr>
              <a:t>行星模型</a:t>
            </a:r>
            <a:r>
              <a:rPr lang="en-US" altLang="zh-CN" sz="2500" b="1" dirty="0">
                <a:latin typeface="宋体" panose="02010600030101010101" pitchFamily="2" charset="-122"/>
                <a:cs typeface="Times New Roman" panose="02020603050405020304" pitchFamily="18" charset="0"/>
              </a:rPr>
              <a:t>”</a:t>
            </a:r>
            <a:endParaRPr lang="zh-CN" altLang="zh-CN" sz="2500" dirty="0">
              <a:latin typeface="Calibri" panose="020F0502020204030204" pitchFamily="34" charset="0"/>
              <a:cs typeface="Times New Roman" panose="02020603050405020304" pitchFamily="18" charset="0"/>
            </a:endParaRPr>
          </a:p>
        </p:txBody>
      </p:sp>
      <p:pic>
        <p:nvPicPr>
          <p:cNvPr id="8" name="image34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77583" y="3251073"/>
            <a:ext cx="4520734" cy="1640372"/>
          </a:xfrm>
          <a:prstGeom prst="rect">
            <a:avLst/>
          </a:prstGeom>
        </p:spPr>
      </p:pic>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47140" y="620649"/>
            <a:ext cx="11658044" cy="5524565"/>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整个装置一定要放在抽成真空的容器中</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若</a:t>
            </a:r>
            <a:r>
              <a:rPr lang="zh-CN" altLang="zh-CN" sz="2600" b="1" dirty="0">
                <a:latin typeface="Times New Roman" panose="02020603050405020304" pitchFamily="18" charset="0"/>
                <a:cs typeface="Times New Roman" panose="02020603050405020304" pitchFamily="18" charset="0"/>
              </a:rPr>
              <a:t>不放在真空中进行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b="1" dirty="0">
                <a:latin typeface="Times New Roman" panose="02020603050405020304" pitchFamily="18" charset="0"/>
                <a:cs typeface="Times New Roman" panose="02020603050405020304" pitchFamily="18" charset="0"/>
              </a:rPr>
              <a:t>粒子会使空气发生电离</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b="1" dirty="0">
                <a:latin typeface="Times New Roman" panose="02020603050405020304" pitchFamily="18" charset="0"/>
                <a:cs typeface="Times New Roman" panose="02020603050405020304" pitchFamily="18" charset="0"/>
              </a:rPr>
              <a:t>粒子散射实验的结果表明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绝大多数</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b="1" dirty="0" smtClean="0">
                <a:latin typeface="Times New Roman" panose="02020603050405020304" pitchFamily="18" charset="0"/>
                <a:cs typeface="Times New Roman" panose="02020603050405020304" pitchFamily="18" charset="0"/>
              </a:rPr>
              <a:t>粒</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子</a:t>
            </a:r>
            <a:r>
              <a:rPr lang="zh-CN" altLang="zh-CN" sz="2600" b="1" dirty="0">
                <a:latin typeface="Times New Roman" panose="02020603050405020304" pitchFamily="18" charset="0"/>
                <a:cs typeface="Times New Roman" panose="02020603050405020304" pitchFamily="18" charset="0"/>
              </a:rPr>
              <a:t>穿过金箔后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散射角很小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平均为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几乎沿</a:t>
            </a:r>
            <a:r>
              <a:rPr lang="zh-CN" altLang="zh-CN" sz="2600" b="1" dirty="0" smtClean="0">
                <a:latin typeface="Times New Roman" panose="02020603050405020304" pitchFamily="18" charset="0"/>
                <a:cs typeface="Times New Roman" panose="02020603050405020304" pitchFamily="18" charset="0"/>
              </a:rPr>
              <a:t>原</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方向</a:t>
            </a:r>
            <a:r>
              <a:rPr lang="zh-CN" altLang="zh-CN" sz="2600" b="1" dirty="0">
                <a:latin typeface="Times New Roman" panose="02020603050405020304" pitchFamily="18" charset="0"/>
                <a:cs typeface="Times New Roman" panose="02020603050405020304" pitchFamily="18" charset="0"/>
              </a:rPr>
              <a:t>前进</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少数</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b="1" dirty="0">
                <a:latin typeface="Times New Roman" panose="02020603050405020304" pitchFamily="18" charset="0"/>
                <a:cs typeface="Times New Roman" panose="02020603050405020304" pitchFamily="18" charset="0"/>
              </a:rPr>
              <a:t>粒子的散射角较大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极少数</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b="1" dirty="0">
                <a:latin typeface="Times New Roman" panose="02020603050405020304" pitchFamily="18" charset="0"/>
                <a:cs typeface="Times New Roman" panose="02020603050405020304" pitchFamily="18" charset="0"/>
              </a:rPr>
              <a:t>粒子的散射角超过</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90°,</a:t>
            </a:r>
            <a:r>
              <a:rPr lang="zh-CN" altLang="zh-CN" sz="2600" b="1" dirty="0">
                <a:latin typeface="Times New Roman" panose="02020603050405020304" pitchFamily="18" charset="0"/>
                <a:cs typeface="Times New Roman" panose="02020603050405020304" pitchFamily="18" charset="0"/>
              </a:rPr>
              <a:t>个别</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b="1" dirty="0">
                <a:latin typeface="Times New Roman" panose="02020603050405020304" pitchFamily="18" charset="0"/>
                <a:cs typeface="Times New Roman" panose="02020603050405020304" pitchFamily="18" charset="0"/>
              </a:rPr>
              <a:t>粒子甚至被反弹回来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b="1" dirty="0">
                <a:latin typeface="Times New Roman" panose="02020603050405020304" pitchFamily="18" charset="0"/>
                <a:cs typeface="Times New Roman" panose="02020603050405020304" pitchFamily="18" charset="0"/>
              </a:rPr>
              <a:t>粒子散射实验中观察到的个别</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b="1" dirty="0">
                <a:latin typeface="Times New Roman" panose="02020603050405020304" pitchFamily="18" charset="0"/>
                <a:cs typeface="Times New Roman" panose="02020603050405020304" pitchFamily="18" charset="0"/>
              </a:rPr>
              <a:t>粒子被反弹回来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就像</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一颗炮弹射向一张薄纸会反弹回来</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这种现象可用</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原子的核式结构模型</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来解释</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原子的核式结构模型有些类似太阳系</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原子核犹如太阳</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电子犹如行星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所以也被称为原子的</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行星模型</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p:pic>
        <p:nvPicPr>
          <p:cNvPr id="3" name="image34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91174" y="708493"/>
            <a:ext cx="4520734" cy="1640372"/>
          </a:xfrm>
          <a:prstGeom prst="rect">
            <a:avLst/>
          </a:prstGeom>
        </p:spPr>
      </p:pic>
    </p:spTree>
    <p:extLst>
      <p:ext uri="{BB962C8B-B14F-4D97-AF65-F5344CB8AC3E}">
        <p14:creationId xmlns:p14="http://schemas.microsoft.com/office/powerpoint/2010/main" val="14265798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35477" y="684276"/>
            <a:ext cx="9812557" cy="548215"/>
          </a:xfrm>
          <a:prstGeom prst="rect">
            <a:avLst/>
          </a:prstGeom>
        </p:spPr>
        <p:txBody>
          <a:bodyPr>
            <a:spAutoFit/>
          </a:bodyPr>
          <a:lstStyle/>
          <a:p>
            <a:pPr marL="252000" lvl="0" indent="-457200">
              <a:lnSpc>
                <a:spcPct val="150000"/>
              </a:lnSpc>
              <a:tabLst>
                <a:tab pos="2970530" algn="l"/>
              </a:tabLst>
            </a:pPr>
            <a:r>
              <a:rPr lang="zh-CN" altLang="zh-CN" sz="2600" b="1" dirty="0">
                <a:solidFill>
                  <a:prstClr val="black"/>
                </a:solidFill>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solidFill>
                  <a:prstClr val="black"/>
                </a:solidFill>
                <a:latin typeface="Times New Roman" panose="02020603050405020304" pitchFamily="18" charset="0"/>
                <a:ea typeface="黑体" panose="02010609060101010101" pitchFamily="49" charset="-122"/>
                <a:cs typeface="Times New Roman" panose="02020603050405020304" pitchFamily="18" charset="0"/>
              </a:rPr>
              <a:t>玻尔理论与能级跃迁</a:t>
            </a:r>
            <a:r>
              <a:rPr lang="zh-CN" altLang="zh-CN" sz="2600"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solidFill>
                  <a:prstClr val="black"/>
                </a:solidFill>
                <a:latin typeface="Times New Roman" panose="02020603050405020304" pitchFamily="18" charset="0"/>
                <a:ea typeface="黑体" panose="02010609060101010101" pitchFamily="49" charset="-122"/>
                <a:cs typeface="Times New Roman" panose="02020603050405020304" pitchFamily="18" charset="0"/>
              </a:rPr>
              <a:t>氢原子光谱</a:t>
            </a:r>
            <a:endParaRPr lang="zh-CN" altLang="zh-CN" sz="1150" dirty="0">
              <a:solidFill>
                <a:prstClr val="black"/>
              </a:solidFill>
              <a:latin typeface="Calibri" panose="020F0502020204030204" pitchFamily="34" charset="0"/>
              <a:cs typeface="Times New Roman" panose="02020603050405020304" pitchFamily="18" charset="0"/>
            </a:endParaRPr>
          </a:p>
        </p:txBody>
      </p:sp>
      <p:sp>
        <p:nvSpPr>
          <p:cNvPr id="6" name="TextBox 4"/>
          <p:cNvSpPr txBox="1"/>
          <p:nvPr/>
        </p:nvSpPr>
        <p:spPr>
          <a:xfrm>
            <a:off x="6298533" y="2682176"/>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BCD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7" name="矩形 6"/>
          <p:cNvSpPr/>
          <p:nvPr/>
        </p:nvSpPr>
        <p:spPr>
          <a:xfrm>
            <a:off x="94740" y="1339047"/>
            <a:ext cx="8706360" cy="1923579"/>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河南新乡高三阶段检测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如图所示是氢原子四个能级的示意图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当氢原子从高能级向低能级跃迁时会辐射出一定频率的光子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以下说法正确的是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sp>
        <p:nvSpPr>
          <p:cNvPr id="8" name="矩形 7"/>
          <p:cNvSpPr/>
          <p:nvPr/>
        </p:nvSpPr>
        <p:spPr>
          <a:xfrm>
            <a:off x="272540" y="3276344"/>
            <a:ext cx="11658044" cy="2969699"/>
          </a:xfrm>
          <a:prstGeom prst="rect">
            <a:avLst/>
          </a:prstGeom>
        </p:spPr>
        <p:txBody>
          <a:bodyPr wrap="square" lIns="121898" tIns="60948" rIns="121898" bIns="60948">
            <a:spAutoFit/>
          </a:bodyPr>
          <a:lstStyle/>
          <a:p>
            <a:pPr>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一个处于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能级的氢原子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自发跃迁时最多能辐射出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种</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2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不同</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频率的光</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根据玻尔理论可知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氢原子辐射出一个光子后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氢原子的势能减少</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核外电子动能增加</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处于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能级的氢原子自发跃迁时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辐射出光子的最大能量为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12.75 eV</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一个处于基态的氢原子可以吸收一定频率的光子跃迁到高能级</a:t>
            </a:r>
            <a:endParaRPr lang="zh-CN" altLang="zh-CN" sz="1150" dirty="0">
              <a:latin typeface="Calibri" panose="020F0502020204030204" pitchFamily="34" charset="0"/>
              <a:cs typeface="Times New Roman" panose="02020603050405020304" pitchFamily="18" charset="0"/>
            </a:endParaRPr>
          </a:p>
        </p:txBody>
      </p:sp>
      <p:pic>
        <p:nvPicPr>
          <p:cNvPr id="9" name="image34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19584" y="1052703"/>
            <a:ext cx="2683192" cy="2683192"/>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569849"/>
            <a:ext cx="11810444" cy="432423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原子核式结构</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电子的发现</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英国</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物理学家</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________</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发现</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了电子。</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2)α</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粒子散射实验</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1909</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年</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英国</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物理学家</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________</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和</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他的助手进行了用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粒子轰击金箔的实验。实验发现绝大多数</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粒子穿过金箔后基本上仍</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沿</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方向</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前进</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但有少数</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粒子发生了大角度偏转</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偏转的角度甚至</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大于</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________</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也就是说</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它们</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几乎被</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撞了回来</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4" name="矩形 3"/>
          <p:cNvSpPr/>
          <p:nvPr/>
        </p:nvSpPr>
        <p:spPr>
          <a:xfrm>
            <a:off x="4694239" y="1271968"/>
            <a:ext cx="1184940" cy="492443"/>
          </a:xfrm>
          <a:prstGeom prst="rect">
            <a:avLst/>
          </a:prstGeom>
        </p:spPr>
        <p:txBody>
          <a:bodyPr wrap="none">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汤姆孙</a:t>
            </a:r>
            <a:endParaRPr lang="zh-CN" altLang="en-US" sz="260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5" name="矩形 4"/>
          <p:cNvSpPr/>
          <p:nvPr/>
        </p:nvSpPr>
        <p:spPr>
          <a:xfrm>
            <a:off x="3601404" y="2453703"/>
            <a:ext cx="1184940" cy="492443"/>
          </a:xfrm>
          <a:prstGeom prst="rect">
            <a:avLst/>
          </a:prstGeom>
        </p:spPr>
        <p:txBody>
          <a:bodyPr wrap="none">
            <a:spAutoFit/>
          </a:bodyPr>
          <a:lstStyle/>
          <a:p>
            <a:r>
              <a:rPr lang="zh-CN" altLang="zh-CN" sz="26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卢瑟福</a:t>
            </a:r>
            <a:endParaRPr lang="zh-CN" altLang="en-US" sz="2600" dirty="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6" name="矩形 5"/>
          <p:cNvSpPr/>
          <p:nvPr/>
        </p:nvSpPr>
        <p:spPr>
          <a:xfrm>
            <a:off x="7048107" y="3063684"/>
            <a:ext cx="851515" cy="492443"/>
          </a:xfrm>
          <a:prstGeom prst="rect">
            <a:avLst/>
          </a:prstGeom>
        </p:spPr>
        <p:txBody>
          <a:bodyPr wrap="none">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原来</a:t>
            </a:r>
            <a:endParaRPr lang="zh-CN" altLang="en-US" sz="260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7" name="矩形 6"/>
          <p:cNvSpPr/>
          <p:nvPr/>
        </p:nvSpPr>
        <p:spPr>
          <a:xfrm>
            <a:off x="6489160" y="3676777"/>
            <a:ext cx="654346" cy="492443"/>
          </a:xfrm>
          <a:prstGeom prst="rect">
            <a:avLst/>
          </a:prstGeom>
        </p:spPr>
        <p:txBody>
          <a:bodyPr wrap="none">
            <a:spAutoFit/>
          </a:bodyPr>
          <a:lstStyle/>
          <a:p>
            <a:r>
              <a:rPr lang="en-US" altLang="zh-CN" sz="26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90°</a:t>
            </a:r>
            <a:endParaRPr lang="zh-CN" altLang="en-US" sz="2600" dirty="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pic>
        <p:nvPicPr>
          <p:cNvPr id="8" name="image32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19584" y="3613276"/>
            <a:ext cx="2592324" cy="2291347"/>
          </a:xfrm>
          <a:prstGeom prst="rect">
            <a:avLst/>
          </a:prstGeom>
        </p:spPr>
      </p:pic>
      <p:sp>
        <p:nvSpPr>
          <p:cNvPr id="9" name="矩形 8"/>
          <p:cNvSpPr/>
          <p:nvPr/>
        </p:nvSpPr>
        <p:spPr>
          <a:xfrm>
            <a:off x="389604" y="4681957"/>
            <a:ext cx="8652796" cy="1892826"/>
          </a:xfrm>
          <a:prstGeom prst="rect">
            <a:avLst/>
          </a:prstGeom>
        </p:spPr>
        <p:txBody>
          <a:bodyPr wrap="square">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原子的核式结构模型</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在原子中心有一个很小的核</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原子全部</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的</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________</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和</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几乎</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全部</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都</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集中在核里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带负电的电子在核外空间绕核旋转。</a:t>
            </a:r>
            <a:endParaRPr lang="zh-CN" altLang="zh-CN" sz="1150" dirty="0">
              <a:latin typeface="Calibri" panose="020F0502020204030204" pitchFamily="34" charset="0"/>
              <a:cs typeface="Times New Roman" panose="02020603050405020304" pitchFamily="18" charset="0"/>
            </a:endParaRPr>
          </a:p>
        </p:txBody>
      </p:sp>
      <p:sp>
        <p:nvSpPr>
          <p:cNvPr id="10" name="矩形 9"/>
          <p:cNvSpPr/>
          <p:nvPr/>
        </p:nvSpPr>
        <p:spPr>
          <a:xfrm>
            <a:off x="6257228" y="5376354"/>
            <a:ext cx="1184940" cy="492443"/>
          </a:xfrm>
          <a:prstGeom prst="rect">
            <a:avLst/>
          </a:prstGeom>
        </p:spPr>
        <p:txBody>
          <a:bodyPr wrap="none">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正电荷</a:t>
            </a:r>
            <a:endParaRPr lang="zh-CN" altLang="en-US" sz="260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11" name="矩形 10"/>
          <p:cNvSpPr/>
          <p:nvPr/>
        </p:nvSpPr>
        <p:spPr>
          <a:xfrm>
            <a:off x="897751" y="5976747"/>
            <a:ext cx="851515" cy="492443"/>
          </a:xfrm>
          <a:prstGeom prst="rect">
            <a:avLst/>
          </a:prstGeom>
        </p:spPr>
        <p:txBody>
          <a:bodyPr wrap="none">
            <a:spAutoFit/>
          </a:bodyPr>
          <a:lstStyle/>
          <a:p>
            <a:r>
              <a:rPr lang="zh-CN" altLang="zh-CN" sz="26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质量</a:t>
            </a:r>
            <a:endParaRPr lang="zh-CN" altLang="en-US" sz="2600" dirty="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Tree>
    <p:extLst>
      <p:ext uri="{BB962C8B-B14F-4D97-AF65-F5344CB8AC3E}">
        <p14:creationId xmlns:p14="http://schemas.microsoft.com/office/powerpoint/2010/main" val="7110419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linds(horizont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linds(horizontal)">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5" grpId="0" autoUpdateAnimBg="0"/>
      <p:bldP spid="6" grpId="0" autoUpdateAnimBg="0"/>
      <p:bldP spid="7" grpId="0" autoUpdateAnimBg="0"/>
      <p:bldP spid="10" grpId="0" autoUpdateAnimBg="0"/>
      <p:bldP spid="11" grpId="0" autoUpdateAnimBg="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11658044" cy="4924401"/>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一个处于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能级的氢原子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能级跃迁到</a:t>
            </a:r>
            <a:r>
              <a:rPr lang="en-US" altLang="zh-CN" sz="2600" i="1" dirty="0" smtClean="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=2</a:t>
            </a: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能级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再由</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能级跃迁到</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能级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最多辐射出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种频率的</a:t>
            </a:r>
            <a:r>
              <a:rPr lang="zh-CN" altLang="zh-CN" sz="2600" b="1" dirty="0" smtClean="0">
                <a:latin typeface="Times New Roman" panose="02020603050405020304" pitchFamily="18" charset="0"/>
                <a:cs typeface="Times New Roman" panose="02020603050405020304" pitchFamily="18" charset="0"/>
              </a:rPr>
              <a:t>光</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根据玻尔理论可知氢原子辐射出光子后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a:t>
            </a:r>
            <a:r>
              <a:rPr lang="zh-CN" altLang="zh-CN" sz="2600" b="1" dirty="0" smtClean="0">
                <a:latin typeface="Times New Roman" panose="02020603050405020304" pitchFamily="18" charset="0"/>
                <a:cs typeface="Times New Roman" panose="02020603050405020304" pitchFamily="18" charset="0"/>
              </a:rPr>
              <a:t>较高</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能级</a:t>
            </a:r>
            <a:r>
              <a:rPr lang="zh-CN" altLang="zh-CN" sz="2600" b="1" dirty="0">
                <a:latin typeface="Times New Roman" panose="02020603050405020304" pitchFamily="18" charset="0"/>
                <a:cs typeface="Times New Roman" panose="02020603050405020304" pitchFamily="18" charset="0"/>
              </a:rPr>
              <a:t>跃迁到较低能级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其轨道半径减小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氢原子的势能减少</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smtClean="0">
                <a:latin typeface="Times New Roman" panose="02020603050405020304" pitchFamily="18" charset="0"/>
                <a:cs typeface="Times New Roman" panose="02020603050405020304" pitchFamily="18" charset="0"/>
              </a:rPr>
              <a:t>核</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外电子</a:t>
            </a:r>
            <a:r>
              <a:rPr lang="zh-CN" altLang="zh-CN" sz="2600" b="1" dirty="0">
                <a:latin typeface="Times New Roman" panose="02020603050405020304" pitchFamily="18" charset="0"/>
                <a:cs typeface="Times New Roman" panose="02020603050405020304" pitchFamily="18" charset="0"/>
              </a:rPr>
              <a:t>动能增加</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正确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由能级跃迁条件可知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处于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dirty="0" smtClean="0">
                <a:latin typeface="Times New Roman" panose="02020603050405020304" pitchFamily="18" charset="0"/>
                <a:cs typeface="Times New Roman" panose="02020603050405020304" pitchFamily="18" charset="0"/>
              </a:rPr>
              <a:t>能</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级的</a:t>
            </a:r>
            <a:r>
              <a:rPr lang="zh-CN" altLang="zh-CN" sz="2600" b="1" dirty="0">
                <a:latin typeface="Times New Roman" panose="02020603050405020304" pitchFamily="18" charset="0"/>
                <a:cs typeface="Times New Roman" panose="02020603050405020304" pitchFamily="18" charset="0"/>
              </a:rPr>
              <a:t>氢原子自发跃迁时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i="1" baseline="-25000" dirty="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i="1" baseline="-25000" dirty="0" err="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可得辐射出的光子的最大能量为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0.85</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eV-(-13.6</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eV)=12.75</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eV,</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由玻尔理论可知一个处于基态的氢原子可以吸收一定频率的光子跃迁到高能级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p:pic>
        <p:nvPicPr>
          <p:cNvPr id="4" name="image34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74150" y="844452"/>
            <a:ext cx="2683192" cy="2683192"/>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7899622" y="1362813"/>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3724072"/>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原子核的衰变及半衰期</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湖南卷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关于原子核衰变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原子核衰变后生成新核并释放能量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新核总质量等于原核质量</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大量某放射性元素的原子核有半数发生衰变所需时间</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为该元素的半衰期</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放射性元素的半衰期随环境温度升高而变长</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采用化学方法可以有效改变放射性元素的半衰期</a:t>
            </a:r>
            <a:endParaRPr lang="zh-CN" altLang="zh-CN" sz="1150" dirty="0">
              <a:latin typeface="Calibri" panose="020F0502020204030204" pitchFamily="34" charset="0"/>
              <a:cs typeface="Times New Roman" panose="02020603050405020304" pitchFamily="18" charset="0"/>
            </a:endParaRPr>
          </a:p>
        </p:txBody>
      </p:sp>
      <p:sp>
        <p:nvSpPr>
          <p:cNvPr id="8" name="矩形 7"/>
          <p:cNvSpPr/>
          <p:nvPr/>
        </p:nvSpPr>
        <p:spPr>
          <a:xfrm>
            <a:off x="263602" y="4318508"/>
            <a:ext cx="11654282" cy="1692771"/>
          </a:xfrm>
          <a:prstGeom prst="rect">
            <a:avLst/>
          </a:prstGeom>
        </p:spPr>
        <p:txBody>
          <a:bodyPr wrap="square">
            <a:spAutoFit/>
          </a:bodyPr>
          <a:lstStyle/>
          <a:p>
            <a:pPr>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原子核衰变释放能量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根据爱因斯坦质能方程可知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存在质量亏损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则新核总质量小于原核质量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根据半衰期的定义可知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大量某放射性元素的原子核经过一个半衰期后有半数发生衰变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放射性元素的半衰期是由原子核内部因素决定的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跟原子核所处的化学状态和外部条件无关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1965293" y="1929511"/>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mc:Choice xmlns:a14="http://schemas.microsoft.com/office/drawing/2010/main" Requires="a14">
          <p:sp>
            <p:nvSpPr>
              <p:cNvPr id="5" name="矩形 4"/>
              <p:cNvSpPr/>
              <p:nvPr/>
            </p:nvSpPr>
            <p:spPr>
              <a:xfrm>
                <a:off x="94740" y="629665"/>
                <a:ext cx="11810444" cy="4368672"/>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600" b="1" dirty="0" smtClean="0">
                    <a:latin typeface="Times New Roman" panose="02020603050405020304" pitchFamily="18" charset="0"/>
                    <a:cs typeface="Times New Roman" panose="02020603050405020304" pitchFamily="18" charset="0"/>
                  </a:rPr>
                  <a:t>云南保山</a:t>
                </a:r>
                <a:r>
                  <a:rPr lang="zh-CN" altLang="zh-CN" sz="2600" b="1" dirty="0" smtClean="0">
                    <a:latin typeface="Times New Roman" panose="02020603050405020304" pitchFamily="18" charset="0"/>
                    <a:cs typeface="Times New Roman" panose="02020603050405020304" pitchFamily="18" charset="0"/>
                  </a:rPr>
                  <a:t>高</a:t>
                </a:r>
                <a:r>
                  <a:rPr lang="zh-CN" altLang="zh-CN" sz="2600" b="1" dirty="0">
                    <a:latin typeface="Times New Roman" panose="02020603050405020304" pitchFamily="18" charset="0"/>
                    <a:cs typeface="Times New Roman" panose="02020603050405020304" pitchFamily="18" charset="0"/>
                  </a:rPr>
                  <a:t>三调研</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年</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月</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中国科学院近代物理研究所甘再国研究员团队合成了新核素镤</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-210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并精确测量其衰变特性。下列关于原子核衰变的说法正确的是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半衰期是指一个原子核衰变至稳定状态所需时间的一半</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若使放射性物质的温度升高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其半衰期将会明显缩短</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C.β</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衰变的实质是原子核内的中子转化为一个质子和一个电子</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镤</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210</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𝟗𝟏</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𝟐𝟏𝟎</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Pa)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发生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衰变后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生成的新核质量数为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208</a:t>
                </a:r>
                <a:endParaRPr lang="zh-CN" altLang="zh-CN" sz="1150" dirty="0">
                  <a:latin typeface="Calibri" panose="020F0502020204030204" pitchFamily="34" charset="0"/>
                  <a:cs typeface="Times New Roman" panose="02020603050405020304" pitchFamily="18" charset="0"/>
                </a:endParaRPr>
              </a:p>
            </p:txBody>
          </p:sp>
        </mc:Choice>
        <mc:Fallback>
          <p:sp>
            <p:nvSpPr>
              <p:cNvPr id="5" name="矩形 4"/>
              <p:cNvSpPr>
                <a:spLocks noRot="1" noChangeAspect="1" noMove="1" noResize="1" noEditPoints="1" noAdjustHandles="1" noChangeArrowheads="1" noChangeShapeType="1" noTextEdit="1"/>
              </p:cNvSpPr>
              <p:nvPr/>
            </p:nvSpPr>
            <p:spPr>
              <a:xfrm>
                <a:off x="94740" y="629665"/>
                <a:ext cx="11810444" cy="4368672"/>
              </a:xfrm>
              <a:prstGeom prst="rect">
                <a:avLst/>
              </a:prstGeom>
              <a:blipFill rotWithShape="0">
                <a:blip r:embed="rId2"/>
                <a:stretch>
                  <a:fillRect l="-671" b="-41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11658044" cy="3055364"/>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半衰期是统计规律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指大量原子核有半数发生衰变所需的时间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而非单个原子核衰变时间的一半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半衰期由原子核内部结构决定</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与温度等外部条件无关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;β</a:t>
            </a:r>
            <a:r>
              <a:rPr lang="zh-CN" altLang="zh-CN" sz="2600" b="1">
                <a:latin typeface="Times New Roman" panose="02020603050405020304" pitchFamily="18" charset="0"/>
                <a:cs typeface="Times New Roman" panose="02020603050405020304" pitchFamily="18" charset="0"/>
              </a:rPr>
              <a:t>衰变的实质是原子核内中子转化为质子</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释放电子和反电子中微子</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b="1">
                <a:latin typeface="Times New Roman" panose="02020603050405020304" pitchFamily="18" charset="0"/>
                <a:cs typeface="Times New Roman" panose="02020603050405020304" pitchFamily="18" charset="0"/>
              </a:rPr>
              <a:t>衰变质量数减少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a:latin typeface="Times New Roman" panose="02020603050405020304" pitchFamily="18" charset="0"/>
                <a:cs typeface="Times New Roman" panose="02020603050405020304" pitchFamily="18" charset="0"/>
              </a:rPr>
              <a:t>镤</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-210(</a:t>
            </a:r>
            <a:r>
              <a:rPr lang="zh-CN" altLang="zh-CN" sz="2600" b="1">
                <a:latin typeface="Times New Roman" panose="02020603050405020304" pitchFamily="18" charset="0"/>
                <a:cs typeface="Times New Roman" panose="02020603050405020304" pitchFamily="18" charset="0"/>
              </a:rPr>
              <a:t>质量数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210)</a:t>
            </a:r>
            <a:r>
              <a:rPr lang="zh-CN" altLang="zh-CN" sz="2600" b="1">
                <a:latin typeface="Times New Roman" panose="02020603050405020304" pitchFamily="18" charset="0"/>
                <a:cs typeface="Times New Roman" panose="02020603050405020304" pitchFamily="18" charset="0"/>
              </a:rPr>
              <a:t>衰变后新核质量数为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210-4=206,</a:t>
            </a:r>
            <a:r>
              <a:rPr lang="zh-CN" altLang="zh-CN" sz="2600" b="1">
                <a:latin typeface="Times New Roman" panose="02020603050405020304" pitchFamily="18" charset="0"/>
                <a:cs typeface="Times New Roman" panose="02020603050405020304" pitchFamily="18" charset="0"/>
              </a:rPr>
              <a:t>而非</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208,</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1266412" y="1985494"/>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mc:Choice xmlns:a14="http://schemas.microsoft.com/office/drawing/2010/main" Requires="a14">
          <p:sp>
            <p:nvSpPr>
              <p:cNvPr id="5" name="矩形 4"/>
              <p:cNvSpPr/>
              <p:nvPr/>
            </p:nvSpPr>
            <p:spPr>
              <a:xfrm>
                <a:off x="94740" y="629665"/>
                <a:ext cx="11810444" cy="316558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effectLst/>
                    <a:latin typeface="Times New Roman" panose="02020603050405020304" pitchFamily="18" charset="0"/>
                    <a:ea typeface="黑体" panose="02010609060101010101" pitchFamily="49" charset="-122"/>
                    <a:cs typeface="Times New Roman" panose="02020603050405020304" pitchFamily="18" charset="0"/>
                  </a:rPr>
                  <a:t>核反应及核能的计算</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上海卷</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太阳内部发生的反应是核聚变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其核反应方程为</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p>
                    </m:sSubSup>
                  </m:oMath>
                </a14:m>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1" dirty="0" err="1">
                    <a:latin typeface="宋体" panose="02010600030101010101" pitchFamily="2"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氢核</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氦核</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锂核</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铍核</a:t>
                </a:r>
                <a:r>
                  <a:rPr lang="zh-CN" altLang="zh-CN" sz="26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mc:Choice>
        <mc:Fallback>
          <p:sp>
            <p:nvSpPr>
              <p:cNvPr id="5" name="矩形 4"/>
              <p:cNvSpPr>
                <a:spLocks noRot="1" noChangeAspect="1" noMove="1" noResize="1" noEditPoints="1" noAdjustHandles="1" noChangeArrowheads="1" noChangeShapeType="1" noTextEdit="1"/>
              </p:cNvSpPr>
              <p:nvPr/>
            </p:nvSpPr>
            <p:spPr>
              <a:xfrm>
                <a:off x="94740" y="629665"/>
                <a:ext cx="11810444" cy="3165586"/>
              </a:xfrm>
              <a:prstGeom prst="rect">
                <a:avLst/>
              </a:prstGeom>
              <a:blipFill rotWithShape="0">
                <a:blip r:embed="rId2"/>
                <a:stretch>
                  <a:fillRect l="-671" b="-115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矩形 7"/>
              <p:cNvSpPr/>
              <p:nvPr/>
            </p:nvSpPr>
            <p:spPr>
              <a:xfrm>
                <a:off x="250902" y="3861054"/>
                <a:ext cx="11654282" cy="1256819"/>
              </a:xfrm>
              <a:prstGeom prst="rect">
                <a:avLst/>
              </a:prstGeom>
            </p:spPr>
            <p:txBody>
              <a:bodyPr wrap="square">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核反应方程遵循质量数守恒和电荷数守恒</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a:latin typeface="Times New Roman" panose="02020603050405020304" pitchFamily="18" charset="0"/>
                    <a:cs typeface="Times New Roman" panose="02020603050405020304" pitchFamily="18" charset="0"/>
                  </a:rPr>
                  <a:t>的质量数为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电荷数为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Z</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Z</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+2=4,</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Z</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则</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a:latin typeface="Times New Roman" panose="02020603050405020304" pitchFamily="18" charset="0"/>
                    <a:cs typeface="Times New Roman" panose="02020603050405020304" pitchFamily="18" charset="0"/>
                  </a:rPr>
                  <a:t>为</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up>
                    </m:sSub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He,</a:t>
                </a:r>
                <a:r>
                  <a:rPr lang="zh-CN" altLang="zh-CN" sz="2600" b="1">
                    <a:latin typeface="Times New Roman" panose="02020603050405020304" pitchFamily="18" charset="0"/>
                    <a:cs typeface="Times New Roman" panose="02020603050405020304" pitchFamily="18" charset="0"/>
                  </a:rPr>
                  <a:t>即为氦核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250902" y="3861054"/>
                <a:ext cx="11654282" cy="1256819"/>
              </a:xfrm>
              <a:prstGeom prst="rect">
                <a:avLst/>
              </a:prstGeom>
              <a:blipFill rotWithShape="0">
                <a:blip r:embed="rId3"/>
                <a:stretch>
                  <a:fillRect l="-941" b="-1062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2638774" y="2633575"/>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mc:Choice xmlns:a14="http://schemas.microsoft.com/office/drawing/2010/main" Requires="a14">
          <p:sp>
            <p:nvSpPr>
              <p:cNvPr id="5" name="矩形 4"/>
              <p:cNvSpPr/>
              <p:nvPr/>
            </p:nvSpPr>
            <p:spPr>
              <a:xfrm>
                <a:off x="94740" y="629665"/>
                <a:ext cx="11810444" cy="2551828"/>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江苏常州模拟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如图所示为核反应堆的示意图</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铀棒是核燃料</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其反应方程为</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𝟗𝟐</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𝟐𝟑𝟓</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U</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n</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𝟓𝟔</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𝟏𝟒𝟏</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𝟑𝟔</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𝟗𝟐</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Kr+</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用重水做慢化剂可使快中子减速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假设中子与重水中的氘核</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每次碰撞均为弹性正碰</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而且认为碰撞前氘核是静止的</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则下列说法正确的是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p:sp>
            <p:nvSpPr>
              <p:cNvPr id="5" name="矩形 4"/>
              <p:cNvSpPr>
                <a:spLocks noRot="1" noChangeAspect="1" noMove="1" noResize="1" noEditPoints="1" noAdjustHandles="1" noChangeArrowheads="1" noChangeShapeType="1" noTextEdit="1"/>
              </p:cNvSpPr>
              <p:nvPr/>
            </p:nvSpPr>
            <p:spPr>
              <a:xfrm>
                <a:off x="94740" y="629665"/>
                <a:ext cx="11810444" cy="2551828"/>
              </a:xfrm>
              <a:prstGeom prst="rect">
                <a:avLst/>
              </a:prstGeom>
              <a:blipFill rotWithShape="0">
                <a:blip r:embed="rId2"/>
                <a:stretch>
                  <a:fillRect l="-671" b="-4296"/>
                </a:stretch>
              </a:blipFill>
            </p:spPr>
            <p:txBody>
              <a:bodyPr/>
              <a:lstStyle/>
              <a:p>
                <a:r>
                  <a:rPr lang="zh-CN" altLang="en-US">
                    <a:noFill/>
                  </a:rPr>
                  <a:t> </a:t>
                </a:r>
              </a:p>
            </p:txBody>
          </p:sp>
        </mc:Fallback>
      </mc:AlternateContent>
      <p:sp>
        <p:nvSpPr>
          <p:cNvPr id="6" name="矩形 5"/>
          <p:cNvSpPr/>
          <p:nvPr/>
        </p:nvSpPr>
        <p:spPr>
          <a:xfrm>
            <a:off x="285240" y="3332910"/>
            <a:ext cx="11658044" cy="245956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铀核的比结合能比钡核的小</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该反应为热核反应</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中子与氘核碰后可原速反弹</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镉棒插入深一些可增大链式反应的速度</a:t>
            </a:r>
            <a:endParaRPr lang="zh-CN" altLang="zh-CN" sz="1150">
              <a:latin typeface="Calibri" panose="020F0502020204030204" pitchFamily="34" charset="0"/>
              <a:cs typeface="Times New Roman" panose="02020603050405020304" pitchFamily="18" charset="0"/>
            </a:endParaRPr>
          </a:p>
        </p:txBody>
      </p:sp>
      <p:pic>
        <p:nvPicPr>
          <p:cNvPr id="7" name="image34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11920" y="2769151"/>
            <a:ext cx="2807652" cy="2490948"/>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8490460" cy="4324236"/>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比结合能越大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原子核越稳定</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反应后的钡核比反应前的铀核更稳定</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所以铀核的比结合能比钡核的小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该反应为重核裂变反应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碰撞为弹性正碰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且碰撞前氘核是静止的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由于碰后氘核具有一定的动能</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根据能量守恒定律可知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碰后中子的动能一定减少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则中子与氘核碰后不可能原速反弹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镉棒插入深一些</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更多的中子被吸收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可减小链式反应的速度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p:pic>
        <p:nvPicPr>
          <p:cNvPr id="4" name="image34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11920" y="836676"/>
            <a:ext cx="2807652" cy="2490948"/>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193756" y="1960094"/>
            <a:ext cx="670679"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mc:Choice xmlns:a14="http://schemas.microsoft.com/office/drawing/2010/main" Requires="a14">
          <p:sp>
            <p:nvSpPr>
              <p:cNvPr id="6" name="矩形 5"/>
              <p:cNvSpPr/>
              <p:nvPr/>
            </p:nvSpPr>
            <p:spPr>
              <a:xfrm>
                <a:off x="94740" y="620649"/>
                <a:ext cx="11982960" cy="4365915"/>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7.(</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2024·</a:t>
                </a:r>
                <a:r>
                  <a:rPr lang="zh-CN" altLang="zh-CN" sz="2600" b="1" dirty="0">
                    <a:latin typeface="Times New Roman" panose="02020603050405020304" pitchFamily="18" charset="0"/>
                    <a:cs typeface="Times New Roman" panose="02020603050405020304" pitchFamily="18" charset="0"/>
                  </a:rPr>
                  <a:t>浙江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月选考</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,7)</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已知氘核质量为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2.014 1 u,</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氚核质量为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3.016 1 u,</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氦核质量为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4.002 6 u,</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中子质量为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1.008 7 u,</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阿伏加德罗常数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取</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6.0</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23</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mol</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氘核摩尔质量为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g·mol</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u</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相当于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931.5 MeV</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。关于氘与氚聚变成氦</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核反应方程式为</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He</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n</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氘核的比结合能比氦核的大</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氘核与氚核的间距达到</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m</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就能发生核聚变</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D.4</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g</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氘完全参与聚变释放出能量的数量级为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MeV</a:t>
                </a:r>
                <a:endParaRPr lang="zh-CN" altLang="zh-CN" sz="1150" dirty="0">
                  <a:latin typeface="Calibri" panose="020F0502020204030204" pitchFamily="34" charset="0"/>
                  <a:cs typeface="Times New Roman" panose="02020603050405020304" pitchFamily="18" charset="0"/>
                </a:endParaRPr>
              </a:p>
            </p:txBody>
          </p:sp>
        </mc:Choice>
        <mc:Fallback>
          <p:sp>
            <p:nvSpPr>
              <p:cNvPr id="6" name="矩形 5"/>
              <p:cNvSpPr>
                <a:spLocks noRot="1" noChangeAspect="1" noMove="1" noResize="1" noEditPoints="1" noAdjustHandles="1" noChangeArrowheads="1" noChangeShapeType="1" noTextEdit="1"/>
              </p:cNvSpPr>
              <p:nvPr/>
            </p:nvSpPr>
            <p:spPr>
              <a:xfrm>
                <a:off x="94740" y="620649"/>
                <a:ext cx="11982960" cy="4365915"/>
              </a:xfrm>
              <a:prstGeom prst="rect">
                <a:avLst/>
              </a:prstGeom>
              <a:blipFill rotWithShape="0">
                <a:blip r:embed="rId2"/>
                <a:stretch>
                  <a:fillRect l="-662" r="-254" b="-69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3432967"/>
              </a:xfrm>
              <a:prstGeom prst="rect">
                <a:avLst/>
              </a:prstGeom>
            </p:spPr>
            <p:txBody>
              <a:bodyPr wrap="square" lIns="121898" tIns="60948" rIns="121898" bIns="60948">
                <a:spAutoFit/>
              </a:bodyPr>
              <a:lstStyle/>
              <a:p>
                <a:pPr>
                  <a:lnSpc>
                    <a:spcPct val="150000"/>
                  </a:lnSpc>
                  <a:spcAft>
                    <a:spcPts val="565"/>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核反应方程式为</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He</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氘核的比结合能比氦核的小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氘核若与氚核发生核聚变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它们间的距离必达到</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以内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一个氘核与一个氚核聚变反应的质量亏损</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=(2.014</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1+3.016</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1-4.002</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6-1.008</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7)</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565"/>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0.018</a:t>
                </a:r>
                <a:r>
                  <a:rPr lang="en-US" altLang="zh-CN" sz="2600" b="1" dirty="0" smtClean="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600" b="1" dirty="0">
                    <a:latin typeface="Times New Roman" panose="02020603050405020304" pitchFamily="18" charset="0"/>
                    <a:cs typeface="Times New Roman" panose="02020603050405020304" pitchFamily="18" charset="0"/>
                  </a:rPr>
                  <a:t>聚变反应释放的能量</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1" dirty="0" err="1">
                    <a:latin typeface="宋体" panose="02010600030101010101" pitchFamily="2"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931.5</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MeV≈17.6</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MeV,4</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b="1" dirty="0">
                    <a:latin typeface="Times New Roman" panose="02020603050405020304" pitchFamily="18" charset="0"/>
                    <a:cs typeface="Times New Roman" panose="02020603050405020304" pitchFamily="18" charset="0"/>
                  </a:rPr>
                  <a:t>氘完全参与聚变释放出能量</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b="1" dirty="0">
                    <a:latin typeface="宋体" panose="02010600030101010101" pitchFamily="2"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6.0</a:t>
                </a:r>
                <a:r>
                  <a:rPr lang="en-US" altLang="zh-CN" sz="2600" b="1" dirty="0" err="1">
                    <a:latin typeface="宋体" panose="02010600030101010101" pitchFamily="2"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23</a:t>
                </a:r>
                <a:r>
                  <a:rPr lang="en-US" altLang="zh-CN" sz="2600" b="1" dirty="0" err="1">
                    <a:latin typeface="宋体" panose="02010600030101010101" pitchFamily="2"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≈2.11</a:t>
                </a:r>
                <a:r>
                  <a:rPr lang="en-US" altLang="zh-CN" sz="2600" b="1" dirty="0" err="1">
                    <a:latin typeface="宋体" panose="02010600030101010101" pitchFamily="2"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MeV,</a:t>
                </a:r>
                <a:r>
                  <a:rPr lang="zh-CN" altLang="zh-CN" sz="2600" b="1" dirty="0">
                    <a:latin typeface="Times New Roman" panose="02020603050405020304" pitchFamily="18" charset="0"/>
                    <a:cs typeface="Times New Roman" panose="02020603050405020304" pitchFamily="18" charset="0"/>
                  </a:rPr>
                  <a:t>数量级为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MeV,</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3432967"/>
              </a:xfrm>
              <a:prstGeom prst="rect">
                <a:avLst/>
              </a:prstGeom>
              <a:blipFill rotWithShape="0">
                <a:blip r:embed="rId2"/>
                <a:stretch>
                  <a:fillRect l="-680" r="-3504" b="-53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2880201" y="2653792"/>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1183119"/>
            <a:ext cx="8388860" cy="2043612"/>
          </a:xfrm>
          <a:prstGeom prst="rect">
            <a:avLst/>
          </a:prstGeom>
        </p:spPr>
        <p:txBody>
          <a:bodyPr wrap="square" lIns="121898" tIns="60948" rIns="121898" bIns="60948">
            <a:spAutoFit/>
          </a:bodyPr>
          <a:lstStyle/>
          <a:p>
            <a:pPr marL="252000" indent="-457200">
              <a:lnSpc>
                <a:spcPct val="12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8.(</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河北沧州模拟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最新研究成果表明氦原子被电离一个核外电子后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形成类氢结构的氦离子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(He</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其能级跃迁遵循玻尔原子结构理论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能级图如图所示。则下列说法正确的是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6" name="矩形 5"/>
          <p:cNvSpPr/>
          <p:nvPr/>
        </p:nvSpPr>
        <p:spPr>
          <a:xfrm>
            <a:off x="348740" y="3174873"/>
            <a:ext cx="11658044" cy="2923853"/>
          </a:xfrm>
          <a:prstGeom prst="rect">
            <a:avLst/>
          </a:prstGeom>
        </p:spPr>
        <p:txBody>
          <a:bodyPr wrap="square" lIns="121898" tIns="60948" rIns="121898" bIns="60948">
            <a:spAutoFit/>
          </a:bodyPr>
          <a:lstStyle/>
          <a:p>
            <a:pPr>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大量处在第</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激发态的氦离子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(He</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在向低能级跃迁</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的</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过程</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中会辐射出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种能量的光</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大量处在第</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激发态的氦离子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(He</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在向低能级跃迁的过程中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所辐射出的光子的能量最小为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1.22 eV</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一个处在第</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激发态的氦离子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(He</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在向低能级跃迁的过程中最多会辐射出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种能量的光</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类氢结构的氦离子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(He</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处在基态时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核外电子的动能最小</a:t>
            </a:r>
            <a:endParaRPr lang="zh-CN" altLang="zh-CN" sz="1150" dirty="0">
              <a:latin typeface="Calibri" panose="020F0502020204030204" pitchFamily="34" charset="0"/>
              <a:cs typeface="Times New Roman" panose="02020603050405020304" pitchFamily="18" charset="0"/>
            </a:endParaRPr>
          </a:p>
        </p:txBody>
      </p:sp>
      <p:sp>
        <p:nvSpPr>
          <p:cNvPr id="7" name="矩形 6"/>
          <p:cNvSpPr/>
          <p:nvPr/>
        </p:nvSpPr>
        <p:spPr>
          <a:xfrm>
            <a:off x="213273" y="552915"/>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smtClean="0">
                <a:latin typeface="Times New Roman"/>
                <a:ea typeface="微软雅黑"/>
                <a:cs typeface="Courier New"/>
              </a:rPr>
              <a:t>B</a:t>
            </a:r>
            <a:r>
              <a:rPr lang="zh-CN" altLang="zh-CN" sz="2600" kern="100" dirty="0" smtClean="0">
                <a:latin typeface="Times New Roman"/>
                <a:ea typeface="微软雅黑"/>
                <a:cs typeface="Times New Roman"/>
              </a:rPr>
              <a:t>级</a:t>
            </a:r>
            <a:r>
              <a:rPr lang="zh-CN" altLang="zh-CN" sz="2600" kern="100" dirty="0">
                <a:latin typeface="Times New Roman"/>
                <a:ea typeface="微软雅黑"/>
                <a:cs typeface="Times New Roman"/>
              </a:rPr>
              <a:t>　</a:t>
            </a:r>
            <a:r>
              <a:rPr lang="zh-CN" altLang="en-US" sz="2600" kern="100" dirty="0" smtClean="0">
                <a:latin typeface="Times New Roman"/>
                <a:ea typeface="微软雅黑"/>
                <a:cs typeface="Times New Roman"/>
              </a:rPr>
              <a:t>综合提升</a:t>
            </a:r>
            <a:r>
              <a:rPr lang="zh-CN" altLang="zh-CN" sz="2600" kern="100" dirty="0" smtClean="0">
                <a:latin typeface="Times New Roman"/>
                <a:ea typeface="微软雅黑"/>
                <a:cs typeface="Times New Roman"/>
              </a:rPr>
              <a:t>练</a:t>
            </a:r>
            <a:endParaRPr lang="zh-CN" altLang="zh-CN" sz="1050" kern="100" dirty="0">
              <a:effectLst/>
              <a:latin typeface="宋体"/>
              <a:cs typeface="Courier New"/>
            </a:endParaRPr>
          </a:p>
        </p:txBody>
      </p:sp>
      <p:pic>
        <p:nvPicPr>
          <p:cNvPr id="9" name="image34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32611" y="798107"/>
            <a:ext cx="2771584" cy="2846920"/>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243471" y="2006277"/>
            <a:ext cx="877135" cy="507815"/>
          </a:xfrm>
          <a:prstGeom prst="rect">
            <a:avLst/>
          </a:prstGeom>
        </p:spPr>
        <p:txBody>
          <a:bodyPr wrap="none" lIns="91426" tIns="45712" rIns="91426" bIns="45712">
            <a:spAutoFit/>
          </a:bodyPr>
          <a:lstStyle/>
          <a:p>
            <a:r>
              <a:rPr lang="zh-CN" altLang="en-US" sz="2600">
                <a:solidFill>
                  <a:srgbClr val="C00000"/>
                </a:solidFill>
                <a:latin typeface="微软雅黑" pitchFamily="34" charset="-122"/>
                <a:ea typeface="微软雅黑" pitchFamily="34" charset="-122"/>
              </a:rPr>
              <a:t>连续</a:t>
            </a:r>
            <a:endParaRPr lang="zh-CN" altLang="en-US" sz="2600" dirty="0">
              <a:solidFill>
                <a:srgbClr val="C00000"/>
              </a:solidFill>
              <a:latin typeface="微软雅黑" pitchFamily="34" charset="-122"/>
              <a:ea typeface="微软雅黑" pitchFamily="34" charset="-122"/>
            </a:endParaRPr>
          </a:p>
        </p:txBody>
      </p:sp>
      <p:sp>
        <p:nvSpPr>
          <p:cNvPr id="3" name="矩形 2"/>
          <p:cNvSpPr/>
          <p:nvPr/>
        </p:nvSpPr>
        <p:spPr>
          <a:xfrm>
            <a:off x="106615" y="620649"/>
            <a:ext cx="11810444" cy="125923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氢原子光谱</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光谱分类</a:t>
            </a:r>
            <a:endParaRPr lang="zh-CN" altLang="zh-CN" sz="1150" dirty="0">
              <a:latin typeface="Calibri" panose="020F0502020204030204" pitchFamily="34" charset="0"/>
              <a:cs typeface="Times New Roman" panose="02020603050405020304" pitchFamily="18" charset="0"/>
            </a:endParaRPr>
          </a:p>
        </p:txBody>
      </p:sp>
      <p:pic>
        <p:nvPicPr>
          <p:cNvPr id="4" name="image44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54801" y="1943888"/>
            <a:ext cx="5616702" cy="2483244"/>
          </a:xfrm>
          <a:prstGeom prst="rect">
            <a:avLst/>
          </a:prstGeom>
        </p:spPr>
      </p:pic>
      <p:sp>
        <p:nvSpPr>
          <p:cNvPr id="5" name="矩形 4"/>
          <p:cNvSpPr/>
          <p:nvPr/>
        </p:nvSpPr>
        <p:spPr>
          <a:xfrm>
            <a:off x="3833009" y="3416739"/>
            <a:ext cx="877135" cy="507815"/>
          </a:xfrm>
          <a:prstGeom prst="rect">
            <a:avLst/>
          </a:prstGeom>
        </p:spPr>
        <p:txBody>
          <a:bodyPr wrap="none" lIns="91426" tIns="45712" rIns="91426" bIns="45712">
            <a:spAutoFit/>
          </a:bodyPr>
          <a:lstStyle/>
          <a:p>
            <a:r>
              <a:rPr lang="zh-CN" altLang="en-US" sz="2600">
                <a:solidFill>
                  <a:srgbClr val="C00000"/>
                </a:solidFill>
                <a:latin typeface="微软雅黑" pitchFamily="34" charset="-122"/>
                <a:ea typeface="微软雅黑" pitchFamily="34" charset="-122"/>
              </a:rPr>
              <a:t>吸收</a:t>
            </a:r>
            <a:endParaRPr lang="zh-CN" altLang="en-US" sz="2600" dirty="0">
              <a:solidFill>
                <a:srgbClr val="C00000"/>
              </a:solidFill>
              <a:latin typeface="微软雅黑" pitchFamily="34" charset="-122"/>
              <a:ea typeface="微软雅黑" pitchFamily="34" charset="-122"/>
            </a:endParaRPr>
          </a:p>
        </p:txBody>
      </p:sp>
      <p:sp>
        <p:nvSpPr>
          <p:cNvPr id="6" name="矩形 5"/>
          <p:cNvSpPr/>
          <p:nvPr/>
        </p:nvSpPr>
        <p:spPr>
          <a:xfrm>
            <a:off x="6832187" y="3543739"/>
            <a:ext cx="877135" cy="507815"/>
          </a:xfrm>
          <a:prstGeom prst="rect">
            <a:avLst/>
          </a:prstGeom>
        </p:spPr>
        <p:txBody>
          <a:bodyPr wrap="none" lIns="91426" tIns="45712" rIns="91426" bIns="45712">
            <a:spAutoFit/>
          </a:bodyPr>
          <a:lstStyle/>
          <a:p>
            <a:r>
              <a:rPr lang="zh-CN" altLang="en-US" sz="2600">
                <a:solidFill>
                  <a:srgbClr val="C00000"/>
                </a:solidFill>
                <a:latin typeface="微软雅黑" pitchFamily="34" charset="-122"/>
                <a:ea typeface="微软雅黑" pitchFamily="34" charset="-122"/>
              </a:rPr>
              <a:t>特征</a:t>
            </a:r>
            <a:endParaRPr lang="zh-CN" altLang="en-US" sz="2600" dirty="0">
              <a:solidFill>
                <a:srgbClr val="C00000"/>
              </a:solidFill>
              <a:latin typeface="微软雅黑" pitchFamily="34" charset="-122"/>
              <a:ea typeface="微软雅黑" pitchFamily="34" charset="-122"/>
            </a:endParaRPr>
          </a:p>
        </p:txBody>
      </p:sp>
      <mc:AlternateContent xmlns:mc="http://schemas.openxmlformats.org/markup-compatibility/2006" xmlns:a14="http://schemas.microsoft.com/office/drawing/2010/main">
        <mc:Choice Requires="a14">
          <p:sp>
            <p:nvSpPr>
              <p:cNvPr id="7" name="矩形 6"/>
              <p:cNvSpPr/>
              <p:nvPr/>
            </p:nvSpPr>
            <p:spPr>
              <a:xfrm>
                <a:off x="106615" y="4474643"/>
                <a:ext cx="11810444" cy="154668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氢原子光谱的实验规律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巴耳末系是氢光谱在可见光区的谱线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其波长公式</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den>
                    </m:f>
                  </m:oMath>
                </a14:m>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___________n</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=3,4,5</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1" baseline="-25000" dirty="0">
                    <a:latin typeface="宋体" panose="02010600030101010101" pitchFamily="2"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是里德伯常量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1" baseline="-25000"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=1.10</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7</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m</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106615" y="4474643"/>
                <a:ext cx="11810444" cy="1546681"/>
              </a:xfrm>
              <a:prstGeom prst="rect">
                <a:avLst/>
              </a:prstGeom>
              <a:blipFill rotWithShape="0">
                <a:blip r:embed="rId3"/>
                <a:stretch>
                  <a:fillRect l="-671" b="-39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矩形 7"/>
              <p:cNvSpPr/>
              <p:nvPr/>
            </p:nvSpPr>
            <p:spPr>
              <a:xfrm>
                <a:off x="529304" y="5101446"/>
                <a:ext cx="1898212" cy="691151"/>
              </a:xfrm>
              <a:prstGeom prst="rect">
                <a:avLst/>
              </a:prstGeom>
            </p:spPr>
            <p:txBody>
              <a:bodyPr wrap="none">
                <a:spAutoFit/>
              </a:bodyPr>
              <a:lstStyle/>
              <a:p>
                <a:r>
                  <a:rPr lang="en-US" altLang="zh-CN" sz="2600" i="1" kern="0">
                    <a:solidFill>
                      <a:srgbClr val="C00000"/>
                    </a:solidFill>
                    <a:latin typeface="Times New Roman" panose="02020603050405020304" pitchFamily="18" charset="0"/>
                    <a:ea typeface="微软雅黑" panose="020B0503020204020204" pitchFamily="34" charset="-122"/>
                  </a:rPr>
                  <a:t>R</a:t>
                </a:r>
                <a:r>
                  <a:rPr lang="en-US" altLang="zh-CN" sz="2600" b="1" kern="0" baseline="-25000">
                    <a:solidFill>
                      <a:srgbClr val="C00000"/>
                    </a:solidFill>
                    <a:effectLst/>
                    <a:latin typeface="宋体" panose="02010600030101010101" pitchFamily="2" charset="-122"/>
                    <a:cs typeface="Times New Roman" panose="02020603050405020304" pitchFamily="18" charset="0"/>
                  </a:rPr>
                  <a:t>∞</a:t>
                </a:r>
                <a14:m>
                  <m:oMath xmlns:m="http://schemas.openxmlformats.org/officeDocument/2006/math">
                    <m:d>
                      <m:dPr>
                        <m:ctrlPr>
                          <a:rPr lang="zh-CN" altLang="zh-CN" sz="2600" i="1">
                            <a:solidFill>
                              <a:srgbClr val="C00000"/>
                            </a:solidFill>
                            <a:effectLst/>
                            <a:latin typeface="Cambria Math" panose="02040503050406030204" pitchFamily="18" charset="0"/>
                            <a:ea typeface="Cambria Math" panose="02040503050406030204" pitchFamily="18" charset="0"/>
                          </a:rPr>
                        </m:ctrlPr>
                      </m:dPr>
                      <m:e>
                        <m:f>
                          <m:fPr>
                            <m:ctrlPr>
                              <a:rPr lang="zh-CN" altLang="zh-CN" sz="2600" i="1">
                                <a:solidFill>
                                  <a:srgbClr val="C00000"/>
                                </a:solidFill>
                                <a:effectLst/>
                                <a:latin typeface="Cambria Math" panose="02040503050406030204" pitchFamily="18" charset="0"/>
                                <a:ea typeface="Cambria Math" panose="02040503050406030204" pitchFamily="18" charset="0"/>
                              </a:rPr>
                            </m:ctrlPr>
                          </m:fPr>
                          <m:num>
                            <m:r>
                              <a:rPr lang="en-US" altLang="zh-CN" sz="2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𝟏</m:t>
                            </m:r>
                          </m:num>
                          <m:den>
                            <m:sSup>
                              <m:sSupPr>
                                <m:ctrlPr>
                                  <a:rPr lang="zh-CN" altLang="zh-CN" sz="2600" i="1">
                                    <a:solidFill>
                                      <a:srgbClr val="C00000"/>
                                    </a:solidFill>
                                    <a:effectLst/>
                                    <a:latin typeface="Cambria Math" panose="02040503050406030204" pitchFamily="18" charset="0"/>
                                    <a:ea typeface="Cambria Math" panose="02040503050406030204" pitchFamily="18" charset="0"/>
                                  </a:rPr>
                                </m:ctrlPr>
                              </m:sSupPr>
                              <m:e>
                                <m:r>
                                  <a:rPr lang="en-US" altLang="zh-CN" sz="2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𝟐</m:t>
                                </m:r>
                              </m:e>
                              <m:sup>
                                <m:r>
                                  <a:rPr lang="en-US" altLang="zh-CN" sz="2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r>
                          <a:rPr lang="en-US" altLang="zh-CN" sz="2600"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solidFill>
                                  <a:srgbClr val="C00000"/>
                                </a:solidFill>
                                <a:effectLst/>
                                <a:latin typeface="Cambria Math" panose="02040503050406030204" pitchFamily="18" charset="0"/>
                                <a:ea typeface="Cambria Math" panose="02040503050406030204" pitchFamily="18" charset="0"/>
                              </a:rPr>
                            </m:ctrlPr>
                          </m:fPr>
                          <m:num>
                            <m:r>
                              <a:rPr lang="en-US" altLang="zh-CN" sz="2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𝟏</m:t>
                            </m:r>
                          </m:num>
                          <m:den>
                            <m:sSup>
                              <m:sSupPr>
                                <m:ctrlPr>
                                  <a:rPr lang="zh-CN" altLang="zh-CN" sz="2600" i="1">
                                    <a:solidFill>
                                      <a:srgbClr val="C00000"/>
                                    </a:solidFill>
                                    <a:effectLst/>
                                    <a:latin typeface="Cambria Math" panose="02040503050406030204" pitchFamily="18" charset="0"/>
                                    <a:ea typeface="Cambria Math" panose="02040503050406030204" pitchFamily="18" charset="0"/>
                                  </a:rPr>
                                </m:ctrlPr>
                              </m:sSupPr>
                              <m:e>
                                <m:r>
                                  <a:rPr lang="en-US" altLang="zh-CN" sz="2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𝒏</m:t>
                                </m:r>
                              </m:e>
                              <m:sup>
                                <m:r>
                                  <a:rPr lang="en-US" altLang="zh-CN" sz="2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e>
                    </m:d>
                  </m:oMath>
                </a14:m>
                <a:endParaRPr lang="zh-CN" altLang="en-US" dirty="0"/>
              </a:p>
            </p:txBody>
          </p:sp>
        </mc:Choice>
        <mc:Fallback xmlns="">
          <p:sp>
            <p:nvSpPr>
              <p:cNvPr id="8" name="矩形 7"/>
              <p:cNvSpPr>
                <a:spLocks noRot="1" noChangeAspect="1" noMove="1" noResize="1" noEditPoints="1" noAdjustHandles="1" noChangeArrowheads="1" noChangeShapeType="1" noTextEdit="1"/>
              </p:cNvSpPr>
              <p:nvPr/>
            </p:nvSpPr>
            <p:spPr>
              <a:xfrm>
                <a:off x="529304" y="5101446"/>
                <a:ext cx="1898212" cy="691151"/>
              </a:xfrm>
              <a:prstGeom prst="rect">
                <a:avLst/>
              </a:prstGeom>
              <a:blipFill rotWithShape="0">
                <a:blip r:embed="rId4"/>
                <a:stretch>
                  <a:fillRect l="-5788" b="-708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8"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 name="矩形 7"/>
              <p:cNvSpPr/>
              <p:nvPr/>
            </p:nvSpPr>
            <p:spPr>
              <a:xfrm>
                <a:off x="247140" y="653489"/>
                <a:ext cx="8172960" cy="4974992"/>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大量处在第</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dirty="0">
                    <a:latin typeface="Times New Roman" panose="02020603050405020304" pitchFamily="18" charset="0"/>
                    <a:cs typeface="Times New Roman" panose="02020603050405020304" pitchFamily="18" charset="0"/>
                  </a:rPr>
                  <a:t>激发态的氦离子</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(He</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在向低能级跃迁的过程中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会辐射出光子的种类为</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𝐂</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大量处在第</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dirty="0">
                    <a:latin typeface="Times New Roman" panose="02020603050405020304" pitchFamily="18" charset="0"/>
                    <a:cs typeface="Times New Roman" panose="02020603050405020304" pitchFamily="18" charset="0"/>
                  </a:rPr>
                  <a:t>激发态的氦离子</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(He</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在向低能级跃迁的过程中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所辐射出的能量最小光子的能量为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=1.22</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eV,</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一个处在第</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dirty="0">
                    <a:latin typeface="Times New Roman" panose="02020603050405020304" pitchFamily="18" charset="0"/>
                    <a:cs typeface="Times New Roman" panose="02020603050405020304" pitchFamily="18" charset="0"/>
                  </a:rPr>
                  <a:t>激发态的氦离子</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(He</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在向低能级跃迁的过程中最多会辐射出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dirty="0">
                    <a:latin typeface="Times New Roman" panose="02020603050405020304" pitchFamily="18" charset="0"/>
                    <a:cs typeface="Times New Roman" panose="02020603050405020304" pitchFamily="18" charset="0"/>
                  </a:rPr>
                  <a:t>种能量的光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类氢结构的氦离子</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(He</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处在基态时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其电势能最小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核外电子的动能最大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247140" y="653489"/>
                <a:ext cx="8172960" cy="4974992"/>
              </a:xfrm>
              <a:prstGeom prst="rect">
                <a:avLst/>
              </a:prstGeom>
              <a:blipFill rotWithShape="0">
                <a:blip r:embed="rId2"/>
                <a:stretch>
                  <a:fillRect l="-970" r="-373" b="-490"/>
                </a:stretch>
              </a:blipFill>
            </p:spPr>
            <p:txBody>
              <a:bodyPr/>
              <a:lstStyle/>
              <a:p>
                <a:r>
                  <a:rPr lang="zh-CN" altLang="en-US">
                    <a:noFill/>
                  </a:rPr>
                  <a:t> </a:t>
                </a:r>
              </a:p>
            </p:txBody>
          </p:sp>
        </mc:Fallback>
      </mc:AlternateContent>
      <p:pic>
        <p:nvPicPr>
          <p:cNvPr id="3" name="image34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32611" y="798107"/>
            <a:ext cx="2771584" cy="2846920"/>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5" name="矩形 4"/>
              <p:cNvSpPr/>
              <p:nvPr/>
            </p:nvSpPr>
            <p:spPr>
              <a:xfrm>
                <a:off x="94740" y="629665"/>
                <a:ext cx="11810444" cy="3762929"/>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9.</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太阳内部的热核反应是轻核聚变为氦核的过程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有一种反应序列是质子循环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相当于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个质子聚变生成一个氦核和另外两个相同的粒子</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核反应方程为</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He+</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𝒁</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m:t>
                        </m:r>
                      </m:sup>
                    </m:sSubSup>
                  </m:oMath>
                </a14:m>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X+Δ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已知质子的质量为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氦核的质量为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另外的两个粒子的质量均为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太阳每秒辐射的能量为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26</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J,</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已知光速</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m/s,</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(1)X</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的质量数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、电荷数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Z</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及一次聚变释放的能量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用字母表示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太阳每秒亏损的质量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保留</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位有效数字</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p:sp>
            <p:nvSpPr>
              <p:cNvPr id="5" name="矩形 4"/>
              <p:cNvSpPr>
                <a:spLocks noRot="1" noChangeAspect="1" noMove="1" noResize="1" noEditPoints="1" noAdjustHandles="1" noChangeArrowheads="1" noChangeShapeType="1" noTextEdit="1"/>
              </p:cNvSpPr>
              <p:nvPr/>
            </p:nvSpPr>
            <p:spPr>
              <a:xfrm>
                <a:off x="94740" y="629665"/>
                <a:ext cx="11810444" cy="3762929"/>
              </a:xfrm>
              <a:prstGeom prst="rect">
                <a:avLst/>
              </a:prstGeom>
              <a:blipFill rotWithShape="0">
                <a:blip r:embed="rId2"/>
                <a:stretch>
                  <a:fillRect l="-671" b="-80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4335971"/>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(2)4.4</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kg</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根据题意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由质量数和电荷数守恒可得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1-4=</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Z</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由爱因斯坦质能方程得一次聚变释放的能量为</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mc</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由爱因斯坦质能方程得</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太阳每秒亏损的质量为</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𝟐𝟔</m:t>
                            </m:r>
                          </m:sup>
                        </m:sSup>
                      </m:num>
                      <m:den>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kg≈4.4</a:t>
                </a:r>
                <a:r>
                  <a:rPr lang="en-US" altLang="zh-CN" sz="2600" b="1" dirty="0" err="1">
                    <a:latin typeface="宋体" panose="02010600030101010101" pitchFamily="2"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4335971"/>
              </a:xfrm>
              <a:prstGeom prst="rect">
                <a:avLst/>
              </a:prstGeom>
              <a:blipFill rotWithShape="0">
                <a:blip r:embed="rId2"/>
                <a:stretch>
                  <a:fillRect l="-68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linds(horizontal)">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492440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玻尔三条假设</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定态假设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原子只能处于</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一系列</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________</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的</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能量状态中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在这些能量状态中原子</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是</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电子虽然绕核运动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但并不向外辐射能量。</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跃迁假设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电子从能量较高的定态轨道跃迁到能量较低的定态轨道时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会放出能量为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hν</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的光子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这个光子的能量由前后两个能级的能量差决定</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即</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hν</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________</a:t>
            </a:r>
            <a:r>
              <a:rPr lang="en-US" altLang="zh-CN" sz="2600" i="1"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是普朗克常量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=6.63</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-34</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J·s</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轨道假设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原子的不同能量状态跟电子在不同的圆周轨道绕核运动相对应。原子的定态</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是</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__________</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因此电子的可能轨道也</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是</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__________</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4" name="矩形 3"/>
          <p:cNvSpPr/>
          <p:nvPr/>
        </p:nvSpPr>
        <p:spPr>
          <a:xfrm>
            <a:off x="5281898" y="1306830"/>
            <a:ext cx="1184940" cy="492443"/>
          </a:xfrm>
          <a:prstGeom prst="rect">
            <a:avLst/>
          </a:prstGeom>
        </p:spPr>
        <p:txBody>
          <a:bodyPr wrap="none">
            <a:spAutoFit/>
          </a:bodyPr>
          <a:lstStyle/>
          <a:p>
            <a:r>
              <a:rPr lang="zh-CN" altLang="zh-CN" sz="26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不连续</a:t>
            </a:r>
            <a:endParaRPr lang="zh-CN" altLang="en-US" sz="2600" dirty="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5" name="矩形 4"/>
          <p:cNvSpPr/>
          <p:nvPr/>
        </p:nvSpPr>
        <p:spPr>
          <a:xfrm>
            <a:off x="1177278" y="1919922"/>
            <a:ext cx="851515" cy="492443"/>
          </a:xfrm>
          <a:prstGeom prst="rect">
            <a:avLst/>
          </a:prstGeom>
        </p:spPr>
        <p:txBody>
          <a:bodyPr wrap="none">
            <a:spAutoFit/>
          </a:bodyPr>
          <a:lstStyle/>
          <a:p>
            <a:r>
              <a:rPr lang="zh-CN" altLang="zh-CN" sz="2600" dirty="0" smtClea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稳定</a:t>
            </a:r>
            <a:endParaRPr lang="zh-CN" altLang="en-US" sz="2600" dirty="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6" name="矩形 5"/>
          <p:cNvSpPr/>
          <p:nvPr/>
        </p:nvSpPr>
        <p:spPr>
          <a:xfrm>
            <a:off x="10593673" y="3060446"/>
            <a:ext cx="973343" cy="492443"/>
          </a:xfrm>
          <a:prstGeom prst="rect">
            <a:avLst/>
          </a:prstGeom>
        </p:spPr>
        <p:txBody>
          <a:bodyPr wrap="none">
            <a:spAutoFit/>
          </a:bodyPr>
          <a:lstStyle/>
          <a:p>
            <a:r>
              <a:rPr lang="en-US" altLang="zh-CN" sz="2600" i="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E</a:t>
            </a:r>
            <a:r>
              <a:rPr lang="en-US" altLang="zh-CN" sz="2600" i="1" baseline="-250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n</a:t>
            </a:r>
            <a:r>
              <a:rPr lang="en-US" altLang="zh-CN" sz="26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a:t>
            </a:r>
            <a:r>
              <a:rPr lang="en-US" altLang="zh-CN" sz="2600" i="1" dirty="0" err="1">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E</a:t>
            </a:r>
            <a:r>
              <a:rPr lang="en-US" altLang="zh-CN" sz="2600" i="1" baseline="-25000" dirty="0" err="1">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m</a:t>
            </a:r>
            <a:endParaRPr lang="zh-CN" altLang="en-US" sz="2600" dirty="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7" name="矩形 6"/>
          <p:cNvSpPr/>
          <p:nvPr/>
        </p:nvSpPr>
        <p:spPr>
          <a:xfrm>
            <a:off x="2524474" y="4893500"/>
            <a:ext cx="1518364" cy="492443"/>
          </a:xfrm>
          <a:prstGeom prst="rect">
            <a:avLst/>
          </a:prstGeom>
        </p:spPr>
        <p:txBody>
          <a:bodyPr wrap="none">
            <a:spAutoFit/>
          </a:bodyPr>
          <a:lstStyle/>
          <a:p>
            <a:r>
              <a:rPr lang="zh-CN" altLang="zh-CN" sz="26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不连续的</a:t>
            </a:r>
            <a:endParaRPr lang="zh-CN" altLang="en-US" sz="2600" dirty="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8" name="矩形 7"/>
          <p:cNvSpPr/>
          <p:nvPr/>
        </p:nvSpPr>
        <p:spPr>
          <a:xfrm>
            <a:off x="7899622" y="4890389"/>
            <a:ext cx="1518364" cy="492443"/>
          </a:xfrm>
          <a:prstGeom prst="rect">
            <a:avLst/>
          </a:prstGeom>
        </p:spPr>
        <p:txBody>
          <a:bodyPr wrap="none">
            <a:spAutoFit/>
          </a:bodyPr>
          <a:lstStyle/>
          <a:p>
            <a:r>
              <a:rPr lang="zh-CN" altLang="zh-CN" sz="26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不连续的</a:t>
            </a:r>
            <a:endParaRPr lang="zh-CN" altLang="en-US" sz="2600" dirty="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5" grpId="0" autoUpdateAnimBg="0"/>
      <p:bldP spid="6" grpId="0" autoUpdateAnimBg="0"/>
      <p:bldP spid="7" grpId="0" autoUpdateAnimBg="0"/>
      <p:bldP spid="8"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620649"/>
                <a:ext cx="11810444" cy="3724072"/>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dirty="0">
                    <a:effectLst/>
                    <a:latin typeface="Times New Roman" panose="02020603050405020304" pitchFamily="18" charset="0"/>
                    <a:ea typeface="黑体" panose="02010609060101010101" pitchFamily="49" charset="-122"/>
                    <a:cs typeface="Times New Roman" panose="02020603050405020304" pitchFamily="18" charset="0"/>
                  </a:rPr>
                  <a:t>氢原子能级和能级公式</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氢原子的能级公式和轨道半径公式</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宋体" panose="02010600030101010101" pitchFamily="2" charset="-122"/>
                    <a:ea typeface="微软雅黑" panose="020B0503020204020204" pitchFamily="34" charset="-122"/>
                    <a:cs typeface="宋体" panose="02010600030101010101" pitchFamily="2" charset="-122"/>
                  </a:rPr>
                  <a:t>	</a:t>
                </a:r>
                <a:r>
                  <a:rPr lang="zh-CN" altLang="zh-CN" sz="2600" dirty="0" smtClean="0">
                    <a:effectLst/>
                    <a:latin typeface="宋体" panose="02010600030101010101" pitchFamily="2" charset="-122"/>
                    <a:ea typeface="微软雅黑" panose="020B0503020204020204" pitchFamily="34" charset="-122"/>
                    <a:cs typeface="宋体" panose="02010600030101010101" pitchFamily="2" charset="-122"/>
                  </a:rPr>
                  <a:t>①</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能级公式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i="1" baseline="-25000"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14:m>
                  <m:oMath xmlns:m="http://schemas.openxmlformats.org/officeDocument/2006/math">
                    <m:r>
                      <a:rPr lang="en-US" altLang="zh-CN" sz="2600" i="1" u="sng" smtClean="0">
                        <a:effectLst/>
                        <a:latin typeface="Cambria Math" panose="02040503050406030204" pitchFamily="18" charset="0"/>
                        <a:ea typeface="Cambria Math" panose="02040503050406030204" pitchFamily="18" charset="0"/>
                        <a:cs typeface="Times New Roman" panose="02020603050405020304" pitchFamily="18" charset="0"/>
                      </a:rPr>
                      <m:t>_</m:t>
                    </m:r>
                    <m:r>
                      <a:rPr lang="en-US" altLang="zh-CN" sz="2600" b="0" i="1" u="sng" smtClean="0">
                        <a:effectLst/>
                        <a:latin typeface="Cambria Math" panose="02040503050406030204" pitchFamily="18" charset="0"/>
                        <a:ea typeface="Cambria Math" panose="02040503050406030204" pitchFamily="18" charset="0"/>
                        <a:cs typeface="Times New Roman" panose="02020603050405020304" pitchFamily="18" charset="0"/>
                      </a:rPr>
                      <m:t>_____</m:t>
                    </m:r>
                    <m:r>
                      <a:rPr lang="en-US" altLang="zh-CN" sz="2600" i="1" u="sng">
                        <a:latin typeface="Cambria Math" panose="02040503050406030204" pitchFamily="18" charset="0"/>
                        <a:ea typeface="Cambria Math" panose="02040503050406030204" pitchFamily="18" charset="0"/>
                        <a:cs typeface="Times New Roman" panose="02020603050405020304" pitchFamily="18" charset="0"/>
                      </a:rPr>
                      <m:t>__________</m:t>
                    </m:r>
                    <m:r>
                      <a:rPr lang="en-US" altLang="zh-CN" sz="2600" b="0" i="1" u="sng" smtClean="0">
                        <a:effectLst/>
                        <a:latin typeface="Cambria Math" panose="02040503050406030204" pitchFamily="18" charset="0"/>
                        <a:ea typeface="Cambria Math" panose="02040503050406030204" pitchFamily="18" charset="0"/>
                        <a:cs typeface="Times New Roman" panose="02020603050405020304" pitchFamily="18" charset="0"/>
                      </a:rPr>
                      <m:t>_</m:t>
                    </m:r>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=1,2,3,</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其中基态的能量</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最低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其数值为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13.6 eV</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宋体" panose="02010600030101010101" pitchFamily="2" charset="-122"/>
                    <a:ea typeface="微软雅黑" panose="020B0503020204020204" pitchFamily="34" charset="-122"/>
                    <a:cs typeface="宋体" panose="02010600030101010101" pitchFamily="2" charset="-122"/>
                  </a:rPr>
                  <a:t>	</a:t>
                </a:r>
                <a:r>
                  <a:rPr lang="zh-CN" altLang="zh-CN" sz="2600" dirty="0" smtClean="0">
                    <a:effectLst/>
                    <a:latin typeface="宋体" panose="02010600030101010101" pitchFamily="2" charset="-122"/>
                    <a:ea typeface="微软雅黑" panose="020B0503020204020204" pitchFamily="34" charset="-122"/>
                    <a:cs typeface="宋体" panose="02010600030101010101" pitchFamily="2" charset="-122"/>
                  </a:rPr>
                  <a:t>②</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半径公式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=1,2,3,</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其中</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为基态半径</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其数值为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=0.53</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m</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氢原子的能级图</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620649"/>
                <a:ext cx="11810444" cy="3724072"/>
              </a:xfrm>
              <a:prstGeom prst="rect">
                <a:avLst/>
              </a:prstGeom>
              <a:blipFill rotWithShape="0">
                <a:blip r:embed="rId2"/>
                <a:stretch>
                  <a:fillRect l="-671" r="-568" b="-982"/>
                </a:stretch>
              </a:blipFill>
            </p:spPr>
            <p:txBody>
              <a:bodyPr/>
              <a:lstStyle/>
              <a:p>
                <a:r>
                  <a:rPr lang="zh-CN" altLang="en-US">
                    <a:noFill/>
                  </a:rPr>
                  <a:t> </a:t>
                </a:r>
              </a:p>
            </p:txBody>
          </p:sp>
        </mc:Fallback>
      </mc:AlternateContent>
      <p:pic>
        <p:nvPicPr>
          <p:cNvPr id="4" name="image32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15071" y="3822954"/>
            <a:ext cx="5184648" cy="2625038"/>
          </a:xfrm>
          <a:prstGeom prst="rect">
            <a:avLst/>
          </a:prstGeom>
        </p:spPr>
      </p:pic>
      <mc:AlternateContent xmlns:mc="http://schemas.openxmlformats.org/markup-compatibility/2006" xmlns:a14="http://schemas.microsoft.com/office/drawing/2010/main">
        <mc:Choice Requires="a14">
          <p:sp>
            <p:nvSpPr>
              <p:cNvPr id="5" name="矩形 4"/>
              <p:cNvSpPr/>
              <p:nvPr/>
            </p:nvSpPr>
            <p:spPr>
              <a:xfrm>
                <a:off x="3299555" y="1805680"/>
                <a:ext cx="647678" cy="536942"/>
              </a:xfrm>
              <a:prstGeom prst="rect">
                <a:avLst/>
              </a:prstGeom>
            </p:spPr>
            <p:txBody>
              <a:bodyPr wrap="none">
                <a:spAutoFit/>
              </a:bodyPr>
              <a:lstStyle/>
              <a:p>
                <a14:m>
                  <m:oMath xmlns:m="http://schemas.openxmlformats.org/officeDocument/2006/math">
                    <m:f>
                      <m:fPr>
                        <m:ctrlPr>
                          <a:rPr lang="zh-CN" altLang="zh-CN" sz="2000" i="1">
                            <a:solidFill>
                              <a:srgbClr val="C00000"/>
                            </a:solidFill>
                            <a:latin typeface="Cambria Math" panose="02040503050406030204" pitchFamily="18" charset="0"/>
                            <a:ea typeface="Cambria Math" panose="02040503050406030204" pitchFamily="18" charset="0"/>
                          </a:rPr>
                        </m:ctrlPr>
                      </m:fPr>
                      <m:num>
                        <m:r>
                          <a:rPr lang="en-US" altLang="zh-CN" sz="20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𝟏</m:t>
                        </m:r>
                      </m:num>
                      <m:den>
                        <m:sSup>
                          <m:sSupPr>
                            <m:ctrlPr>
                              <a:rPr lang="zh-CN" altLang="zh-CN" sz="2000" i="1">
                                <a:solidFill>
                                  <a:srgbClr val="C00000"/>
                                </a:solidFill>
                                <a:effectLst/>
                                <a:latin typeface="Cambria Math" panose="02040503050406030204" pitchFamily="18" charset="0"/>
                                <a:ea typeface="Cambria Math" panose="02040503050406030204" pitchFamily="18" charset="0"/>
                              </a:rPr>
                            </m:ctrlPr>
                          </m:sSupPr>
                          <m:e>
                            <m:r>
                              <a:rPr lang="en-US" altLang="zh-CN" sz="20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𝒏</m:t>
                            </m:r>
                          </m:e>
                          <m:sup>
                            <m:r>
                              <a:rPr lang="en-US" altLang="zh-CN" sz="20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000" i="1" kern="0" dirty="0" err="1">
                    <a:solidFill>
                      <a:srgbClr val="C00000"/>
                    </a:solidFill>
                    <a:effectLst/>
                    <a:latin typeface="Times New Roman" panose="02020603050405020304" pitchFamily="18" charset="0"/>
                    <a:ea typeface="微软雅黑" panose="020B0503020204020204" pitchFamily="34" charset="-122"/>
                  </a:rPr>
                  <a:t>E</a:t>
                </a:r>
                <a:r>
                  <a:rPr lang="en-US" altLang="zh-CN" sz="2000" kern="0" baseline="-25000" dirty="0" err="1">
                    <a:solidFill>
                      <a:srgbClr val="C00000"/>
                    </a:solidFill>
                    <a:effectLst/>
                    <a:latin typeface="Times New Roman" panose="02020603050405020304" pitchFamily="18" charset="0"/>
                    <a:ea typeface="微软雅黑" panose="020B0503020204020204" pitchFamily="34" charset="-122"/>
                  </a:rPr>
                  <a:t>1</a:t>
                </a:r>
                <a:endParaRPr lang="zh-CN" altLang="en-US" sz="2000" dirty="0"/>
              </a:p>
            </p:txBody>
          </p:sp>
        </mc:Choice>
        <mc:Fallback xmlns="">
          <p:sp>
            <p:nvSpPr>
              <p:cNvPr id="5" name="矩形 4"/>
              <p:cNvSpPr>
                <a:spLocks noRot="1" noChangeAspect="1" noMove="1" noResize="1" noEditPoints="1" noAdjustHandles="1" noChangeArrowheads="1" noChangeShapeType="1" noTextEdit="1"/>
              </p:cNvSpPr>
              <p:nvPr/>
            </p:nvSpPr>
            <p:spPr>
              <a:xfrm>
                <a:off x="3299555" y="1805680"/>
                <a:ext cx="647678" cy="536942"/>
              </a:xfrm>
              <a:prstGeom prst="rect">
                <a:avLst/>
              </a:prstGeom>
              <a:blipFill rotWithShape="0">
                <a:blip r:embed="rId4"/>
                <a:stretch>
                  <a:fillRect r="-1869" b="-681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5524565"/>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原子核</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原子核的组成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原子核是</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由</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和</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中子组成的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原子核的电荷数等于核内</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的</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________</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天然放射现象</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宋体" panose="02010600030101010101" pitchFamily="2" charset="-122"/>
                <a:ea typeface="微软雅黑" panose="020B0503020204020204" pitchFamily="34" charset="-122"/>
                <a:cs typeface="宋体" panose="02010600030101010101" pitchFamily="2" charset="-122"/>
              </a:rPr>
              <a:t>	</a:t>
            </a:r>
            <a:r>
              <a:rPr lang="zh-CN" altLang="zh-CN" sz="2600" dirty="0" smtClean="0">
                <a:latin typeface="宋体" panose="02010600030101010101" pitchFamily="2" charset="-122"/>
                <a:ea typeface="微软雅黑" panose="020B0503020204020204" pitchFamily="34" charset="-122"/>
                <a:cs typeface="宋体" panose="02010600030101010101" pitchFamily="2" charset="-122"/>
              </a:rPr>
              <a:t>①</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放射性元素</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地</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发出射线的现象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首先</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由</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__________</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发现</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。天然放射现象的发现</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说明</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________</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具有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复杂的结构。</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宋体" panose="02010600030101010101" pitchFamily="2" charset="-122"/>
                <a:ea typeface="微软雅黑" panose="020B0503020204020204" pitchFamily="34" charset="-122"/>
                <a:cs typeface="宋体" panose="02010600030101010101" pitchFamily="2" charset="-122"/>
              </a:rPr>
              <a:t>	</a:t>
            </a:r>
            <a:r>
              <a:rPr lang="zh-CN" altLang="zh-CN" sz="2600" dirty="0" smtClean="0">
                <a:latin typeface="宋体" panose="02010600030101010101" pitchFamily="2" charset="-122"/>
                <a:ea typeface="微软雅黑" panose="020B0503020204020204" pitchFamily="34" charset="-122"/>
                <a:cs typeface="宋体" panose="02010600030101010101" pitchFamily="2" charset="-122"/>
              </a:rPr>
              <a:t>②</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放射性同位素的应用与防护</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应用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消除静电、工业探伤、作为示踪原子、培养优良品种。</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防护</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防止放射线对人体组织的伤害。</a:t>
            </a:r>
            <a:endParaRPr lang="zh-CN" altLang="zh-CN" sz="1150" dirty="0">
              <a:latin typeface="Calibri" panose="020F0502020204030204" pitchFamily="34" charset="0"/>
              <a:cs typeface="Times New Roman" panose="02020603050405020304" pitchFamily="18" charset="0"/>
            </a:endParaRPr>
          </a:p>
        </p:txBody>
      </p:sp>
      <p:sp>
        <p:nvSpPr>
          <p:cNvPr id="4" name="矩形 3"/>
          <p:cNvSpPr/>
          <p:nvPr/>
        </p:nvSpPr>
        <p:spPr>
          <a:xfrm>
            <a:off x="4646410" y="1319530"/>
            <a:ext cx="851515" cy="492443"/>
          </a:xfrm>
          <a:prstGeom prst="rect">
            <a:avLst/>
          </a:prstGeom>
        </p:spPr>
        <p:txBody>
          <a:bodyPr wrap="none">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质子</a:t>
            </a:r>
            <a:endParaRPr lang="zh-CN" altLang="en-US" sz="260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5" name="矩形 4"/>
          <p:cNvSpPr/>
          <p:nvPr/>
        </p:nvSpPr>
        <p:spPr>
          <a:xfrm>
            <a:off x="538926" y="1907222"/>
            <a:ext cx="1184940" cy="492443"/>
          </a:xfrm>
          <a:prstGeom prst="rect">
            <a:avLst/>
          </a:prstGeom>
        </p:spPr>
        <p:txBody>
          <a:bodyPr wrap="none">
            <a:spAutoFit/>
          </a:bodyPr>
          <a:lstStyle/>
          <a:p>
            <a:r>
              <a:rPr lang="zh-CN" altLang="zh-CN" sz="26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质子数</a:t>
            </a:r>
            <a:endParaRPr lang="zh-CN" altLang="en-US" sz="2600" dirty="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6" name="矩形 5"/>
          <p:cNvSpPr/>
          <p:nvPr/>
        </p:nvSpPr>
        <p:spPr>
          <a:xfrm>
            <a:off x="2524240" y="3089084"/>
            <a:ext cx="851515" cy="492443"/>
          </a:xfrm>
          <a:prstGeom prst="rect">
            <a:avLst/>
          </a:prstGeom>
        </p:spPr>
        <p:txBody>
          <a:bodyPr wrap="none">
            <a:spAutoFit/>
          </a:bodyPr>
          <a:lstStyle/>
          <a:p>
            <a:r>
              <a:rPr lang="zh-CN" altLang="zh-CN" sz="26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自发</a:t>
            </a:r>
            <a:endParaRPr lang="zh-CN" altLang="en-US" sz="2600" dirty="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7" name="矩形 6"/>
          <p:cNvSpPr/>
          <p:nvPr/>
        </p:nvSpPr>
        <p:spPr>
          <a:xfrm>
            <a:off x="7232666" y="3124073"/>
            <a:ext cx="1518364" cy="492443"/>
          </a:xfrm>
          <a:prstGeom prst="rect">
            <a:avLst/>
          </a:prstGeom>
        </p:spPr>
        <p:txBody>
          <a:bodyPr wrap="none">
            <a:spAutoFit/>
          </a:bodyPr>
          <a:lstStyle/>
          <a:p>
            <a:r>
              <a:rPr lang="zh-CN" altLang="zh-CN" sz="26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贝克勒尔</a:t>
            </a:r>
            <a:endParaRPr lang="zh-CN" altLang="en-US" sz="2600" dirty="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8" name="矩形 7"/>
          <p:cNvSpPr/>
          <p:nvPr/>
        </p:nvSpPr>
        <p:spPr>
          <a:xfrm>
            <a:off x="2267142" y="3686365"/>
            <a:ext cx="1184940" cy="492443"/>
          </a:xfrm>
          <a:prstGeom prst="rect">
            <a:avLst/>
          </a:prstGeom>
        </p:spPr>
        <p:txBody>
          <a:bodyPr wrap="none">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原子核</a:t>
            </a:r>
            <a:endParaRPr lang="zh-CN" altLang="en-US" sz="260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5" grpId="0" autoUpdateAnimBg="0"/>
      <p:bldP spid="6" grpId="0" autoUpdateAnimBg="0"/>
      <p:bldP spid="7" grpId="0" autoUpdateAnimBg="0"/>
      <p:bldP spid="8" grpId="0" autoUpdateAnimBg="0"/>
    </p:bld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147</TotalTime>
  <Words>2369</Words>
  <Application>Microsoft Office PowerPoint</Application>
  <PresentationFormat>自定义</PresentationFormat>
  <Paragraphs>382</Paragraphs>
  <Slides>63</Slides>
  <Notes>3</Notes>
  <HiddenSlides>0</HiddenSlides>
  <MMClips>0</MMClips>
  <ScaleCrop>false</ScaleCrop>
  <HeadingPairs>
    <vt:vector size="8" baseType="variant">
      <vt:variant>
        <vt:lpstr>已用的字体</vt:lpstr>
      </vt:variant>
      <vt:variant>
        <vt:i4>14</vt:i4>
      </vt:variant>
      <vt:variant>
        <vt:lpstr>主题</vt:lpstr>
      </vt:variant>
      <vt:variant>
        <vt:i4>1</vt:i4>
      </vt:variant>
      <vt:variant>
        <vt:lpstr>嵌入 OLE 服务器</vt:lpstr>
      </vt:variant>
      <vt:variant>
        <vt:i4>1</vt:i4>
      </vt:variant>
      <vt:variant>
        <vt:lpstr>幻灯片标题</vt:lpstr>
      </vt:variant>
      <vt:variant>
        <vt:i4>63</vt:i4>
      </vt:variant>
    </vt:vector>
  </HeadingPairs>
  <TitlesOfParts>
    <vt:vector size="79" baseType="lpstr">
      <vt:lpstr>等线</vt:lpstr>
      <vt:lpstr>方正黑体_GBK</vt:lpstr>
      <vt:lpstr>黑体</vt:lpstr>
      <vt:lpstr>华文细黑</vt:lpstr>
      <vt:lpstr>宋体</vt:lpstr>
      <vt:lpstr>微软雅黑</vt:lpstr>
      <vt:lpstr>Arial</vt:lpstr>
      <vt:lpstr>Book Antiqua</vt:lpstr>
      <vt:lpstr>Calibri</vt:lpstr>
      <vt:lpstr>Cambria</vt:lpstr>
      <vt:lpstr>Cambria Math</vt:lpstr>
      <vt:lpstr>Courier New</vt:lpstr>
      <vt:lpstr>Impact</vt:lpstr>
      <vt:lpstr>Times New Roman</vt:lpstr>
      <vt:lpstr>Office 主题​​</vt:lpstr>
      <vt:lpstr>文档</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62</cp:revision>
  <dcterms:created xsi:type="dcterms:W3CDTF">2024-01-15T03:14:15Z</dcterms:created>
  <dcterms:modified xsi:type="dcterms:W3CDTF">2026-03-11T01:33:10Z</dcterms:modified>
</cp:coreProperties>
</file>