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handoutMasterIdLst>
    <p:handoutMasterId r:id="rId44"/>
  </p:handoutMasterIdLst>
  <p:sldIdLst>
    <p:sldId id="340" r:id="rId2"/>
    <p:sldId id="257" r:id="rId3"/>
    <p:sldId id="341" r:id="rId4"/>
    <p:sldId id="355" r:id="rId5"/>
    <p:sldId id="356" r:id="rId6"/>
    <p:sldId id="357" r:id="rId7"/>
    <p:sldId id="429" r:id="rId8"/>
    <p:sldId id="364" r:id="rId9"/>
    <p:sldId id="365" r:id="rId10"/>
    <p:sldId id="366" r:id="rId11"/>
    <p:sldId id="367" r:id="rId12"/>
    <p:sldId id="368" r:id="rId13"/>
    <p:sldId id="370" r:id="rId14"/>
    <p:sldId id="459" r:id="rId15"/>
    <p:sldId id="461" r:id="rId16"/>
    <p:sldId id="462" r:id="rId17"/>
    <p:sldId id="463" r:id="rId18"/>
    <p:sldId id="374" r:id="rId19"/>
    <p:sldId id="464" r:id="rId20"/>
    <p:sldId id="465" r:id="rId21"/>
    <p:sldId id="466" r:id="rId22"/>
    <p:sldId id="467" r:id="rId23"/>
    <p:sldId id="468" r:id="rId24"/>
    <p:sldId id="469" r:id="rId25"/>
    <p:sldId id="470" r:id="rId26"/>
    <p:sldId id="471" r:id="rId27"/>
    <p:sldId id="400" r:id="rId28"/>
    <p:sldId id="402" r:id="rId29"/>
    <p:sldId id="403" r:id="rId30"/>
    <p:sldId id="472" r:id="rId31"/>
    <p:sldId id="404" r:id="rId32"/>
    <p:sldId id="405" r:id="rId33"/>
    <p:sldId id="473" r:id="rId34"/>
    <p:sldId id="406" r:id="rId35"/>
    <p:sldId id="407" r:id="rId36"/>
    <p:sldId id="474" r:id="rId37"/>
    <p:sldId id="408" r:id="rId38"/>
    <p:sldId id="409" r:id="rId39"/>
    <p:sldId id="475" r:id="rId40"/>
    <p:sldId id="476" r:id="rId41"/>
    <p:sldId id="428" r:id="rId42"/>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702"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2674414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28190292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28.xml"/><Relationship Id="rId7"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7.xml"/><Relationship Id="rId5" Type="http://schemas.openxmlformats.org/officeDocument/2006/relationships/slide" Target="../slides/slide34.xml"/><Relationship Id="rId4" Type="http://schemas.openxmlformats.org/officeDocument/2006/relationships/slide" Target="../slides/slide3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800219" cy="461665"/>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7"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3" r:id="rId5"/>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slideLayout" Target="../slideLayouts/slideLayout2.xml"/><Relationship Id="rId4" Type="http://schemas.openxmlformats.org/officeDocument/2006/relationships/tags" Target="../tags/tag13.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27.xml"/></Relationships>
</file>

<file path=ppt/slides/_rels/slide3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7.png"/><Relationship Id="rId7" Type="http://schemas.openxmlformats.org/officeDocument/2006/relationships/image" Target="../media/image28.png"/><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25.emf"/><Relationship Id="rId4" Type="http://schemas.openxmlformats.org/officeDocument/2006/relationships/package" Target="../embeddings/Microsoft_Word___1.docx"/></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xml"/><Relationship Id="rId7" Type="http://schemas.openxmlformats.org/officeDocument/2006/relationships/slide" Target="slide11.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30.jpeg"/><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2" name="矩形 11"/>
          <p:cNvSpPr/>
          <p:nvPr>
            <p:custDataLst>
              <p:tags r:id="rId1"/>
            </p:custDataLst>
          </p:nvPr>
        </p:nvSpPr>
        <p:spPr>
          <a:xfrm>
            <a:off x="1" y="4371534"/>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984503" y="5307928"/>
            <a:ext cx="10210481" cy="1332092"/>
          </a:xfrm>
          <a:prstGeom prst="rect">
            <a:avLst/>
          </a:prstGeom>
          <a:noFill/>
        </p:spPr>
        <p:txBody>
          <a:bodyPr wrap="none" lIns="121917" tIns="60958" rIns="121917" bIns="60958">
            <a:spAutoFit/>
          </a:bodyPr>
          <a:lstStyle/>
          <a:p>
            <a:pPr>
              <a:lnSpc>
                <a:spcPct val="110000"/>
              </a:lnSpc>
              <a:defRPr/>
            </a:pPr>
            <a:r>
              <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专题强化二十四　气体实验定律和理想气体</a:t>
            </a:r>
            <a:r>
              <a:rPr lang="zh-CN" altLang="en-US" sz="3700" b="1" dirty="0" smtClean="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状态</a:t>
            </a:r>
            <a:endParaRPr lang="en-US" altLang="zh-CN" sz="3700" b="1" dirty="0" smtClean="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a:lnSpc>
                <a:spcPct val="110000"/>
              </a:lnSpc>
              <a:defRPr/>
            </a:pPr>
            <a:r>
              <a:rPr lang="zh-CN" altLang="en-US" sz="3700" b="1" dirty="0" smtClean="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方程的</a:t>
            </a:r>
            <a:r>
              <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综合应用</a:t>
            </a:r>
          </a:p>
        </p:txBody>
      </p:sp>
      <p:sp>
        <p:nvSpPr>
          <p:cNvPr id="11" name="TextBox 2"/>
          <p:cNvSpPr txBox="1"/>
          <p:nvPr>
            <p:custDataLst>
              <p:tags r:id="rId3"/>
            </p:custDataLst>
          </p:nvPr>
        </p:nvSpPr>
        <p:spPr>
          <a:xfrm>
            <a:off x="1054736" y="4725162"/>
            <a:ext cx="3068469"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第十四章　热学</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652274"/>
                <a:ext cx="11810444" cy="5255004"/>
              </a:xfrm>
              <a:prstGeom prst="rect">
                <a:avLst/>
              </a:prstGeom>
            </p:spPr>
            <p:txBody>
              <a:bodyPr wrap="square" lIns="121898" tIns="60948" rIns="121898" bIns="60948">
                <a:spAutoFit/>
              </a:bodyPr>
              <a:lstStyle/>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以</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dirty="0">
                    <a:latin typeface="Times New Roman" panose="02020603050405020304" pitchFamily="18" charset="0"/>
                    <a:cs typeface="Times New Roman" panose="02020603050405020304" pitchFamily="18" charset="0"/>
                  </a:rPr>
                  <a:t>内气体为研究对象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气体做等容变化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由查理定律可得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𝟔𝟎𝟎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560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所以活塞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没有移动</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ρgh</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740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当活塞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移动到汽缸中央卡环位置时所测深度最大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设此时两部分气体的压强为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由理想气体状态方程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a:t>
                </a:r>
                <a:r>
                  <a:rPr lang="zh-CN" altLang="zh-CN" sz="2600" dirty="0">
                    <a:latin typeface="Calibri" panose="020F0502020204030204" pitchFamily="34" charset="0"/>
                    <a:cs typeface="宋体" panose="02010600030101010101" pitchFamily="2" charset="-122"/>
                  </a:rPr>
                  <a:t>Ⅰ</a:t>
                </a:r>
                <a:r>
                  <a:rPr lang="zh-CN" altLang="zh-CN" sz="2600" b="1" dirty="0">
                    <a:latin typeface="Times New Roman" panose="02020603050405020304" pitchFamily="18" charset="0"/>
                    <a:cs typeface="Times New Roman" panose="02020603050405020304" pitchFamily="18" charset="0"/>
                  </a:rPr>
                  <a:t>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𝑳𝑺</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𝒙𝑺</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对</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b="1" dirty="0">
                    <a:latin typeface="Times New Roman" panose="02020603050405020304" pitchFamily="18" charset="0"/>
                    <a:cs typeface="Times New Roman" panose="02020603050405020304" pitchFamily="18" charset="0"/>
                  </a:rPr>
                  <a:t>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𝟔𝟎𝟎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𝑳𝑺</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又</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ρgh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990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652274"/>
                <a:ext cx="11810444" cy="5255004"/>
              </a:xfrm>
              <a:prstGeom prst="rect">
                <a:avLst/>
              </a:prstGeom>
              <a:blipFill rotWithShape="0">
                <a:blip r:embed="rId2"/>
                <a:stretch>
                  <a:fillRect l="-671" b="-162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3698914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linds(horizontal)">
                                      <p:cBhvr>
                                        <p:cTn id="4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185503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充气问题</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在</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充气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打气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将充进容器内的气体和容器内的原有气体作为研究对象时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这些气体的质量是不变的。这样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可将</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变质量</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的问题转化成</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定质量</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问题。</a:t>
            </a:r>
            <a:endParaRPr lang="zh-CN" altLang="zh-CN" sz="1150" dirty="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理想气体的变质量问题</a:t>
            </a:r>
            <a:endParaRPr lang="zh-CN" altLang="zh-CN" sz="1800" b="1" kern="1400" dirty="0">
              <a:effectLst/>
              <a:latin typeface="Cambria"/>
              <a:ea typeface="宋体"/>
              <a:cs typeface="Times New Roman"/>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四川成都模拟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家用汽车轮胎胎压标准一般在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2.5 bar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bar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表示一个标准大气压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约等于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冬季来临时气温降低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会使轮胎胎压降低。一轿车的轮胎规格为</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195</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65R15</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其轮胎容积为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。工作人员在给汽车做保养时发现其中一个轮胎的胎压为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bar,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使用充气泵给轮胎充气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若充气泵每秒能充入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压强为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bar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的空气。忽略轮胎容积的变化。求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83303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54451"/>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为使胎压处于标准范围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充气泵给轮胎充气的最长时间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3" name="矩形 2"/>
          <p:cNvSpPr/>
          <p:nvPr/>
        </p:nvSpPr>
        <p:spPr>
          <a:xfrm>
            <a:off x="122650" y="4941189"/>
            <a:ext cx="1819729" cy="623953"/>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7.5 s</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94740" y="1260134"/>
            <a:ext cx="118104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设轮胎容积为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标准大气压为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由题意知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初态轮胎内气体压强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当胎压为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充气时间最长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此时充入的压强为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的空气体积为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由玻意耳定律得</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因为充气泵每秒充入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latin typeface="Times New Roman" panose="02020603050405020304" pitchFamily="18" charset="0"/>
                <a:cs typeface="Times New Roman" panose="02020603050405020304" pitchFamily="18" charset="0"/>
              </a:rPr>
              <a:t>压强为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的空气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所以充气时间最长为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78665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linds(horizontal)">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linds(horizontal)">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54451"/>
            <a:ext cx="11810444" cy="1639592"/>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若充气时的气温为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工作人员将胎压加到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2.4 bar,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如果轮胎不漏气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当气温升至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35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要使胎压降到标准范围内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至少应放出的空气在该温度和标准大气压下的体积。</a:t>
            </a:r>
            <a:endParaRPr lang="zh-CN" altLang="zh-CN" sz="1150" dirty="0">
              <a:latin typeface="Calibri" panose="020F0502020204030204" pitchFamily="34" charset="0"/>
              <a:cs typeface="Times New Roman" panose="02020603050405020304" pitchFamily="18" charset="0"/>
            </a:endParaRPr>
          </a:p>
        </p:txBody>
      </p:sp>
      <p:sp>
        <p:nvSpPr>
          <p:cNvPr id="3" name="矩形 2"/>
          <p:cNvSpPr/>
          <p:nvPr/>
        </p:nvSpPr>
        <p:spPr>
          <a:xfrm>
            <a:off x="122626" y="5684681"/>
            <a:ext cx="1893467"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2.1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94740" y="2120138"/>
                <a:ext cx="11810444" cy="3662902"/>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初始温度为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=(7+273)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K=280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压强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末态温度为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=(35+273)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2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308</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由查理定律得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2.64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设放出压强为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、体积为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的气体后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轮胎胎压降为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由玻意耳定律得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0.14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=2.1</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94740" y="2120138"/>
                <a:ext cx="11810444" cy="3662902"/>
              </a:xfrm>
              <a:prstGeom prst="rect">
                <a:avLst/>
              </a:prstGeom>
              <a:blipFill rotWithShape="0">
                <a:blip r:embed="rId2"/>
                <a:stretch>
                  <a:fillRect l="-671" t="-499" b="-282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2884558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linds(horizontal)">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blinds(horizontal)">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blinds(horizontal)">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blinds(horizontal)">
                                      <p:cBhvr>
                                        <p:cTn id="25" dur="500"/>
                                        <p:tgtEl>
                                          <p:spTgt spid="4">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blinds(horizontal)">
                                      <p:cBhvr>
                                        <p:cTn id="30" dur="500"/>
                                        <p:tgtEl>
                                          <p:spTgt spid="4">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blinds(horizontal)">
                                      <p:cBhvr>
                                        <p:cTn id="35" dur="500"/>
                                        <p:tgtEl>
                                          <p:spTgt spid="4">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blinds(horizontal)">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5540" y="1268730"/>
            <a:ext cx="11810444" cy="245981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充入气体或排出气体属于变质量问题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一般选充入后或排出前所有气体为研究对象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把变质量转化为一定质量的理想气体进行研究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从而直接应用气体实验定律列方程求解。求充入或排出气体的质量与总质量之比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也就是求充入或排出气体的体积与总体积之比。</a:t>
            </a:r>
            <a:endParaRPr lang="zh-CN" altLang="zh-CN" sz="1150">
              <a:latin typeface="Calibri" panose="020F0502020204030204" pitchFamily="34" charset="0"/>
              <a:cs typeface="Times New Roman" panose="02020603050405020304" pitchFamily="18" charset="0"/>
            </a:endParaRPr>
          </a:p>
        </p:txBody>
      </p:sp>
      <p:pic>
        <p:nvPicPr>
          <p:cNvPr id="3" name="image2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477" y="772015"/>
            <a:ext cx="1296162" cy="290846"/>
          </a:xfrm>
          <a:prstGeom prst="rect">
            <a:avLst/>
          </a:prstGeom>
        </p:spPr>
      </p:pic>
    </p:spTree>
    <p:extLst>
      <p:ext uri="{BB962C8B-B14F-4D97-AF65-F5344CB8AC3E}">
        <p14:creationId xmlns:p14="http://schemas.microsoft.com/office/powerpoint/2010/main" val="16856240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245520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抽气问题</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在</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对容器抽气的过程中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对每一次抽气而言</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气体质量发生变化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解决该类变质量问题的方法与充气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打气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问题类似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假设把每次抽出的气体包含在气体变化的始末状态中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即用等效法把</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变质量</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问题转化为</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定质量</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问题。</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69822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矩形 1"/>
              <p:cNvSpPr/>
              <p:nvPr/>
            </p:nvSpPr>
            <p:spPr>
              <a:xfrm>
                <a:off x="94740" y="541626"/>
                <a:ext cx="10268460" cy="486368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云南大理</a:t>
                </a:r>
                <a:r>
                  <a:rPr lang="zh-CN" altLang="zh-CN" sz="2600" b="1" dirty="0" smtClean="0">
                    <a:latin typeface="Times New Roman" panose="02020603050405020304" pitchFamily="18" charset="0"/>
                    <a:cs typeface="Times New Roman" panose="02020603050405020304" pitchFamily="18" charset="0"/>
                  </a:rPr>
                  <a:t>月考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将密闭文物储存柜内的空气部分抽出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然后充入惰性气体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制造柜内低压、低氧的环境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可以有效抑制氧化、虫害及微生物的滋生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是一种常见的文物保护技术。如图所示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某文物储存柜的容积为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文物放入时柜内压强为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。关闭柜门后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通过抽气孔抽气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抽气筒的容积为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每次均抽出整筒空气。已知第一次抽气后柜内压强变为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。不考虑抽气过程中气体温度的变化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储存柜内空气可看作理想气体。求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p:sp>
            <p:nvSpPr>
              <p:cNvPr id="2" name="矩形 1"/>
              <p:cNvSpPr>
                <a:spLocks noRot="1" noChangeAspect="1" noMove="1" noResize="1" noEditPoints="1" noAdjustHandles="1" noChangeArrowheads="1" noChangeShapeType="1" noTextEdit="1"/>
              </p:cNvSpPr>
              <p:nvPr/>
            </p:nvSpPr>
            <p:spPr>
              <a:xfrm>
                <a:off x="94740" y="541626"/>
                <a:ext cx="10268460" cy="4863680"/>
              </a:xfrm>
              <a:prstGeom prst="rect">
                <a:avLst/>
              </a:prstGeom>
              <a:blipFill rotWithShape="0">
                <a:blip r:embed="rId2"/>
                <a:stretch>
                  <a:fillRect l="-772" r="-297" b="-501"/>
                </a:stretch>
              </a:blipFill>
            </p:spPr>
            <p:txBody>
              <a:bodyPr/>
              <a:lstStyle/>
              <a:p>
                <a:r>
                  <a:rPr lang="zh-CN" altLang="en-US">
                    <a:noFill/>
                  </a:rPr>
                  <a:t> </a:t>
                </a:r>
              </a:p>
            </p:txBody>
          </p:sp>
        </mc:Fallback>
      </mc:AlternateContent>
      <p:pic>
        <p:nvPicPr>
          <p:cNvPr id="3" name="image2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5746" y="836676"/>
            <a:ext cx="1296162" cy="2593846"/>
          </a:xfrm>
          <a:prstGeom prst="rect">
            <a:avLst/>
          </a:prstGeom>
        </p:spPr>
      </p:pic>
    </p:spTree>
    <p:extLst>
      <p:ext uri="{BB962C8B-B14F-4D97-AF65-F5344CB8AC3E}">
        <p14:creationId xmlns:p14="http://schemas.microsoft.com/office/powerpoint/2010/main" val="6808589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柜内文物的体积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3" name="image24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5746" y="836676"/>
            <a:ext cx="1296162" cy="2593846"/>
          </a:xfrm>
          <a:prstGeom prst="rect">
            <a:avLst/>
          </a:prstGeom>
        </p:spPr>
      </p:pic>
      <mc:AlternateContent xmlns:mc="http://schemas.openxmlformats.org/markup-compatibility/2006" xmlns:a14="http://schemas.microsoft.com/office/drawing/2010/main">
        <mc:Choice Requires="a14">
          <p:sp>
            <p:nvSpPr>
              <p:cNvPr id="4" name="矩形 3"/>
              <p:cNvSpPr/>
              <p:nvPr/>
            </p:nvSpPr>
            <p:spPr>
              <a:xfrm>
                <a:off x="173450" y="3645027"/>
                <a:ext cx="1478738" cy="956352"/>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73450" y="3645027"/>
                <a:ext cx="1478738" cy="956352"/>
              </a:xfrm>
              <a:prstGeom prst="rect">
                <a:avLst/>
              </a:prstGeom>
              <a:blipFill rotWithShape="0">
                <a:blip r:embed="rId3"/>
                <a:stretch>
                  <a:fillRect l="-740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135477" y="1230630"/>
                <a:ext cx="7372319" cy="2454775"/>
              </a:xfrm>
              <a:prstGeom prst="rect">
                <a:avLst/>
              </a:prstGeom>
            </p:spPr>
            <p:txBody>
              <a:bodyPr>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第一次抽气前后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由玻意耳定律得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e>
                    </m:d>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35477" y="1230630"/>
                <a:ext cx="7372319" cy="2454775"/>
              </a:xfrm>
              <a:prstGeom prst="rect">
                <a:avLst/>
              </a:prstGeom>
              <a:blipFill rotWithShape="0">
                <a:blip r:embed="rId4"/>
                <a:stretch>
                  <a:fillRect l="-148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819191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94740" y="541626"/>
                <a:ext cx="11810444" cy="91779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要使储存柜内的压强小于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至少需要抽气几次。</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94740" y="541626"/>
                <a:ext cx="11810444" cy="917791"/>
              </a:xfrm>
              <a:prstGeom prst="rect">
                <a:avLst/>
              </a:prstGeom>
              <a:blipFill rotWithShape="0">
                <a:blip r:embed="rId2"/>
                <a:stretch>
                  <a:fillRect l="-671" b="-5333"/>
                </a:stretch>
              </a:blipFill>
            </p:spPr>
            <p:txBody>
              <a:bodyPr/>
              <a:lstStyle/>
              <a:p>
                <a:r>
                  <a:rPr lang="zh-CN" altLang="en-US">
                    <a:noFill/>
                  </a:rPr>
                  <a:t> </a:t>
                </a:r>
              </a:p>
            </p:txBody>
          </p:sp>
        </mc:Fallback>
      </mc:AlternateContent>
      <p:pic>
        <p:nvPicPr>
          <p:cNvPr id="3" name="image2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5746" y="836676"/>
            <a:ext cx="1296162" cy="2593846"/>
          </a:xfrm>
          <a:prstGeom prst="rect">
            <a:avLst/>
          </a:prstGeom>
        </p:spPr>
      </p:pic>
      <p:sp>
        <p:nvSpPr>
          <p:cNvPr id="4" name="矩形 3"/>
          <p:cNvSpPr/>
          <p:nvPr/>
        </p:nvSpPr>
        <p:spPr>
          <a:xfrm>
            <a:off x="173577" y="5824381"/>
            <a:ext cx="1356462"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148177" y="1533148"/>
                <a:ext cx="8920506" cy="4439420"/>
              </a:xfrm>
              <a:prstGeom prst="rect">
                <a:avLst/>
              </a:prstGeom>
            </p:spPr>
            <p:txBody>
              <a:bodyPr>
                <a:spAutoFit/>
              </a:bodyPr>
              <a:lstStyle/>
              <a:p>
                <a:pPr>
                  <a:lnSpc>
                    <a:spcPct val="11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第二次抽气过程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由玻意耳定律得</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d>
                  </m:oMath>
                </a14:m>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第三次抽气过程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由玻意耳定律得</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d>
                  </m:oMath>
                </a14:m>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故要使压强小于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至少要抽气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次。</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48177" y="1533148"/>
                <a:ext cx="8920506" cy="4439420"/>
              </a:xfrm>
              <a:prstGeom prst="rect">
                <a:avLst/>
              </a:prstGeom>
              <a:blipFill rotWithShape="0">
                <a:blip r:embed="rId4"/>
                <a:stretch>
                  <a:fillRect l="-1230" t="-1511" b="-54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94084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blinds(horizontal)">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796111" cy="3077721"/>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会综合应用气体实验定律、理想气体状态方程、力学规律分析关联气体问题</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提高建模能力。</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能够通过合理选择研究对象</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将充气、抽气、灌装、漏气等变质量问题转化为一定质量的气体问题。</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4740" y="541626"/>
            <a:ext cx="11810444" cy="245520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气体分装问题</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将</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一个大容器里的气体分装到多个小容器中的问题也是变质量问题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分析这类问题时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可以把大容器中的气体和多个小容器中的气体作为一个整体来进行研究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即可将</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变质量</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问题转化为</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定质量</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问题。</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8333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52274"/>
            <a:ext cx="10447085"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医疗常用的金属氧气瓶容积为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瓶内贮存了压强为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的氧气。便携式呼吸器容积为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 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呼吸器一开始为真空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现用氧气瓶对其充气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当呼吸器内压强变为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时充气完成。充气过程中不漏气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环境温度不变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4" name="image2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99281" y="420876"/>
            <a:ext cx="1691132" cy="2317830"/>
          </a:xfrm>
          <a:prstGeom prst="rect">
            <a:avLst/>
          </a:prstGeom>
        </p:spPr>
      </p:pic>
      <p:sp>
        <p:nvSpPr>
          <p:cNvPr id="2" name="矩形 1"/>
          <p:cNvSpPr/>
          <p:nvPr/>
        </p:nvSpPr>
        <p:spPr>
          <a:xfrm>
            <a:off x="384441" y="3073146"/>
            <a:ext cx="10793813" cy="663340"/>
          </a:xfrm>
          <a:prstGeom prst="rect">
            <a:avLst/>
          </a:prstGeom>
        </p:spPr>
        <p:txBody>
          <a:bodyPr>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一个呼吸器充完气后的质量占氧气瓶初始质量的比例是多少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5045764" y="5322443"/>
                <a:ext cx="1481496" cy="959302"/>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𝟓𝟎</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045764" y="5322443"/>
                <a:ext cx="1481496" cy="959302"/>
              </a:xfrm>
              <a:prstGeom prst="rect">
                <a:avLst/>
              </a:prstGeom>
              <a:blipFill rotWithShape="0">
                <a:blip r:embed="rId3"/>
                <a:stretch>
                  <a:fillRect l="-740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320818" y="3726175"/>
                <a:ext cx="11810444" cy="251117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设氧气瓶初始压强为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r>
                  <a:rPr lang="zh-CN" altLang="zh-CN" sz="2600" b="1" dirty="0">
                    <a:latin typeface="Times New Roman" panose="02020603050405020304" pitchFamily="18" charset="0"/>
                    <a:cs typeface="Times New Roman" panose="02020603050405020304" pitchFamily="18" charset="0"/>
                  </a:rPr>
                  <a:t>体积为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latin typeface="Times New Roman" panose="02020603050405020304" pitchFamily="18" charset="0"/>
                    <a:cs typeface="Times New Roman" panose="02020603050405020304" pitchFamily="18" charset="0"/>
                  </a:rPr>
                  <a:t>呼吸器充气完成后的压强为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r>
                  <a:rPr lang="zh-CN" altLang="zh-CN" sz="2600" b="1" dirty="0">
                    <a:latin typeface="Times New Roman" panose="02020603050405020304" pitchFamily="18" charset="0"/>
                    <a:cs typeface="Times New Roman" panose="02020603050405020304" pitchFamily="18" charset="0"/>
                  </a:rPr>
                  <a:t>体积为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latin typeface="Times New Roman" panose="02020603050405020304" pitchFamily="18" charset="0"/>
                    <a:cs typeface="Times New Roman" panose="02020603050405020304" pitchFamily="18" charset="0"/>
                  </a:rPr>
                  <a:t>则一个呼吸器充完气后的质量占氧气瓶初始质量的比例为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𝟓𝟎</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320818" y="3726175"/>
                <a:ext cx="11810444" cy="2511176"/>
              </a:xfrm>
              <a:prstGeom prst="rect">
                <a:avLst/>
              </a:prstGeom>
              <a:blipFill rotWithShape="0">
                <a:blip r:embed="rId4"/>
                <a:stretch>
                  <a:fillRect l="-67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788422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52274"/>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氧气瓶最多可装多少个氧气呼吸器。</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186277" y="3441700"/>
            <a:ext cx="1523174"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45</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106615" y="1484757"/>
            <a:ext cx="118104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设最多可以分装</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个氧气呼吸器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根据玻意耳定律有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代入题中数据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6" name="image2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99281" y="420876"/>
            <a:ext cx="1691132" cy="2317830"/>
          </a:xfrm>
          <a:prstGeom prst="rect">
            <a:avLst/>
          </a:prstGeom>
        </p:spPr>
      </p:pic>
    </p:spTree>
    <p:extLst>
      <p:ext uri="{BB962C8B-B14F-4D97-AF65-F5344CB8AC3E}">
        <p14:creationId xmlns:p14="http://schemas.microsoft.com/office/powerpoint/2010/main" val="24928383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52274"/>
            <a:ext cx="11810444" cy="185503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漏气问题</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容器</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漏气过程中气体的质量不断发生变化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属于变质量问题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如果选容器内剩余气体和漏掉的气体为研究对象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便可使</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变质量</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问题转化成</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定质量</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问题。</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54718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52274"/>
            <a:ext cx="11810444" cy="366014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5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江西南昌模拟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如图所示为一工厂采用</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直压式气检法</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检测密封容器密闭性能的工作原理图。已知待检容器罐体积为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之前已抽成真空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在常温下利用压气机将理想惰性气体在等温状态下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从储气罐压入待检容器罐中。若大气压强为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单个储气罐的体积为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其内部压强初始值为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若使用后每个储气罐内部剩余气体的压强均为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完成检测时一共使用了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个储气罐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储气罐及待检容器罐均导热性良好。</a:t>
            </a:r>
            <a:endParaRPr lang="zh-CN" altLang="zh-CN" sz="1150">
              <a:latin typeface="Calibri" panose="020F0502020204030204" pitchFamily="34" charset="0"/>
              <a:cs typeface="Times New Roman" panose="02020603050405020304" pitchFamily="18" charset="0"/>
            </a:endParaRPr>
          </a:p>
        </p:txBody>
      </p:sp>
      <p:pic>
        <p:nvPicPr>
          <p:cNvPr id="4" name="image2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3865272"/>
            <a:ext cx="3799713" cy="2562706"/>
          </a:xfrm>
          <a:prstGeom prst="rect">
            <a:avLst/>
          </a:prstGeom>
        </p:spPr>
      </p:pic>
    </p:spTree>
    <p:extLst>
      <p:ext uri="{BB962C8B-B14F-4D97-AF65-F5344CB8AC3E}">
        <p14:creationId xmlns:p14="http://schemas.microsoft.com/office/powerpoint/2010/main" val="336029188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52274"/>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求每个储气罐中使用后剩余气体的质量与使用前气体质量的比值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4" name="image2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28222" y="1514375"/>
            <a:ext cx="3799713" cy="2562706"/>
          </a:xfrm>
          <a:prstGeom prst="rect">
            <a:avLst/>
          </a:prstGeom>
        </p:spPr>
      </p:pic>
      <mc:AlternateContent xmlns:mc="http://schemas.openxmlformats.org/markup-compatibility/2006" xmlns:a14="http://schemas.microsoft.com/office/drawing/2010/main">
        <mc:Choice Requires="a14">
          <p:sp>
            <p:nvSpPr>
              <p:cNvPr id="2" name="矩形 1"/>
              <p:cNvSpPr/>
              <p:nvPr/>
            </p:nvSpPr>
            <p:spPr>
              <a:xfrm>
                <a:off x="160877" y="4388541"/>
                <a:ext cx="1335622" cy="959302"/>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60877" y="4388541"/>
                <a:ext cx="1335622" cy="959302"/>
              </a:xfrm>
              <a:prstGeom prst="rect">
                <a:avLst/>
              </a:prstGeom>
              <a:blipFill rotWithShape="0">
                <a:blip r:embed="rId3"/>
                <a:stretch>
                  <a:fillRect l="-82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109950" y="1408557"/>
                <a:ext cx="7372319" cy="3008068"/>
              </a:xfrm>
              <a:prstGeom prst="rect">
                <a:avLst/>
              </a:prstGeom>
            </p:spPr>
            <p:txBody>
              <a:bodyPr>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以每罐气体单独作为研究对象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由玻意耳定律得</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每个储气罐中使用后剩余气体的质量与使用前气体质量的比值为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剩</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09950" y="1408557"/>
                <a:ext cx="7372319" cy="3008068"/>
              </a:xfrm>
              <a:prstGeom prst="rect">
                <a:avLst/>
              </a:prstGeom>
              <a:blipFill rotWithShape="0">
                <a:blip r:embed="rId4"/>
                <a:stretch>
                  <a:fillRect l="-148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9950624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52274"/>
            <a:ext cx="118104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若充气完成后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静置一段时间后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检测口的压力表检测到的压强为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试通过计算说明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该待检容器罐是否漏气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4" name="image2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28222" y="1514375"/>
            <a:ext cx="3799713" cy="2562706"/>
          </a:xfrm>
          <a:prstGeom prst="rect">
            <a:avLst/>
          </a:prstGeom>
        </p:spPr>
      </p:pic>
      <p:sp>
        <p:nvSpPr>
          <p:cNvPr id="5" name="矩形 4"/>
          <p:cNvSpPr/>
          <p:nvPr/>
        </p:nvSpPr>
        <p:spPr>
          <a:xfrm>
            <a:off x="198977" y="6053108"/>
            <a:ext cx="3607078"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漏气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计算见解析</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186277" y="1866011"/>
            <a:ext cx="7598823" cy="4293483"/>
          </a:xfrm>
          <a:prstGeom prst="rect">
            <a:avLst/>
          </a:prstGeom>
        </p:spPr>
        <p:txBody>
          <a:bodyPr wrap="square">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每个储气罐排出气体的体积为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罐排出气体均充入待检容器罐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由玻意耳定律得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5Δ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若待检容器罐不漏气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压强应为</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大于检测所得压强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所以待检容器罐漏气。</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77088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linds(horizont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linds(horizont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linds(horizont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linds(horizontal)">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8" name="矩形 7"/>
              <p:cNvSpPr/>
              <p:nvPr/>
            </p:nvSpPr>
            <p:spPr>
              <a:xfrm>
                <a:off x="94740" y="620649"/>
                <a:ext cx="11810444" cy="3492214"/>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甲、乙两导热球形容器与水银封闭有两初始状态完全一样的理想气体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形管由内径均匀相同的细玻璃管做成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两球形容器的半径均为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玻璃管的内截面积</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水银的密度为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𝟑𝟕</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。已知初始时</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甲、乙容器内气体压强为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热力学温度</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不考虑温度变化时容器和水银所产生的</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热</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膨胀</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不计水银</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与玻璃</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管的黏滞力。求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p:sp>
            <p:nvSpPr>
              <p:cNvPr id="8" name="矩形 7"/>
              <p:cNvSpPr>
                <a:spLocks noRot="1" noChangeAspect="1" noMove="1" noResize="1" noEditPoints="1" noAdjustHandles="1" noChangeArrowheads="1" noChangeShapeType="1" noTextEdit="1"/>
              </p:cNvSpPr>
              <p:nvPr/>
            </p:nvSpPr>
            <p:spPr>
              <a:xfrm>
                <a:off x="94740" y="620649"/>
                <a:ext cx="11810444" cy="3492214"/>
              </a:xfrm>
              <a:prstGeom prst="rect">
                <a:avLst/>
              </a:prstGeom>
              <a:blipFill rotWithShape="0">
                <a:blip r:embed="rId2"/>
                <a:stretch>
                  <a:fillRect l="-671" b="-1920"/>
                </a:stretch>
              </a:blipFill>
            </p:spPr>
            <p:txBody>
              <a:bodyPr/>
              <a:lstStyle/>
              <a:p>
                <a:r>
                  <a:rPr lang="zh-CN" altLang="en-US">
                    <a:noFill/>
                  </a:rPr>
                  <a:t> </a:t>
                </a:r>
              </a:p>
            </p:txBody>
          </p:sp>
        </mc:Fallback>
      </mc:AlternateContent>
      <p:sp>
        <p:nvSpPr>
          <p:cNvPr id="9" name="矩形 8"/>
          <p:cNvSpPr/>
          <p:nvPr/>
        </p:nvSpPr>
        <p:spPr>
          <a:xfrm>
            <a:off x="310640" y="4089781"/>
            <a:ext cx="11658044" cy="2159734"/>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初始时</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的中点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处的压强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保持乙容器内气体温度不变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仅缓慢升高甲容器内气体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包</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含</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左侧管内气体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温度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则为了不让水银进入到乙容器中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甲容器内气体温度的最大值。</a:t>
            </a:r>
            <a:endParaRPr lang="zh-CN" altLang="zh-CN" sz="1150" dirty="0">
              <a:latin typeface="Calibri" panose="020F0502020204030204" pitchFamily="34" charset="0"/>
              <a:cs typeface="Times New Roman" panose="02020603050405020304" pitchFamily="18" charset="0"/>
            </a:endParaRPr>
          </a:p>
        </p:txBody>
      </p:sp>
      <p:pic>
        <p:nvPicPr>
          <p:cNvPr id="11" name="image2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06809" y="2475865"/>
            <a:ext cx="3096704" cy="2247806"/>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37973"/>
                <a:ext cx="11810444" cy="584856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初始时液体压强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液</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ρg</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液</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初始时</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baseline="-25000" dirty="0">
                    <a:latin typeface="Times New Roman" panose="02020603050405020304" pitchFamily="18" charset="0"/>
                    <a:cs typeface="Times New Roman" panose="02020603050405020304" pitchFamily="18" charset="0"/>
                  </a:rPr>
                  <a:t>甲</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baseline="-25000" dirty="0">
                    <a:latin typeface="Times New Roman" panose="02020603050405020304" pitchFamily="18" charset="0"/>
                    <a:cs typeface="Times New Roman" panose="02020603050405020304" pitchFamily="18" charset="0"/>
                  </a:rPr>
                  <a:t>乙</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甲</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乙</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dirty="0">
                    <a:latin typeface="Times New Roman" panose="02020603050405020304" pitchFamily="18" charset="0"/>
                    <a:cs typeface="Times New Roman" panose="02020603050405020304" pitchFamily="18" charset="0"/>
                  </a:rPr>
                  <a:t>甲</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dirty="0">
                    <a:latin typeface="Times New Roman" panose="02020603050405020304" pitchFamily="18" charset="0"/>
                    <a:cs typeface="Times New Roman" panose="02020603050405020304" pitchFamily="18" charset="0"/>
                  </a:rPr>
                  <a:t>乙</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末态时</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baseline="-25000" dirty="0">
                    <a:latin typeface="Times New Roman" panose="02020603050405020304" pitchFamily="18" charset="0"/>
                    <a:cs typeface="Times New Roman" panose="02020603050405020304" pitchFamily="18" charset="0"/>
                  </a:rPr>
                  <a:t>乙</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对乙中气体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由玻意耳定律有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乙</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baseline="-25000" dirty="0">
                    <a:latin typeface="Times New Roman" panose="02020603050405020304" pitchFamily="18" charset="0"/>
                    <a:cs typeface="Times New Roman" panose="02020603050405020304" pitchFamily="18" charset="0"/>
                  </a:rPr>
                  <a:t>乙</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乙</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baseline="-25000" dirty="0">
                    <a:latin typeface="Times New Roman" panose="02020603050405020304" pitchFamily="18" charset="0"/>
                    <a:cs typeface="Times New Roman" panose="02020603050405020304" pitchFamily="18" charset="0"/>
                  </a:rPr>
                  <a:t>乙</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乙</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𝟑𝟔</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37973"/>
                <a:ext cx="11810444" cy="5848565"/>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3" name="image2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06809" y="620649"/>
            <a:ext cx="3096704" cy="2247806"/>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4785395" y="2132838"/>
            <a:ext cx="1995409" cy="907941"/>
            <a:chOff x="4784744" y="2133099"/>
            <a:chExt cx="1995564" cy="908344"/>
          </a:xfrm>
        </p:grpSpPr>
        <p:sp>
          <p:nvSpPr>
            <p:cNvPr id="23562" name="TextBox 15">
              <a:hlinkClick r:id="rId3" action="ppaction://hlinksldjump"/>
            </p:cNvPr>
            <p:cNvSpPr txBox="1">
              <a:spLocks noChangeArrowheads="1"/>
            </p:cNvSpPr>
            <p:nvPr/>
          </p:nvSpPr>
          <p:spPr bwMode="auto">
            <a:xfrm>
              <a:off x="5672226" y="2294802"/>
              <a:ext cx="1108082" cy="646618"/>
            </a:xfrm>
            <a:prstGeom prst="rect">
              <a:avLst/>
            </a:prstGeom>
            <a:noFill/>
            <a:ln w="9525">
              <a:noFill/>
              <a:miter lim="800000"/>
            </a:ln>
          </p:spPr>
          <p:txBody>
            <a:bodyPr wrap="none">
              <a:spAutoFit/>
            </a:bodyPr>
            <a:lstStyle/>
            <a:p>
              <a:r>
                <a:rPr lang="zh-CN" altLang="en-US" sz="3600" b="1" dirty="0" smtClean="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784744" y="2133099"/>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31392" y="3631379"/>
            <a:ext cx="3743321" cy="899904"/>
            <a:chOff x="5731636" y="3632053"/>
            <a:chExt cx="3743834" cy="900304"/>
          </a:xfrm>
        </p:grpSpPr>
        <p:sp>
          <p:nvSpPr>
            <p:cNvPr id="23560" name="TextBox 18">
              <a:hlinkClick r:id="rId4" action="ppaction://hlinksldjump"/>
            </p:cNvPr>
            <p:cNvSpPr txBox="1">
              <a:spLocks noChangeArrowheads="1"/>
            </p:cNvSpPr>
            <p:nvPr/>
          </p:nvSpPr>
          <p:spPr bwMode="auto">
            <a:xfrm>
              <a:off x="6538193" y="3728911"/>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31636" y="3632053"/>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178488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由题意知末态时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液面高度差为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甲</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乙</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ρg</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𝟑𝟕</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𝟏𝟖</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b="1" baseline="-25000" dirty="0">
                    <a:latin typeface="Times New Roman" panose="02020603050405020304" pitchFamily="18" charset="0"/>
                    <a:cs typeface="Times New Roman" panose="02020603050405020304" pitchFamily="18" charset="0"/>
                  </a:rPr>
                  <a:t>甲</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𝟑𝟖</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π</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1784888"/>
              </a:xfrm>
              <a:prstGeom prst="rect">
                <a:avLst/>
              </a:prstGeom>
              <a:blipFill rotWithShape="0">
                <a:blip r:embed="rId3"/>
                <a:stretch>
                  <a:fillRect l="-671" b="-1706"/>
                </a:stretch>
              </a:blipFill>
            </p:spPr>
            <p:txBody>
              <a:bodyPr/>
              <a:lstStyle/>
              <a:p>
                <a:r>
                  <a:rPr lang="zh-CN" altLang="en-US">
                    <a:noFill/>
                  </a:rPr>
                  <a:t> </a:t>
                </a:r>
              </a:p>
            </p:txBody>
          </p:sp>
        </mc:Fallback>
      </mc:AlternateContent>
      <p:graphicFrame>
        <p:nvGraphicFramePr>
          <p:cNvPr id="3" name="对象 2"/>
          <p:cNvGraphicFramePr>
            <a:graphicFrameLocks noChangeAspect="1"/>
          </p:cNvGraphicFramePr>
          <p:nvPr>
            <p:extLst>
              <p:ext uri="{D42A27DB-BD31-4B8C-83A1-F6EECF244321}">
                <p14:modId xmlns:p14="http://schemas.microsoft.com/office/powerpoint/2010/main" val="2815716107"/>
              </p:ext>
            </p:extLst>
          </p:nvPr>
        </p:nvGraphicFramePr>
        <p:xfrm>
          <a:off x="237077" y="2488692"/>
          <a:ext cx="11325225" cy="1214437"/>
        </p:xfrm>
        <a:graphic>
          <a:graphicData uri="http://schemas.openxmlformats.org/presentationml/2006/ole">
            <mc:AlternateContent xmlns:mc="http://schemas.openxmlformats.org/markup-compatibility/2006">
              <mc:Choice xmlns:v="urn:schemas-microsoft-com:vml" Requires="v">
                <p:oleObj spid="_x0000_s1030" name="文档" r:id="rId4" imgW="11325824" imgH="1214414" progId="Word.Document.12">
                  <p:embed/>
                </p:oleObj>
              </mc:Choice>
              <mc:Fallback>
                <p:oleObj name="文档" r:id="rId4" imgW="11325824" imgH="1214414" progId="Word.Document.12">
                  <p:embed/>
                  <p:pic>
                    <p:nvPicPr>
                      <p:cNvPr id="0" name=""/>
                      <p:cNvPicPr/>
                      <p:nvPr/>
                    </p:nvPicPr>
                    <p:blipFill>
                      <a:blip r:embed="rId5"/>
                      <a:stretch>
                        <a:fillRect/>
                      </a:stretch>
                    </p:blipFill>
                    <p:spPr>
                      <a:xfrm>
                        <a:off x="237077" y="2488692"/>
                        <a:ext cx="11325225" cy="1214437"/>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4" name="矩形 3"/>
              <p:cNvSpPr/>
              <p:nvPr/>
            </p:nvSpPr>
            <p:spPr>
              <a:xfrm>
                <a:off x="166498" y="3346571"/>
                <a:ext cx="2484976" cy="959237"/>
              </a:xfrm>
              <a:prstGeom prst="rect">
                <a:avLst/>
              </a:prstGeom>
            </p:spPr>
            <p:txBody>
              <a:bodyPr wrap="none">
                <a:spAutoFit/>
              </a:bodyPr>
              <a:lstStyle/>
              <a:p>
                <a:pPr>
                  <a:lnSpc>
                    <a:spcPct val="150000"/>
                  </a:lnSpc>
                  <a:spcAft>
                    <a:spcPts val="0"/>
                  </a:spcAft>
                  <a:tabLst>
                    <a:tab pos="2970530" algn="l"/>
                  </a:tabLst>
                </a:pPr>
                <a:r>
                  <a:rPr lang="zh-CN" altLang="zh-CN" sz="2600" b="1">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baseline="-25000" dirty="0">
                    <a:latin typeface="Times New Roman" panose="02020603050405020304" pitchFamily="18" charset="0"/>
                    <a:cs typeface="Times New Roman" panose="02020603050405020304" pitchFamily="18" charset="0"/>
                  </a:rPr>
                  <a:t>甲</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66498" y="3346571"/>
                <a:ext cx="2484976" cy="959237"/>
              </a:xfrm>
              <a:prstGeom prst="rect">
                <a:avLst/>
              </a:prstGeom>
              <a:blipFill rotWithShape="0">
                <a:blip r:embed="rId7"/>
                <a:stretch>
                  <a:fillRect l="-4412" r="-3676"/>
                </a:stretch>
              </a:blipFill>
            </p:spPr>
            <p:txBody>
              <a:bodyPr/>
              <a:lstStyle/>
              <a:p>
                <a:r>
                  <a:rPr lang="zh-CN" altLang="en-US">
                    <a:noFill/>
                  </a:rPr>
                  <a:t> </a:t>
                </a:r>
              </a:p>
            </p:txBody>
          </p:sp>
        </mc:Fallback>
      </mc:AlternateContent>
      <p:pic>
        <p:nvPicPr>
          <p:cNvPr id="5" name="image250.jpeg"/>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06809" y="620649"/>
            <a:ext cx="3096704" cy="2247806"/>
          </a:xfrm>
          <a:prstGeom prst="rect">
            <a:avLst/>
          </a:prstGeom>
        </p:spPr>
      </p:pic>
    </p:spTree>
    <p:extLst>
      <p:ext uri="{BB962C8B-B14F-4D97-AF65-F5344CB8AC3E}">
        <p14:creationId xmlns:p14="http://schemas.microsoft.com/office/powerpoint/2010/main" val="19989955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9665"/>
            <a:ext cx="11810444" cy="552456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2.(2024·</a:t>
            </a:r>
            <a:r>
              <a:rPr lang="zh-CN" altLang="zh-CN" sz="2600" b="1" dirty="0">
                <a:latin typeface="Times New Roman" panose="02020603050405020304" pitchFamily="18" charset="0"/>
                <a:cs typeface="Times New Roman" panose="02020603050405020304" pitchFamily="18" charset="0"/>
              </a:rPr>
              <a:t>广东卷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差压阀可控制气体进行单向流动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广泛应用于减震系统。如图所示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两个导热良好的汽缸通过差压阀连接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内轻质活塞的上方与大气连通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内气体体积不变。当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内气体压强减去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内气体压强大于</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时差压阀打开</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内气体缓慢进入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当该差值小于或等于</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时差压阀关闭。当环境温度</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=300 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内气体体积</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内气体压强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等于大气压强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已知活塞的横截面积</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=0.10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0.11</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m/</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内的气体可视为理想气体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忽略活塞与汽缸间的摩擦</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差</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压阀与连接管内的气体体积不计。当环境温度</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降到</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=270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10" name="image25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30088" y="4509135"/>
            <a:ext cx="2573210" cy="154184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19620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内气体压强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内气体体积</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在活塞上缓慢倒入铁砂</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内气体压强回到</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并保持不变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求已倒入铁砂的质量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smtClean="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dirty="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(2)3.6</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3)1.1</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kg</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a:t>
                </a:r>
                <a:r>
                  <a:rPr lang="zh-CN" altLang="zh-CN" sz="2600" b="1" dirty="0">
                    <a:latin typeface="Times New Roman" panose="02020603050405020304" pitchFamily="18" charset="0"/>
                    <a:cs typeface="Times New Roman" panose="02020603050405020304" pitchFamily="18" charset="0"/>
                  </a:rPr>
                  <a:t>假设温度降低到</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差压阀没有打开</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两个汽缸导热良好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内气体发生等容变化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初态</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末态</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=270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根据查理定律有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196206"/>
              </a:xfrm>
              <a:prstGeom prst="rect">
                <a:avLst/>
              </a:prstGeom>
              <a:blipFill rotWithShape="0">
                <a:blip r:embed="rId2"/>
                <a:stretch>
                  <a:fillRect l="-671"/>
                </a:stretch>
              </a:blipFill>
            </p:spPr>
            <p:txBody>
              <a:bodyPr/>
              <a:lstStyle/>
              <a:p>
                <a:r>
                  <a:rPr lang="zh-CN" altLang="en-US">
                    <a:noFill/>
                  </a:rPr>
                  <a:t> </a:t>
                </a:r>
              </a:p>
            </p:txBody>
          </p:sp>
        </mc:Fallback>
      </mc:AlternateContent>
      <p:pic>
        <p:nvPicPr>
          <p:cNvPr id="3" name="image25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30088" y="4509135"/>
            <a:ext cx="2573210" cy="154184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blinds(horizontal)">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blinds(horizontal)">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blinds(horizontal)">
                                      <p:cBhvr>
                                        <p:cTn id="1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794511"/>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代入数据可得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内气体发生等压变化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初态</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末态</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=270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根据盖</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吕萨克定律有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代入数据可得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=3.6</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假设成立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Pa,</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=3.6</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恰好稳定时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内气体压强为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内气体压强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此时差压阀恰好关闭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代入数据联立解得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794511"/>
              </a:xfrm>
              <a:prstGeom prst="rect">
                <a:avLst/>
              </a:prstGeom>
              <a:blipFill rotWithShape="0">
                <a:blip r:embed="rId2"/>
                <a:stretch>
                  <a:fillRect l="-671" t="-210" b="-1367"/>
                </a:stretch>
              </a:blipFill>
            </p:spPr>
            <p:txBody>
              <a:bodyPr/>
              <a:lstStyle/>
              <a:p>
                <a:r>
                  <a:rPr lang="zh-CN" altLang="en-US">
                    <a:noFill/>
                  </a:rPr>
                  <a:t> </a:t>
                </a:r>
              </a:p>
            </p:txBody>
          </p:sp>
        </mc:Fallback>
      </mc:AlternateContent>
      <p:pic>
        <p:nvPicPr>
          <p:cNvPr id="3" name="image25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30088" y="807017"/>
            <a:ext cx="2573210" cy="1541848"/>
          </a:xfrm>
          <a:prstGeom prst="rect">
            <a:avLst/>
          </a:prstGeom>
        </p:spPr>
      </p:pic>
    </p:spTree>
    <p:extLst>
      <p:ext uri="{BB962C8B-B14F-4D97-AF65-F5344CB8AC3E}">
        <p14:creationId xmlns:p14="http://schemas.microsoft.com/office/powerpoint/2010/main" val="1198262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linds(horizont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blinds(horizontal)">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blinds(horizontal)">
                                      <p:cBhvr>
                                        <p:cTn id="5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浙江四校联盟联考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内径相同、导热良好的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形细玻璃管上端开口</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下端封闭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管中用水银封闭着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两部分理想气体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为轻质密闭活塞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各部分长度如图所示。现缓慢推动活塞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将水平管中水银恰好全部推进竖直管中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已知大气压强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=75 cmHg,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设外界温度不变。水平管中水银恰好全部推进竖直管中时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259840" y="3729874"/>
            <a:ext cx="116580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的压强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的气柱长度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活塞移动的距离。</a:t>
            </a:r>
            <a:endParaRPr lang="zh-CN" altLang="zh-CN" sz="1150">
              <a:latin typeface="Calibri" panose="020F0502020204030204" pitchFamily="34" charset="0"/>
              <a:cs typeface="Times New Roman" panose="02020603050405020304" pitchFamily="18" charset="0"/>
            </a:endParaRPr>
          </a:p>
        </p:txBody>
      </p:sp>
      <p:pic>
        <p:nvPicPr>
          <p:cNvPr id="9" name="image25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3174873"/>
            <a:ext cx="4213225" cy="296190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550673"/>
            <a:ext cx="11810444" cy="545602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(1)100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(2)38 cm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(3)6.5 cm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水平管中水银恰好全部推进竖直管中时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的压强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b="1" dirty="0" smtClean="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+(10+10+5)</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初状态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的压强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+(10+10)</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=95</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设玻璃管横截面积为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由玻意耳定律得</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即</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'L'S</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的气柱长度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=38</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4" name="image25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3174873"/>
            <a:ext cx="4213225" cy="296190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blinds(horizontal)">
                                      <p:cBhvr>
                                        <p:cTn id="10" dur="5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blinds(horizontal)">
                                      <p:cBhvr>
                                        <p:cTn id="15" dur="500"/>
                                        <p:tgtEl>
                                          <p:spTgt spid="2">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blinds(horizontal)">
                                      <p:cBhvr>
                                        <p:cTn id="20" dur="500"/>
                                        <p:tgtEl>
                                          <p:spTgt spid="2">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blinds(horizontal)">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blinds(horizontal)">
                                      <p:cBhvr>
                                        <p:cTn id="30" dur="500"/>
                                        <p:tgtEl>
                                          <p:spTgt spid="2">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blinds(horizontal)">
                                      <p:cBhvr>
                                        <p:cTn id="35" dur="500"/>
                                        <p:tgtEl>
                                          <p:spTgt spid="2">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2">
                                            <p:txEl>
                                              <p:pRg st="8" end="8"/>
                                            </p:txEl>
                                          </p:spTgt>
                                        </p:tgtEl>
                                        <p:attrNameLst>
                                          <p:attrName>style.visibility</p:attrName>
                                        </p:attrNameLst>
                                      </p:cBhvr>
                                      <p:to>
                                        <p:strVal val="visible"/>
                                      </p:to>
                                    </p:set>
                                    <p:animEffect transition="in" filter="blinds(horizontal)">
                                      <p:cBhvr>
                                        <p:cTn id="40"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550673"/>
            <a:ext cx="11810444" cy="485585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的长度减少量</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=(40-38)cm=2</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初状态气体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的压强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cmHg+10</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=85</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末状态气体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的压强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=75</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+(10+5-2)</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=88</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初状态气体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的体积</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44</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设活塞移动的距离为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b="1" dirty="0">
                <a:latin typeface="Times New Roman" panose="02020603050405020304" pitchFamily="18" charset="0"/>
                <a:cs typeface="Times New Roman" panose="02020603050405020304" pitchFamily="18" charset="0"/>
              </a:rPr>
              <a:t>末状态气体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的体积</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=(44+5-</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=(49-</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对气体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由玻意耳定律得</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代入数据解得</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=6.5</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3" name="image25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3174873"/>
            <a:ext cx="4213225" cy="2961908"/>
          </a:xfrm>
          <a:prstGeom prst="rect">
            <a:avLst/>
          </a:prstGeom>
        </p:spPr>
      </p:pic>
    </p:spTree>
    <p:extLst>
      <p:ext uri="{BB962C8B-B14F-4D97-AF65-F5344CB8AC3E}">
        <p14:creationId xmlns:p14="http://schemas.microsoft.com/office/powerpoint/2010/main" val="10324903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531622"/>
            <a:ext cx="11810444" cy="5850488"/>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云南楚雄</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由于在高原地区活动容易缺氧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大部分游客在前往海拔较高的地区游玩时会携带便携式喷气氧气瓶。某游客在前往高海拔地区前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将空的氧气瓶充气并携带至高海拔地区。已知充气后氧气瓶内的气压</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低海拔地区气温</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=300 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大气压</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高海拔地区气温</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=270 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大气压</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。氧气瓶内部温度与外界温度一致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体积保持不变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容积为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 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。若氧气瓶单次喷出的气体体积恒为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=0.05 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压强恒为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求该游客自制氧气瓶在高海拔地区时瓶内的气压大小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氧气瓶可承受的内外气压差最大为</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直接将该自制氧气瓶带至高海拔地区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氧气瓶会损坏。为了保证使用安全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求在前往高海拔地区前游客需要至少喷气几次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游客携带第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问喷气后的氧气瓶到达高海拔地区后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求氧气瓶可以正常喷气的次数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当氧气瓶内部气压等于外界气压时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瓶内气体无法喷出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13702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(1)1.35</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(2)9</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次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(3)14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次</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将自制氧气瓶从低海拔地区带至高海拔地区时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根据查理定律有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代入数值解得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=1.35</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氧气瓶可承受的内外气压差最大为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故在高海拔地区氧气瓶可承受的内部压强最大值为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设低海拔地区氧气瓶内的最大压强为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max</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137023"/>
              </a:xfrm>
              <a:prstGeom prst="rect">
                <a:avLst/>
              </a:prstGeom>
              <a:blipFill rotWithShape="0">
                <a:blip r:embed="rId2"/>
                <a:stretch>
                  <a:fillRect l="-671" b="-166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5696856"/>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根据查理定律有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𝐦𝐚𝐱</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𝐦𝐚𝐱</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对低海拔地区氧气瓶中气体及喷出气体整体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得需喷出次数为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𝐦𝐚𝐱</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=8.4</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由于喷气次数为整数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为了保证使用安全向上取整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游客需要至少喷气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b="1" dirty="0">
                    <a:latin typeface="Times New Roman" panose="02020603050405020304" pitchFamily="18" charset="0"/>
                    <a:cs typeface="Times New Roman" panose="02020603050405020304" pitchFamily="18" charset="0"/>
                  </a:rPr>
                  <a:t>次。</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设氧气瓶在低海拔地区喷完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b="1" dirty="0">
                    <a:latin typeface="Times New Roman" panose="02020603050405020304" pitchFamily="18" charset="0"/>
                    <a:cs typeface="Times New Roman" panose="02020603050405020304" pitchFamily="18" charset="0"/>
                  </a:rPr>
                  <a:t>次后氧气瓶内的气压为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喷后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喷后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pV</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4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喷后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5696856"/>
              </a:xfrm>
              <a:prstGeom prst="rect">
                <a:avLst/>
              </a:prstGeom>
              <a:blipFill rotWithShape="0">
                <a:blip r:embed="rId2"/>
                <a:stretch>
                  <a:fillRect l="-671" b="-139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0748914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linds(horizontal)">
                                      <p:cBhvr>
                                        <p:cTn id="4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55892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理想气体的变质量问题</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84587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关联气体问题</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550673"/>
                <a:ext cx="11810444" cy="491311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将喷后的氧气瓶拿到高海拔地区后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根据查理定律有</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14:m>
                  <m:oMath xmlns:m="http://schemas.openxmlformats.org/officeDocument/2006/math">
                    <m:f>
                      <m:f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zh-CN" altLang="zh-CN" sz="2000">
                                <a:effectLst/>
                                <a:latin typeface="Cambria Math" panose="02040503050406030204" pitchFamily="18" charset="0"/>
                                <a:ea typeface="微软雅黑" panose="020B0503020204020204" pitchFamily="34" charset="-122"/>
                                <a:cs typeface="Times New Roman" panose="02020603050405020304" pitchFamily="18" charset="0"/>
                              </a:rPr>
                              <m:t>喷后</m:t>
                            </m:r>
                          </m:sub>
                        </m:sSub>
                      </m:num>
                      <m:den>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zh-CN" altLang="zh-CN" sz="2000">
                                <a:effectLst/>
                                <a:latin typeface="Cambria Math" panose="02040503050406030204" pitchFamily="18" charset="0"/>
                                <a:ea typeface="微软雅黑" panose="020B0503020204020204" pitchFamily="34" charset="-122"/>
                                <a:cs typeface="Times New Roman" panose="02020603050405020304" pitchFamily="18" charset="0"/>
                              </a:rPr>
                              <m:t>喷后</m:t>
                            </m:r>
                          </m:sub>
                        </m:sSub>
                        <m:r>
                          <a:rPr lang="en-US" altLang="zh-CN" sz="2000" i="1">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200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喷后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=1.08</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由于氧气瓶内部气压等于外界气压时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瓶内气体无法喷出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喷后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在高海拔地区氧气瓶可喷气的次数为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0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zh-CN" altLang="zh-CN" sz="2000">
                                <a:effectLst/>
                                <a:latin typeface="Cambria Math" panose="02040503050406030204" pitchFamily="18" charset="0"/>
                                <a:ea typeface="微软雅黑" panose="020B0503020204020204" pitchFamily="34" charset="-122"/>
                                <a:cs typeface="Times New Roman" panose="02020603050405020304" pitchFamily="18" charset="0"/>
                              </a:rPr>
                              <m:t>喷后</m:t>
                            </m:r>
                          </m:sub>
                        </m:sSub>
                        <m:r>
                          <a:rPr lang="en-US" altLang="zh-CN" sz="20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0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𝑽</m:t>
                        </m:r>
                      </m:num>
                      <m:den>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0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𝑽</m:t>
                            </m:r>
                          </m:e>
                          <m:sub>
                            <m:r>
                              <a:rPr lang="en-US" altLang="zh-CN" sz="20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=14.4</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要求氧气瓶可以正常喷气的次数</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即向下取整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则正常喷气的次数为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14</a:t>
                </a:r>
                <a:r>
                  <a:rPr lang="zh-CN" altLang="zh-CN" sz="2600" b="1" dirty="0">
                    <a:latin typeface="Times New Roman" panose="02020603050405020304" pitchFamily="18" charset="0"/>
                    <a:cs typeface="Times New Roman" panose="02020603050405020304" pitchFamily="18" charset="0"/>
                  </a:rPr>
                  <a:t>次</a:t>
                </a:r>
                <a:r>
                  <a:rPr lang="zh-CN" altLang="zh-CN" sz="2600" b="1" dirty="0" smtClean="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550673"/>
                <a:ext cx="11810444" cy="4913116"/>
              </a:xfrm>
              <a:prstGeom prst="rect">
                <a:avLst/>
              </a:prstGeom>
              <a:blipFill rotWithShape="0">
                <a:blip r:embed="rId2"/>
                <a:stretch>
                  <a:fillRect l="-671" b="-49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9915200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365988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由液柱或活塞封闭的两部分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或多部分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气体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并且由液柱或汽缸相互关联的问题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解题基本思路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分别选取各部分气体为研究对象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找出它们各自遵循的规律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并写出相应的方程。</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依据平衡条件写出各部分气体之间的压强关系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依据几何关系写出各部分气体的体积关系式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作为辅助方程。</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多个方程联立求解。若有必要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注意检验求解结果的合理性。</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关联气体问题</a:t>
            </a:r>
            <a:endParaRPr lang="zh-CN" altLang="zh-CN" sz="1800" b="1" kern="1400" dirty="0">
              <a:effectLst/>
              <a:latin typeface="Cambria"/>
              <a:ea typeface="宋体"/>
              <a:cs typeface="Times New Roman"/>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9405685" cy="372407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(2023·</a:t>
            </a:r>
            <a:r>
              <a:rPr lang="zh-CN" altLang="zh-CN" sz="2600" b="1" dirty="0">
                <a:latin typeface="Times New Roman" panose="02020603050405020304" pitchFamily="18" charset="0"/>
                <a:cs typeface="Times New Roman" panose="02020603050405020304" pitchFamily="18" charset="0"/>
              </a:rPr>
              <a:t>全国乙卷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竖直放置的封闭玻璃管由管径不同、长度均为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 cm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两段细管组成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管的内径是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管的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管在上方。管内空气被一段水银柱隔开</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水银柱在两管中的长度均为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cm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。现将玻璃管倒置使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管在上方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平衡后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管内的空气柱长度改变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cm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管在上方时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玻璃管内两部分气体的压强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气体温度保持不变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为压强单位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3" name="image24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873" y="836676"/>
            <a:ext cx="2123186" cy="3008985"/>
          </a:xfrm>
          <a:prstGeom prst="rect">
            <a:avLst/>
          </a:prstGeom>
        </p:spPr>
      </p:pic>
      <p:sp>
        <p:nvSpPr>
          <p:cNvPr id="4" name="矩形 3"/>
          <p:cNvSpPr/>
          <p:nvPr/>
        </p:nvSpPr>
        <p:spPr>
          <a:xfrm>
            <a:off x="208215" y="4280716"/>
            <a:ext cx="118104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管在上方时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管中气体的压强为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空气柱长度</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b="1" dirty="0">
                <a:latin typeface="Times New Roman" panose="02020603050405020304" pitchFamily="18" charset="0"/>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管中气体的压强为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空气柱长度</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倒置后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管在上方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管中气体的压强为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管内空气柱长度</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618407"/>
            <a:ext cx="11810444" cy="485585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已知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管的内径是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管的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则水银柱长度为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cm+14</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cm=23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管中气体压强为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+23</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管内空气柱长度</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cm-11</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cm-23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cm=6</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管中气体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由玻意耳定律有</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管中气体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由玻意耳定律有</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联立解得</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=54.36</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endParaRPr lang="zh-CN" altLang="zh-CN" sz="1150" dirty="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=74.36</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3" name="矩形 2"/>
          <p:cNvSpPr/>
          <p:nvPr/>
        </p:nvSpPr>
        <p:spPr>
          <a:xfrm>
            <a:off x="59150" y="5544854"/>
            <a:ext cx="5835252"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=54.36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=74.36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cmHg</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75178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blinds(horizontal)">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06615" y="1243308"/>
            <a:ext cx="11810444" cy="4924401"/>
          </a:xfrm>
          <a:prstGeom prst="rect">
            <a:avLst/>
          </a:prstGeom>
        </p:spPr>
        <p:txBody>
          <a:bodyPr wrap="square" lIns="121898" tIns="60948" rIns="121898" bIns="60948">
            <a:spAutoFit/>
          </a:bodyPr>
          <a:lstStyle/>
          <a:p>
            <a:pPr>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安徽阜阳高三月考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我国</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蛟龙号</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载人潜水器曾在世界最深的马里亚纳海沟下潜超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7 000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创造了当时的世界深潜纪录。某小组设计了一个可测定下潜深度的深度计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一汽缸被分成长度均为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Calibri" panose="020F0502020204030204" pitchFamily="34" charset="0"/>
                <a:cs typeface="宋体" panose="02010600030101010101" pitchFamily="2" charset="-122"/>
              </a:rPr>
              <a:t>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宋体" panose="02010600030101010101" pitchFamily="2" charset="-122"/>
                <a:ea typeface="微软雅黑" panose="020B0503020204020204" pitchFamily="34" charset="-122"/>
                <a:cs typeface="宋体" panose="02010600030101010101" pitchFamily="2" charset="-122"/>
              </a:rPr>
              <a:t>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两部分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在汽缸右端开口处和正中央各有一个体积不计的卡环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在卡环的左侧各有一个厚度不计的活塞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活塞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只可以向左移动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活塞密封良好且与汽缸壁之间无摩擦。在潜水前</a:t>
            </a:r>
            <a:r>
              <a:rPr lang="zh-CN" altLang="zh-CN" sz="2600" dirty="0">
                <a:latin typeface="Calibri" panose="020F0502020204030204" pitchFamily="34" charset="0"/>
                <a:cs typeface="宋体" panose="02010600030101010101" pitchFamily="2" charset="-122"/>
              </a:rPr>
              <a:t>Ⅰ</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内通过活塞封有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150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个大气压强的气体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宋体" panose="02010600030101010101" pitchFamily="2" charset="-122"/>
                <a:ea typeface="微软雅黑" panose="020B0503020204020204" pitchFamily="34" charset="-122"/>
                <a:cs typeface="宋体" panose="02010600030101010101" pitchFamily="2" charset="-122"/>
              </a:rPr>
              <a:t>Ⅱ</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内通过活塞封有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600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个大气压强的气体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温度均为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27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。当该深度计水平放入水下达到一定深度后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水对活塞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产生挤压使之向左移动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通过活塞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向左移动的距离可以测出下潜深度。已知海水的密度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kg/</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海面上大气压强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atm</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Pa,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m/</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不计海水密度随海水深度的变化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假设两部分气体均视为理想</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气</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温度始终与周围海水温度相同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且海水在一定深度</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以下</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温度</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始终为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 </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97250" y="5698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pic>
        <p:nvPicPr>
          <p:cNvPr id="10" name="image2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4966589"/>
            <a:ext cx="3253608" cy="1296162"/>
          </a:xfrm>
          <a:prstGeom prst="rect">
            <a:avLst/>
          </a:prstGeom>
        </p:spPr>
      </p:pic>
    </p:spTree>
    <p:extLst>
      <p:ext uri="{BB962C8B-B14F-4D97-AF65-F5344CB8AC3E}">
        <p14:creationId xmlns:p14="http://schemas.microsoft.com/office/powerpoint/2010/main" val="32015381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539345"/>
                <a:ext cx="11810444" cy="571070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当下潜到一定深度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温度计显示为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7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活塞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向左移动的距离为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求此时下潜的深度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求该深度计能测量的最大下潜深度</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(1)1 740 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(2)6 990 m</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温度计显示此时为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b="1" dirty="0">
                    <a:latin typeface="Times New Roman" panose="02020603050405020304" pitchFamily="18" charset="0"/>
                    <a:cs typeface="Times New Roman" panose="02020603050405020304" pitchFamily="18" charset="0"/>
                  </a:rPr>
                  <a:t> </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假设下潜到一定深度时活塞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不动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取</a:t>
                </a:r>
                <a:r>
                  <a:rPr lang="zh-CN" altLang="zh-CN" sz="2600" dirty="0">
                    <a:latin typeface="Calibri" panose="020F0502020204030204" pitchFamily="34" charset="0"/>
                    <a:cs typeface="宋体" panose="02010600030101010101" pitchFamily="2" charset="-122"/>
                  </a:rPr>
                  <a:t>Ⅰ</a:t>
                </a:r>
                <a:r>
                  <a:rPr lang="zh-CN" altLang="zh-CN" sz="2600" b="1" dirty="0">
                    <a:latin typeface="Times New Roman" panose="02020603050405020304" pitchFamily="18" charset="0"/>
                    <a:cs typeface="Times New Roman" panose="02020603050405020304" pitchFamily="18" charset="0"/>
                  </a:rPr>
                  <a:t>内气体为研究对象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由理想气体状态方程可得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𝟏𝟓𝟎</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𝑳𝑺</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𝑳𝑺</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其中</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=280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175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539345"/>
                <a:ext cx="11810444" cy="5710706"/>
              </a:xfrm>
              <a:prstGeom prst="rect">
                <a:avLst/>
              </a:prstGeom>
              <a:blipFill rotWithShape="0">
                <a:blip r:embed="rId2"/>
                <a:stretch>
                  <a:fillRect l="-671" b="-1494"/>
                </a:stretch>
              </a:blipFill>
            </p:spPr>
            <p:txBody>
              <a:bodyPr/>
              <a:lstStyle/>
              <a:p>
                <a:r>
                  <a:rPr lang="zh-CN" altLang="en-US">
                    <a:noFill/>
                  </a:rPr>
                  <a:t> </a:t>
                </a:r>
              </a:p>
            </p:txBody>
          </p:sp>
        </mc:Fallback>
      </mc:AlternateContent>
      <p:pic>
        <p:nvPicPr>
          <p:cNvPr id="5" name="image24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1700784"/>
            <a:ext cx="3253608" cy="1296162"/>
          </a:xfrm>
          <a:prstGeom prst="rect">
            <a:avLst/>
          </a:prstGeom>
        </p:spPr>
      </p:pic>
    </p:spTree>
    <p:extLst>
      <p:ext uri="{BB962C8B-B14F-4D97-AF65-F5344CB8AC3E}">
        <p14:creationId xmlns:p14="http://schemas.microsoft.com/office/powerpoint/2010/main" val="7708970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2124</Words>
  <Application>Microsoft Office PowerPoint</Application>
  <PresentationFormat>自定义</PresentationFormat>
  <Paragraphs>208</Paragraphs>
  <Slides>41</Slides>
  <Notes>2</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1</vt:i4>
      </vt:variant>
      <vt:variant>
        <vt:lpstr>幻灯片标题</vt:lpstr>
      </vt:variant>
      <vt:variant>
        <vt:i4>41</vt:i4>
      </vt:variant>
    </vt:vector>
  </HeadingPairs>
  <TitlesOfParts>
    <vt:vector size="54" baseType="lpstr">
      <vt:lpstr>等线</vt:lpstr>
      <vt:lpstr>方正黑体_GBK</vt:lpstr>
      <vt:lpstr>黑体</vt:lpstr>
      <vt:lpstr>宋体</vt:lpstr>
      <vt:lpstr>微软雅黑</vt:lpstr>
      <vt:lpstr>Arial</vt:lpstr>
      <vt:lpstr>Calibri</vt:lpstr>
      <vt:lpstr>Cambria</vt:lpstr>
      <vt:lpstr>Cambria Math</vt:lpstr>
      <vt:lpstr>Impact</vt:lpstr>
      <vt:lpstr>Times New Roman</vt: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56</cp:revision>
  <dcterms:created xsi:type="dcterms:W3CDTF">2024-01-15T03:14:15Z</dcterms:created>
  <dcterms:modified xsi:type="dcterms:W3CDTF">2026-03-11T01:24:37Z</dcterms:modified>
</cp:coreProperties>
</file>