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430" r:id="rId21"/>
    <p:sldId id="431" r:id="rId22"/>
    <p:sldId id="432" r:id="rId23"/>
    <p:sldId id="367" r:id="rId24"/>
    <p:sldId id="437" r:id="rId25"/>
    <p:sldId id="490" r:id="rId26"/>
    <p:sldId id="491" r:id="rId27"/>
    <p:sldId id="493" r:id="rId28"/>
    <p:sldId id="494" r:id="rId29"/>
    <p:sldId id="495" r:id="rId30"/>
    <p:sldId id="378" r:id="rId31"/>
    <p:sldId id="454" r:id="rId32"/>
    <p:sldId id="496" r:id="rId33"/>
    <p:sldId id="497" r:id="rId34"/>
    <p:sldId id="500" r:id="rId35"/>
    <p:sldId id="459" r:id="rId36"/>
    <p:sldId id="461" r:id="rId37"/>
    <p:sldId id="463" r:id="rId38"/>
    <p:sldId id="465" r:id="rId39"/>
    <p:sldId id="389" r:id="rId40"/>
    <p:sldId id="471" r:id="rId41"/>
    <p:sldId id="501" r:id="rId42"/>
    <p:sldId id="472" r:id="rId43"/>
    <p:sldId id="400" r:id="rId44"/>
    <p:sldId id="402" r:id="rId45"/>
    <p:sldId id="403" r:id="rId46"/>
    <p:sldId id="404" r:id="rId47"/>
    <p:sldId id="408" r:id="rId48"/>
    <p:sldId id="410" r:id="rId49"/>
    <p:sldId id="411" r:id="rId50"/>
    <p:sldId id="412" r:id="rId51"/>
    <p:sldId id="414" r:id="rId52"/>
    <p:sldId id="415" r:id="rId53"/>
    <p:sldId id="416" r:id="rId54"/>
    <p:sldId id="417" r:id="rId55"/>
    <p:sldId id="502" r:id="rId56"/>
    <p:sldId id="418" r:id="rId57"/>
    <p:sldId id="419" r:id="rId58"/>
    <p:sldId id="503" r:id="rId59"/>
    <p:sldId id="428" r:id="rId60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2760" y="72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0.xml"/><Relationship Id="rId3" Type="http://schemas.openxmlformats.org/officeDocument/2006/relationships/slide" Target="../slides/slide53.xml"/><Relationship Id="rId7" Type="http://schemas.openxmlformats.org/officeDocument/2006/relationships/slide" Target="../slides/slide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7.xml"/><Relationship Id="rId11" Type="http://schemas.openxmlformats.org/officeDocument/2006/relationships/slide" Target="../slides/slide3.xml"/><Relationship Id="rId5" Type="http://schemas.openxmlformats.org/officeDocument/2006/relationships/slide" Target="../slides/slide46.xml"/><Relationship Id="rId10" Type="http://schemas.openxmlformats.org/officeDocument/2006/relationships/slide" Target="../slides/slide56.xml"/><Relationship Id="rId4" Type="http://schemas.openxmlformats.org/officeDocument/2006/relationships/slide" Target="../slides/slide44.xml"/><Relationship Id="rId9" Type="http://schemas.openxmlformats.org/officeDocument/2006/relationships/slide" Target="../slides/slide5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1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tags" Target="../tags/tag12.xml"/><Relationship Id="rId7" Type="http://schemas.openxmlformats.org/officeDocument/2006/relationships/slide" Target="slide2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39.xml"/><Relationship Id="rId4" Type="http://schemas.openxmlformats.org/officeDocument/2006/relationships/tags" Target="../tags/tag13.xml"/><Relationship Id="rId9" Type="http://schemas.openxmlformats.org/officeDocument/2006/relationships/slide" Target="slide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3.xml"/><Relationship Id="rId4" Type="http://schemas.openxmlformats.org/officeDocument/2006/relationships/slide" Target="slide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__1.docx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5758943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固体、液体和气体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第十四章　热学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气体实验定律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7919918"/>
                  </p:ext>
                </p:extLst>
              </p:nvPr>
            </p:nvGraphicFramePr>
            <p:xfrm>
              <a:off x="529304" y="1433957"/>
              <a:ext cx="10750550" cy="449641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5362"/>
                    <a:gridCol w="3178323"/>
                    <a:gridCol w="3302487"/>
                    <a:gridCol w="3024378"/>
                  </a:tblGrid>
                  <a:tr h="59238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玻意耳定律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查理定律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盖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吕萨克定律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8509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内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容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在温度不变的情况下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压强与体积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在体积不变的情况下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压强与热力学温度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在压强不变的情况下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体积与热力学温度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080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5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5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5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5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kumimoji="0" lang="en-US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500" i="1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25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</m:t>
                              </m:r>
                              <m:r>
                                <a:rPr lang="en-US" altLang="zh-CN" sz="25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________</m:t>
                              </m:r>
                            </m:oMath>
                          </a14:m>
                          <a:endParaRPr lang="zh-CN" sz="1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5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𝑽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5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25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</m:t>
                              </m:r>
                              <m:r>
                                <a:rPr lang="en-US" altLang="zh-CN" sz="25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________</m:t>
                              </m:r>
                            </m:oMath>
                          </a14:m>
                          <a:endParaRPr lang="zh-CN" sz="1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07919918"/>
                  </p:ext>
                </p:extLst>
              </p:nvPr>
            </p:nvGraphicFramePr>
            <p:xfrm>
              <a:off x="529304" y="1433957"/>
              <a:ext cx="10750550" cy="442218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45362"/>
                    <a:gridCol w="3178323"/>
                    <a:gridCol w="3302487"/>
                    <a:gridCol w="3024378"/>
                  </a:tblGrid>
                  <a:tr h="6629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玻意耳定律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查理定律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盖</a:t>
                          </a:r>
                          <a:r>
                            <a:rPr lang="en-US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吕萨克定律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8509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内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容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在温度不变的情况下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压强与体积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在体积不变的情况下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压强与热力学温度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一定质量的某种气体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在压强不变的情况下</a:t>
                          </a:r>
                          <a:r>
                            <a:rPr lang="en-US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5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体积与热力学温度</a:t>
                          </a:r>
                          <a:r>
                            <a:rPr lang="zh-CN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成</a:t>
                          </a:r>
                          <a:r>
                            <a:rPr kumimoji="0" lang="en-US" altLang="zh-CN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0830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5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表达式</a:t>
                          </a:r>
                          <a:endParaRPr lang="zh-CN" sz="1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5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5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5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5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5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kumimoji="0" lang="en-US" sz="2600" i="0" u="none" baseline="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  <a:sym typeface="Times New Roman" panose="02020603050405020304" pitchFamily="18" charset="0"/>
                            </a:rPr>
                            <a:t>__________</a:t>
                          </a:r>
                          <a:endParaRPr kumimoji="0" lang="zh-CN" sz="2600" i="0" u="none" baseline="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  <a:sym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34133" t="-387919" r="-92066" b="-13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55332" t="-387919" r="-402" b="-134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矩形 4"/>
          <p:cNvSpPr/>
          <p:nvPr/>
        </p:nvSpPr>
        <p:spPr>
          <a:xfrm>
            <a:off x="3807702" y="3899154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反比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116671" y="4166108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正比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73604" y="4165981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正比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60361" y="5160327"/>
            <a:ext cx="77617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6495542" y="4897068"/>
                <a:ext cx="555473" cy="732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zh-CN" altLang="en-US" sz="2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zh-CN" altLang="en-US" sz="2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5542" y="4897068"/>
                <a:ext cx="555473" cy="7323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9754965" y="4928489"/>
                <a:ext cx="531940" cy="718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zh-CN" sz="20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zh-CN" sz="2000" i="1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altLang="zh-CN" sz="2000" b="1" i="1" kern="0">
                                  <a:solidFill>
                                    <a:srgbClr val="C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4965" y="4928489"/>
                <a:ext cx="531940" cy="71885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100916"/>
              </p:ext>
            </p:extLst>
          </p:nvPr>
        </p:nvGraphicFramePr>
        <p:xfrm>
          <a:off x="313276" y="671449"/>
          <a:ext cx="11398631" cy="5398517"/>
        </p:xfrm>
        <a:graphic>
          <a:graphicData uri="http://schemas.openxmlformats.org/drawingml/2006/table">
            <a:tbl>
              <a:tblPr firstRow="1" firstCol="1" bandRow="1"/>
              <a:tblGrid>
                <a:gridCol w="1146933"/>
                <a:gridCol w="3554862"/>
                <a:gridCol w="3217278"/>
                <a:gridCol w="3479558"/>
              </a:tblGrid>
              <a:tr h="379612"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玻意耳定律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查理定律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盖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吕萨克定律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1682"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微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观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解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释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一定质量的某种理想气体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温度保持不变时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分子的平均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动能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体积减小时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分子的数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气体的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</a:t>
                      </a:r>
                      <a:endParaRPr kumimoji="0" lang="zh-CN" sz="2600" i="0" u="none" baseline="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一定质量的某种理想气体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体积保持不变时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分子的数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温度升高时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分子的平均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动能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气体的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压强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endParaRPr kumimoji="0" lang="zh-CN" sz="2600" i="0" u="none" baseline="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一定质量的某种理想气体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温度升高时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分子的平均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动能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只有气体的体积同时增大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使分子的数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才能保持压强不变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87"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5" name="image373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771" y="4655195"/>
            <a:ext cx="1327151" cy="1245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image374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18" y="4588343"/>
            <a:ext cx="1459866" cy="137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image375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192" y="4601043"/>
            <a:ext cx="1370029" cy="137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2841994" y="2602992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不变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58639" y="3657727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增大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72929" y="3635438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增大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010007" y="2310765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保持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89564" y="289534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不变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743180" y="3454400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增大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38253" y="3965893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增大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309977" y="239007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增大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920085" y="3403600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减小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836676"/>
                <a:ext cx="11810444" cy="15809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理想气体的状态方程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一定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质量的理想气体的状态方程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zh-CN" sz="26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_</m:t>
                    </m:r>
                    <m:r>
                      <a:rPr lang="en-US" altLang="zh-CN" sz="26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____________</m:t>
                    </m:r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836676"/>
                <a:ext cx="11810444" cy="1580921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6107906" y="1281430"/>
                <a:ext cx="929935" cy="844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zh-CN" altLang="en-US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906" y="1281430"/>
                <a:ext cx="929935" cy="84420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486021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晶体的所有物理性质都是各向异性的。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有无确定的熔点是区分晶体和非晶体比较准确的方法。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液晶具有液体的流动性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又具有晶体的光学各向异性。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船浮于水面上不是因为受到了液体的表面张力。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在空间站完全失重的环境下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水滴能收缩成标准的球形是因为液体表面张力的作用。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压强极大的气体不再遵从气体实验定律。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30587" y="1234325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 smtClean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928608" y="1789684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74481" y="2403360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924800" y="2987941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01666" y="4207903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933914" y="4792484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87974" y="193456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以下各图均来自人教版选择性必修第三册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P23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的正在升空的气球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P31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的食盐颗粒和松香的外形图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图丙为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P36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的停在水面上的水黾。下列说法正确的是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6091" y="3695827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食盐是晶体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每个食盐颗粒即为一个单晶体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松香是非晶体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具有各向同性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水黾浮于水面上是液体的表面张力作用的结果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气球中所有气体分子运动的速率都是相同的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2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1929511"/>
            <a:ext cx="5723980" cy="18011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35514" y="77317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对一定质量的气体来说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下列几点能做到的是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保持压强和体积不变而改变它的温度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保持压强不变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同时升高温度并减小体积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保持温度不变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同时增大体积并减小压强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保持体积不变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同时增大压强并降低温度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4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3393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4.(2023·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江苏卷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密闭容器内一定质量的理想气体由状态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变化到状态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60615" y="1942211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气体分子的数密度增大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气体分子的平均动能增大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单位时间内气体分子对单位面积器壁的作用力减小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单位时间内与单位面积器壁碰撞的气体分子数减少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2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501164"/>
            <a:ext cx="2917634" cy="242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74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气体压强的计算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固体和液体的性质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气体实验定律和理想气体状态方程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考点四　气体状态变化的图像问题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固体和液体的性质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对晶体和非晶体的理解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348865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单晶体具有各向异性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但不是在各种物理性质上都表现出各向异性。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只要是具有各向异性的固体必定是晶体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且是单晶体。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只要是具有确定熔点的固体必定是晶体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必是非晶体。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晶体和非晶体在一定条件下可以相互转化。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对液体表面张力的理解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074375"/>
              </p:ext>
            </p:extLst>
          </p:nvPr>
        </p:nvGraphicFramePr>
        <p:xfrm>
          <a:off x="554704" y="1446657"/>
          <a:ext cx="10514013" cy="4526280"/>
        </p:xfrm>
        <a:graphic>
          <a:graphicData uri="http://schemas.openxmlformats.org/drawingml/2006/table">
            <a:tbl>
              <a:tblPr firstRow="1" firstCol="1" bandRow="1"/>
              <a:tblGrid>
                <a:gridCol w="1905139"/>
                <a:gridCol w="8608874"/>
              </a:tblGrid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形成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原因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表面层中分子间的距离比液体内部分子间的距离大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分子间的相互作用力表现为引力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表面张力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的方向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和液面相切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垂直于液面上的各条分界线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表面张力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的效果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表面张力使液体表面具有收缩趋势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使液体表面积趋于最小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在体积相同的条件下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球形的表面积最小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典型现象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球形液滴、肥皂泡、毛细现象、浸润和不浸润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1012138" cy="3077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了解固体的微观结构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知道晶体和非晶体的特点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了解液晶的主要性质。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了解表面张力现象和毛细现象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知道它们的产生原因。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掌握气体压强的计算方法及气体压强的微观解释。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4.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能用气体实验定律解决实际问题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并会分析气体图像问题。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179808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海南海口模拟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下列对固体、液体的描述正确的是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钢针能浮在水面上主要是由于水的浮力作用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液晶是一种特殊的化合物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具有各向同性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用磙子压紧土壤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有利于保存地下的水分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晶体具有确定的熔点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非晶体没有确定的熔点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597008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611330" y="13120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4415" y="4189917"/>
            <a:ext cx="116580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钢针能浮在水面上主要是由于水的表面张力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而不是浮力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液晶在某个方向上看其分子排列比较整齐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但从另一方向看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分子的排列是杂乱无章的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所以它既具有液体的流动性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又具有光学的各向异性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用磙子压紧土壤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使土壤中的毛细管变的更细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增强毛细现象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更利于使地下水到地面上来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单晶体和多晶体都有确定的熔点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非晶体没有确定的熔点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42600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山东潍坊模拟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某新型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自清洁玻璃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具有特殊的微纳米结构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水滴在其表面会形成接近球形的液滴并能自发滚落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滚落过程中几乎不会在玻璃表面留下痕迹。下列说法正确的是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水能浸润该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自清洁玻璃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水滴呈球形是因为液体表面张力的作用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水滴表面的水分子间只存在分子引力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09200" lvl="1" indent="-457200">
              <a:lnSpc>
                <a:spcPct val="150000"/>
              </a:lnSpc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用该玻璃制成的两端开口的洁净毛细管竖直插入水中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管内液面比水面高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973036" y="19549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637580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如果水能浸润该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自清洁玻璃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水在玻璃表面应该是铺展开的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而不是形成接近球形的液滴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所以水不能浸润该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自清洁玻璃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液体表面张力会使液体表面有收缩的趋势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使得水滴呈球形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分子间引力和斥力是同时存在的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在水滴表面的水分子间也不例外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只是分子引力大于分子斥力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表现为引力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因为水不能浸润该玻璃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用该玻璃制成的两端开口的洁净毛细管竖直插入水中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管内液面比水面低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气体压强的计算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平衡状态下气体压强的求法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181365"/>
              </p:ext>
            </p:extLst>
          </p:nvPr>
        </p:nvGraphicFramePr>
        <p:xfrm>
          <a:off x="762000" y="2263299"/>
          <a:ext cx="10514013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1270093"/>
                <a:gridCol w="9243920"/>
              </a:tblGrid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力平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衡法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选取与气体接触的液柱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或活塞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为研究对象进行受力分析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得到液柱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或活塞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的受力平衡方程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求得气体的压强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等压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面法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在连通器中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同一种液体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中间不间断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同一深度处压强相等。液体内深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处总压强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ρgh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为液面上方的压强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液片法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选取假想的液体薄片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自身重力不计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为研究对象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分析液片两侧受力情况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建立平衡方程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求得气体的压强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加速运动系统中封闭气体压强的求法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484757"/>
            <a:ext cx="116580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选取与气体接触的液柱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或活塞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为研究对象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进行受力分析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利用牛顿第二定律列方程求解。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65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若已知大气压强为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液体密度均为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图甲、乙中汽缸横截面积为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不计摩擦力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下列图中各装置均处于静止状态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求各装置中被封闭气体的压强。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2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84" y="2196338"/>
            <a:ext cx="5240919" cy="1605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22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334" y="4128008"/>
            <a:ext cx="5454205" cy="2030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379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271905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选汽缸为研究对象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选活塞为研究对象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2719053"/>
              </a:xfrm>
              <a:prstGeom prst="rect">
                <a:avLst/>
              </a:prstGeom>
              <a:blipFill rotWithShape="0">
                <a:blip r:embed="rId2"/>
                <a:stretch>
                  <a:fillRect l="-680" b="-40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2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484757"/>
            <a:ext cx="3240405" cy="241272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37077" y="3416300"/>
                <a:ext cx="9812557" cy="27861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下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为活塞下表面面积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为活塞上表面面积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由以上得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77" y="3416300"/>
                <a:ext cx="9812557" cy="2786152"/>
              </a:xfrm>
              <a:prstGeom prst="rect">
                <a:avLst/>
              </a:prstGeom>
              <a:blipFill rotWithShape="0">
                <a:blip r:embed="rId4"/>
                <a:stretch>
                  <a:fillRect l="-11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597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07949"/>
                <a:ext cx="11658044" cy="52065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液面为研究对象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液面为研究对象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题图戊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液面为研究对象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戊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ρghS·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07949"/>
                <a:ext cx="11658044" cy="5206594"/>
              </a:xfrm>
              <a:prstGeom prst="rect">
                <a:avLst/>
              </a:prstGeom>
              <a:blipFill rotWithShape="0">
                <a:blip r:embed="rId2"/>
                <a:stretch>
                  <a:fillRect l="-680" b="-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43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题图己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从开口端开始计算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右端大气压强为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同种液体同一水平面上的压强相同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气柱的压强为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气柱的压强为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ρgh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87877" y="2793619"/>
                <a:ext cx="6092825" cy="274677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𝑴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　</m:t>
                            </m:r>
                          </m:deg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77" y="2793619"/>
                <a:ext cx="6092825" cy="2746778"/>
              </a:xfrm>
              <a:prstGeom prst="rect">
                <a:avLst/>
              </a:prstGeom>
              <a:blipFill rotWithShape="0">
                <a:blip r:embed="rId2"/>
                <a:stretch>
                  <a:fillRect l="-1800" b="-2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68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陕西汉中模拟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有一段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 cm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长水银柱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在均匀玻璃管中封住一定质量的气体。若管口向上将玻璃管放置在一个倾角为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的光滑斜面上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在下滑过程中被封闭气体的压强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设大气压强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=76 cmHg)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6015" y="260182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A.70 cmHg	B.76 cmHg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C.78 cmHg	D.80 cmHg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903557" y="19168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2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215" y="2549466"/>
            <a:ext cx="3132666" cy="143903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9015" y="4293108"/>
                <a:ext cx="11658044" cy="16567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将玻璃管和水银柱作为整体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根据牛顿第二定律可得整体的加速度为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zh-CN" altLang="zh-CN" sz="2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总</m:t>
                            </m:r>
                          </m:sub>
                        </m:sSub>
                        <m:r>
                          <a:rPr lang="en-US" altLang="zh-CN" sz="20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r>
                          <a:rPr lang="en-US" altLang="zh-CN" sz="20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0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0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altLang="zh-CN" sz="20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sSub>
                          <m:sSubPr>
                            <m:ctrlPr>
                              <a:rPr lang="zh-CN" altLang="zh-CN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zh-CN" altLang="zh-CN" sz="2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总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设被封闭气体的压强为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以水银柱为研究对象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cmHg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293108"/>
                <a:ext cx="11658044" cy="1656711"/>
              </a:xfrm>
              <a:prstGeom prst="rect">
                <a:avLst/>
              </a:prstGeom>
              <a:blipFill rotWithShape="0">
                <a:blip r:embed="rId3"/>
                <a:stretch>
                  <a:fillRect l="-680" t="-3309" b="-7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77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理想气体状态方程与气体实验定律的关系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气体实验定律和理想气体状态方程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345407"/>
              </p:ext>
            </p:extLst>
          </p:nvPr>
        </p:nvGraphicFramePr>
        <p:xfrm>
          <a:off x="433388" y="2132838"/>
          <a:ext cx="11325225" cy="227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文档" r:id="rId4" imgW="11325824" imgH="2279910" progId="Word.Document.12">
                  <p:embed/>
                </p:oleObj>
              </mc:Choice>
              <mc:Fallback>
                <p:oleObj name="文档" r:id="rId4" imgW="11325824" imgH="22799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3388" y="2132838"/>
                        <a:ext cx="11325225" cy="2279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两个重要的推论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484757"/>
                <a:ext cx="11658044" cy="18527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查理定律的推论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吕萨克定律的推论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84757"/>
                <a:ext cx="11658044" cy="1852727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用热力学方法可测量重力加速度。如图所示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粗细均匀的细管开口向上竖直放置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管内用液柱封闭了一段长度为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的空气柱。液柱长为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密度为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。缓慢旋转细管至水平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封闭空气柱长度为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大气压强为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2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2780919"/>
            <a:ext cx="3617882" cy="2339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964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若整个过程中温度不变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57415" y="1383030"/>
                <a:ext cx="8402385" cy="467638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设液柱的横截面积为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竖直放置时空气柱的气体压强为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水平放置时空气柱的气体压强为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则竖直放置时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对液柱由力的平衡条件有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ρShg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水平放置时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对液柱由力的平衡条件有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若整个过程中温度不变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则对空气柱由玻意耳定律可得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SL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5" y="1383030"/>
                <a:ext cx="8402385" cy="4676384"/>
              </a:xfrm>
              <a:prstGeom prst="rect">
                <a:avLst/>
              </a:prstGeom>
              <a:blipFill rotWithShape="0">
                <a:blip r:embed="rId2"/>
                <a:stretch>
                  <a:fillRect l="-9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2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620649"/>
            <a:ext cx="3024378" cy="195547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927483" y="5119116"/>
                <a:ext cx="2385333" cy="10446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483" y="5119116"/>
                <a:ext cx="2385333" cy="1044645"/>
              </a:xfrm>
              <a:prstGeom prst="rect">
                <a:avLst/>
              </a:prstGeom>
              <a:blipFill rotWithShape="0">
                <a:blip r:embed="rId4"/>
                <a:stretch>
                  <a:fillRect l="-45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56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8554785" cy="34498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考虑到实验测量中存在各类误差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需要在不同实验参数下进行多次测量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如不同的液柱长度、空气柱长度、温度等。某次实验测量数据如下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液柱长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=0.200 0 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细管开口向上竖直放置时空气柱温度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=305.7 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。水平放置时调控空气柱温度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当空气柱温度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=300.0 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空气柱长度与竖直放置时相同。已知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kg/m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Pa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。根据该组实验数据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2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620649"/>
            <a:ext cx="3024378" cy="19554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5231098" y="5405027"/>
            <a:ext cx="228299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9.5 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</a:t>
            </a:r>
            <a:r>
              <a:rPr lang="en-US" altLang="zh-CN" sz="26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300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10077" y="4064381"/>
                <a:ext cx="9812557" cy="203183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若调控空气柱温度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使水平放置时空气柱长度与竖直放置时相同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则空气柱的体积不变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由查理定律可得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77" y="4064381"/>
                <a:ext cx="9812557" cy="2031838"/>
              </a:xfrm>
              <a:prstGeom prst="rect">
                <a:avLst/>
              </a:prstGeom>
              <a:blipFill rotWithShape="0">
                <a:blip r:embed="rId3"/>
                <a:stretch>
                  <a:fillRect l="-1118" t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27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409587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利用气体实验定律解决问题的基本思路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2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774" y="2319302"/>
            <a:ext cx="6264783" cy="4087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65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分析气体状态变化的问题要紧抓三点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409587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弄清始、末状态过程中有哪几个物理过程。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找出各变化过程是由什么物理量联系起来的。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明确每个变化过程遵循什么实验定律。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5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7767385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河南卷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,10)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一圆柱形汽缸水平固定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其内部被活塞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密封成两部分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与汽缸壁均绝热且两者间无摩擦。平衡时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左、右两侧理想气体的温度分别为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体积分别为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6218" y="3708527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若两侧气体同时缓慢升高相同温度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将右移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若两侧气体同时缓慢升高相同温度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将左移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同时缓慢向中间移动相同距离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将右移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同时缓慢向中间移动相同距离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将左移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261455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622" y="991173"/>
            <a:ext cx="3898663" cy="1629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361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442804"/>
                <a:ext cx="11658044" cy="35785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固定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不移动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两侧气体升高相同温度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由于开始时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左右两侧气体压强相等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由于活塞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与汽缸间无摩擦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将向右移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同时向中间移动相同距离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假设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不移动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两侧气体体积均减小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根据玻意耳定律可知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将向右移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442804"/>
                <a:ext cx="11658044" cy="3578520"/>
              </a:xfrm>
              <a:prstGeom prst="rect">
                <a:avLst/>
              </a:prstGeom>
              <a:blipFill rotWithShape="0">
                <a:blip r:embed="rId2"/>
                <a:stretch>
                  <a:fillRect l="-680" r="-470" b="-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63" y="836676"/>
            <a:ext cx="3898663" cy="1629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054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四种图像的比较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考点四　气体状态变化的图像问题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2819351"/>
                  </p:ext>
                </p:extLst>
              </p:nvPr>
            </p:nvGraphicFramePr>
            <p:xfrm>
              <a:off x="478504" y="2120424"/>
              <a:ext cx="10514013" cy="410311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70093"/>
                    <a:gridCol w="4655605"/>
                    <a:gridCol w="4588315"/>
                  </a:tblGrid>
                  <a:tr h="2051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类别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特点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其中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为常量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举例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137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之积越大的等温线温度越高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线离原点越远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261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CT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斜率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CT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即斜率越大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温度越高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2819351"/>
                  </p:ext>
                </p:extLst>
              </p:nvPr>
            </p:nvGraphicFramePr>
            <p:xfrm>
              <a:off x="478504" y="2120424"/>
              <a:ext cx="10514013" cy="396862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70093"/>
                    <a:gridCol w="4655605"/>
                    <a:gridCol w="4588315"/>
                  </a:tblGrid>
                  <a:tr h="6858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类别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特点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其中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为常量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举例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8033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CT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之积越大的等温线温度越高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线离原点越远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47948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78" t="-168724" r="-726794" b="-102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487" t="-168724" r="-98822" b="-102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7170" name="image37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2916883"/>
            <a:ext cx="1744784" cy="1614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image377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4673631"/>
            <a:ext cx="1400553" cy="133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1202873"/>
                  </p:ext>
                </p:extLst>
              </p:nvPr>
            </p:nvGraphicFramePr>
            <p:xfrm>
              <a:off x="537114" y="756157"/>
              <a:ext cx="10514013" cy="56235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70093"/>
                    <a:gridCol w="4655605"/>
                    <a:gridCol w="4588315"/>
                  </a:tblGrid>
                  <a:tr h="2051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类别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特点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其中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为常量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举例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3375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𝑪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斜率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𝑪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𝑽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即斜率越大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体积越小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8401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𝑪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斜率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k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𝑪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即斜率越大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压强越小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1202873"/>
                  </p:ext>
                </p:extLst>
              </p:nvPr>
            </p:nvGraphicFramePr>
            <p:xfrm>
              <a:off x="537114" y="756157"/>
              <a:ext cx="10514013" cy="5481194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270093"/>
                    <a:gridCol w="4655605"/>
                    <a:gridCol w="4588315"/>
                  </a:tblGrid>
                  <a:tr h="6858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类别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特点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其中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C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为常量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举例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3976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356" t="-29008" r="-98822" b="-100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23976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356" t="-128680" r="-98822" b="-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8194" name="image378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529" y="1700784"/>
            <a:ext cx="1864136" cy="1774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image379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069" y="4190506"/>
            <a:ext cx="1776339" cy="161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82549"/>
            <a:ext cx="1049788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云南玉溪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导热良好的气筒内封闭一定质量体积为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的理想气体。第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次缓慢推活塞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使气体体积减小到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次迅速压缩活塞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也把气体体积压缩至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。两次压缩气体的过程中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下列关于气体压强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与气体体积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的图像可能正确的是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4788789"/>
                <a:ext cx="11658044" cy="14974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次缓慢推活塞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使气体体积减小到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气筒导热良好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封闭气体做等温压缩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次迅速压缩活塞至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封闭气体温度升高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次气体体积减小到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时的压强大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4788789"/>
                <a:ext cx="11658044" cy="1497437"/>
              </a:xfrm>
              <a:prstGeom prst="rect">
                <a:avLst/>
              </a:prstGeom>
              <a:blipFill rotWithShape="0">
                <a:blip r:embed="rId2"/>
                <a:stretch>
                  <a:fillRect l="-680" t="-3673" r="-157" b="-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7620095" y="25191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12" y="798576"/>
            <a:ext cx="1332547" cy="2955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23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2969214"/>
            <a:ext cx="5616702" cy="1825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63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82185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山东烟台高三月考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密封于汽缸中的理想气体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从状态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依次经过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三个热力学过程达到状态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。若该气体的体积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随热力学温度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则对应的气体压强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70317" y="4113717"/>
            <a:ext cx="543856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由题图中的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图像可知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理想气体在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过程做等压变化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过程做等温变化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气体体积增大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压强减小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过程做等容变化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气体的温度升高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压强变大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827357" y="218363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3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174" y="2312722"/>
            <a:ext cx="1907159" cy="234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23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2746260"/>
            <a:ext cx="3506479" cy="356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5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9295" y="206182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349755"/>
            <a:ext cx="118104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固体和液体的性质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云南昆明高三阶段检测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云母片上的石蜡熔化区域的形状呈椭圆形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表明云母片具有各向同性的特点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液体与气体接触的表面层中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分子比较稀疏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分子间作用力表现为斥力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这是表面张力的来源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浸润液体在细管中上升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不浸润液体在细管中下降的现象称为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毛细现象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单个的蔗糖晶体颗粒是单晶体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粘在一起的糖块也是单晶体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云母片是单晶体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具有各向异性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石蜡熔化区域呈椭圆形说明云母片具有导热性的各向异性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液体表面层分子间距较大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分子间作用力表现为引力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表面张力由此产生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浸润液体在细管中上升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不浸润液体在细管中下降的现象称为毛细现象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单个的蔗糖晶体颗粒是单晶体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但粘在一起的糖块是由许多取向不同的小晶粒组成的多晶体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不是单晶体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286855" y="13501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辽宁辽阳模拟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春天来了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雨后荷叶上有很多晶莹剔透的水珠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如图所示。下列说法正确的是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4140" y="1870964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荷叶上的水珠呈球形是因为水珠受到重力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在水珠表面层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水分子间的作用力表现为引力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在水珠表面层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水分子间的作用力表现为斥力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在水珠表面层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水分子间的作用力为零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4402" y="4335526"/>
            <a:ext cx="1165428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荷叶上的水珠呈球形是因为液体的表面张力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在水珠表面层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水分子相对于水珠内部分布比较稀疏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水分子间的作用力表现为引力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3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636" y="1480797"/>
            <a:ext cx="1530032" cy="2077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034492" y="31418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气体压强的计算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内壁光滑的圆柱形汽缸竖直放置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汽缸上、下两部分的横截面积分别为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。在汽缸内有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两活塞封闭着一定质量的理想气体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两活塞用一根细轻杆连接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活塞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的质量是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。当外界大气压强为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两活塞静止于图示位置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此时汽缸内气体的压强为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47140" y="3645027"/>
                <a:ext cx="11658044" cy="7587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115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645027"/>
                <a:ext cx="11658044" cy="758773"/>
              </a:xfrm>
              <a:prstGeom prst="rect">
                <a:avLst/>
              </a:prstGeom>
              <a:blipFill rotWithShape="0">
                <a:blip r:embed="rId2"/>
                <a:stretch>
                  <a:fillRect l="-680" b="-64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822" y="3804512"/>
            <a:ext cx="2178113" cy="226726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21740" y="4572635"/>
                <a:ext cx="9112760" cy="16104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取两活塞整体为研究对象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设此时汽缸内气体压强为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+0.5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40" y="4572635"/>
                <a:ext cx="9112760" cy="1610481"/>
              </a:xfrm>
              <a:prstGeom prst="rect">
                <a:avLst/>
              </a:prstGeom>
              <a:blipFill rotWithShape="0">
                <a:blip r:embed="rId4"/>
                <a:stretch>
                  <a:fillRect l="-870" t="-3030" b="-7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69228" y="400593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392996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气体实验定律和理想气体状态方程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校联考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肺活量是指在标准大气压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人尽力呼气时呼出气体的体积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是衡量心肺功能的重要指标。如图所示为某同学自行设计的肺活量测量装置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的空腔通过细管与吹气口和外部玻璃管密封连接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玻璃管内装有密度为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ρ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的液体用来封闭气体。测量肺活量时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被测者尽力吸足空气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通过吹气口将肺部的空气尽力吹入空腔中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若此时玻璃管两侧的液面高度差设为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大气压强为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忽略气体温度的变化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不计气体交换对吸入气体的影响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则人的肺活量为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23340" y="4319038"/>
                <a:ext cx="11658044" cy="19437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4319038"/>
                <a:ext cx="11658044" cy="1943713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659" y="4166776"/>
            <a:ext cx="3552249" cy="17380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1941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设人的肺活量为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将空腔中的气体和人肺部的气体一起研究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初状态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末状态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ρgh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根据玻意耳定律有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𝝆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19416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659" y="2348865"/>
            <a:ext cx="3552249" cy="17380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一、固体和液体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固体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固体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类。晶体又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81821" y="1916811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晶体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38385" y="1916811"/>
            <a:ext cx="11849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非晶体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44503" y="1916811"/>
            <a:ext cx="11849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单晶体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955087" y="1929511"/>
            <a:ext cx="11849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多晶体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493095" y="1942211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气体状态变化的图像问题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新课标卷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一定量的理想气体先后处于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图上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三个状态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三个状态下气体的压强分别为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2525369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4216908"/>
                <a:ext cx="11654282" cy="1895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根据理想气体的状态方程有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图像上的点与坐标原点连线的斜率表示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𝑪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则由题图可知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4216908"/>
                <a:ext cx="11654282" cy="1895519"/>
              </a:xfrm>
              <a:prstGeom prst="rect">
                <a:avLst/>
              </a:prstGeom>
              <a:blipFill rotWithShape="0">
                <a:blip r:embed="rId2"/>
                <a:stretch>
                  <a:fillRect l="-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3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059731"/>
            <a:ext cx="2485580" cy="2233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75919" y="1345057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如图所示为一定质量理想气体的压强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与体积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气体状态经历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dirty="0" err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完成一次循环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状态的温度为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290 K,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9840" y="1947975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每个气体分子的动能都增加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气体温度可能一直升高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气体温度一定降低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两个状态温度相同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580 K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4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511" y="2015230"/>
            <a:ext cx="4071397" cy="2120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9038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气体的体积不变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压强变大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温度升高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气体分子的平均动能增加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但不是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气体分子的动能都增加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乘积先增大后减小到原来的值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体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的温度先升高后降低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气体的压强不变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体积减小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则气体的温度一定降低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两个状态气体的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乘积相同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则温度相同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根据查理定律有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903819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511" y="836676"/>
            <a:ext cx="4071397" cy="2120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1183119"/>
            <a:ext cx="9722360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黑龙江伊春一中月考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上端封闭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两端开口且足够长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两管下端用橡皮管连接起来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管上端被一段水银柱封闭了一段长为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的气体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管的水银面比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cm,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外界大气压为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75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温度为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=27 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保持温度不变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上下移动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使稳定后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管中气体长度变为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0640" y="4200028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求稳定后的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管水银面的高度差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稳定后保持两管不动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降低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管中的封闭气体温度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管中气体长度恢复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求此时气体的温度。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9" name="image24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123" y="1431675"/>
            <a:ext cx="1889061" cy="2969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545602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(1)3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(2)262.5 K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气体做等温变化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初态压强为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cmHg+5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初态体积为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末态压强为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体积为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根据玻意耳定律可得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=72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&lt;75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cmHg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管中的水银面比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管的高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=(75-72)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cm=3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4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123" y="1431675"/>
            <a:ext cx="1889061" cy="2969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9933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管中气体长度恢复到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管的水银还要降低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管中封闭气体的压强为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cmHg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cmHg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cmHg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根据理想气体的状态方程可得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=(27+273)K=300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=262.5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993313"/>
              </a:xfrm>
              <a:prstGeom prst="rect">
                <a:avLst/>
              </a:prstGeom>
              <a:blipFill rotWithShape="0">
                <a:blip r:embed="rId2"/>
                <a:stretch>
                  <a:fillRect l="-680" b="-25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4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123" y="1431675"/>
            <a:ext cx="1889061" cy="2969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847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94740" y="620649"/>
                <a:ext cx="11810444" cy="54494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8.(</a:t>
                </a: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广东广州大湾区联考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现在很多小汽车配备了胎压检测传感器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可以测出实时轮胎气压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一汽车在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27 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℃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时显示轮胎气压为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210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=1 000 Pa),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所在地突然经历了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一天入冬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的天气变化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气温从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27 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℃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骤降到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-3 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已知一定质量的理想气体满足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𝒑𝑽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该汽车胎压值低于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190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会出现报警提示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忽略轮胎体积变化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请结合计算判断降温后胎压检测是否会报警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降温前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温度为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300 K)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由于装载货物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轮胎内气体体积变为原来的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气体温度不变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没有漏气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求此时轮胎内气体的压强。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0649"/>
                <a:ext cx="11810444" cy="5449481"/>
              </a:xfrm>
              <a:prstGeom prst="rect">
                <a:avLst/>
              </a:prstGeom>
              <a:blipFill rotWithShape="0">
                <a:blip r:embed="rId2"/>
                <a:stretch>
                  <a:fillRect l="-671" r="-465" b="-3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6597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会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</a:t>
                </a:r>
                <a:r>
                  <a:rPr lang="zh-CN" altLang="zh-CN" sz="260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(2)240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设降温前轮胎内气体压强为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气体体积为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温度为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降温后轮胎内气体压强为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气体体积为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温度为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降温前后气体的体积不变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=189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&lt;190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胎压检测会报警。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659713"/>
              </a:xfrm>
              <a:prstGeom prst="rect">
                <a:avLst/>
              </a:prstGeom>
              <a:blipFill rotWithShape="0">
                <a:blip r:embed="rId2"/>
                <a:stretch>
                  <a:fillRect l="-680" b="-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47140" y="653489"/>
                <a:ext cx="11658044" cy="32443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设装货之前气体体积为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装货之后气体的压强为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气体体积为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V'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由于气体温度不变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由玻意耳定律有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V'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=240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kPa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244325"/>
              </a:xfrm>
              <a:prstGeom prst="rect">
                <a:avLst/>
              </a:prstGeom>
              <a:blipFill rotWithShape="0">
                <a:blip r:embed="rId2"/>
                <a:stretch>
                  <a:fillRect l="-680" b="-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082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4174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晶体和非晶体的比较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06933"/>
              </p:ext>
            </p:extLst>
          </p:nvPr>
        </p:nvGraphicFramePr>
        <p:xfrm>
          <a:off x="376776" y="1167257"/>
          <a:ext cx="11424031" cy="5166360"/>
        </p:xfrm>
        <a:graphic>
          <a:graphicData uri="http://schemas.openxmlformats.org/drawingml/2006/table">
            <a:tbl>
              <a:tblPr firstRow="1" firstCol="1" bandRow="1"/>
              <a:tblGrid>
                <a:gridCol w="1702817"/>
                <a:gridCol w="3024378"/>
                <a:gridCol w="3240405"/>
                <a:gridCol w="3456431"/>
              </a:tblGrid>
              <a:tr h="28483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分类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1651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比较　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晶体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非晶体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3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单晶体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多晶体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563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外形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有规则的几何形状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没有确定的几何形状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没有规则的几何外形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熔点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确定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endParaRPr kumimoji="0" lang="zh-CN" sz="2600" i="0" u="none" baseline="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不确定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物理性质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各向异性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__________</a:t>
                      </a:r>
                      <a:endParaRPr kumimoji="0" lang="zh-CN" sz="2600" i="0" u="none" baseline="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各向同性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78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典型物质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石英、云母、明矾、食盐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各种金属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玻璃、橡胶、蜂蜡、松香、沥青</a:t>
                      </a:r>
                      <a:endParaRPr lang="zh-CN" sz="24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转化</a:t>
                      </a:r>
                      <a:endParaRPr lang="zh-CN" sz="24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4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晶体和非晶体在一定条件下可以</a:t>
                      </a:r>
                      <a:r>
                        <a:rPr lang="zh-CN" sz="24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相互</a:t>
                      </a:r>
                      <a:r>
                        <a:rPr kumimoji="0" lang="en-US" altLang="zh-CN" sz="2600" i="0" u="none" baseline="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Times New Roman" panose="02020603050405020304" pitchFamily="18" charset="0"/>
                        </a:rPr>
                        <a:t>______</a:t>
                      </a:r>
                      <a:endParaRPr kumimoji="0" lang="zh-CN" sz="2600" i="0" u="none" baseline="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273395" y="31623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确定</a:t>
            </a:r>
            <a:endParaRPr lang="zh-CN" altLang="en-US" sz="24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26396" y="384427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各向同性</a:t>
            </a:r>
            <a:endParaRPr lang="zh-CN" altLang="en-US" sz="24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24803" y="575028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转化</a:t>
            </a:r>
            <a:endParaRPr lang="zh-CN" altLang="en-US" sz="24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液体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液体的表面张力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作用效果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使液体表面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趋势。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表面张力跟液面相切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跟这部分液面的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分界线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毛细现象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指浸润液体在细管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以及不浸润液体在细管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______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现象。毛细管越细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毛细现象越明显。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08310" y="1929511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收缩</a:t>
            </a:r>
            <a:endParaRPr lang="zh-CN" altLang="en-US" sz="2600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75842" y="2542603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垂直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32591" y="3117596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上升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3797" y="3670427"/>
            <a:ext cx="8515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下降</a:t>
            </a:r>
            <a:endParaRPr lang="zh-CN" altLang="en-US" sz="26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6615" y="4979140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531" y="4318289"/>
            <a:ext cx="9204125" cy="18027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6628987" y="4318947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流动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91976" y="4982417"/>
            <a:ext cx="518062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异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42576" y="326433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体积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836676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二、气体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377" y="1840611"/>
            <a:ext cx="11107716" cy="34564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10034492" y="3962654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密集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70828" y="4636701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程度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424432" y="1243330"/>
            <a:ext cx="851487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气体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504" y="1162592"/>
            <a:ext cx="10152639" cy="31305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098945" y="1840611"/>
            <a:ext cx="1518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实验定律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005116" y="3635455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6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分子势能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2636</Words>
  <Application>Microsoft Office PowerPoint</Application>
  <PresentationFormat>自定义</PresentationFormat>
  <Paragraphs>362</Paragraphs>
  <Slides>59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4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58</cp:revision>
  <dcterms:created xsi:type="dcterms:W3CDTF">2024-01-15T03:14:15Z</dcterms:created>
  <dcterms:modified xsi:type="dcterms:W3CDTF">2026-03-23T02:57:12Z</dcterms:modified>
</cp:coreProperties>
</file>