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handoutMasterIdLst>
    <p:handoutMasterId r:id="rId36"/>
  </p:handoutMasterIdLst>
  <p:sldIdLst>
    <p:sldId id="340" r:id="rId2"/>
    <p:sldId id="257" r:id="rId3"/>
    <p:sldId id="341" r:id="rId4"/>
    <p:sldId id="355" r:id="rId5"/>
    <p:sldId id="356" r:id="rId6"/>
    <p:sldId id="357" r:id="rId7"/>
    <p:sldId id="429" r:id="rId8"/>
    <p:sldId id="430" r:id="rId9"/>
    <p:sldId id="364" r:id="rId10"/>
    <p:sldId id="365" r:id="rId11"/>
    <p:sldId id="366" r:id="rId12"/>
    <p:sldId id="367" r:id="rId13"/>
    <p:sldId id="368" r:id="rId14"/>
    <p:sldId id="459" r:id="rId15"/>
    <p:sldId id="460" r:id="rId16"/>
    <p:sldId id="433" r:id="rId17"/>
    <p:sldId id="434" r:id="rId18"/>
    <p:sldId id="400" r:id="rId19"/>
    <p:sldId id="402" r:id="rId20"/>
    <p:sldId id="403" r:id="rId21"/>
    <p:sldId id="404" r:id="rId22"/>
    <p:sldId id="405" r:id="rId23"/>
    <p:sldId id="406" r:id="rId24"/>
    <p:sldId id="407" r:id="rId25"/>
    <p:sldId id="408" r:id="rId26"/>
    <p:sldId id="409" r:id="rId27"/>
    <p:sldId id="410" r:id="rId28"/>
    <p:sldId id="411" r:id="rId29"/>
    <p:sldId id="412" r:id="rId30"/>
    <p:sldId id="413" r:id="rId31"/>
    <p:sldId id="461" r:id="rId32"/>
    <p:sldId id="462" r:id="rId33"/>
    <p:sldId id="428" r:id="rId34"/>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p:cViewPr>
        <p:scale>
          <a:sx n="75" d="100"/>
          <a:sy n="75" d="100"/>
        </p:scale>
        <p:origin x="726" y="444"/>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2026/3/11</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2026/3/11</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2674414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28190292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slide" Target="../slides/slide29.xml"/><Relationship Id="rId3" Type="http://schemas.openxmlformats.org/officeDocument/2006/relationships/slide" Target="../slides/slide19.xml"/><Relationship Id="rId7" Type="http://schemas.openxmlformats.org/officeDocument/2006/relationships/slide" Target="../slides/slide27.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25.xml"/><Relationship Id="rId5" Type="http://schemas.openxmlformats.org/officeDocument/2006/relationships/slide" Target="../slides/slide23.xml"/><Relationship Id="rId4" Type="http://schemas.openxmlformats.org/officeDocument/2006/relationships/slide" Target="../slides/slide21.xml"/><Relationship Id="rId9" Type="http://schemas.openxmlformats.org/officeDocument/2006/relationships/slide" Target="../slides/slide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800219" cy="461665"/>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1" name="圆角矩形 50">
            <a:hlinkClick r:id="rId3" action="ppaction://hlinksldjump"/>
          </p:cNvPr>
          <p:cNvSpPr/>
          <p:nvPr userDrawn="1"/>
        </p:nvSpPr>
        <p:spPr>
          <a:xfrm>
            <a:off x="17567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4" action="ppaction://hlinksldjump"/>
          </p:cNvPr>
          <p:cNvSpPr/>
          <p:nvPr userDrawn="1"/>
        </p:nvSpPr>
        <p:spPr>
          <a:xfrm>
            <a:off x="23580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5" action="ppaction://hlinksldjump"/>
          </p:cNvPr>
          <p:cNvSpPr/>
          <p:nvPr userDrawn="1"/>
        </p:nvSpPr>
        <p:spPr>
          <a:xfrm>
            <a:off x="295928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6" action="ppaction://hlinksldjump"/>
          </p:cNvPr>
          <p:cNvSpPr/>
          <p:nvPr userDrawn="1"/>
        </p:nvSpPr>
        <p:spPr>
          <a:xfrm>
            <a:off x="35605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7" action="ppaction://hlinksldjump"/>
          </p:cNvPr>
          <p:cNvSpPr/>
          <p:nvPr userDrawn="1"/>
        </p:nvSpPr>
        <p:spPr>
          <a:xfrm>
            <a:off x="41618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8" action="ppaction://hlinksldjump"/>
          </p:cNvPr>
          <p:cNvSpPr/>
          <p:nvPr userDrawn="1"/>
        </p:nvSpPr>
        <p:spPr>
          <a:xfrm>
            <a:off x="476308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9"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2" r:id="rId4"/>
    <p:sldLayoutId id="2147483663" r:id="rId5"/>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1.pn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slideLayout" Target="../slideLayouts/slideLayout2.xml"/><Relationship Id="rId4" Type="http://schemas.openxmlformats.org/officeDocument/2006/relationships/tags" Target="../tags/tag13.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slide" Target="slide18.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4.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43.jpeg"/><Relationship Id="rId1" Type="http://schemas.openxmlformats.org/officeDocument/2006/relationships/slideLayout" Target="../slideLayouts/slideLayout5.xml"/><Relationship Id="rId4" Type="http://schemas.openxmlformats.org/officeDocument/2006/relationships/image" Target="../media/image45.png"/></Relationships>
</file>

<file path=ppt/slides/_rels/slide4.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8.xml"/><Relationship Id="rId7" Type="http://schemas.openxmlformats.org/officeDocument/2006/relationships/slide" Target="slide12.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5"/>
          <a:stretch>
            <a:fillRect/>
          </a:stretch>
        </p:blipFill>
        <p:spPr>
          <a:xfrm>
            <a:off x="-2598" y="-1"/>
            <a:ext cx="12195608" cy="6858001"/>
          </a:xfrm>
          <a:prstGeom prst="rect">
            <a:avLst/>
          </a:prstGeom>
        </p:spPr>
      </p:pic>
      <p:pic>
        <p:nvPicPr>
          <p:cNvPr id="8"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7">
            <a:lum bright="-8000" contrast="52000"/>
          </a:blip>
          <a:srcRect b="27240"/>
          <a:stretch>
            <a:fillRect/>
          </a:stretch>
        </p:blipFill>
        <p:spPr>
          <a:xfrm>
            <a:off x="-5195" y="105853"/>
            <a:ext cx="1113340" cy="810422"/>
          </a:xfrm>
          <a:prstGeom prst="rect">
            <a:avLst/>
          </a:prstGeom>
        </p:spPr>
      </p:pic>
      <p:sp>
        <p:nvSpPr>
          <p:cNvPr id="12" name="矩形 11"/>
          <p:cNvSpPr/>
          <p:nvPr>
            <p:custDataLst>
              <p:tags r:id="rId1"/>
            </p:custDataLst>
          </p:nvPr>
        </p:nvSpPr>
        <p:spPr>
          <a:xfrm>
            <a:off x="1" y="4371534"/>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57601" y="5746626"/>
            <a:ext cx="12108437"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专题强化二十　带电粒子在叠加场和交变电磁场中的运动</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TextBox 2"/>
          <p:cNvSpPr txBox="1"/>
          <p:nvPr>
            <p:custDataLst>
              <p:tags r:id="rId3"/>
            </p:custDataLst>
          </p:nvPr>
        </p:nvSpPr>
        <p:spPr>
          <a:xfrm>
            <a:off x="68752" y="5050195"/>
            <a:ext cx="2656496" cy="584775"/>
          </a:xfrm>
          <a:prstGeom prst="rect">
            <a:avLst/>
          </a:prstGeom>
          <a:noFill/>
        </p:spPr>
        <p:txBody>
          <a:bodyPr wrap="none">
            <a:spAutoFit/>
          </a:bodyPr>
          <a:lstStyle/>
          <a:p>
            <a:pPr>
              <a:defRPr/>
            </a:pPr>
            <a:r>
              <a:rPr lang="zh-CN" altLang="en-US" sz="3200" b="1">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rPr>
              <a:t>第十章　磁场</a:t>
            </a:r>
            <a:endPar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cs typeface="+mn-cs"/>
            </a:endParaRPr>
          </a:p>
        </p:txBody>
      </p:sp>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52274"/>
                <a:ext cx="11810444" cy="5487953"/>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将小球在分界线上方的运动分解</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可知小球在竖直方向上做竖直上抛运动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根据竖直上抛运动规律有</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gh</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设小球到达</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点时的速度方向与分界线的夹角为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将小球到达</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点时的速度沿水平方向和竖直方向进行分解</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根据几何关系有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b="1" dirty="0">
                    <a:latin typeface="Times New Roman" panose="02020603050405020304" pitchFamily="18" charset="0"/>
                    <a:cs typeface="Times New Roman" panose="02020603050405020304" pitchFamily="18" charset="0"/>
                  </a:rPr>
                  <a:t>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52274"/>
                <a:ext cx="11810444" cy="5487953"/>
              </a:xfrm>
              <a:prstGeom prst="rect">
                <a:avLst/>
              </a:prstGeom>
              <a:blipFill rotWithShape="0">
                <a:blip r:embed="rId2"/>
                <a:stretch>
                  <a:fillRect l="-671"/>
                </a:stretch>
              </a:blipFill>
            </p:spPr>
            <p:txBody>
              <a:bodyPr/>
              <a:lstStyle/>
              <a:p>
                <a:r>
                  <a:rPr lang="zh-CN" altLang="en-US">
                    <a:noFill/>
                  </a:rPr>
                  <a:t> </a:t>
                </a:r>
              </a:p>
            </p:txBody>
          </p:sp>
        </mc:Fallback>
      </mc:AlternateContent>
      <p:pic>
        <p:nvPicPr>
          <p:cNvPr id="4" name="image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57684" y="2541333"/>
            <a:ext cx="2508545" cy="1764475"/>
          </a:xfrm>
          <a:prstGeom prst="rect">
            <a:avLst/>
          </a:prstGeom>
        </p:spPr>
      </p:pic>
      <p:sp>
        <p:nvSpPr>
          <p:cNvPr id="2" name="矩形 1"/>
          <p:cNvSpPr/>
          <p:nvPr/>
        </p:nvSpPr>
        <p:spPr>
          <a:xfrm>
            <a:off x="124607" y="6011735"/>
            <a:ext cx="1675459" cy="492443"/>
          </a:xfrm>
          <a:prstGeom prst="rect">
            <a:avLst/>
          </a:prstGeom>
        </p:spPr>
        <p:txBody>
          <a:bodyPr wrap="none">
            <a:spAutoFit/>
          </a:bodyPr>
          <a:lstStyle/>
          <a:p>
            <a:pPr lvl="0">
              <a:tabLst>
                <a:tab pos="2970530" algn="l"/>
              </a:tabLst>
            </a:pPr>
            <a:r>
              <a:rPr lang="zh-CN" altLang="zh-CN" sz="2600" b="1" dirty="0">
                <a:solidFill>
                  <a:prstClr val="black"/>
                </a:solidFill>
                <a:latin typeface="Times New Roman" panose="02020603050405020304" pitchFamily="18" charset="0"/>
                <a:cs typeface="Times New Roman" panose="02020603050405020304" pitchFamily="18" charset="0"/>
              </a:rPr>
              <a:t>解得</a:t>
            </a:r>
            <a:r>
              <a:rPr lang="en-US" altLang="zh-CN" sz="2600" i="1"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=45°</a:t>
            </a:r>
            <a:endParaRPr lang="zh-CN" altLang="zh-CN" sz="1150" dirty="0">
              <a:solidFill>
                <a:prstClr val="black"/>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089709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linds(horizontal)">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639574"/>
                <a:ext cx="11810444" cy="5516422"/>
              </a:xfrm>
              <a:prstGeom prst="rect">
                <a:avLst/>
              </a:prstGeom>
            </p:spPr>
            <p:txBody>
              <a:bodyPr wrap="square" lIns="121898" tIns="60948" rIns="121898" bIns="60948">
                <a:spAutoFit/>
              </a:bodyPr>
              <a:lstStyle/>
              <a:p>
                <a:pPr>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则</a:t>
                </a:r>
                <a:r>
                  <a:rPr lang="zh-CN" altLang="zh-CN" sz="2600" b="1" dirty="0">
                    <a:latin typeface="Times New Roman" panose="02020603050405020304" pitchFamily="18" charset="0"/>
                    <a:cs typeface="Times New Roman" panose="02020603050405020304" pitchFamily="18" charset="0"/>
                  </a:rPr>
                  <a:t>水平分速度为</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b="1" dirty="0">
                    <a:latin typeface="Times New Roman" panose="02020603050405020304" pitchFamily="18" charset="0"/>
                    <a:cs typeface="Times New Roman" panose="02020603050405020304" pitchFamily="18" charset="0"/>
                  </a:rPr>
                  <a:t>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小球从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点运动到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点所用的时间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又水平分速度</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den>
                    </m:f>
                  </m:oMath>
                </a14:m>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两点间的距离</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小球在分界线下方做匀速圆周运动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den>
                    </m:f>
                  </m:oMath>
                </a14:m>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设小球做匀速圆周运动的半径为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根据几何关系有</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b="1" dirty="0">
                    <a:latin typeface="Times New Roman" panose="02020603050405020304" pitchFamily="18" charset="0"/>
                    <a:cs typeface="Times New Roman" panose="02020603050405020304" pitchFamily="18" charset="0"/>
                  </a:rPr>
                  <a:t>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根据牛顿第二定律有</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639574"/>
                <a:ext cx="11810444" cy="5516422"/>
              </a:xfrm>
              <a:prstGeom prst="rect">
                <a:avLst/>
              </a:prstGeom>
              <a:blipFill rotWithShape="0">
                <a:blip r:embed="rId2"/>
                <a:stretch>
                  <a:fillRect l="-671" t="-552"/>
                </a:stretch>
              </a:blipFill>
            </p:spPr>
            <p:txBody>
              <a:bodyPr/>
              <a:lstStyle/>
              <a:p>
                <a:r>
                  <a:rPr lang="zh-CN" altLang="en-US">
                    <a:noFill/>
                  </a:rPr>
                  <a:t> </a:t>
                </a:r>
              </a:p>
            </p:txBody>
          </p:sp>
        </mc:Fallback>
      </mc:AlternateContent>
      <p:pic>
        <p:nvPicPr>
          <p:cNvPr id="3" name="image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57684" y="2541333"/>
            <a:ext cx="2508545" cy="1764475"/>
          </a:xfrm>
          <a:prstGeom prst="rect">
            <a:avLst/>
          </a:prstGeom>
        </p:spPr>
      </p:pic>
    </p:spTree>
    <p:extLst>
      <p:ext uri="{BB962C8B-B14F-4D97-AF65-F5344CB8AC3E}">
        <p14:creationId xmlns:p14="http://schemas.microsoft.com/office/powerpoint/2010/main" val="23698914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linds(horizontal)">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linds(horizontal)">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blinds(horizontal)">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blinds(horizontal)">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blinds(horizontal)">
                                      <p:cBhvr>
                                        <p:cTn id="37" dur="500"/>
                                        <p:tgtEl>
                                          <p:spTgt spid="2">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2">
                                            <p:txEl>
                                              <p:pRg st="8" end="8"/>
                                            </p:txEl>
                                          </p:spTgt>
                                        </p:tgtEl>
                                        <p:attrNameLst>
                                          <p:attrName>style.visibility</p:attrName>
                                        </p:attrNameLst>
                                      </p:cBhvr>
                                      <p:to>
                                        <p:strVal val="visible"/>
                                      </p:to>
                                    </p:set>
                                    <p:animEffect transition="in" filter="blinds(horizontal)">
                                      <p:cBhvr>
                                        <p:cTn id="42" dur="500"/>
                                        <p:tgtEl>
                                          <p:spTgt spid="2">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2">
                                            <p:txEl>
                                              <p:pRg st="9" end="9"/>
                                            </p:txEl>
                                          </p:spTgt>
                                        </p:tgtEl>
                                        <p:attrNameLst>
                                          <p:attrName>style.visibility</p:attrName>
                                        </p:attrNameLst>
                                      </p:cBhvr>
                                      <p:to>
                                        <p:strVal val="visible"/>
                                      </p:to>
                                    </p:set>
                                    <p:animEffect transition="in" filter="blinds(horizontal)">
                                      <p:cBhvr>
                                        <p:cTn id="47"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1302448"/>
                <a:ext cx="11810444" cy="2947642"/>
              </a:xfrm>
              <a:prstGeom prst="rect">
                <a:avLst/>
              </a:prstGeom>
            </p:spPr>
            <p:txBody>
              <a:bodyPr wrap="square" lIns="121898" tIns="60948" rIns="121898" bIns="60948">
                <a:spAutoFit/>
              </a:bodyPr>
              <a:lstStyle/>
              <a:p>
                <a:pPr marL="252000" indent="-457200">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2 </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xOy</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平面内存在磁场和电场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磁感应强度和电场强度大小随时间周期性变化</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的变化周期为</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的变化周期为</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变化规律分别如图乙、丙所示。在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时刻从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点发射一带负电的粒子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不计重力</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初速度大小为</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方向沿</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轴正方向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轴上有一点</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图中未标出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坐标为</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𝟒𝟖</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den>
                        </m:f>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e>
                    </m:d>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。若规定垂直纸面向里为磁感应强度的正方向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轴正方向为电场强度的正方向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为已知量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磁感应强度与电场强度的大小满足</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粒子的比荷满足</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1302448"/>
                <a:ext cx="11810444" cy="2947642"/>
              </a:xfrm>
              <a:prstGeom prst="rect">
                <a:avLst/>
              </a:prstGeom>
              <a:blipFill rotWithShape="0">
                <a:blip r:embed="rId2"/>
                <a:stretch>
                  <a:fillRect l="-671" t="-1863" r="-3199"/>
                </a:stretch>
              </a:blipFill>
            </p:spPr>
            <p:txBody>
              <a:bodyPr/>
              <a:lstStyle/>
              <a:p>
                <a:r>
                  <a:rPr lang="zh-CN" altLang="en-US">
                    <a:noFill/>
                  </a:rPr>
                  <a:t> </a:t>
                </a:r>
              </a:p>
            </p:txBody>
          </p:sp>
        </mc:Fallback>
      </mc:AlternateContent>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考点二　带电粒子在交变电磁场中的运动</a:t>
            </a:r>
            <a:endParaRPr lang="zh-CN" altLang="zh-CN" sz="1800" b="1" kern="1400" dirty="0">
              <a:effectLst/>
              <a:latin typeface="Cambria"/>
              <a:ea typeface="宋体"/>
              <a:cs typeface="Times New Roman"/>
            </a:endParaRPr>
          </a:p>
        </p:txBody>
      </p:sp>
      <p:pic>
        <p:nvPicPr>
          <p:cNvPr id="4" name="image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53608" y="4384830"/>
            <a:ext cx="2028674" cy="1891843"/>
          </a:xfrm>
          <a:prstGeom prst="rect">
            <a:avLst/>
          </a:prstGeom>
        </p:spPr>
      </p:pic>
      <p:pic>
        <p:nvPicPr>
          <p:cNvPr id="5" name="image3.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66989" y="4267707"/>
            <a:ext cx="5400675" cy="2097685"/>
          </a:xfrm>
          <a:prstGeom prst="rect">
            <a:avLst/>
          </a:prstGeom>
        </p:spPr>
      </p:pic>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618407"/>
                <a:ext cx="11810444" cy="89246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粒子的位置坐标</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618407"/>
                <a:ext cx="11810444" cy="892464"/>
              </a:xfrm>
              <a:prstGeom prst="rect">
                <a:avLst/>
              </a:prstGeom>
              <a:blipFill rotWithShape="0">
                <a:blip r:embed="rId2"/>
                <a:stretch>
                  <a:fillRect l="-671" b="-476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 name="矩形 2"/>
              <p:cNvSpPr/>
              <p:nvPr/>
            </p:nvSpPr>
            <p:spPr>
              <a:xfrm>
                <a:off x="97250" y="5373243"/>
                <a:ext cx="6092825" cy="990592"/>
              </a:xfrm>
              <a:prstGeom prst="rect">
                <a:avLst/>
              </a:prstGeom>
            </p:spPr>
            <p:txBody>
              <a:bodyPr>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den>
                        </m:f>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den>
                        </m:f>
                      </m:e>
                    </m:d>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97250" y="5373243"/>
                <a:ext cx="6092825" cy="990592"/>
              </a:xfrm>
              <a:prstGeom prst="rect">
                <a:avLst/>
              </a:prstGeom>
              <a:blipFill rotWithShape="0">
                <a:blip r:embed="rId3"/>
                <a:stretch>
                  <a:fillRect l="-180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 name="矩形 3"/>
              <p:cNvSpPr/>
              <p:nvPr/>
            </p:nvSpPr>
            <p:spPr>
              <a:xfrm>
                <a:off x="163449" y="1472057"/>
                <a:ext cx="9744043" cy="3964611"/>
              </a:xfrm>
              <a:prstGeom prst="rect">
                <a:avLst/>
              </a:prstGeom>
            </p:spPr>
            <p:txBody>
              <a:bodyPr wrap="square">
                <a:spAutoFit/>
              </a:bodyPr>
              <a:lstStyle/>
              <a:p>
                <a:pPr>
                  <a:lnSpc>
                    <a:spcPct val="12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在</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时间内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粒子做匀速圆周运动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根据洛伦兹力提供向心力可得</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den>
                    </m:f>
                  </m:oMath>
                </a14:m>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则粒子在</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b="1" dirty="0">
                    <a:latin typeface="Times New Roman" panose="02020603050405020304" pitchFamily="18" charset="0"/>
                    <a:cs typeface="Times New Roman" panose="02020603050405020304" pitchFamily="18" charset="0"/>
                  </a:rPr>
                  <a:t>时间内转过的圆心角</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所以在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b="1" dirty="0">
                    <a:latin typeface="Times New Roman" panose="02020603050405020304" pitchFamily="18" charset="0"/>
                    <a:cs typeface="Times New Roman" panose="02020603050405020304" pitchFamily="18" charset="0"/>
                  </a:rPr>
                  <a:t>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粒子的位置坐标为</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den>
                        </m:f>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den>
                        </m:f>
                      </m:e>
                    </m:d>
                  </m:oMath>
                </a14:m>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163449" y="1472057"/>
                <a:ext cx="9744043" cy="3964611"/>
              </a:xfrm>
              <a:prstGeom prst="rect">
                <a:avLst/>
              </a:prstGeom>
              <a:blipFill rotWithShape="0">
                <a:blip r:embed="rId4"/>
                <a:stretch>
                  <a:fillRect l="-1126" t="-768" b="-461"/>
                </a:stretch>
              </a:blipFill>
            </p:spPr>
            <p:txBody>
              <a:bodyPr/>
              <a:lstStyle/>
              <a:p>
                <a:r>
                  <a:rPr lang="zh-CN" altLang="en-US">
                    <a:noFill/>
                  </a:rPr>
                  <a:t> </a:t>
                </a:r>
              </a:p>
            </p:txBody>
          </p:sp>
        </mc:Fallback>
      </mc:AlternateContent>
      <p:pic>
        <p:nvPicPr>
          <p:cNvPr id="5" name="image2.jpeg"/>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44376" y="2026644"/>
            <a:ext cx="2028674" cy="1891843"/>
          </a:xfrm>
          <a:prstGeom prst="rect">
            <a:avLst/>
          </a:prstGeom>
        </p:spPr>
      </p:pic>
      <p:pic>
        <p:nvPicPr>
          <p:cNvPr id="6" name="image3.jpeg"/>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05284" y="4139666"/>
            <a:ext cx="5400675" cy="2097685"/>
          </a:xfrm>
          <a:prstGeom prst="rect">
            <a:avLst/>
          </a:prstGeom>
        </p:spPr>
      </p:pic>
    </p:spTree>
    <p:extLst>
      <p:ext uri="{BB962C8B-B14F-4D97-AF65-F5344CB8AC3E}">
        <p14:creationId xmlns:p14="http://schemas.microsoft.com/office/powerpoint/2010/main" val="263833037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linds(horizont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linds(horizont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linds(horizontal)">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blinds(horizontal)">
                                      <p:cBhvr>
                                        <p:cTn id="3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4740" y="554451"/>
            <a:ext cx="118104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粒子偏离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轴的最大距离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矩形 2"/>
              <p:cNvSpPr/>
              <p:nvPr/>
            </p:nvSpPr>
            <p:spPr>
              <a:xfrm>
                <a:off x="325977" y="5494141"/>
                <a:ext cx="6092825" cy="959237"/>
              </a:xfrm>
              <a:prstGeom prst="rect">
                <a:avLst/>
              </a:prstGeom>
            </p:spPr>
            <p:txBody>
              <a:bodyPr>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i="1" dirty="0" err="1" smtClean="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smtClean="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smtClean="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325977" y="5494141"/>
                <a:ext cx="6092825" cy="959237"/>
              </a:xfrm>
              <a:prstGeom prst="rect">
                <a:avLst/>
              </a:prstGeom>
              <a:blipFill rotWithShape="0">
                <a:blip r:embed="rId2"/>
                <a:stretch>
                  <a:fillRect l="-1800"/>
                </a:stretch>
              </a:blipFill>
            </p:spPr>
            <p:txBody>
              <a:bodyPr/>
              <a:lstStyle/>
              <a:p>
                <a:r>
                  <a:rPr lang="zh-CN" altLang="en-US">
                    <a:noFill/>
                  </a:rPr>
                  <a:t> </a:t>
                </a:r>
              </a:p>
            </p:txBody>
          </p:sp>
        </mc:Fallback>
      </mc:AlternateContent>
      <p:sp>
        <p:nvSpPr>
          <p:cNvPr id="4" name="矩形 3"/>
          <p:cNvSpPr/>
          <p:nvPr/>
        </p:nvSpPr>
        <p:spPr>
          <a:xfrm>
            <a:off x="249777" y="1268730"/>
            <a:ext cx="11662823" cy="572464"/>
          </a:xfrm>
          <a:prstGeom prst="rect">
            <a:avLst/>
          </a:prstGeom>
        </p:spPr>
        <p:txBody>
          <a:bodyPr wrap="square">
            <a:spAutoFit/>
          </a:bodyPr>
          <a:lstStyle/>
          <a:p>
            <a:pPr>
              <a:lnSpc>
                <a:spcPct val="12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在</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时间内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设粒子经电场加速后的速度为</a:t>
            </a:r>
            <a:r>
              <a:rPr lang="en-US" altLang="zh-CN" sz="2600" i="1" dirty="0">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粒子的运动轨迹如图所示。</a:t>
            </a:r>
            <a:endParaRPr lang="zh-CN" altLang="zh-CN" sz="1150" dirty="0">
              <a:latin typeface="Calibri" panose="020F0502020204030204" pitchFamily="34" charset="0"/>
              <a:cs typeface="Times New Roman" panose="02020603050405020304" pitchFamily="18" charset="0"/>
            </a:endParaRPr>
          </a:p>
        </p:txBody>
      </p:sp>
      <p:pic>
        <p:nvPicPr>
          <p:cNvPr id="5" name="image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21219" y="1931729"/>
            <a:ext cx="3026445" cy="1636205"/>
          </a:xfrm>
          <a:prstGeom prst="rect">
            <a:avLst/>
          </a:prstGeom>
        </p:spPr>
      </p:pic>
      <mc:AlternateContent xmlns:mc="http://schemas.openxmlformats.org/markup-compatibility/2006" xmlns:a14="http://schemas.microsoft.com/office/drawing/2010/main">
        <mc:Choice Requires="a14">
          <p:sp>
            <p:nvSpPr>
              <p:cNvPr id="6" name="矩形 5"/>
              <p:cNvSpPr/>
              <p:nvPr/>
            </p:nvSpPr>
            <p:spPr>
              <a:xfrm>
                <a:off x="300577" y="1866011"/>
                <a:ext cx="8920506" cy="3771738"/>
              </a:xfrm>
              <a:prstGeom prst="rect">
                <a:avLst/>
              </a:prstGeom>
            </p:spPr>
            <p:txBody>
              <a:bodyPr>
                <a:spAutoFit/>
              </a:bodyPr>
              <a:lstStyle/>
              <a:p>
                <a:pPr>
                  <a:lnSpc>
                    <a:spcPct val="12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则</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运动的位移</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在</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时间内粒子做匀速圆周运动</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半径</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den>
                    </m:f>
                  </m:oMath>
                </a14:m>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故粒子偏离</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dirty="0">
                    <a:latin typeface="Times New Roman" panose="02020603050405020304" pitchFamily="18" charset="0"/>
                    <a:cs typeface="Times New Roman" panose="02020603050405020304" pitchFamily="18" charset="0"/>
                  </a:rPr>
                  <a:t>轴的最大距离</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den>
                    </m:f>
                  </m:oMath>
                </a14:m>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300577" y="1866011"/>
                <a:ext cx="8920506" cy="3771738"/>
              </a:xfrm>
              <a:prstGeom prst="rect">
                <a:avLst/>
              </a:prstGeom>
              <a:blipFill rotWithShape="0">
                <a:blip r:embed="rId4"/>
                <a:stretch>
                  <a:fillRect l="-1230" b="-113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9516793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blinds(horizontal)">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blinds(horizontal)">
                                      <p:cBhvr>
                                        <p:cTn id="22" dur="500"/>
                                        <p:tgtEl>
                                          <p:spTgt spid="6">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Effect transition="in" filter="blinds(horizontal)">
                                      <p:cBhvr>
                                        <p:cTn id="27" dur="500"/>
                                        <p:tgtEl>
                                          <p:spTgt spid="6">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6">
                                            <p:txEl>
                                              <p:pRg st="3" end="3"/>
                                            </p:txEl>
                                          </p:spTgt>
                                        </p:tgtEl>
                                        <p:attrNameLst>
                                          <p:attrName>style.visibility</p:attrName>
                                        </p:attrNameLst>
                                      </p:cBhvr>
                                      <p:to>
                                        <p:strVal val="visible"/>
                                      </p:to>
                                    </p:set>
                                    <p:animEffect transition="in" filter="blinds(horizontal)">
                                      <p:cBhvr>
                                        <p:cTn id="32" dur="500"/>
                                        <p:tgtEl>
                                          <p:spTgt spid="6">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6">
                                            <p:txEl>
                                              <p:pRg st="4" end="4"/>
                                            </p:txEl>
                                          </p:spTgt>
                                        </p:tgtEl>
                                        <p:attrNameLst>
                                          <p:attrName>style.visibility</p:attrName>
                                        </p:attrNameLst>
                                      </p:cBhvr>
                                      <p:to>
                                        <p:strVal val="visible"/>
                                      </p:to>
                                    </p:set>
                                    <p:animEffect transition="in" filter="blinds(horizontal)">
                                      <p:cBhvr>
                                        <p:cTn id="37" dur="500"/>
                                        <p:tgtEl>
                                          <p:spTgt spid="6">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6">
                                            <p:txEl>
                                              <p:pRg st="5" end="5"/>
                                            </p:txEl>
                                          </p:spTgt>
                                        </p:tgtEl>
                                        <p:attrNameLst>
                                          <p:attrName>style.visibility</p:attrName>
                                        </p:attrNameLst>
                                      </p:cBhvr>
                                      <p:to>
                                        <p:strVal val="visible"/>
                                      </p:to>
                                    </p:set>
                                    <p:animEffect transition="in" filter="blinds(horizontal)">
                                      <p:cBhvr>
                                        <p:cTn id="42" dur="500"/>
                                        <p:tgtEl>
                                          <p:spTgt spid="6">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blinds(horizontal)">
                                      <p:cBhvr>
                                        <p:cTn id="4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4740" y="554451"/>
            <a:ext cx="118104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粒子运动至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点的时间。</a:t>
            </a:r>
            <a:endParaRPr lang="zh-CN" altLang="zh-CN" sz="1150">
              <a:latin typeface="Calibri" panose="020F0502020204030204" pitchFamily="34" charset="0"/>
              <a:cs typeface="Times New Roman" panose="02020603050405020304" pitchFamily="18" charset="0"/>
            </a:endParaRPr>
          </a:p>
        </p:txBody>
      </p:sp>
      <p:sp>
        <p:nvSpPr>
          <p:cNvPr id="3" name="矩形 2"/>
          <p:cNvSpPr/>
          <p:nvPr/>
        </p:nvSpPr>
        <p:spPr>
          <a:xfrm>
            <a:off x="237077" y="4928489"/>
            <a:ext cx="6092825" cy="692497"/>
          </a:xfrm>
          <a:prstGeom prst="rect">
            <a:avLst/>
          </a:prstGeom>
        </p:spPr>
        <p:txBody>
          <a:bodyPr>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32</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smtClean="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矩形 3"/>
              <p:cNvSpPr/>
              <p:nvPr/>
            </p:nvSpPr>
            <p:spPr>
              <a:xfrm>
                <a:off x="173576" y="1277501"/>
                <a:ext cx="7167023" cy="3626634"/>
              </a:xfrm>
              <a:prstGeom prst="rect">
                <a:avLst/>
              </a:prstGeom>
            </p:spPr>
            <p:txBody>
              <a:bodyPr wrap="square">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粒子在</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xOy</a:t>
                </a:r>
                <a:r>
                  <a:rPr lang="zh-CN" altLang="zh-CN" sz="2600" b="1" dirty="0">
                    <a:latin typeface="Times New Roman" panose="02020603050405020304" pitchFamily="18" charset="0"/>
                    <a:cs typeface="Times New Roman" panose="02020603050405020304" pitchFamily="18" charset="0"/>
                  </a:rPr>
                  <a:t>平面内做周期性运动的运动周期为</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故粒子在一个周期内向右运动的距离</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den>
                    </m:f>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AO</a:t>
                </a:r>
                <a:r>
                  <a:rPr lang="zh-CN" altLang="zh-CN" sz="2600" b="1" dirty="0">
                    <a:latin typeface="Times New Roman" panose="02020603050405020304" pitchFamily="18" charset="0"/>
                    <a:cs typeface="Times New Roman" panose="02020603050405020304" pitchFamily="18" charset="0"/>
                  </a:rPr>
                  <a:t>间的距离为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𝟒𝟖</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d</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所以粒子运动至</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点的时间</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32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173576" y="1277501"/>
                <a:ext cx="7167023" cy="3626634"/>
              </a:xfrm>
              <a:prstGeom prst="rect">
                <a:avLst/>
              </a:prstGeom>
              <a:blipFill rotWithShape="0">
                <a:blip r:embed="rId2"/>
                <a:stretch>
                  <a:fillRect l="-1531" b="-1515"/>
                </a:stretch>
              </a:blipFill>
            </p:spPr>
            <p:txBody>
              <a:bodyPr/>
              <a:lstStyle/>
              <a:p>
                <a:r>
                  <a:rPr lang="zh-CN" altLang="en-US">
                    <a:noFill/>
                  </a:rPr>
                  <a:t> </a:t>
                </a:r>
              </a:p>
            </p:txBody>
          </p:sp>
        </mc:Fallback>
      </mc:AlternateContent>
      <p:pic>
        <p:nvPicPr>
          <p:cNvPr id="5" name="image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44376" y="2026644"/>
            <a:ext cx="2028674" cy="1891843"/>
          </a:xfrm>
          <a:prstGeom prst="rect">
            <a:avLst/>
          </a:prstGeom>
        </p:spPr>
      </p:pic>
      <p:pic>
        <p:nvPicPr>
          <p:cNvPr id="6" name="image3.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05284" y="4139666"/>
            <a:ext cx="5400675" cy="2097685"/>
          </a:xfrm>
          <a:prstGeom prst="rect">
            <a:avLst/>
          </a:prstGeom>
        </p:spPr>
      </p:pic>
    </p:spTree>
    <p:extLst>
      <p:ext uri="{BB962C8B-B14F-4D97-AF65-F5344CB8AC3E}">
        <p14:creationId xmlns:p14="http://schemas.microsoft.com/office/powerpoint/2010/main" val="324905425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linds(horizont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linds(horizont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blinds(horizontal)">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401931"/>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解题基本思路</a:t>
            </a:r>
            <a:endParaRPr lang="zh-CN" altLang="zh-CN" sz="1150">
              <a:latin typeface="Calibri" panose="020F0502020204030204" pitchFamily="34" charset="0"/>
              <a:cs typeface="Times New Roman" panose="02020603050405020304" pitchFamily="18" charset="0"/>
            </a:endParaRPr>
          </a:p>
        </p:txBody>
      </p:sp>
      <p:pic>
        <p:nvPicPr>
          <p:cNvPr id="3" name="image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2476" y="942014"/>
            <a:ext cx="1456017" cy="326716"/>
          </a:xfrm>
          <a:prstGeom prst="rect">
            <a:avLst/>
          </a:prstGeom>
        </p:spPr>
      </p:pic>
      <p:pic>
        <p:nvPicPr>
          <p:cNvPr id="4" name="image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6855" y="2021511"/>
            <a:ext cx="5935212" cy="4292040"/>
          </a:xfrm>
          <a:prstGeom prst="rect">
            <a:avLst/>
          </a:prstGeom>
        </p:spPr>
      </p:pic>
    </p:spTree>
    <p:extLst>
      <p:ext uri="{BB962C8B-B14F-4D97-AF65-F5344CB8AC3E}">
        <p14:creationId xmlns:p14="http://schemas.microsoft.com/office/powerpoint/2010/main" val="3583299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618407"/>
            <a:ext cx="11810444" cy="305972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解题关键和应注意的问题</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这类问题一般都具有周期性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注意分析带电粒子的运动周期与电场周期、磁场周期的关系。</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带电粒子在交变电磁场中运动仍遵循牛顿运动定律、运动的合成与分解、动能定理、能量守恒定律等力学规律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所以此类问题的研究方法与质点动力学相同。</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366203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dirty="0" smtClean="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endPar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7" name="TextBox 4"/>
          <p:cNvSpPr txBox="1"/>
          <p:nvPr/>
        </p:nvSpPr>
        <p:spPr>
          <a:xfrm>
            <a:off x="11231856" y="3268956"/>
            <a:ext cx="670679"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8" name="矩形 7"/>
          <p:cNvSpPr/>
          <p:nvPr/>
        </p:nvSpPr>
        <p:spPr>
          <a:xfrm>
            <a:off x="94740" y="1349755"/>
            <a:ext cx="11810444" cy="252374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带电粒子在叠加场中的运动</a:t>
            </a:r>
            <a:endParaRPr lang="zh-CN" altLang="zh-CN" sz="115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一带电液滴在相互垂直的匀强电场和匀强磁场中刚好做匀速圆周运动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其轨道半径为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。已知该电场的电场强度大小为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、方向竖直向下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该磁场的磁感应强度大小为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、方向垂直于纸面向里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不计空气阻力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9" name="矩形 8"/>
              <p:cNvSpPr/>
              <p:nvPr/>
            </p:nvSpPr>
            <p:spPr>
              <a:xfrm>
                <a:off x="247140" y="3759857"/>
                <a:ext cx="11658044" cy="1925246"/>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液滴带</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正电</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液滴比荷</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液滴沿顺时针方向</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运动</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液滴运动速度大小</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𝑩𝑬</m:t>
                        </m:r>
                      </m:den>
                    </m:f>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247140" y="3759857"/>
                <a:ext cx="11658044" cy="1925246"/>
              </a:xfrm>
              <a:prstGeom prst="rect">
                <a:avLst/>
              </a:prstGeom>
              <a:blipFill rotWithShape="0">
                <a:blip r:embed="rId2"/>
                <a:stretch>
                  <a:fillRect l="-680"/>
                </a:stretch>
              </a:blipFill>
            </p:spPr>
            <p:txBody>
              <a:bodyPr/>
              <a:lstStyle/>
              <a:p>
                <a:r>
                  <a:rPr lang="zh-CN" altLang="en-US">
                    <a:noFill/>
                  </a:rPr>
                  <a:t> </a:t>
                </a:r>
              </a:p>
            </p:txBody>
          </p:sp>
        </mc:Fallback>
      </mc:AlternateContent>
      <p:pic>
        <p:nvPicPr>
          <p:cNvPr id="11" name="image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51638" y="3950142"/>
            <a:ext cx="2141601" cy="2235358"/>
          </a:xfrm>
          <a:prstGeom prst="rect">
            <a:avLst/>
          </a:prstGeom>
        </p:spPr>
      </p:pic>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699770" y="2057695"/>
            <a:ext cx="10796111" cy="2339057"/>
          </a:xfrm>
          <a:prstGeom prst="rect">
            <a:avLst/>
          </a:prstGeom>
          <a:noFill/>
          <a:ln w="9525">
            <a:noFill/>
            <a:miter lim="800000"/>
          </a:ln>
        </p:spPr>
        <p:txBody>
          <a:bodyPr wrap="square" lIns="121878" tIns="60938" rIns="121878" bIns="60938">
            <a:spAutoFit/>
          </a:bodyPr>
          <a:lstStyle/>
          <a:p>
            <a:pPr>
              <a:lnSpc>
                <a:spcPct val="150000"/>
              </a:lnSpc>
              <a:spcAft>
                <a:spcPts val="0"/>
              </a:spcAft>
              <a:tabLst>
                <a:tab pos="297053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了解叠加场的特点</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会分析带电粒子在叠加场中的运动问题。</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 2.</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掌握带电粒子在交变电、磁场中运动的分析思路及处理办法。</a:t>
            </a:r>
            <a:endParaRPr lang="zh-CN" altLang="zh-CN" sz="140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3266832"/>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液滴在重力场、匀强电场、匀强磁场的叠加场中做匀速圆周运动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液滴所受静电力方向竖直向上</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液滴带负电</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由左手定则可判断液滴沿顺时针方向运动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液滴做匀速圆周运动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𝑹𝑩𝒈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3266832"/>
              </a:xfrm>
              <a:prstGeom prst="rect">
                <a:avLst/>
              </a:prstGeom>
              <a:blipFill rotWithShape="0">
                <a:blip r:embed="rId2"/>
                <a:stretch>
                  <a:fillRect l="-671" b="-933"/>
                </a:stretch>
              </a:blipFill>
            </p:spPr>
            <p:txBody>
              <a:bodyPr/>
              <a:lstStyle/>
              <a:p>
                <a:r>
                  <a:rPr lang="zh-CN" altLang="en-US">
                    <a:noFill/>
                  </a:rPr>
                  <a:t> </a:t>
                </a:r>
              </a:p>
            </p:txBody>
          </p:sp>
        </mc:Fallback>
      </mc:AlternateContent>
      <p:pic>
        <p:nvPicPr>
          <p:cNvPr id="3" name="image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35611" y="3137885"/>
            <a:ext cx="2141601" cy="2235358"/>
          </a:xfrm>
          <a:prstGeom prst="rect">
            <a:avLst/>
          </a:prstGeom>
        </p:spPr>
      </p:pic>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441146" y="2544548"/>
            <a:ext cx="670679"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18540" y="629665"/>
            <a:ext cx="12122660" cy="252374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2.(2026·</a:t>
            </a:r>
            <a:r>
              <a:rPr lang="zh-CN" altLang="zh-CN" sz="2600" b="1" dirty="0">
                <a:latin typeface="Times New Roman" panose="02020603050405020304" pitchFamily="18" charset="0"/>
                <a:cs typeface="Times New Roman" panose="02020603050405020304" pitchFamily="18" charset="0"/>
              </a:rPr>
              <a:t>广东深圳一模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整个空间存在一水平向右的匀强电场和垂直纸面向外的匀强磁场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光滑绝缘斜面固定在水平面上</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一带正电滑块从斜面顶端由静止下滑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下滑过程中始终没有离开斜面</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下滑过程中滑块的位移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、受到的洛伦兹力</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洛</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、加速度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与机械能</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机</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等物理量的大小随时间变化的图像可能正确的是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9" name="image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21127" y="3322752"/>
            <a:ext cx="2789237" cy="1751545"/>
          </a:xfrm>
          <a:prstGeom prst="rect">
            <a:avLst/>
          </a:prstGeom>
        </p:spPr>
      </p:pic>
      <p:pic>
        <p:nvPicPr>
          <p:cNvPr id="10" name="image1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0558" y="3322752"/>
            <a:ext cx="6911923" cy="1894345"/>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2378496"/>
            <a:ext cx="11810444" cy="3655528"/>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滑块从静止开始沿斜面下滑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且下滑过程中始终不离开斜面</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则重力沿斜面向下的分力大于静电力沿斜面向上的分力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洛伦兹力不影响速度的大小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故滑块沿斜面向下做加速度恒定的匀加速直线运动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图像应为一条平行于时间轴的直线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图像为一条开口向上的抛物线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滑块沿斜面向下做匀加速运动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即加速度恒定</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速度随时间均匀变化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洛伦兹力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a:latin typeface="Times New Roman" panose="02020603050405020304" pitchFamily="18" charset="0"/>
                <a:cs typeface="Times New Roman" panose="02020603050405020304" pitchFamily="18" charset="0"/>
              </a:rPr>
              <a:t>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随时间均匀变化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滑块下滑过程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除重力做功外还有静电力做功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机械能不守恒</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p:pic>
        <p:nvPicPr>
          <p:cNvPr id="3" name="image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66990" y="620649"/>
            <a:ext cx="2789237" cy="1751545"/>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854801" y="3251073"/>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629665"/>
            <a:ext cx="11810444" cy="3199762"/>
          </a:xfrm>
          <a:prstGeom prst="rect">
            <a:avLst/>
          </a:prstGeom>
        </p:spPr>
        <p:txBody>
          <a:bodyPr wrap="square" lIns="121898" tIns="60948" rIns="121898" bIns="60948">
            <a:spAutoFit/>
          </a:bodyPr>
          <a:lstStyle/>
          <a:p>
            <a:pPr marL="252000" indent="-457200">
              <a:lnSpc>
                <a:spcPct val="13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我国空间站的霍尔推进器某局部区域可抽象成如图所示的模型。</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xOy</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平面内存在竖直向下的匀强电场和垂直于坐标平面向里的匀强磁场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磁感应强度大小为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、电荷量为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的电子从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轴正方向水平入射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入射速度为</a:t>
            </a:r>
            <a:r>
              <a:rPr lang="en-US" altLang="zh-CN" sz="2600" i="1" dirty="0" err="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电子沿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轴做直线运动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入射速度为</a:t>
            </a:r>
            <a:r>
              <a:rPr lang="en-US" altLang="zh-CN" sz="2600" i="1" dirty="0">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dirty="0" err="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电子的运动轨迹如图中的虚线所示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且在最高点与在最低点所受的合力大小相等。不计重力及电子之间相互作用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7" name="矩形 6"/>
          <p:cNvSpPr/>
          <p:nvPr/>
        </p:nvSpPr>
        <p:spPr>
          <a:xfrm>
            <a:off x="297940" y="3861054"/>
            <a:ext cx="11658044" cy="2163389"/>
          </a:xfrm>
          <a:prstGeom prst="rect">
            <a:avLst/>
          </a:prstGeom>
        </p:spPr>
        <p:txBody>
          <a:bodyPr wrap="square" lIns="121898" tIns="60948" rIns="121898" bIns="60948">
            <a:spAutoFit/>
          </a:bodyPr>
          <a:lstStyle/>
          <a:p>
            <a:pPr>
              <a:lnSpc>
                <a:spcPct val="13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电场强度的大小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endParaRPr lang="zh-CN" altLang="zh-CN" sz="115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电子向上运动的过程中动能逐渐减少</a:t>
            </a:r>
            <a:endParaRPr lang="zh-CN" altLang="zh-CN" sz="115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电子运动到最高点的速度大小为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endParaRPr lang="zh-CN" altLang="zh-CN" sz="115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电子运动到最高点的速度大小为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endParaRPr lang="zh-CN" altLang="zh-CN" sz="1150">
              <a:latin typeface="Calibri" panose="020F0502020204030204" pitchFamily="34" charset="0"/>
              <a:cs typeface="Times New Roman" panose="02020603050405020304" pitchFamily="18" charset="0"/>
            </a:endParaRPr>
          </a:p>
        </p:txBody>
      </p:sp>
      <p:pic>
        <p:nvPicPr>
          <p:cNvPr id="9" name="image1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32125" y="3429000"/>
            <a:ext cx="4046059" cy="2159699"/>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550673"/>
            <a:ext cx="11810444" cy="5459740"/>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电子入射速度为</a:t>
            </a:r>
            <a:r>
              <a:rPr lang="en-US" altLang="zh-CN" sz="2600" i="1" dirty="0" err="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电子沿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dirty="0">
                <a:latin typeface="Times New Roman" panose="02020603050405020304" pitchFamily="18" charset="0"/>
                <a:cs typeface="Times New Roman" panose="02020603050405020304" pitchFamily="18" charset="0"/>
              </a:rPr>
              <a:t>轴做直线运动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电子受到的静电力方向向上</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由左手定则可知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洛伦兹力方向向下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有</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dirty="0" err="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电子向上运动到最高点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a:latin typeface="Times New Roman" panose="02020603050405020304" pitchFamily="18" charset="0"/>
                <a:cs typeface="Times New Roman" panose="02020603050405020304" pitchFamily="18" charset="0"/>
              </a:rPr>
              <a:t> </a:t>
            </a:r>
            <a:r>
              <a:rPr lang="zh-CN" altLang="zh-CN" sz="2600" b="1" dirty="0">
                <a:latin typeface="Times New Roman" panose="02020603050405020304" pitchFamily="18" charset="0"/>
                <a:cs typeface="Times New Roman" panose="02020603050405020304" pitchFamily="18" charset="0"/>
              </a:rPr>
              <a:t>由于洛伦兹力不做功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静电力做正功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由动能定理可知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电子的动能增加</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因为入射速度为</a:t>
            </a:r>
            <a:r>
              <a:rPr lang="en-US" altLang="zh-CN" sz="2600" i="1" dirty="0">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dirty="0" err="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电子在最高点与在最低点所受的合力大小相等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结合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项分析可知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电子在向上运动过程中动能增加</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速度增大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洛伦兹力增大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所以电子在最低点的合力向上</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在最高点的合力</a:t>
            </a:r>
            <a:r>
              <a:rPr lang="zh-CN" altLang="zh-CN" sz="2600" b="1" dirty="0" smtClean="0">
                <a:latin typeface="Times New Roman" panose="02020603050405020304" pitchFamily="18" charset="0"/>
                <a:cs typeface="Times New Roman" panose="02020603050405020304" pitchFamily="18" charset="0"/>
              </a:rPr>
              <a:t>向</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设电子在最高点的速度大小为</a:t>
            </a:r>
            <a:r>
              <a:rPr lang="en-US" altLang="zh-CN" sz="2600" i="1" dirty="0" err="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有</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dirty="0" err="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en-US" altLang="zh-CN" sz="2600" i="1" dirty="0" err="1" smtClean="0">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dirty="0" err="1" smtClean="0">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smtClean="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err="1" smtClean="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smtClean="0">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解得电子运动到最高点的速度大小</a:t>
            </a:r>
            <a:r>
              <a:rPr lang="zh-CN" altLang="zh-CN" sz="2600" b="1" dirty="0" smtClean="0">
                <a:latin typeface="Times New Roman" panose="02020603050405020304" pitchFamily="18" charset="0"/>
                <a:cs typeface="Times New Roman" panose="02020603050405020304" pitchFamily="18" charset="0"/>
              </a:rPr>
              <a:t>为</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en-US" altLang="zh-CN" sz="2600" i="1" dirty="0" err="1" smtClean="0">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smtClean="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smtClean="0">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smtClean="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smtClean="0">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p:pic>
        <p:nvPicPr>
          <p:cNvPr id="3" name="image1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32125" y="3683127"/>
            <a:ext cx="4046059" cy="2159699"/>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692487" y="3136773"/>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629665"/>
            <a:ext cx="11810444" cy="305972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在竖直平面内的虚线下方分布着互相垂直的匀强电场和匀强磁场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电场的电场强度大小为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 N/C,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方向水平向左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磁场的磁感应强度大小为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 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方向垂直于纸面向里。现将一质量为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 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、电荷量为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 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的小球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从该区域上方的某点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以某一初速度水平抛出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小球进入虚线下方后恰好做直线运动。已知重力加速度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 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7" name="矩形 6"/>
          <p:cNvSpPr/>
          <p:nvPr/>
        </p:nvSpPr>
        <p:spPr>
          <a:xfrm>
            <a:off x="336040" y="3624580"/>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小球平抛的初速度大小为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 m/s</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小球平抛的初速度大小为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 m/s</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点距该区域上边界的高度为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1.25 m</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点距该区域上边界的高度为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2.5 m</a:t>
            </a:r>
            <a:endParaRPr lang="zh-CN" altLang="zh-CN" sz="1150">
              <a:latin typeface="Calibri" panose="020F0502020204030204" pitchFamily="34" charset="0"/>
              <a:cs typeface="Times New Roman" panose="02020603050405020304" pitchFamily="18" charset="0"/>
            </a:endParaRPr>
          </a:p>
        </p:txBody>
      </p:sp>
      <p:pic>
        <p:nvPicPr>
          <p:cNvPr id="9" name="image1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04939" y="3222632"/>
            <a:ext cx="3044250" cy="2373888"/>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3134873"/>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小球进入电磁场区域做直线运动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小球受力分析如图所示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b="1">
                    <a:latin typeface="Times New Roman" panose="02020603050405020304" pitchFamily="18" charset="0"/>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b="1">
                    <a:latin typeface="Times New Roman" panose="02020603050405020304" pitchFamily="18" charset="0"/>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代入数据解得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点抛出到进入叠加场过程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由动能定理得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在叠加场中有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代入数据解得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=1.25</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3134873"/>
              </a:xfrm>
              <a:prstGeom prst="rect">
                <a:avLst/>
              </a:prstGeom>
              <a:blipFill rotWithShape="0">
                <a:blip r:embed="rId2"/>
                <a:stretch>
                  <a:fillRect l="-671"/>
                </a:stretch>
              </a:blipFill>
            </p:spPr>
            <p:txBody>
              <a:bodyPr/>
              <a:lstStyle/>
              <a:p>
                <a:r>
                  <a:rPr lang="zh-CN" altLang="en-US">
                    <a:noFill/>
                  </a:rPr>
                  <a:t> </a:t>
                </a:r>
              </a:p>
            </p:txBody>
          </p:sp>
        </mc:Fallback>
      </mc:AlternateContent>
      <p:pic>
        <p:nvPicPr>
          <p:cNvPr id="3" name="image1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22430" y="2780919"/>
            <a:ext cx="2917634" cy="2524053"/>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91204" y="3091029"/>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CD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566165"/>
            <a:ext cx="11810444" cy="3077741"/>
          </a:xfrm>
          <a:prstGeom prst="rect">
            <a:avLst/>
          </a:prstGeom>
        </p:spPr>
        <p:txBody>
          <a:bodyPr wrap="square" lIns="121898" tIns="60948" rIns="121898" bIns="60948">
            <a:spAutoFit/>
          </a:bodyPr>
          <a:lstStyle/>
          <a:p>
            <a:pPr marL="252000" indent="-457200">
              <a:spcAft>
                <a:spcPts val="0"/>
              </a:spcAft>
              <a:tabLst>
                <a:tab pos="2970530" algn="l"/>
              </a:tabLst>
            </a:pPr>
            <a:r>
              <a:rPr lang="zh-CN" altLang="zh-CN" sz="2400" b="1" dirty="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4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400" b="1" dirty="0">
                <a:latin typeface="Times New Roman" panose="02020603050405020304" pitchFamily="18" charset="0"/>
                <a:ea typeface="黑体" panose="02010609060101010101" pitchFamily="49" charset="-122"/>
                <a:cs typeface="Times New Roman" panose="02020603050405020304" pitchFamily="18" charset="0"/>
              </a:rPr>
              <a:t>带电粒子在交变电磁场中的运动</a:t>
            </a:r>
            <a:endParaRPr lang="zh-CN" altLang="zh-CN" sz="2400" dirty="0">
              <a:latin typeface="Calibri" panose="020F0502020204030204" pitchFamily="34" charset="0"/>
              <a:cs typeface="Times New Roman" panose="02020603050405020304" pitchFamily="18" charset="0"/>
            </a:endParaRPr>
          </a:p>
          <a:p>
            <a:pPr marL="252000" indent="-457200">
              <a:spcAft>
                <a:spcPts val="0"/>
              </a:spcAft>
              <a:tabLst>
                <a:tab pos="2970530" algn="l"/>
              </a:tabLst>
            </a:pP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400" b="1" dirty="0">
                <a:latin typeface="Times New Roman" panose="02020603050405020304" pitchFamily="18" charset="0"/>
                <a:cs typeface="Times New Roman" panose="02020603050405020304" pitchFamily="18" charset="0"/>
              </a:rPr>
              <a:t>多选</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)(2025</a:t>
            </a:r>
            <a:r>
              <a:rPr lang="en-US" altLang="zh-CN" sz="24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400" b="1" dirty="0" smtClean="0">
                <a:latin typeface="Times New Roman" panose="02020603050405020304" pitchFamily="18" charset="0"/>
                <a:cs typeface="Times New Roman" panose="02020603050405020304" pitchFamily="18" charset="0"/>
              </a:rPr>
              <a:t>云南昆明</a:t>
            </a:r>
            <a:r>
              <a:rPr lang="en-US" altLang="zh-CN" sz="24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dirty="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4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400" dirty="0">
                <a:latin typeface="Times New Roman" panose="02020603050405020304" pitchFamily="18" charset="0"/>
                <a:ea typeface="微软雅黑" panose="020B0503020204020204" pitchFamily="34" charset="-122"/>
                <a:cs typeface="Times New Roman" panose="02020603050405020304" pitchFamily="18" charset="0"/>
              </a:rPr>
              <a:t>为竖直放置彼此平行的两块足够长的平板</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dirty="0">
                <a:latin typeface="Times New Roman" panose="02020603050405020304" pitchFamily="18" charset="0"/>
                <a:ea typeface="微软雅黑" panose="020B0503020204020204" pitchFamily="34" charset="-122"/>
                <a:cs typeface="Times New Roman" panose="02020603050405020304" pitchFamily="18" charset="0"/>
              </a:rPr>
              <a:t>板间距离为</a:t>
            </a:r>
            <a:r>
              <a:rPr lang="en-US" altLang="zh-CN" sz="2400" i="1" dirty="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dirty="0">
                <a:latin typeface="Times New Roman" panose="02020603050405020304" pitchFamily="18" charset="0"/>
                <a:ea typeface="微软雅黑" panose="020B0503020204020204" pitchFamily="34" charset="-122"/>
                <a:cs typeface="Times New Roman" panose="02020603050405020304" pitchFamily="18" charset="0"/>
              </a:rPr>
              <a:t>两板中央各有一个小孔</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4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sz="2400" i="1"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dirty="0">
                <a:latin typeface="Times New Roman" panose="02020603050405020304" pitchFamily="18" charset="0"/>
                <a:ea typeface="微软雅黑" panose="020B0503020204020204" pitchFamily="34" charset="-122"/>
                <a:cs typeface="Times New Roman" panose="02020603050405020304" pitchFamily="18" charset="0"/>
              </a:rPr>
              <a:t>且正对</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dirty="0">
                <a:latin typeface="Times New Roman" panose="02020603050405020304" pitchFamily="18" charset="0"/>
                <a:ea typeface="微软雅黑" panose="020B0503020204020204" pitchFamily="34" charset="-122"/>
                <a:cs typeface="Times New Roman" panose="02020603050405020304" pitchFamily="18" charset="0"/>
              </a:rPr>
              <a:t>在两板间有垂直于纸面方向的磁场</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dirty="0">
                <a:latin typeface="Times New Roman" panose="02020603050405020304" pitchFamily="18" charset="0"/>
                <a:ea typeface="微软雅黑" panose="020B0503020204020204" pitchFamily="34" charset="-122"/>
                <a:cs typeface="Times New Roman" panose="02020603050405020304" pitchFamily="18" charset="0"/>
              </a:rPr>
              <a:t>磁感应强度随时间的变化如图乙所示</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dirty="0">
                <a:latin typeface="Times New Roman" panose="02020603050405020304" pitchFamily="18" charset="0"/>
                <a:ea typeface="微软雅黑" panose="020B0503020204020204" pitchFamily="34" charset="-122"/>
                <a:cs typeface="Times New Roman" panose="02020603050405020304" pitchFamily="18" charset="0"/>
              </a:rPr>
              <a:t>垂直于纸面向里的磁场方向为正方向</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dirty="0">
                <a:latin typeface="Times New Roman" panose="02020603050405020304" pitchFamily="18" charset="0"/>
                <a:ea typeface="微软雅黑" panose="020B0503020204020204" pitchFamily="34" charset="-122"/>
                <a:cs typeface="Times New Roman" panose="02020603050405020304" pitchFamily="18" charset="0"/>
              </a:rPr>
              <a:t>。有一群正离子在</a:t>
            </a:r>
            <a:r>
              <a:rPr lang="en-US" altLang="zh-CN" sz="2400" i="1" dirty="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400" dirty="0">
                <a:latin typeface="Times New Roman" panose="02020603050405020304" pitchFamily="18" charset="0"/>
                <a:ea typeface="微软雅黑" panose="020B0503020204020204" pitchFamily="34" charset="-122"/>
                <a:cs typeface="Times New Roman" panose="02020603050405020304" pitchFamily="18" charset="0"/>
              </a:rPr>
              <a:t>时垂直于</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400" dirty="0">
                <a:latin typeface="Times New Roman" panose="02020603050405020304" pitchFamily="18" charset="0"/>
                <a:ea typeface="微软雅黑" panose="020B0503020204020204" pitchFamily="34" charset="-122"/>
                <a:cs typeface="Times New Roman" panose="02020603050405020304" pitchFamily="18" charset="0"/>
              </a:rPr>
              <a:t>板从小孔</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400" dirty="0">
                <a:latin typeface="Times New Roman" panose="02020603050405020304" pitchFamily="18" charset="0"/>
                <a:ea typeface="微软雅黑" panose="020B0503020204020204" pitchFamily="34" charset="-122"/>
                <a:cs typeface="Times New Roman" panose="02020603050405020304" pitchFamily="18" charset="0"/>
              </a:rPr>
              <a:t>射入磁场</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dirty="0">
                <a:latin typeface="Times New Roman" panose="02020603050405020304" pitchFamily="18" charset="0"/>
                <a:ea typeface="微软雅黑" panose="020B0503020204020204" pitchFamily="34" charset="-122"/>
                <a:cs typeface="Times New Roman" panose="02020603050405020304" pitchFamily="18" charset="0"/>
              </a:rPr>
              <a:t>已知正离子质量为</a:t>
            </a:r>
            <a:r>
              <a:rPr lang="en-US" altLang="zh-CN" sz="2400" i="1" dirty="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dirty="0">
                <a:latin typeface="Times New Roman" panose="02020603050405020304" pitchFamily="18" charset="0"/>
                <a:ea typeface="微软雅黑" panose="020B0503020204020204" pitchFamily="34" charset="-122"/>
                <a:cs typeface="Times New Roman" panose="02020603050405020304" pitchFamily="18" charset="0"/>
              </a:rPr>
              <a:t>带电荷量为</a:t>
            </a:r>
            <a:r>
              <a:rPr lang="en-US" altLang="zh-CN" sz="2400" i="1" dirty="0">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dirty="0">
                <a:latin typeface="Times New Roman" panose="02020603050405020304" pitchFamily="18" charset="0"/>
                <a:ea typeface="微软雅黑" panose="020B0503020204020204" pitchFamily="34" charset="-122"/>
                <a:cs typeface="Times New Roman" panose="02020603050405020304" pitchFamily="18" charset="0"/>
              </a:rPr>
              <a:t>正离子在磁场中做匀速圆周运动的周期与磁感应强度变化的周期都为</a:t>
            </a:r>
            <a:r>
              <a:rPr lang="en-US" altLang="zh-CN" sz="2400" i="1" dirty="0" err="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4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dirty="0">
                <a:latin typeface="Times New Roman" panose="02020603050405020304" pitchFamily="18" charset="0"/>
                <a:ea typeface="微软雅黑" panose="020B0503020204020204" pitchFamily="34" charset="-122"/>
                <a:cs typeface="Times New Roman" panose="02020603050405020304" pitchFamily="18" charset="0"/>
              </a:rPr>
              <a:t>不考虑由于磁场变化而产生的电场的影响</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dirty="0">
                <a:latin typeface="Times New Roman" panose="02020603050405020304" pitchFamily="18" charset="0"/>
                <a:ea typeface="微软雅黑" panose="020B0503020204020204" pitchFamily="34" charset="-122"/>
                <a:cs typeface="Times New Roman" panose="02020603050405020304" pitchFamily="18" charset="0"/>
              </a:rPr>
              <a:t>离子撞到平板即被吸收</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dirty="0">
                <a:latin typeface="Times New Roman" panose="02020603050405020304" pitchFamily="18" charset="0"/>
                <a:ea typeface="微软雅黑" panose="020B0503020204020204" pitchFamily="34" charset="-122"/>
                <a:cs typeface="Times New Roman" panose="02020603050405020304" pitchFamily="18" charset="0"/>
              </a:rPr>
              <a:t>不计离子所受重力</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240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矩形 6"/>
              <p:cNvSpPr/>
              <p:nvPr/>
            </p:nvSpPr>
            <p:spPr>
              <a:xfrm>
                <a:off x="396891" y="3614771"/>
                <a:ext cx="11658044" cy="2737007"/>
              </a:xfrm>
              <a:prstGeom prst="rect">
                <a:avLst/>
              </a:prstGeom>
            </p:spPr>
            <p:txBody>
              <a:bodyPr wrap="square" lIns="121898" tIns="60948" rIns="121898" bIns="60948">
                <a:spAutoFit/>
              </a:bodyPr>
              <a:lstStyle/>
              <a:p>
                <a:pPr>
                  <a:spcAft>
                    <a:spcPts val="0"/>
                  </a:spcAft>
                  <a:tabLst>
                    <a:tab pos="2970530" algn="l"/>
                  </a:tabLst>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磁感应强度</a:t>
                </a:r>
                <a:r>
                  <a:rPr lang="en-US" altLang="zh-CN" sz="24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4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大小等于</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sSub>
                          <m:sSub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𝒒</m:t>
                        </m:r>
                      </m:den>
                    </m:f>
                  </m:oMath>
                </a14:m>
                <a:endParaRPr lang="zh-CN" altLang="zh-CN" sz="240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当入射速度大小为</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sSub>
                          <m:sSub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zh-CN"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离子能从</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sz="24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飞出磁场</a:t>
                </a:r>
                <a:endParaRPr lang="zh-CN" altLang="zh-CN" sz="240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当入射速度大小为</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𝟒</m:t>
                        </m:r>
                        <m:sSub>
                          <m:sSub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zh-CN"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离子能从</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sz="24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飞出磁场</a:t>
                </a:r>
                <a:endParaRPr lang="zh-CN" altLang="zh-CN" sz="240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若正离子能从</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sz="24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孔垂直于</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板射出磁场</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则当离子做匀速圆周运动的半径为</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zh-CN"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时所用时间最短</a:t>
                </a:r>
                <a:endParaRPr lang="zh-CN" altLang="zh-CN" sz="2400" dirty="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396891" y="3614771"/>
                <a:ext cx="11658044" cy="2737007"/>
              </a:xfrm>
              <a:prstGeom prst="rect">
                <a:avLst/>
              </a:prstGeom>
              <a:blipFill rotWithShape="0">
                <a:blip r:embed="rId2"/>
                <a:stretch>
                  <a:fillRect l="-523" r="-314" b="-3341"/>
                </a:stretch>
              </a:blipFill>
            </p:spPr>
            <p:txBody>
              <a:bodyPr/>
              <a:lstStyle/>
              <a:p>
                <a:r>
                  <a:rPr lang="zh-CN" altLang="en-US">
                    <a:noFill/>
                  </a:rPr>
                  <a:t> </a:t>
                </a:r>
              </a:p>
            </p:txBody>
          </p:sp>
        </mc:Fallback>
      </mc:AlternateContent>
      <p:pic>
        <p:nvPicPr>
          <p:cNvPr id="9" name="image1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68225" y="3213100"/>
            <a:ext cx="4127478" cy="2177987"/>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5793806"/>
              </a:xfrm>
              <a:prstGeom prst="rect">
                <a:avLst/>
              </a:prstGeom>
            </p:spPr>
            <p:txBody>
              <a:bodyPr wrap="square" lIns="121898" tIns="60948" rIns="121898" bIns="60948">
                <a:spAutoFit/>
              </a:bodyPr>
              <a:lstStyle/>
              <a:p>
                <a:pPr>
                  <a:lnSpc>
                    <a:spcPct val="14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正离子射入磁场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洛伦兹力提供向心力</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做匀速圆周运动的周期</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联立两式得磁感应强度</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要使正离子从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孔射出磁场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的方向应如图所示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结合离子运动的方向可知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当运动的轨迹是一个周期时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运动的时间最短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min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此时离子做匀速圆周运动的半径为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若正离子在两板之间运动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个周期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nT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联立</a:t>
                </a:r>
                <a:r>
                  <a:rPr lang="zh-CN" altLang="zh-CN" sz="2600" b="1" dirty="0" smtClean="0">
                    <a:latin typeface="Times New Roman" panose="02020603050405020304" pitchFamily="18" charset="0"/>
                    <a:cs typeface="Times New Roman" panose="02020603050405020304" pitchFamily="18" charset="0"/>
                  </a:rPr>
                  <a:t>可</a:t>
                </a:r>
                <a:endParaRPr lang="en-US" altLang="zh-CN" sz="2600" b="1" dirty="0" smtClean="0">
                  <a:latin typeface="Times New Roman" panose="02020603050405020304" pitchFamily="18" charset="0"/>
                  <a:cs typeface="Times New Roman" panose="02020603050405020304" pitchFamily="18" charset="0"/>
                </a:endParaRPr>
              </a:p>
              <a:p>
                <a:pPr>
                  <a:lnSpc>
                    <a:spcPct val="14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得</a:t>
                </a:r>
                <a:r>
                  <a:rPr lang="zh-CN" altLang="zh-CN" sz="2600" b="1" dirty="0">
                    <a:latin typeface="Times New Roman" panose="02020603050405020304" pitchFamily="18" charset="0"/>
                    <a:cs typeface="Times New Roman" panose="02020603050405020304" pitchFamily="18" charset="0"/>
                  </a:rPr>
                  <a:t>正离子的速度</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smtClean="0">
                    <a:latin typeface="Times New Roman" panose="02020603050405020304" pitchFamily="18" charset="0"/>
                    <a:cs typeface="Times New Roman" panose="02020603050405020304" pitchFamily="18" charset="0"/>
                  </a:rPr>
                  <a:t>时</a:t>
                </a:r>
                <a:endParaRPr lang="en-US" altLang="zh-CN" sz="2600" b="1" dirty="0" smtClean="0">
                  <a:latin typeface="Times New Roman" panose="02020603050405020304" pitchFamily="18" charset="0"/>
                  <a:cs typeface="Times New Roman" panose="02020603050405020304" pitchFamily="18" charset="0"/>
                </a:endParaRPr>
              </a:p>
              <a:p>
                <a:pPr>
                  <a:lnSpc>
                    <a:spcPct val="140000"/>
                  </a:lnSpc>
                  <a:spcAft>
                    <a:spcPts val="0"/>
                  </a:spcAft>
                  <a:tabLst>
                    <a:tab pos="2970530" algn="l"/>
                  </a:tabLst>
                </a:pPr>
                <a:r>
                  <a:rPr lang="en-US" altLang="zh-CN" sz="2600" i="1" dirty="0" err="1" smtClean="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smtClean="0">
                    <a:effectLst/>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时</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5793806"/>
              </a:xfrm>
              <a:prstGeom prst="rect">
                <a:avLst/>
              </a:prstGeom>
              <a:blipFill rotWithShape="0">
                <a:blip r:embed="rId2"/>
                <a:stretch>
                  <a:fillRect l="-671" r="-619"/>
                </a:stretch>
              </a:blipFill>
            </p:spPr>
            <p:txBody>
              <a:bodyPr/>
              <a:lstStyle/>
              <a:p>
                <a:r>
                  <a:rPr lang="zh-CN" altLang="en-US">
                    <a:noFill/>
                  </a:rPr>
                  <a:t> </a:t>
                </a:r>
              </a:p>
            </p:txBody>
          </p:sp>
        </mc:Fallback>
      </mc:AlternateContent>
      <p:pic>
        <p:nvPicPr>
          <p:cNvPr id="3" name="image1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4077081"/>
            <a:ext cx="2591625" cy="1801046"/>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94740" y="1183119"/>
            <a:ext cx="11810444" cy="3724072"/>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在竖直平面内建立直角坐标系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xOy</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其第一象限存在着正交的匀强电场和匀强磁场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电场强度的方向水平向右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磁感应强度的方向垂直于纸面向里。一带电荷量为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的微粒从原点出发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以某一初速度沿与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轴正方向的夹角为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的方向进入叠加场中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正好做直线运动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当微粒运动到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电场方向突然变为竖直向上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不计电场变化的时间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微粒继续运动一段时间后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正好垂直于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轴穿出叠加场。不计一切阻力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9" name="矩形 8"/>
          <p:cNvSpPr/>
          <p:nvPr/>
        </p:nvSpPr>
        <p:spPr>
          <a:xfrm>
            <a:off x="213273" y="552915"/>
            <a:ext cx="11810444" cy="648230"/>
          </a:xfrm>
          <a:prstGeom prst="rect">
            <a:avLst/>
          </a:prstGeom>
        </p:spPr>
        <p:txBody>
          <a:bodyPr wrap="square" lIns="121898" tIns="60948" rIns="121898" bIns="60948">
            <a:spAutoFit/>
          </a:bodyPr>
          <a:lstStyle/>
          <a:p>
            <a:pPr algn="ctr">
              <a:lnSpc>
                <a:spcPct val="150000"/>
              </a:lnSpc>
              <a:spcAft>
                <a:spcPts val="0"/>
              </a:spcAft>
              <a:tabLst>
                <a:tab pos="2610485" algn="l"/>
              </a:tabLst>
            </a:pPr>
            <a:r>
              <a:rPr lang="en-US" altLang="zh-CN" sz="2600" kern="100" dirty="0">
                <a:latin typeface="Times New Roman"/>
                <a:ea typeface="微软雅黑"/>
                <a:cs typeface="Courier New"/>
              </a:rPr>
              <a:t>B</a:t>
            </a:r>
            <a:r>
              <a:rPr lang="zh-CN" altLang="zh-CN" sz="2600" kern="100" dirty="0">
                <a:latin typeface="Times New Roman"/>
                <a:ea typeface="微软雅黑"/>
                <a:cs typeface="Times New Roman"/>
              </a:rPr>
              <a:t>级　综合提升练</a:t>
            </a:r>
            <a:endParaRPr lang="zh-CN" altLang="zh-CN" sz="1050" kern="100" dirty="0">
              <a:effectLst/>
              <a:latin typeface="宋体"/>
              <a:cs typeface="Courier New"/>
            </a:endParaRPr>
          </a:p>
        </p:txBody>
      </p:sp>
      <p:pic>
        <p:nvPicPr>
          <p:cNvPr id="10" name="image1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89130" y="4267708"/>
            <a:ext cx="2592324" cy="1930176"/>
          </a:xfrm>
          <a:prstGeom prst="rect">
            <a:avLst/>
          </a:prstGeom>
        </p:spPr>
      </p:pic>
      <p:sp>
        <p:nvSpPr>
          <p:cNvPr id="2" name="矩形 1"/>
          <p:cNvSpPr/>
          <p:nvPr/>
        </p:nvSpPr>
        <p:spPr>
          <a:xfrm>
            <a:off x="389477" y="4801852"/>
            <a:ext cx="6092825" cy="1498552"/>
          </a:xfrm>
          <a:prstGeom prst="rect">
            <a:avLst/>
          </a:prstGeom>
        </p:spPr>
        <p:txBody>
          <a:bodyPr>
            <a:spAutoFit/>
          </a:bodyPr>
          <a:lstStyle/>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电场强度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的大小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磁感应强度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的大小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微粒在叠加场中的运动时间。</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7" name="组合 14"/>
          <p:cNvGrpSpPr/>
          <p:nvPr/>
        </p:nvGrpSpPr>
        <p:grpSpPr bwMode="auto">
          <a:xfrm>
            <a:off x="4785395" y="2132838"/>
            <a:ext cx="1995409" cy="907941"/>
            <a:chOff x="4784744" y="2133099"/>
            <a:chExt cx="1995564" cy="908344"/>
          </a:xfrm>
        </p:grpSpPr>
        <p:sp>
          <p:nvSpPr>
            <p:cNvPr id="23562" name="TextBox 15">
              <a:hlinkClick r:id="rId3" action="ppaction://hlinksldjump"/>
            </p:cNvPr>
            <p:cNvSpPr txBox="1">
              <a:spLocks noChangeArrowheads="1"/>
            </p:cNvSpPr>
            <p:nvPr/>
          </p:nvSpPr>
          <p:spPr bwMode="auto">
            <a:xfrm>
              <a:off x="5672226" y="2294802"/>
              <a:ext cx="1108082" cy="646618"/>
            </a:xfrm>
            <a:prstGeom prst="rect">
              <a:avLst/>
            </a:prstGeom>
            <a:noFill/>
            <a:ln w="9525">
              <a:noFill/>
              <a:miter lim="800000"/>
            </a:ln>
          </p:spPr>
          <p:txBody>
            <a:bodyPr wrap="none">
              <a:spAutoFit/>
            </a:bodyPr>
            <a:lstStyle/>
            <a:p>
              <a:r>
                <a:rPr lang="zh-CN" altLang="en-US" sz="3600" b="1" dirty="0" smtClean="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3" action="ppaction://hlinksldjump"/>
            </p:cNvPr>
            <p:cNvSpPr txBox="1"/>
            <p:nvPr/>
          </p:nvSpPr>
          <p:spPr>
            <a:xfrm>
              <a:off x="4784744" y="2133099"/>
              <a:ext cx="806694" cy="90834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smtClean="0">
                  <a:solidFill>
                    <a:srgbClr val="0070C0"/>
                  </a:solidFill>
                  <a:latin typeface="Impact" panose="020B0806030902050204" pitchFamily="34" charset="0"/>
                </a:rPr>
                <a:t>01</a:t>
              </a:r>
              <a:endParaRPr lang="en-US" altLang="zh-CN" sz="5300" dirty="0">
                <a:solidFill>
                  <a:srgbClr val="0070C0"/>
                </a:solidFill>
                <a:latin typeface="Impact" panose="020B0806030902050204" pitchFamily="34" charset="0"/>
              </a:endParaRPr>
            </a:p>
          </p:txBody>
        </p:sp>
      </p:grpSp>
      <p:grpSp>
        <p:nvGrpSpPr>
          <p:cNvPr id="23558" name="组合 17"/>
          <p:cNvGrpSpPr/>
          <p:nvPr/>
        </p:nvGrpSpPr>
        <p:grpSpPr bwMode="auto">
          <a:xfrm>
            <a:off x="5731392" y="3631379"/>
            <a:ext cx="3743321" cy="899904"/>
            <a:chOff x="5731636" y="3632053"/>
            <a:chExt cx="3743834" cy="900304"/>
          </a:xfrm>
        </p:grpSpPr>
        <p:sp>
          <p:nvSpPr>
            <p:cNvPr id="23560" name="TextBox 18">
              <a:hlinkClick r:id="rId4" action="ppaction://hlinksldjump"/>
            </p:cNvPr>
            <p:cNvSpPr txBox="1">
              <a:spLocks noChangeArrowheads="1"/>
            </p:cNvSpPr>
            <p:nvPr/>
          </p:nvSpPr>
          <p:spPr bwMode="auto">
            <a:xfrm>
              <a:off x="6538193" y="3728911"/>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4" action="ppaction://hlinksldjump"/>
            </p:cNvPr>
            <p:cNvSpPr txBox="1"/>
            <p:nvPr/>
          </p:nvSpPr>
          <p:spPr>
            <a:xfrm>
              <a:off x="5731636" y="3632053"/>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smtClean="0">
                  <a:solidFill>
                    <a:srgbClr val="0070C0"/>
                  </a:solidFill>
                  <a:latin typeface="Impact" panose="020B0806030902050204" pitchFamily="34" charset="0"/>
                </a:rPr>
                <a:t>02</a:t>
              </a:r>
              <a:endParaRPr lang="en-US" altLang="zh-CN" sz="5300" dirty="0">
                <a:solidFill>
                  <a:srgbClr val="0070C0"/>
                </a:solidFill>
                <a:latin typeface="Impact" panose="020B0806030902050204" pitchFamily="34" charset="0"/>
              </a:endParaRP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1876002"/>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den>
                    </m:f>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den>
                        </m:f>
                      </m:e>
                    </m:rad>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e>
                    </m:d>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微粒到达</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之前做匀速直线运动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对微粒受力分析如图甲所示</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1876002"/>
              </a:xfrm>
              <a:prstGeom prst="rect">
                <a:avLst/>
              </a:prstGeom>
              <a:blipFill rotWithShape="0">
                <a:blip r:embed="rId2"/>
                <a:stretch>
                  <a:fillRect l="-671" b="-6494"/>
                </a:stretch>
              </a:blipFill>
            </p:spPr>
            <p:txBody>
              <a:bodyPr/>
              <a:lstStyle/>
              <a:p>
                <a:r>
                  <a:rPr lang="zh-CN" altLang="en-US">
                    <a:noFill/>
                  </a:rPr>
                  <a:t> </a:t>
                </a:r>
              </a:p>
            </p:txBody>
          </p:sp>
        </mc:Fallback>
      </mc:AlternateContent>
      <p:pic>
        <p:nvPicPr>
          <p:cNvPr id="3" name="image1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46802" y="2564892"/>
            <a:ext cx="3239706" cy="2964831"/>
          </a:xfrm>
          <a:prstGeom prst="rect">
            <a:avLst/>
          </a:prstGeom>
        </p:spPr>
      </p:pic>
      <mc:AlternateContent xmlns:mc="http://schemas.openxmlformats.org/markup-compatibility/2006" xmlns:a14="http://schemas.microsoft.com/office/drawing/2010/main">
        <mc:Choice Requires="a14">
          <p:sp>
            <p:nvSpPr>
              <p:cNvPr id="4" name="矩形 3"/>
              <p:cNvSpPr/>
              <p:nvPr/>
            </p:nvSpPr>
            <p:spPr>
              <a:xfrm>
                <a:off x="160877" y="2564892"/>
                <a:ext cx="6092825" cy="1566904"/>
              </a:xfrm>
              <a:prstGeom prst="rect">
                <a:avLst/>
              </a:prstGeom>
            </p:spPr>
            <p:txBody>
              <a:bodyPr>
                <a:spAutoFit/>
              </a:bodyPr>
              <a:lstStyle/>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可知</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45°</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den>
                    </m:f>
                  </m:oMath>
                </a14:m>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160877" y="2564892"/>
                <a:ext cx="6092825" cy="1566904"/>
              </a:xfrm>
              <a:prstGeom prst="rect">
                <a:avLst/>
              </a:prstGeom>
              <a:blipFill rotWithShape="0">
                <a:blip r:embed="rId4"/>
                <a:stretch>
                  <a:fillRect l="-180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linds(horizont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linds(horizontal)">
                                      <p:cBhvr>
                                        <p:cTn id="2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225617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由平衡条件得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mg</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电场方向变化后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微粒所受重力与静电力平衡</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微粒在洛伦兹力作用下做匀速圆周运动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运动轨迹如图乙所示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2256171"/>
              </a:xfrm>
              <a:prstGeom prst="rect">
                <a:avLst/>
              </a:prstGeom>
              <a:blipFill rotWithShape="0">
                <a:blip r:embed="rId2"/>
                <a:stretch>
                  <a:fillRect l="-671" b="-1892"/>
                </a:stretch>
              </a:blipFill>
            </p:spPr>
            <p:txBody>
              <a:bodyPr/>
              <a:lstStyle/>
              <a:p>
                <a:r>
                  <a:rPr lang="zh-CN" altLang="en-US">
                    <a:noFill/>
                  </a:rPr>
                  <a:t> </a:t>
                </a:r>
              </a:p>
            </p:txBody>
          </p:sp>
        </mc:Fallback>
      </mc:AlternateContent>
      <p:pic>
        <p:nvPicPr>
          <p:cNvPr id="3" name="image1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66449" y="2094738"/>
            <a:ext cx="3349561" cy="2476007"/>
          </a:xfrm>
          <a:prstGeom prst="rect">
            <a:avLst/>
          </a:prstGeom>
        </p:spPr>
      </p:pic>
      <mc:AlternateContent xmlns:mc="http://schemas.openxmlformats.org/markup-compatibility/2006" xmlns:a14="http://schemas.microsoft.com/office/drawing/2010/main">
        <mc:Choice Requires="a14">
          <p:sp>
            <p:nvSpPr>
              <p:cNvPr id="4" name="矩形 3"/>
              <p:cNvSpPr/>
              <p:nvPr/>
            </p:nvSpPr>
            <p:spPr>
              <a:xfrm>
                <a:off x="154908" y="2917991"/>
                <a:ext cx="6092825" cy="1972271"/>
              </a:xfrm>
              <a:prstGeom prst="rect">
                <a:avLst/>
              </a:prstGeom>
            </p:spPr>
            <p:txBody>
              <a:bodyPr>
                <a:spAutoFit/>
              </a:bodyPr>
              <a:lstStyle/>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由几何知识可得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联立解得</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𝒈𝒍</m:t>
                        </m:r>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den>
                    </m:f>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den>
                        </m:f>
                      </m:e>
                    </m:rad>
                  </m:oMath>
                </a14:m>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154908" y="2917991"/>
                <a:ext cx="6092825" cy="1972271"/>
              </a:xfrm>
              <a:prstGeom prst="rect">
                <a:avLst/>
              </a:prstGeom>
              <a:blipFill rotWithShape="0">
                <a:blip r:embed="rId4"/>
                <a:stretch>
                  <a:fillRect l="-180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75584124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linds(horizont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linds(horizontal)">
                                      <p:cBhvr>
                                        <p:cTn id="2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5485708"/>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微粒做匀速直线运动的时间为</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微粒做匀速圆周运动的时间为</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微粒在叠加场中的运动时间为</a:t>
                </a:r>
                <a:endParaRPr lang="zh-CN" altLang="zh-CN" sz="1150" dirty="0">
                  <a:latin typeface="Calibri" panose="020F0502020204030204" pitchFamily="34" charset="0"/>
                  <a:cs typeface="Times New Roman" panose="02020603050405020304" pitchFamily="18" charset="0"/>
                </a:endParaRPr>
              </a:p>
              <a:p>
                <a:pPr>
                  <a:lnSpc>
                    <a:spcPct val="150000"/>
                  </a:lnSpc>
                  <a:spcAft>
                    <a:spcPts val="565"/>
                  </a:spcAft>
                  <a:tabLst>
                    <a:tab pos="2970530" algn="l"/>
                  </a:tabLst>
                </a:pP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e>
                    </m:d>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5485708"/>
              </a:xfrm>
              <a:prstGeom prst="rect">
                <a:avLst/>
              </a:prstGeom>
              <a:blipFill rotWithShape="0">
                <a:blip r:embed="rId2"/>
                <a:stretch>
                  <a:fillRect l="-67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90149801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linds(horizontal)">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linds(horizontal)">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blinds(horizontal)">
                                      <p:cBhvr>
                                        <p:cTn id="2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考点</a:t>
            </a:r>
            <a:endPar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smtClean="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endPar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圆角矩形 13">
            <a:hlinkClick r:id="rId7" action="ppaction://hlinksldjump"/>
          </p:cNvPr>
          <p:cNvSpPr/>
          <p:nvPr/>
        </p:nvSpPr>
        <p:spPr>
          <a:xfrm>
            <a:off x="4295613" y="3558921"/>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dirty="0">
                <a:solidFill>
                  <a:schemeClr val="bg1"/>
                </a:solidFill>
                <a:latin typeface="微软雅黑" panose="020B0503020204020204" pitchFamily="34" charset="-122"/>
                <a:ea typeface="微软雅黑" panose="020B0503020204020204" pitchFamily="34" charset="-122"/>
              </a:rPr>
              <a:t>考点二　带电粒子在交变电磁场中的运动</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845871"/>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带电粒子在叠加场中的运动</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302448"/>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叠加场</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电场</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、磁场、重力场共存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或其中某两场共存。</a:t>
            </a:r>
            <a:endParaRPr lang="zh-CN" altLang="zh-CN" sz="1150" dirty="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带电粒子在叠加场中的运动</a:t>
            </a:r>
            <a:endParaRPr lang="zh-CN" altLang="zh-CN" sz="1800" b="1" kern="1400" dirty="0">
              <a:effectLst/>
              <a:latin typeface="Cambria"/>
              <a:ea typeface="宋体"/>
              <a:cs typeface="Times New Roman"/>
            </a:endParaRPr>
          </a:p>
        </p:txBody>
      </p:sp>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618407"/>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常见的几种运动形式</a:t>
            </a:r>
            <a:endParaRPr lang="zh-CN" altLang="zh-CN" sz="1150">
              <a:latin typeface="Calibri" panose="020F0502020204030204" pitchFamily="34" charset="0"/>
              <a:cs typeface="Times New Roman" panose="02020603050405020304" pitchFamily="18"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2008853253"/>
              </p:ext>
            </p:extLst>
          </p:nvPr>
        </p:nvGraphicFramePr>
        <p:xfrm>
          <a:off x="554704" y="1433957"/>
          <a:ext cx="10775950" cy="4466761"/>
        </p:xfrm>
        <a:graphic>
          <a:graphicData uri="http://schemas.openxmlformats.org/drawingml/2006/table">
            <a:tbl>
              <a:tblPr firstRow="1" firstCol="1" bandRow="1"/>
              <a:tblGrid>
                <a:gridCol w="2782951"/>
                <a:gridCol w="4536567"/>
                <a:gridCol w="3456432"/>
              </a:tblGrid>
              <a:tr h="556962">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运动性质</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受力特点</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方法规律</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87834">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匀速直线运动</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粒子所受的合力为</a:t>
                      </a:r>
                      <a:r>
                        <a:rPr lang="en-US" sz="23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平衡条件</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87834">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匀速圆周运动</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除洛伦兹力外</a:t>
                      </a:r>
                      <a:r>
                        <a:rPr lang="en-US" sz="23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另外两力的合力为零</a:t>
                      </a:r>
                      <a:r>
                        <a:rPr lang="en-US" sz="23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300" i="1">
                          <a:effectLst/>
                          <a:latin typeface="Times New Roman" panose="02020603050405020304" pitchFamily="18" charset="0"/>
                          <a:ea typeface="微软雅黑" panose="020B0503020204020204" pitchFamily="34" charset="-122"/>
                          <a:cs typeface="Times New Roman" panose="02020603050405020304" pitchFamily="18" charset="0"/>
                        </a:rPr>
                        <a:t>qE</a:t>
                      </a:r>
                      <a:r>
                        <a:rPr lang="en-US" sz="23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300" i="1">
                          <a:effectLst/>
                          <a:latin typeface="Times New Roman" panose="02020603050405020304" pitchFamily="18" charset="0"/>
                          <a:ea typeface="微软雅黑" panose="020B0503020204020204" pitchFamily="34" charset="-122"/>
                          <a:cs typeface="Times New Roman" panose="02020603050405020304" pitchFamily="18" charset="0"/>
                        </a:rPr>
                        <a:t>mg</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牛顿第二定律、圆周运动的规律</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8707">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较复杂的</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曲线运动</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除洛伦兹力外</a:t>
                      </a:r>
                      <a:r>
                        <a:rPr lang="en-US" sz="23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其他力的合力既不为零</a:t>
                      </a:r>
                      <a:r>
                        <a:rPr lang="en-US" sz="23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也不与洛伦兹力等大反向</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300" dirty="0">
                          <a:effectLst/>
                          <a:latin typeface="Times New Roman" panose="02020603050405020304" pitchFamily="18" charset="0"/>
                          <a:ea typeface="微软雅黑" panose="020B0503020204020204" pitchFamily="34" charset="-122"/>
                          <a:cs typeface="Times New Roman" panose="02020603050405020304" pitchFamily="18" charset="0"/>
                        </a:rPr>
                        <a:t>动能定理、能量守恒定律</a:t>
                      </a:r>
                      <a:endParaRPr lang="zh-CN" sz="10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618407"/>
            <a:ext cx="11810444" cy="252374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1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福建卷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竖直面内存在垂直纸面向里的匀强磁场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与水平向右的匀强电场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一带电粒子在复合场中恰能沿着</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做匀速直线运动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当粒子运动到</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撤去磁场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一段时间后粒子经过</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已知</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与水平面的夹角为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marL="252000" indent="-457200">
              <a:lnSpc>
                <a:spcPct val="150000"/>
              </a:lnSpc>
              <a:spcAft>
                <a:spcPts val="0"/>
              </a:spcAft>
              <a:tabLst>
                <a:tab pos="2970530" algn="l"/>
              </a:tabLst>
            </a:pP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dirty="0" smtClean="0">
                <a:latin typeface="Times New Roman" panose="02020603050405020304" pitchFamily="18" charset="0"/>
                <a:ea typeface="微软雅黑" panose="020B0503020204020204" pitchFamily="34" charset="-122"/>
                <a:cs typeface="Times New Roman" panose="02020603050405020304" pitchFamily="18" charset="0"/>
              </a:rPr>
              <a:t>NP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水平向右。粒子带电荷量为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速度为</a:t>
            </a:r>
            <a:r>
              <a:rPr lang="en-US" altLang="zh-CN" sz="2600" i="1" dirty="0">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3" name="image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52630" y="3251073"/>
            <a:ext cx="2936049" cy="2263239"/>
          </a:xfrm>
          <a:prstGeom prst="rect">
            <a:avLst/>
          </a:prstGeom>
        </p:spPr>
      </p:pic>
      <mc:AlternateContent xmlns:mc="http://schemas.openxmlformats.org/markup-compatibility/2006" xmlns:a14="http://schemas.microsoft.com/office/drawing/2010/main">
        <mc:Choice Requires="a14">
          <p:sp>
            <p:nvSpPr>
              <p:cNvPr id="4" name="矩形 3"/>
              <p:cNvSpPr/>
              <p:nvPr/>
            </p:nvSpPr>
            <p:spPr>
              <a:xfrm>
                <a:off x="415004" y="3014060"/>
                <a:ext cx="8920506" cy="3408754"/>
              </a:xfrm>
              <a:prstGeom prst="rect">
                <a:avLst/>
              </a:prstGeom>
            </p:spPr>
            <p:txBody>
              <a:bodyPr>
                <a:spAutoFit/>
              </a:bodyPr>
              <a:lstStyle/>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电场强度大小为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den>
                    </m:f>
                  </m:oMath>
                </a14:m>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磁感应强度大小为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𝒒𝒗</m:t>
                        </m:r>
                      </m:den>
                    </m:f>
                  </m:oMath>
                </a14:m>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两点的电势差为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𝒒</m:t>
                        </m:r>
                      </m:den>
                    </m:f>
                  </m:oMath>
                </a14:m>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粒子从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运动到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的过程中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NP</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的距离最大值为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415004" y="3014060"/>
                <a:ext cx="8920506" cy="3408754"/>
              </a:xfrm>
              <a:prstGeom prst="rect">
                <a:avLst/>
              </a:prstGeom>
              <a:blipFill rotWithShape="0">
                <a:blip r:embed="rId3"/>
                <a:stretch>
                  <a:fillRect l="-1230"/>
                </a:stretch>
              </a:blipFill>
            </p:spPr>
            <p:txBody>
              <a:bodyPr/>
              <a:lstStyle/>
              <a:p>
                <a:r>
                  <a:rPr lang="zh-CN" altLang="en-US">
                    <a:noFill/>
                  </a:rPr>
                  <a:t> </a:t>
                </a:r>
              </a:p>
            </p:txBody>
          </p:sp>
        </mc:Fallback>
      </mc:AlternateContent>
      <p:sp>
        <p:nvSpPr>
          <p:cNvPr id="5" name="TextBox 1"/>
          <p:cNvSpPr txBox="1"/>
          <p:nvPr/>
        </p:nvSpPr>
        <p:spPr>
          <a:xfrm>
            <a:off x="10575452" y="2531848"/>
            <a:ext cx="811522"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214751788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618407"/>
                <a:ext cx="11810444" cy="4951781"/>
              </a:xfrm>
              <a:prstGeom prst="rect">
                <a:avLst/>
              </a:prstGeom>
            </p:spPr>
            <p:txBody>
              <a:bodyPr wrap="square" lIns="121898" tIns="60948" rIns="121898" bIns="60948">
                <a:spAutoFit/>
              </a:bodyPr>
              <a:lstStyle/>
              <a:p>
                <a:pPr>
                  <a:lnSpc>
                    <a:spcPct val="120000"/>
                  </a:lnSpc>
                  <a:tabLst>
                    <a:tab pos="2970530" algn="l"/>
                  </a:tabLst>
                </a:pPr>
                <a:r>
                  <a:rPr lang="zh-CN" altLang="zh-CN" sz="24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400" b="1" dirty="0">
                    <a:latin typeface="Times New Roman" panose="02020603050405020304" pitchFamily="18" charset="0"/>
                    <a:cs typeface="Times New Roman" panose="02020603050405020304" pitchFamily="18" charset="0"/>
                  </a:rPr>
                  <a:t>由于粒子沿着</a:t>
                </a:r>
                <a:r>
                  <a:rPr lang="en-US" altLang="zh-CN" sz="2400" i="1" dirty="0">
                    <a:effectLst/>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400" b="1" dirty="0">
                    <a:latin typeface="Times New Roman" panose="02020603050405020304" pitchFamily="18" charset="0"/>
                    <a:cs typeface="Times New Roman" panose="02020603050405020304" pitchFamily="18" charset="0"/>
                  </a:rPr>
                  <a:t>做匀速直线运动</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粒子所受洛伦兹力垂直于</a:t>
                </a:r>
                <a:r>
                  <a:rPr lang="en-US" altLang="zh-CN" sz="2400" i="1" dirty="0">
                    <a:effectLst/>
                    <a:latin typeface="Times New Roman" panose="02020603050405020304" pitchFamily="18" charset="0"/>
                    <a:ea typeface="微软雅黑" panose="020B0503020204020204" pitchFamily="34" charset="-122"/>
                    <a:cs typeface="Times New Roman" panose="02020603050405020304" pitchFamily="18" charset="0"/>
                  </a:rPr>
                  <a:t>MN</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所以粒子所受重力和电场力的合力也垂直于</a:t>
                </a:r>
                <a:r>
                  <a:rPr lang="en-US" altLang="zh-CN" sz="2400" i="1" dirty="0">
                    <a:effectLst/>
                    <a:latin typeface="Times New Roman" panose="02020603050405020304" pitchFamily="18" charset="0"/>
                    <a:ea typeface="微软雅黑" panose="020B0503020204020204" pitchFamily="34" charset="-122"/>
                    <a:cs typeface="Times New Roman" panose="02020603050405020304" pitchFamily="18" charset="0"/>
                  </a:rPr>
                  <a:t>MN</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即电场力水平向右</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粒子带正电</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由力的平衡条件有</a:t>
                </a:r>
                <a:r>
                  <a:rPr lang="en-US" altLang="zh-CN" sz="2400" i="1" dirty="0" err="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4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4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400" dirty="0" err="1">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400" b="1" dirty="0">
                    <a:latin typeface="Times New Roman" panose="02020603050405020304" pitchFamily="18" charset="0"/>
                    <a:cs typeface="Times New Roman" panose="02020603050405020304" pitchFamily="18" charset="0"/>
                  </a:rPr>
                  <a:t> </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400" i="1" dirty="0">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𝒒𝑬</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𝒎𝒈</m:t>
                        </m:r>
                      </m:den>
                    </m:f>
                  </m:oMath>
                </a14:m>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400" b="1" dirty="0">
                    <a:latin typeface="Times New Roman" panose="02020603050405020304" pitchFamily="18" charset="0"/>
                    <a:cs typeface="Times New Roman" panose="02020603050405020304" pitchFamily="18" charset="0"/>
                  </a:rPr>
                  <a:t> </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45°,</a:t>
                </a:r>
                <a:r>
                  <a:rPr lang="zh-CN" altLang="zh-CN" sz="2400" b="1" dirty="0">
                    <a:latin typeface="Times New Roman" panose="02020603050405020304" pitchFamily="18" charset="0"/>
                    <a:cs typeface="Times New Roman" panose="02020603050405020304" pitchFamily="18" charset="0"/>
                  </a:rPr>
                  <a:t>解得电场强度大小为</a:t>
                </a:r>
                <a:r>
                  <a:rPr lang="en-US" altLang="zh-CN" sz="24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𝒒</m:t>
                        </m:r>
                      </m:den>
                    </m:f>
                  </m:oMath>
                </a14:m>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磁感应强度大小为</a:t>
                </a:r>
                <a:r>
                  <a:rPr lang="en-US" altLang="zh-CN" sz="24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e>
                        </m:rad>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𝒒𝒗</m:t>
                        </m:r>
                      </m:den>
                    </m:f>
                  </m:oMath>
                </a14:m>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400" b="1" dirty="0">
                    <a:latin typeface="Times New Roman" panose="02020603050405020304" pitchFamily="18" charset="0"/>
                    <a:cs typeface="Times New Roman" panose="02020603050405020304" pitchFamily="18" charset="0"/>
                  </a:rPr>
                  <a:t>错误</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400" b="1" dirty="0">
                    <a:latin typeface="Times New Roman" panose="02020603050405020304" pitchFamily="18" charset="0"/>
                    <a:cs typeface="Times New Roman" panose="02020603050405020304" pitchFamily="18" charset="0"/>
                  </a:rPr>
                  <a:t>正确</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撤去磁场后</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粒子所受电场力和重力不变</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则其竖直方向上做竖直上抛运动</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水平方向上做匀加速直线运动</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由于</a:t>
                </a:r>
                <a:r>
                  <a:rPr lang="en-US" altLang="zh-CN" sz="2400" i="1" dirty="0">
                    <a:effectLst/>
                    <a:latin typeface="Times New Roman" panose="02020603050405020304" pitchFamily="18" charset="0"/>
                    <a:ea typeface="微软雅黑" panose="020B0503020204020204" pitchFamily="34" charset="-122"/>
                    <a:cs typeface="Times New Roman" panose="02020603050405020304" pitchFamily="18" charset="0"/>
                  </a:rPr>
                  <a:t>NP</a:t>
                </a:r>
                <a:r>
                  <a:rPr lang="zh-CN" altLang="zh-CN" sz="2400" b="1" dirty="0">
                    <a:latin typeface="Times New Roman" panose="02020603050405020304" pitchFamily="18" charset="0"/>
                    <a:cs typeface="Times New Roman" panose="02020603050405020304" pitchFamily="18" charset="0"/>
                  </a:rPr>
                  <a:t>水平向右</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所以粒子从</a:t>
                </a:r>
                <a:r>
                  <a:rPr lang="en-US" altLang="zh-CN" sz="24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400" b="1" dirty="0">
                    <a:latin typeface="Times New Roman" panose="02020603050405020304" pitchFamily="18" charset="0"/>
                    <a:cs typeface="Times New Roman" panose="02020603050405020304" pitchFamily="18" charset="0"/>
                  </a:rPr>
                  <a:t>运动到</a:t>
                </a:r>
                <a:r>
                  <a:rPr lang="en-US" altLang="zh-CN" sz="24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400" b="1" dirty="0">
                    <a:latin typeface="Times New Roman" panose="02020603050405020304" pitchFamily="18" charset="0"/>
                    <a:cs typeface="Times New Roman" panose="02020603050405020304" pitchFamily="18" charset="0"/>
                  </a:rPr>
                  <a:t>点所用的时间为</a:t>
                </a:r>
                <a:r>
                  <a:rPr lang="en-US" altLang="zh-CN" sz="24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𝒗</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4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𝟒𝟓</m:t>
                        </m:r>
                        <m:r>
                          <a:rPr lang="en-US" altLang="zh-CN" sz="2400">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水平方向上的位移为</a:t>
                </a:r>
                <a:r>
                  <a:rPr lang="en-US" altLang="zh-CN" sz="24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4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NP</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4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400" dirty="0" err="1">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400" b="1" dirty="0">
                    <a:latin typeface="Times New Roman" panose="02020603050405020304" pitchFamily="18" charset="0"/>
                    <a:cs typeface="Times New Roman" panose="02020603050405020304" pitchFamily="18" charset="0"/>
                  </a:rPr>
                  <a:t> </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45°+</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400" i="1"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𝒒𝑬</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4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4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联立解得</a:t>
                </a:r>
                <a:r>
                  <a:rPr lang="en-US" altLang="zh-CN" sz="24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4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NP</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Sup>
                          <m:sSup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所以</a:t>
                </a:r>
                <a:r>
                  <a:rPr lang="en-US" altLang="zh-CN" sz="2400" i="1" dirty="0">
                    <a:effectLst/>
                    <a:latin typeface="Times New Roman" panose="02020603050405020304" pitchFamily="18" charset="0"/>
                    <a:ea typeface="微软雅黑" panose="020B0503020204020204" pitchFamily="34" charset="-122"/>
                    <a:cs typeface="Times New Roman" panose="02020603050405020304" pitchFamily="18" charset="0"/>
                  </a:rPr>
                  <a:t>NP</a:t>
                </a:r>
                <a:r>
                  <a:rPr lang="zh-CN" altLang="zh-CN" sz="2400" b="1" dirty="0">
                    <a:latin typeface="Times New Roman" panose="02020603050405020304" pitchFamily="18" charset="0"/>
                    <a:cs typeface="Times New Roman" panose="02020603050405020304" pitchFamily="18" charset="0"/>
                  </a:rPr>
                  <a:t>两点的电势差</a:t>
                </a:r>
                <a:r>
                  <a:rPr lang="en-US" altLang="zh-CN" sz="24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i="1" dirty="0" err="1">
                    <a:effectLst/>
                    <a:latin typeface="Times New Roman" panose="02020603050405020304" pitchFamily="18" charset="0"/>
                    <a:ea typeface="微软雅黑" panose="020B0503020204020204" pitchFamily="34" charset="-122"/>
                    <a:cs typeface="Times New Roman" panose="02020603050405020304" pitchFamily="18" charset="0"/>
                  </a:rPr>
                  <a:t>Ex</a:t>
                </a:r>
                <a:r>
                  <a:rPr lang="en-US" altLang="zh-CN" sz="24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NP</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𝒒</m:t>
                        </m:r>
                      </m:den>
                    </m:f>
                  </m:oMath>
                </a14:m>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400" b="1" dirty="0">
                    <a:latin typeface="Times New Roman" panose="02020603050405020304" pitchFamily="18" charset="0"/>
                    <a:cs typeface="Times New Roman" panose="02020603050405020304" pitchFamily="18" charset="0"/>
                  </a:rPr>
                  <a:t>正确</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结合</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400" b="1" dirty="0">
                    <a:latin typeface="Times New Roman" panose="02020603050405020304" pitchFamily="18" charset="0"/>
                    <a:cs typeface="Times New Roman" panose="02020603050405020304" pitchFamily="18" charset="0"/>
                  </a:rPr>
                  <a:t>项分析可知</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当粒子竖直方向的</a:t>
                </a:r>
                <a:r>
                  <a:rPr lang="zh-CN" altLang="zh-CN" sz="2400" b="1" dirty="0" smtClean="0">
                    <a:latin typeface="Times New Roman" panose="02020603050405020304" pitchFamily="18" charset="0"/>
                    <a:cs typeface="Times New Roman" panose="02020603050405020304" pitchFamily="18" charset="0"/>
                  </a:rPr>
                  <a:t>速</a:t>
                </a:r>
                <a:endParaRPr lang="en-US" altLang="zh-CN" sz="2400" b="1" dirty="0" smtClean="0">
                  <a:latin typeface="Times New Roman" panose="02020603050405020304" pitchFamily="18" charset="0"/>
                  <a:cs typeface="Times New Roman" panose="02020603050405020304" pitchFamily="18" charset="0"/>
                </a:endParaRPr>
              </a:p>
              <a:p>
                <a:pPr>
                  <a:lnSpc>
                    <a:spcPct val="120000"/>
                  </a:lnSpc>
                  <a:tabLst>
                    <a:tab pos="2970530" algn="l"/>
                  </a:tabLst>
                </a:pPr>
                <a:r>
                  <a:rPr lang="zh-CN" altLang="zh-CN" sz="2400" b="1" dirty="0" smtClean="0">
                    <a:latin typeface="Times New Roman" panose="02020603050405020304" pitchFamily="18" charset="0"/>
                    <a:cs typeface="Times New Roman" panose="02020603050405020304" pitchFamily="18" charset="0"/>
                  </a:rPr>
                  <a:t>度</a:t>
                </a:r>
                <a:r>
                  <a:rPr lang="zh-CN" altLang="zh-CN" sz="2400" b="1" dirty="0">
                    <a:latin typeface="Times New Roman" panose="02020603050405020304" pitchFamily="18" charset="0"/>
                    <a:cs typeface="Times New Roman" panose="02020603050405020304" pitchFamily="18" charset="0"/>
                  </a:rPr>
                  <a:t>减为</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400" b="1" dirty="0">
                    <a:latin typeface="Times New Roman" panose="02020603050405020304" pitchFamily="18" charset="0"/>
                    <a:cs typeface="Times New Roman" panose="02020603050405020304" pitchFamily="18" charset="0"/>
                  </a:rPr>
                  <a:t>时</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其与</a:t>
                </a:r>
                <a:r>
                  <a:rPr lang="en-US" altLang="zh-CN" sz="2400" i="1" dirty="0">
                    <a:effectLst/>
                    <a:latin typeface="Times New Roman" panose="02020603050405020304" pitchFamily="18" charset="0"/>
                    <a:ea typeface="微软雅黑" panose="020B0503020204020204" pitchFamily="34" charset="-122"/>
                    <a:cs typeface="Times New Roman" panose="02020603050405020304" pitchFamily="18" charset="0"/>
                  </a:rPr>
                  <a:t>NP</a:t>
                </a:r>
                <a:r>
                  <a:rPr lang="zh-CN" altLang="zh-CN" sz="2400" b="1" dirty="0">
                    <a:latin typeface="Times New Roman" panose="02020603050405020304" pitchFamily="18" charset="0"/>
                    <a:cs typeface="Times New Roman" panose="02020603050405020304" pitchFamily="18" charset="0"/>
                  </a:rPr>
                  <a:t>的距离最大</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b="1" dirty="0">
                    <a:latin typeface="Times New Roman" panose="02020603050405020304" pitchFamily="18" charset="0"/>
                    <a:cs typeface="Times New Roman" panose="02020603050405020304" pitchFamily="18" charset="0"/>
                  </a:rPr>
                  <a:t>为</a:t>
                </a:r>
                <a:r>
                  <a:rPr lang="en-US" altLang="zh-CN" sz="24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4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𝒗</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4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𝟒𝟓</m:t>
                            </m:r>
                            <m:r>
                              <a:rPr lang="en-US" altLang="zh-CN" sz="24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4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400" b="1" dirty="0">
                    <a:latin typeface="Times New Roman" panose="02020603050405020304" pitchFamily="18" charset="0"/>
                    <a:cs typeface="Times New Roman" panose="02020603050405020304" pitchFamily="18" charset="0"/>
                  </a:rPr>
                  <a:t>错误。</a:t>
                </a:r>
                <a:endParaRPr lang="zh-CN" altLang="zh-CN" sz="110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618407"/>
                <a:ext cx="11810444" cy="4951781"/>
              </a:xfrm>
              <a:prstGeom prst="rect">
                <a:avLst/>
              </a:prstGeom>
              <a:blipFill rotWithShape="0">
                <a:blip r:embed="rId2"/>
                <a:stretch>
                  <a:fillRect l="-516" t="-369" r="-52"/>
                </a:stretch>
              </a:blipFill>
            </p:spPr>
            <p:txBody>
              <a:bodyPr/>
              <a:lstStyle/>
              <a:p>
                <a:r>
                  <a:rPr lang="zh-CN" altLang="en-US">
                    <a:noFill/>
                  </a:rPr>
                  <a:t> </a:t>
                </a:r>
              </a:p>
            </p:txBody>
          </p:sp>
        </mc:Fallback>
      </mc:AlternateContent>
      <p:pic>
        <p:nvPicPr>
          <p:cNvPr id="4" name="image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52630" y="4000881"/>
            <a:ext cx="2936049" cy="2263239"/>
          </a:xfrm>
          <a:prstGeom prst="rect">
            <a:avLst/>
          </a:prstGeom>
        </p:spPr>
      </p:pic>
    </p:spTree>
    <p:extLst>
      <p:ext uri="{BB962C8B-B14F-4D97-AF65-F5344CB8AC3E}">
        <p14:creationId xmlns:p14="http://schemas.microsoft.com/office/powerpoint/2010/main" val="382248501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矩形 5"/>
              <p:cNvSpPr/>
              <p:nvPr/>
            </p:nvSpPr>
            <p:spPr>
              <a:xfrm>
                <a:off x="106615" y="1357608"/>
                <a:ext cx="11810444" cy="3976770"/>
              </a:xfrm>
              <a:prstGeom prst="rect">
                <a:avLst/>
              </a:prstGeom>
            </p:spPr>
            <p:txBody>
              <a:bodyPr wrap="square" lIns="121898" tIns="60948" rIns="121898" bIns="60948">
                <a:spAutoFit/>
              </a:bodyPr>
              <a:lstStyle/>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陕西汉中高三月考</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水平虚线为分界线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分界线上方有方向水平向左的匀强电场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分界线下方有方向垂直纸面向里的匀强磁场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和方向竖直向上的匀强电场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。现将一质量为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、电荷量为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的带正电小球从分界线上的</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点以初速度</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竖直向上抛出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小球在分界线上方的运动轨迹已画出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点为轨迹的最高点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小球从分界线上的</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点第一次进入分界线下方区域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且小球恰好在分界线下方区域做匀速圆周运动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经磁场偏转一次后又恰好回到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点。已知</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小球</a:t>
                </a:r>
                <a:endPar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20000"/>
                  </a:lnSpc>
                  <a:spcAft>
                    <a:spcPts val="0"/>
                  </a:spcAft>
                  <a:tabLst>
                    <a:tab pos="2970530" algn="l"/>
                  </a:tabLst>
                </a:pP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到达</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点时的速度大小为</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重力加速度大小为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和</a:t>
                </a:r>
                <a:endPar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20000"/>
                  </a:lnSpc>
                  <a:spcAft>
                    <a:spcPts val="0"/>
                  </a:spcAft>
                  <a:tabLst>
                    <a:tab pos="2970530" algn="l"/>
                  </a:tabLst>
                </a:pP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的大小均未知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不计空气阻力。</a:t>
                </a:r>
                <a:endParaRPr lang="zh-CN" altLang="zh-CN" sz="1150" dirty="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106615" y="1357608"/>
                <a:ext cx="11810444" cy="3976770"/>
              </a:xfrm>
              <a:prstGeom prst="rect">
                <a:avLst/>
              </a:prstGeom>
              <a:blipFill rotWithShape="0">
                <a:blip r:embed="rId2"/>
                <a:stretch>
                  <a:fillRect l="-671" t="-460" r="-206" b="-2454"/>
                </a:stretch>
              </a:blipFill>
            </p:spPr>
            <p:txBody>
              <a:bodyPr/>
              <a:lstStyle/>
              <a:p>
                <a:r>
                  <a:rPr lang="zh-CN" altLang="en-US">
                    <a:noFill/>
                  </a:rPr>
                  <a:t> </a:t>
                </a:r>
              </a:p>
            </p:txBody>
          </p:sp>
        </mc:Fallback>
      </mc:AlternateContent>
      <p:sp>
        <p:nvSpPr>
          <p:cNvPr id="7" name="矩形 6"/>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pic>
        <p:nvPicPr>
          <p:cNvPr id="10" name="image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57684" y="3861054"/>
            <a:ext cx="2508545" cy="1764475"/>
          </a:xfrm>
          <a:prstGeom prst="rect">
            <a:avLst/>
          </a:prstGeom>
        </p:spPr>
      </p:pic>
      <p:sp>
        <p:nvSpPr>
          <p:cNvPr id="2" name="矩形 1"/>
          <p:cNvSpPr/>
          <p:nvPr/>
        </p:nvSpPr>
        <p:spPr>
          <a:xfrm>
            <a:off x="167608" y="5335143"/>
            <a:ext cx="6092825" cy="1018420"/>
          </a:xfrm>
          <a:prstGeom prst="rect">
            <a:avLst/>
          </a:prstGeom>
        </p:spPr>
        <p:txBody>
          <a:bodyPr>
            <a:spAutoFit/>
          </a:bodyPr>
          <a:lstStyle/>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两点的高度差</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的大小。</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15381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TotalTime>
  <Words>1239</Words>
  <Application>Microsoft Office PowerPoint</Application>
  <PresentationFormat>自定义</PresentationFormat>
  <Paragraphs>152</Paragraphs>
  <Slides>33</Slides>
  <Notes>2</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33</vt:i4>
      </vt:variant>
    </vt:vector>
  </HeadingPairs>
  <TitlesOfParts>
    <vt:vector size="48" baseType="lpstr">
      <vt:lpstr>等线</vt:lpstr>
      <vt:lpstr>方正黑体_GBK</vt:lpstr>
      <vt:lpstr>黑体</vt:lpstr>
      <vt:lpstr>华文细黑</vt:lpstr>
      <vt:lpstr>宋体</vt:lpstr>
      <vt:lpstr>微软雅黑</vt:lpstr>
      <vt:lpstr>Arial</vt:lpstr>
      <vt:lpstr>Book Antiqua</vt:lpstr>
      <vt:lpstr>Calibri</vt:lpstr>
      <vt:lpstr>Cambria</vt:lpstr>
      <vt:lpstr>Cambria Math</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57</cp:revision>
  <dcterms:created xsi:type="dcterms:W3CDTF">2024-01-15T03:14:15Z</dcterms:created>
  <dcterms:modified xsi:type="dcterms:W3CDTF">2026-03-11T00:43:47Z</dcterms:modified>
</cp:coreProperties>
</file>